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65" r:id="rId3"/>
    <p:sldId id="268" r:id="rId4"/>
    <p:sldId id="266" r:id="rId5"/>
    <p:sldId id="269" r:id="rId6"/>
    <p:sldId id="273" r:id="rId7"/>
    <p:sldId id="270" r:id="rId8"/>
    <p:sldId id="271" r:id="rId9"/>
    <p:sldId id="274" r:id="rId10"/>
    <p:sldId id="275" r:id="rId11"/>
    <p:sldId id="276" r:id="rId12"/>
    <p:sldId id="277" r:id="rId13"/>
    <p:sldId id="278"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06" autoAdjust="0"/>
  </p:normalViewPr>
  <p:slideViewPr>
    <p:cSldViewPr>
      <p:cViewPr varScale="1">
        <p:scale>
          <a:sx n="57" d="100"/>
          <a:sy n="57" d="100"/>
        </p:scale>
        <p:origin x="1050" y="6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0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1C66A-7EE4-4248-93B5-DA75E3C1C070}" type="datetimeFigureOut">
              <a:rPr lang="en-GB" smtClean="0"/>
              <a:pPr/>
              <a:t>13/09/2021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4DDAB-8D54-4665-8494-983F6C0AC758}" type="slidenum">
              <a:rPr lang="en-GB" smtClean="0"/>
              <a:pPr/>
              <a:t>‹#›</a:t>
            </a:fld>
            <a:endParaRPr lang="en-GB"/>
          </a:p>
        </p:txBody>
      </p:sp>
    </p:spTree>
    <p:extLst>
      <p:ext uri="{BB962C8B-B14F-4D97-AF65-F5344CB8AC3E}">
        <p14:creationId xmlns:p14="http://schemas.microsoft.com/office/powerpoint/2010/main" val="6734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886B5-5F00-4EB7-BDC7-1DC793D5CB0F}" type="datetimeFigureOut">
              <a:rPr lang="en-GB" smtClean="0"/>
              <a:pPr/>
              <a:t>13/09/2021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1DF2E-ABFB-4E81-8A8E-EBBB292FF09D}" type="slidenum">
              <a:rPr lang="en-GB" smtClean="0"/>
              <a:pPr/>
              <a:t>‹#›</a:t>
            </a:fld>
            <a:endParaRPr lang="en-GB"/>
          </a:p>
        </p:txBody>
      </p:sp>
    </p:spTree>
    <p:extLst>
      <p:ext uri="{BB962C8B-B14F-4D97-AF65-F5344CB8AC3E}">
        <p14:creationId xmlns:p14="http://schemas.microsoft.com/office/powerpoint/2010/main" val="71594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Arial" panose="020B0604020202020204" pitchFamily="34" charset="0"/>
                <a:cs typeface="Arial" panose="020B0604020202020204" pitchFamily="34" charset="0"/>
              </a:rPr>
              <a:t>The SOT noted that per its recommendation to the OCG and from there to JCOMM-5 and eventually WMO infrastructure commission the use of the proposed SOT-ID scheme has been endorsed. OceanOPS has delegated authority to allocate such IDs. Furthermore, OceanOPS now has delegated authority to issue unique IDs for other marine observing systems such as floats and drifters following the WMO-ID concept. </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2</a:t>
            </a:fld>
            <a:endParaRPr lang="en-GB"/>
          </a:p>
        </p:txBody>
      </p:sp>
    </p:spTree>
    <p:extLst>
      <p:ext uri="{BB962C8B-B14F-4D97-AF65-F5344CB8AC3E}">
        <p14:creationId xmlns:p14="http://schemas.microsoft.com/office/powerpoint/2010/main" val="223902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Arial" panose="020B0604020202020204" pitchFamily="34" charset="0"/>
                <a:cs typeface="Arial" panose="020B0604020202020204" pitchFamily="34" charset="0"/>
              </a:rPr>
              <a:t>The meeting recalled its decision of using SOT-IDs for every new SOT station, its recommendation to migrate to SOT-IDs for all existing stations (noting that OceanOPS allocated SOT-IDs already for all existing or already closed stations) and (in agreement with members presently still using them) to phase out any (other) existing masking scheme, in particular the generic ID “SHIP”. </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5</a:t>
            </a:fld>
            <a:endParaRPr lang="en-GB"/>
          </a:p>
        </p:txBody>
      </p:sp>
    </p:spTree>
    <p:extLst>
      <p:ext uri="{BB962C8B-B14F-4D97-AF65-F5344CB8AC3E}">
        <p14:creationId xmlns:p14="http://schemas.microsoft.com/office/powerpoint/2010/main" val="204003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GB" sz="1800" dirty="0">
                <a:effectLst/>
                <a:latin typeface="Verdana" panose="020B0604030504040204" pitchFamily="34" charset="0"/>
                <a:ea typeface="Arial" panose="020B0604020202020204" pitchFamily="34" charset="0"/>
                <a:cs typeface="Arial" panose="020B0604020202020204" pitchFamily="34" charset="0"/>
              </a:rPr>
              <a:t>Mr Kramp explained that a request from an instrument operator to “mask” the ship will hide the corresponding ship metadata like name, IMO, call-sign, etc. from non-authorized users. However, vessel type and all station-related metadata like sensor information remain available, which is of high advantage for data users.</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r>
              <a:rPr lang="en-GB" sz="1800" dirty="0">
                <a:effectLst/>
                <a:latin typeface="Verdana" panose="020B0604030504040204" pitchFamily="34" charset="0"/>
                <a:ea typeface="Arial" panose="020B0604020202020204" pitchFamily="34" charset="0"/>
                <a:cs typeface="Arial" panose="020B0604020202020204" pitchFamily="34" charset="0"/>
              </a:rPr>
              <a:t>A ship potentially hosts more than one instrument (package). The use of the mask option should be limited as much as possible and requires the approval of the TC. The meeting agreed again that in times of AIS and similar technologies the former security concerns are now less of an issue</a:t>
            </a:r>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6</a:t>
            </a:fld>
            <a:endParaRPr lang="en-GB"/>
          </a:p>
        </p:txBody>
      </p:sp>
    </p:spTree>
    <p:extLst>
      <p:ext uri="{BB962C8B-B14F-4D97-AF65-F5344CB8AC3E}">
        <p14:creationId xmlns:p14="http://schemas.microsoft.com/office/powerpoint/2010/main" val="277504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Arial" panose="020B0604020202020204" pitchFamily="34" charset="0"/>
                <a:cs typeface="Arial" panose="020B0604020202020204" pitchFamily="34" charset="0"/>
              </a:rPr>
              <a:t>Together with the metadata TT, the following workflow has been developed for the transitional period to a new metadata format: Operators who would like to migrate to SOT-IDs for already existing stations can look up these IDs on the OceanOPS website and start using this ID in GTS submissions at any time. In OceanOPS, the “GTS-ID” will be updated automatically. In metadata submissions in the presently still valid Pub47 format, the SOT-ID must then be entered in the call-sign field. Operators who create a new station must first request a SOT-ID from the OceanOPS website, use this ID in GTS submissions, and submit it in the Pub47 call-sign field. A short workflow document has been developed for this purpose.</a:t>
            </a:r>
            <a:endParaRPr lang="en-US" sz="1800" dirty="0">
              <a:effectLst/>
              <a:latin typeface="Verdana" panose="020B060403050404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7</a:t>
            </a:fld>
            <a:endParaRPr lang="en-GB"/>
          </a:p>
        </p:txBody>
      </p:sp>
    </p:spTree>
    <p:extLst>
      <p:ext uri="{BB962C8B-B14F-4D97-AF65-F5344CB8AC3E}">
        <p14:creationId xmlns:p14="http://schemas.microsoft.com/office/powerpoint/2010/main" val="239310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96952"/>
            <a:ext cx="7772400" cy="1224136"/>
          </a:xfrm>
          <a:prstGeom prst="rect">
            <a:avLst/>
          </a:prstGeom>
        </p:spPr>
        <p:txBody>
          <a:bodyPr/>
          <a:lstStyle>
            <a:lvl1pPr>
              <a:defRPr/>
            </a:lvl1pPr>
          </a:lstStyle>
          <a:p>
            <a:r>
              <a:rPr lang="en-US" dirty="0"/>
              <a:t>Click to add Country/Agency</a:t>
            </a:r>
            <a:endParaRPr lang="en-GB" dirty="0"/>
          </a:p>
        </p:txBody>
      </p:sp>
      <p:sp>
        <p:nvSpPr>
          <p:cNvPr id="3" name="Subtitle 2"/>
          <p:cNvSpPr>
            <a:spLocks noGrp="1"/>
          </p:cNvSpPr>
          <p:nvPr>
            <p:ph type="subTitle" idx="1" hasCustomPrompt="1"/>
          </p:nvPr>
        </p:nvSpPr>
        <p:spPr>
          <a:xfrm>
            <a:off x="827584" y="4509120"/>
            <a:ext cx="7630616" cy="17526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 of Presenter with e-Mail, Role, Agency, and other Contributors</a:t>
            </a:r>
            <a:endParaRPr lang="en-GB" dirty="0"/>
          </a:p>
        </p:txBody>
      </p:sp>
      <p:sp>
        <p:nvSpPr>
          <p:cNvPr id="8" name="TextBox 7">
            <a:extLst>
              <a:ext uri="{FF2B5EF4-FFF2-40B4-BE49-F238E27FC236}">
                <a16:creationId xmlns:a16="http://schemas.microsoft.com/office/drawing/2014/main" id="{6F3F41C9-C6C0-4ED0-97B8-D0500C149A18}"/>
              </a:ext>
            </a:extLst>
          </p:cNvPr>
          <p:cNvSpPr txBox="1"/>
          <p:nvPr userDrawn="1"/>
        </p:nvSpPr>
        <p:spPr>
          <a:xfrm>
            <a:off x="1547664" y="151904"/>
            <a:ext cx="6336704" cy="1692771"/>
          </a:xfrm>
          <a:prstGeom prst="rect">
            <a:avLst/>
          </a:prstGeom>
          <a:noFill/>
        </p:spPr>
        <p:txBody>
          <a:bodyPr wrap="square" rtlCol="0">
            <a:spAutoFit/>
          </a:bodyPr>
          <a:lstStyle/>
          <a:p>
            <a:pPr algn="ctr"/>
            <a:r>
              <a:rPr lang="en-US" sz="3600" dirty="0"/>
              <a:t>Eleventh Session of the </a:t>
            </a:r>
            <a:br>
              <a:rPr lang="en-US" sz="3600" dirty="0"/>
            </a:br>
            <a:r>
              <a:rPr lang="en-US" sz="4000" b="1" dirty="0"/>
              <a:t>Ship Observations Team</a:t>
            </a:r>
          </a:p>
          <a:p>
            <a:pPr algn="ctr"/>
            <a:r>
              <a:rPr lang="en-US" sz="2800" dirty="0"/>
              <a:t>Online-Meeting, 13-16 September 2021</a:t>
            </a:r>
          </a:p>
        </p:txBody>
      </p:sp>
      <p:sp>
        <p:nvSpPr>
          <p:cNvPr id="4" name="TextBox 3">
            <a:extLst>
              <a:ext uri="{FF2B5EF4-FFF2-40B4-BE49-F238E27FC236}">
                <a16:creationId xmlns:a16="http://schemas.microsoft.com/office/drawing/2014/main" id="{1E6E754F-0B81-49DB-87D1-D1570B54F521}"/>
              </a:ext>
            </a:extLst>
          </p:cNvPr>
          <p:cNvSpPr txBox="1"/>
          <p:nvPr userDrawn="1"/>
        </p:nvSpPr>
        <p:spPr>
          <a:xfrm>
            <a:off x="1835696" y="2124145"/>
            <a:ext cx="5904656" cy="584775"/>
          </a:xfrm>
          <a:prstGeom prst="rect">
            <a:avLst/>
          </a:prstGeom>
          <a:noFill/>
        </p:spPr>
        <p:txBody>
          <a:bodyPr wrap="square" rtlCol="0">
            <a:spAutoFit/>
          </a:bodyPr>
          <a:lstStyle/>
          <a:p>
            <a:r>
              <a:rPr lang="en-US" sz="3200" dirty="0"/>
              <a:t>Agenda Item 4.1.1: Station IDs</a:t>
            </a:r>
          </a:p>
        </p:txBody>
      </p:sp>
    </p:spTree>
    <p:extLst>
      <p:ext uri="{BB962C8B-B14F-4D97-AF65-F5344CB8AC3E}">
        <p14:creationId xmlns:p14="http://schemas.microsoft.com/office/powerpoint/2010/main" val="296829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12779"/>
            <a:ext cx="7128792" cy="895942"/>
          </a:xfrm>
          <a:prstGeom prst="rect">
            <a:avLst/>
          </a:prstGeom>
        </p:spPr>
        <p:txBody>
          <a:bodyPr/>
          <a:lstStyle>
            <a:lvl1pPr>
              <a:defRPr sz="3200" b="1"/>
            </a:lvl1pPr>
          </a:lstStyle>
          <a:p>
            <a:r>
              <a:rPr lang="en-US" dirty="0"/>
              <a:t>Click to add Slide </a:t>
            </a:r>
            <a:r>
              <a:rPr lang="en-US" dirty="0" err="1"/>
              <a:t>Titel</a:t>
            </a:r>
            <a:endParaRPr lang="en-GB" dirty="0"/>
          </a:p>
        </p:txBody>
      </p:sp>
      <p:sp>
        <p:nvSpPr>
          <p:cNvPr id="3" name="Content Placeholder 2"/>
          <p:cNvSpPr>
            <a:spLocks noGrp="1"/>
          </p:cNvSpPr>
          <p:nvPr>
            <p:ph idx="1" hasCustomPrompt="1"/>
          </p:nvPr>
        </p:nvSpPr>
        <p:spPr>
          <a:xfrm>
            <a:off x="457200" y="1196752"/>
            <a:ext cx="8229600" cy="4929411"/>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9DEDFFFA-F72F-4083-8FD0-01BC0514C4F4}"/>
              </a:ext>
            </a:extLst>
          </p:cNvPr>
          <p:cNvSpPr txBox="1"/>
          <p:nvPr userDrawn="1"/>
        </p:nvSpPr>
        <p:spPr>
          <a:xfrm>
            <a:off x="2771800" y="6639253"/>
            <a:ext cx="4464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65000"/>
                  </a:schemeClr>
                </a:solidFill>
                <a:latin typeface="Arial" panose="020B0604020202020204" pitchFamily="34" charset="0"/>
                <a:cs typeface="Arial" panose="020B0604020202020204" pitchFamily="34" charset="0"/>
              </a:rPr>
              <a:t>SOT-11, online Conference, 13 - 16 September 2021</a:t>
            </a:r>
            <a:endParaRPr lang="en-US" dirty="0"/>
          </a:p>
        </p:txBody>
      </p:sp>
      <p:sp>
        <p:nvSpPr>
          <p:cNvPr id="10" name="Slide Number Placeholder 6">
            <a:extLst>
              <a:ext uri="{FF2B5EF4-FFF2-40B4-BE49-F238E27FC236}">
                <a16:creationId xmlns:a16="http://schemas.microsoft.com/office/drawing/2014/main" id="{24573B8B-F5AF-41B2-AC51-24FA3B5C4023}"/>
              </a:ext>
            </a:extLst>
          </p:cNvPr>
          <p:cNvSpPr>
            <a:spLocks noGrp="1"/>
          </p:cNvSpPr>
          <p:nvPr>
            <p:ph type="sldNum" sz="quarter" idx="4"/>
          </p:nvPr>
        </p:nvSpPr>
        <p:spPr>
          <a:xfrm>
            <a:off x="7086600" y="6619418"/>
            <a:ext cx="2057400" cy="225803"/>
          </a:xfrm>
          <a:prstGeom prst="rect">
            <a:avLst/>
          </a:prstGeom>
        </p:spPr>
        <p:txBody>
          <a:bodyPr vert="horz" lIns="91440" tIns="45720" rIns="91440" bIns="45720" rtlCol="0" anchor="ctr"/>
          <a:lstStyle>
            <a:lvl1pPr algn="r">
              <a:defRPr sz="1200">
                <a:solidFill>
                  <a:schemeClr val="bg1">
                    <a:lumMod val="65000"/>
                  </a:schemeClr>
                </a:solidFill>
                <a:latin typeface="Arial" panose="020B0604020202020204" pitchFamily="34" charset="0"/>
                <a:cs typeface="Arial" panose="020B0604020202020204" pitchFamily="34" charset="0"/>
              </a:defRPr>
            </a:lvl1pPr>
          </a:lstStyle>
          <a:p>
            <a:fld id="{1F373E91-1937-46D8-B393-D77320A7F825}" type="slidenum">
              <a:rPr lang="en-US" smtClean="0"/>
              <a:pPr/>
              <a:t>‹#›</a:t>
            </a:fld>
            <a:endParaRPr lang="en-US" dirty="0"/>
          </a:p>
        </p:txBody>
      </p:sp>
    </p:spTree>
    <p:extLst>
      <p:ext uri="{BB962C8B-B14F-4D97-AF65-F5344CB8AC3E}">
        <p14:creationId xmlns:p14="http://schemas.microsoft.com/office/powerpoint/2010/main" val="1364103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90D5425-7279-4107-BB9F-66E8D3A8B7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5808" y="13252"/>
            <a:ext cx="692696" cy="692696"/>
          </a:xfrm>
          <a:prstGeom prst="rect">
            <a:avLst/>
          </a:prstGeom>
        </p:spPr>
      </p:pic>
      <p:pic>
        <p:nvPicPr>
          <p:cNvPr id="4" name="Picture 2">
            <a:extLst>
              <a:ext uri="{FF2B5EF4-FFF2-40B4-BE49-F238E27FC236}">
                <a16:creationId xmlns:a16="http://schemas.microsoft.com/office/drawing/2014/main" id="{9D0A0311-B6C7-495B-B24F-26B81CB129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04" y="44624"/>
            <a:ext cx="1441184" cy="5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123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8EC455-955C-4295-9D76-11F52C69EC4D}"/>
              </a:ext>
            </a:extLst>
          </p:cNvPr>
          <p:cNvSpPr>
            <a:spLocks noGrp="1"/>
          </p:cNvSpPr>
          <p:nvPr>
            <p:ph type="subTitle" idx="1"/>
          </p:nvPr>
        </p:nvSpPr>
        <p:spPr/>
        <p:txBody>
          <a:bodyPr/>
          <a:lstStyle/>
          <a:p>
            <a:r>
              <a:rPr lang="en-US" dirty="0"/>
              <a:t>Martin KRAMP</a:t>
            </a:r>
          </a:p>
          <a:p>
            <a:r>
              <a:rPr lang="en-US" sz="2000" dirty="0"/>
              <a:t>SOT Technical Coordinator</a:t>
            </a:r>
          </a:p>
          <a:p>
            <a:r>
              <a:rPr lang="en-US" sz="2000" dirty="0"/>
              <a:t>mkramp@ocean-ops.org</a:t>
            </a:r>
          </a:p>
        </p:txBody>
      </p:sp>
      <p:pic>
        <p:nvPicPr>
          <p:cNvPr id="1026" name="Picture 2" descr="OceanOPS">
            <a:extLst>
              <a:ext uri="{FF2B5EF4-FFF2-40B4-BE49-F238E27FC236}">
                <a16:creationId xmlns:a16="http://schemas.microsoft.com/office/drawing/2014/main" id="{CFA1BEB4-28A9-4A19-8BFD-1C788F7937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916" y="2924944"/>
            <a:ext cx="314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2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F37F-E32F-47A4-B18E-E0A176884D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F786BC-C8DF-45BF-ADB6-917A92EB29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2B0109A-EEF8-4D03-A22E-C23EB8D1B46C}"/>
              </a:ext>
            </a:extLst>
          </p:cNvPr>
          <p:cNvSpPr>
            <a:spLocks noGrp="1"/>
          </p:cNvSpPr>
          <p:nvPr>
            <p:ph type="sldNum" sz="quarter" idx="4"/>
          </p:nvPr>
        </p:nvSpPr>
        <p:spPr/>
        <p:txBody>
          <a:bodyPr/>
          <a:lstStyle/>
          <a:p>
            <a:fld id="{1F373E91-1937-46D8-B393-D77320A7F825}" type="slidenum">
              <a:rPr lang="en-US" smtClean="0"/>
              <a:pPr/>
              <a:t>10</a:t>
            </a:fld>
            <a:endParaRPr lang="en-US" dirty="0"/>
          </a:p>
        </p:txBody>
      </p:sp>
      <p:pic>
        <p:nvPicPr>
          <p:cNvPr id="6" name="Picture 5">
            <a:extLst>
              <a:ext uri="{FF2B5EF4-FFF2-40B4-BE49-F238E27FC236}">
                <a16:creationId xmlns:a16="http://schemas.microsoft.com/office/drawing/2014/main" id="{58BB2732-D2EA-43FA-A402-5B9D24941F83}"/>
              </a:ext>
            </a:extLst>
          </p:cNvPr>
          <p:cNvPicPr>
            <a:picLocks noChangeAspect="1"/>
          </p:cNvPicPr>
          <p:nvPr/>
        </p:nvPicPr>
        <p:blipFill>
          <a:blip r:embed="rId2"/>
          <a:stretch>
            <a:fillRect/>
          </a:stretch>
        </p:blipFill>
        <p:spPr>
          <a:xfrm>
            <a:off x="0" y="-12779"/>
            <a:ext cx="9144000" cy="6858000"/>
          </a:xfrm>
          <a:prstGeom prst="rect">
            <a:avLst/>
          </a:prstGeom>
        </p:spPr>
      </p:pic>
      <p:pic>
        <p:nvPicPr>
          <p:cNvPr id="7" name="Picture 6">
            <a:extLst>
              <a:ext uri="{FF2B5EF4-FFF2-40B4-BE49-F238E27FC236}">
                <a16:creationId xmlns:a16="http://schemas.microsoft.com/office/drawing/2014/main" id="{699DA166-35DF-48B7-869A-D1501E985691}"/>
              </a:ext>
            </a:extLst>
          </p:cNvPr>
          <p:cNvPicPr>
            <a:picLocks noChangeAspect="1"/>
          </p:cNvPicPr>
          <p:nvPr/>
        </p:nvPicPr>
        <p:blipFill rotWithShape="1">
          <a:blip r:embed="rId2"/>
          <a:srcRect l="44488" t="22887" r="18500" b="30914"/>
          <a:stretch/>
        </p:blipFill>
        <p:spPr>
          <a:xfrm>
            <a:off x="1215575" y="444743"/>
            <a:ext cx="6586099" cy="6165712"/>
          </a:xfrm>
          <a:prstGeom prst="rect">
            <a:avLst/>
          </a:prstGeom>
          <a:solidFill>
            <a:schemeClr val="bg1"/>
          </a:solidFill>
          <a:ln w="76200">
            <a:solidFill>
              <a:schemeClr val="accent1"/>
            </a:solidFill>
          </a:ln>
        </p:spPr>
      </p:pic>
    </p:spTree>
    <p:extLst>
      <p:ext uri="{BB962C8B-B14F-4D97-AF65-F5344CB8AC3E}">
        <p14:creationId xmlns:p14="http://schemas.microsoft.com/office/powerpoint/2010/main" val="64235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F37F-E32F-47A4-B18E-E0A176884D7E}"/>
              </a:ext>
            </a:extLst>
          </p:cNvPr>
          <p:cNvSpPr>
            <a:spLocks noGrp="1"/>
          </p:cNvSpPr>
          <p:nvPr>
            <p:ph type="title"/>
          </p:nvPr>
        </p:nvSpPr>
        <p:spPr/>
        <p:txBody>
          <a:bodyPr/>
          <a:lstStyle/>
          <a:p>
            <a:r>
              <a:rPr lang="en-US" dirty="0"/>
              <a:t>Some reminders</a:t>
            </a:r>
          </a:p>
        </p:txBody>
      </p:sp>
      <p:sp>
        <p:nvSpPr>
          <p:cNvPr id="3" name="Content Placeholder 2">
            <a:extLst>
              <a:ext uri="{FF2B5EF4-FFF2-40B4-BE49-F238E27FC236}">
                <a16:creationId xmlns:a16="http://schemas.microsoft.com/office/drawing/2014/main" id="{FCF786BC-C8DF-45BF-ADB6-917A92EB2933}"/>
              </a:ext>
            </a:extLst>
          </p:cNvPr>
          <p:cNvSpPr>
            <a:spLocks noGrp="1"/>
          </p:cNvSpPr>
          <p:nvPr>
            <p:ph idx="1"/>
          </p:nvPr>
        </p:nvSpPr>
        <p:spPr>
          <a:xfrm>
            <a:off x="251520" y="1196752"/>
            <a:ext cx="8640960" cy="4929411"/>
          </a:xfrm>
        </p:spPr>
        <p:txBody>
          <a:bodyPr/>
          <a:lstStyle/>
          <a:p>
            <a:r>
              <a:rPr lang="en-US" dirty="0"/>
              <a:t>In Pub47, the description for the ID field (6) was always: Call-sign, or WMO (OceanOPS) number</a:t>
            </a:r>
          </a:p>
          <a:p>
            <a:r>
              <a:rPr lang="en-US" dirty="0"/>
              <a:t>Request SOT-ID at OceanOPS for new stations and use call-sign field for metadata submission and </a:t>
            </a:r>
            <a:r>
              <a:rPr lang="en-US" dirty="0" err="1"/>
              <a:t>Turbowin</a:t>
            </a:r>
            <a:r>
              <a:rPr lang="en-US" dirty="0"/>
              <a:t> in transitional period</a:t>
            </a:r>
          </a:p>
          <a:p>
            <a:r>
              <a:rPr lang="en-US" dirty="0"/>
              <a:t>Migrate to SOT-IDs for existing stations any time</a:t>
            </a:r>
          </a:p>
          <a:p>
            <a:r>
              <a:rPr lang="en-US" dirty="0"/>
              <a:t>Arguments for Ship-Tracking with e.g. </a:t>
            </a:r>
            <a:r>
              <a:rPr lang="en-US" dirty="0" err="1"/>
              <a:t>SailWX</a:t>
            </a:r>
            <a:r>
              <a:rPr lang="en-US" dirty="0"/>
              <a:t> are obsolete with BUFR migration</a:t>
            </a:r>
          </a:p>
          <a:p>
            <a:r>
              <a:rPr lang="en-US" dirty="0"/>
              <a:t>Arguments for increased Ship Masking to reduce facilitated identification are weak now</a:t>
            </a:r>
          </a:p>
        </p:txBody>
      </p:sp>
      <p:sp>
        <p:nvSpPr>
          <p:cNvPr id="4" name="Slide Number Placeholder 3">
            <a:extLst>
              <a:ext uri="{FF2B5EF4-FFF2-40B4-BE49-F238E27FC236}">
                <a16:creationId xmlns:a16="http://schemas.microsoft.com/office/drawing/2014/main" id="{72B0109A-EEF8-4D03-A22E-C23EB8D1B46C}"/>
              </a:ext>
            </a:extLst>
          </p:cNvPr>
          <p:cNvSpPr>
            <a:spLocks noGrp="1"/>
          </p:cNvSpPr>
          <p:nvPr>
            <p:ph type="sldNum" sz="quarter" idx="4"/>
          </p:nvPr>
        </p:nvSpPr>
        <p:spPr/>
        <p:txBody>
          <a:bodyPr/>
          <a:lstStyle/>
          <a:p>
            <a:fld id="{1F373E91-1937-46D8-B393-D77320A7F825}" type="slidenum">
              <a:rPr lang="en-US" smtClean="0"/>
              <a:pPr/>
              <a:t>11</a:t>
            </a:fld>
            <a:endParaRPr lang="en-US" dirty="0"/>
          </a:p>
        </p:txBody>
      </p:sp>
    </p:spTree>
    <p:extLst>
      <p:ext uri="{BB962C8B-B14F-4D97-AF65-F5344CB8AC3E}">
        <p14:creationId xmlns:p14="http://schemas.microsoft.com/office/powerpoint/2010/main" val="114924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E610-ED7C-4D11-B418-799C7F844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F4E8FF-D725-4BA1-85B5-051F7605D9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15656F5-DFE2-466E-8665-8BAF9BD08D32}"/>
              </a:ext>
            </a:extLst>
          </p:cNvPr>
          <p:cNvSpPr>
            <a:spLocks noGrp="1"/>
          </p:cNvSpPr>
          <p:nvPr>
            <p:ph type="sldNum" sz="quarter" idx="4"/>
          </p:nvPr>
        </p:nvSpPr>
        <p:spPr/>
        <p:txBody>
          <a:bodyPr/>
          <a:lstStyle/>
          <a:p>
            <a:fld id="{1F373E91-1937-46D8-B393-D77320A7F825}" type="slidenum">
              <a:rPr lang="en-US" smtClean="0"/>
              <a:pPr/>
              <a:t>12</a:t>
            </a:fld>
            <a:endParaRPr lang="en-US" dirty="0"/>
          </a:p>
        </p:txBody>
      </p:sp>
      <p:pic>
        <p:nvPicPr>
          <p:cNvPr id="6" name="Picture 5">
            <a:extLst>
              <a:ext uri="{FF2B5EF4-FFF2-40B4-BE49-F238E27FC236}">
                <a16:creationId xmlns:a16="http://schemas.microsoft.com/office/drawing/2014/main" id="{89B41FB4-CF29-4AA8-86F7-D543C49AC4E5}"/>
              </a:ext>
            </a:extLst>
          </p:cNvPr>
          <p:cNvPicPr>
            <a:picLocks noChangeAspect="1"/>
          </p:cNvPicPr>
          <p:nvPr/>
        </p:nvPicPr>
        <p:blipFill>
          <a:blip r:embed="rId2"/>
          <a:stretch>
            <a:fillRect/>
          </a:stretch>
        </p:blipFill>
        <p:spPr>
          <a:xfrm>
            <a:off x="0" y="59731"/>
            <a:ext cx="9144000" cy="6738537"/>
          </a:xfrm>
          <a:prstGeom prst="rect">
            <a:avLst/>
          </a:prstGeom>
        </p:spPr>
      </p:pic>
    </p:spTree>
    <p:extLst>
      <p:ext uri="{BB962C8B-B14F-4D97-AF65-F5344CB8AC3E}">
        <p14:creationId xmlns:p14="http://schemas.microsoft.com/office/powerpoint/2010/main" val="10389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75BBD-9A50-4680-9C4A-5E53396CF5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599B2D-4695-4401-B051-F75DB745036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7989814-E3F4-4096-9DEE-CDDFB5346834}"/>
              </a:ext>
            </a:extLst>
          </p:cNvPr>
          <p:cNvSpPr>
            <a:spLocks noGrp="1"/>
          </p:cNvSpPr>
          <p:nvPr>
            <p:ph type="sldNum" sz="quarter" idx="4"/>
          </p:nvPr>
        </p:nvSpPr>
        <p:spPr/>
        <p:txBody>
          <a:bodyPr/>
          <a:lstStyle/>
          <a:p>
            <a:fld id="{1F373E91-1937-46D8-B393-D77320A7F825}" type="slidenum">
              <a:rPr lang="en-US" smtClean="0"/>
              <a:pPr/>
              <a:t>13</a:t>
            </a:fld>
            <a:endParaRPr lang="en-US" dirty="0"/>
          </a:p>
        </p:txBody>
      </p:sp>
      <p:pic>
        <p:nvPicPr>
          <p:cNvPr id="6" name="Picture 5">
            <a:extLst>
              <a:ext uri="{FF2B5EF4-FFF2-40B4-BE49-F238E27FC236}">
                <a16:creationId xmlns:a16="http://schemas.microsoft.com/office/drawing/2014/main" id="{4245F368-BF84-42EA-B6A1-33926B6FDE7E}"/>
              </a:ext>
            </a:extLst>
          </p:cNvPr>
          <p:cNvPicPr>
            <a:picLocks noChangeAspect="1"/>
          </p:cNvPicPr>
          <p:nvPr/>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68329C67-A1C7-4B35-A542-245EBD604E8F}"/>
              </a:ext>
            </a:extLst>
          </p:cNvPr>
          <p:cNvPicPr>
            <a:picLocks noChangeAspect="1"/>
          </p:cNvPicPr>
          <p:nvPr/>
        </p:nvPicPr>
        <p:blipFill>
          <a:blip r:embed="rId3"/>
          <a:stretch>
            <a:fillRect/>
          </a:stretch>
        </p:blipFill>
        <p:spPr>
          <a:xfrm>
            <a:off x="2446633" y="2780927"/>
            <a:ext cx="6262367" cy="3345235"/>
          </a:xfrm>
          <a:prstGeom prst="rect">
            <a:avLst/>
          </a:prstGeom>
        </p:spPr>
      </p:pic>
    </p:spTree>
    <p:extLst>
      <p:ext uri="{BB962C8B-B14F-4D97-AF65-F5344CB8AC3E}">
        <p14:creationId xmlns:p14="http://schemas.microsoft.com/office/powerpoint/2010/main" val="84473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C304-7B23-4741-9C3C-D8DCD99D5664}"/>
              </a:ext>
            </a:extLst>
          </p:cNvPr>
          <p:cNvSpPr>
            <a:spLocks noGrp="1"/>
          </p:cNvSpPr>
          <p:nvPr>
            <p:ph type="title"/>
          </p:nvPr>
        </p:nvSpPr>
        <p:spPr/>
        <p:txBody>
          <a:bodyPr/>
          <a:lstStyle/>
          <a:p>
            <a:r>
              <a:rPr lang="en-US" dirty="0"/>
              <a:t>Action/Recommendation</a:t>
            </a:r>
          </a:p>
        </p:txBody>
      </p:sp>
      <p:sp>
        <p:nvSpPr>
          <p:cNvPr id="3" name="Content Placeholder 2">
            <a:extLst>
              <a:ext uri="{FF2B5EF4-FFF2-40B4-BE49-F238E27FC236}">
                <a16:creationId xmlns:a16="http://schemas.microsoft.com/office/drawing/2014/main" id="{5D9000B1-1D80-4F13-8572-D09EB2F12455}"/>
              </a:ext>
            </a:extLst>
          </p:cNvPr>
          <p:cNvSpPr>
            <a:spLocks noGrp="1"/>
          </p:cNvSpPr>
          <p:nvPr>
            <p:ph idx="1"/>
          </p:nvPr>
        </p:nvSpPr>
        <p:spPr>
          <a:xfrm>
            <a:off x="457200" y="2060848"/>
            <a:ext cx="8229600" cy="4065315"/>
          </a:xfrm>
        </p:spPr>
        <p:txBody>
          <a:bodyPr/>
          <a:lstStyle/>
          <a:p>
            <a:pPr marL="0" indent="0">
              <a:buNone/>
            </a:pPr>
            <a:r>
              <a:rPr lang="en-GB" sz="2800" i="1" dirty="0">
                <a:solidFill>
                  <a:srgbClr val="1A1A1A"/>
                </a:solidFill>
                <a:effectLst/>
                <a:latin typeface="Verdana" panose="020B0604030504040204" pitchFamily="34" charset="0"/>
                <a:ea typeface="MS Mincho" panose="02020609040205080304" pitchFamily="49" charset="-128"/>
                <a:cs typeface="Arial" panose="020B0604020202020204" pitchFamily="34" charset="0"/>
              </a:rPr>
              <a:t>Following its former decisions, the meeting agreed again to use SOT-IDs for new stations, and to phase out masking schemes. </a:t>
            </a:r>
          </a:p>
          <a:p>
            <a:pPr marL="0" indent="0">
              <a:buNone/>
            </a:pPr>
            <a:endParaRPr lang="en-GB" sz="2800" i="1" dirty="0">
              <a:solidFill>
                <a:srgbClr val="1A1A1A"/>
              </a:solidFill>
              <a:effectLst/>
              <a:latin typeface="Verdana" panose="020B0604030504040204" pitchFamily="34" charset="0"/>
              <a:ea typeface="MS Mincho" panose="02020609040205080304" pitchFamily="49" charset="-128"/>
              <a:cs typeface="Arial" panose="020B0604020202020204" pitchFamily="34" charset="0"/>
            </a:endParaRPr>
          </a:p>
          <a:p>
            <a:pPr marL="0" indent="0">
              <a:buNone/>
            </a:pPr>
            <a:r>
              <a:rPr lang="en-GB" sz="2800" i="1" dirty="0">
                <a:solidFill>
                  <a:srgbClr val="1A1A1A"/>
                </a:solidFill>
                <a:effectLst/>
                <a:latin typeface="Verdana" panose="020B0604030504040204" pitchFamily="34" charset="0"/>
                <a:ea typeface="MS Mincho" panose="02020609040205080304" pitchFamily="49" charset="-128"/>
                <a:cs typeface="Arial" panose="020B0604020202020204" pitchFamily="34" charset="0"/>
              </a:rPr>
              <a:t>The migration to SOT-IDs for already existing stations was recommended</a:t>
            </a:r>
            <a:endParaRPr lang="en-US" sz="4400" dirty="0"/>
          </a:p>
        </p:txBody>
      </p:sp>
      <p:sp>
        <p:nvSpPr>
          <p:cNvPr id="4" name="Slide Number Placeholder 3">
            <a:extLst>
              <a:ext uri="{FF2B5EF4-FFF2-40B4-BE49-F238E27FC236}">
                <a16:creationId xmlns:a16="http://schemas.microsoft.com/office/drawing/2014/main" id="{F0A47166-3A1F-4CB4-91FF-689CC1FE3EE3}"/>
              </a:ext>
            </a:extLst>
          </p:cNvPr>
          <p:cNvSpPr>
            <a:spLocks noGrp="1"/>
          </p:cNvSpPr>
          <p:nvPr>
            <p:ph type="sldNum" sz="quarter" idx="4"/>
          </p:nvPr>
        </p:nvSpPr>
        <p:spPr/>
        <p:txBody>
          <a:bodyPr/>
          <a:lstStyle/>
          <a:p>
            <a:fld id="{1F373E91-1937-46D8-B393-D77320A7F825}" type="slidenum">
              <a:rPr lang="en-US" smtClean="0"/>
              <a:pPr/>
              <a:t>14</a:t>
            </a:fld>
            <a:endParaRPr lang="en-US" dirty="0"/>
          </a:p>
        </p:txBody>
      </p:sp>
    </p:spTree>
    <p:extLst>
      <p:ext uri="{BB962C8B-B14F-4D97-AF65-F5344CB8AC3E}">
        <p14:creationId xmlns:p14="http://schemas.microsoft.com/office/powerpoint/2010/main" val="394006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0E22-FF76-44D6-A26F-E6B46DDDA109}"/>
              </a:ext>
            </a:extLst>
          </p:cNvPr>
          <p:cNvSpPr>
            <a:spLocks noGrp="1"/>
          </p:cNvSpPr>
          <p:nvPr>
            <p:ph type="title"/>
          </p:nvPr>
        </p:nvSpPr>
        <p:spPr/>
        <p:txBody>
          <a:bodyPr/>
          <a:lstStyle/>
          <a:p>
            <a:r>
              <a:rPr lang="en-US" dirty="0"/>
              <a:t>SOT-ID: Background</a:t>
            </a:r>
          </a:p>
        </p:txBody>
      </p:sp>
      <p:sp>
        <p:nvSpPr>
          <p:cNvPr id="3" name="Content Placeholder 2">
            <a:extLst>
              <a:ext uri="{FF2B5EF4-FFF2-40B4-BE49-F238E27FC236}">
                <a16:creationId xmlns:a16="http://schemas.microsoft.com/office/drawing/2014/main" id="{E7D83C83-0396-49E5-933E-735FFF2E18C4}"/>
              </a:ext>
            </a:extLst>
          </p:cNvPr>
          <p:cNvSpPr>
            <a:spLocks noGrp="1"/>
          </p:cNvSpPr>
          <p:nvPr>
            <p:ph idx="1"/>
          </p:nvPr>
        </p:nvSpPr>
        <p:spPr>
          <a:xfrm>
            <a:off x="323528" y="1196752"/>
            <a:ext cx="8640960" cy="5422666"/>
          </a:xfrm>
        </p:spPr>
        <p:txBody>
          <a:bodyPr/>
          <a:lstStyle/>
          <a:p>
            <a:r>
              <a:rPr lang="en-US" dirty="0"/>
              <a:t>Developed by SOT-ID Task Team ahead of, and presented to, SOT-9.</a:t>
            </a:r>
          </a:p>
          <a:p>
            <a:r>
              <a:rPr lang="en-US" dirty="0"/>
              <a:t>Goal: Overcome well-known issues with using call-signs or generic “SHIP” mask as identifier</a:t>
            </a:r>
          </a:p>
          <a:p>
            <a:r>
              <a:rPr lang="en-US" dirty="0"/>
              <a:t>Data integrity not harmed, API archive-approved</a:t>
            </a:r>
          </a:p>
          <a:p>
            <a:r>
              <a:rPr lang="en-US" dirty="0"/>
              <a:t>Validation per SOT-9, OCG-8, JCOMM-5, INF-I(3)</a:t>
            </a:r>
          </a:p>
          <a:p>
            <a:r>
              <a:rPr lang="en-US" dirty="0"/>
              <a:t>Implemented by OceanOPS for SOT-10</a:t>
            </a:r>
          </a:p>
          <a:p>
            <a:r>
              <a:rPr lang="en-US" dirty="0"/>
              <a:t>Strongly recommended for EVERY new station</a:t>
            </a:r>
          </a:p>
          <a:p>
            <a:r>
              <a:rPr lang="en-US" dirty="0"/>
              <a:t>Used by growing number of VOS operators</a:t>
            </a:r>
          </a:p>
          <a:p>
            <a:endParaRPr lang="en-US" dirty="0"/>
          </a:p>
        </p:txBody>
      </p:sp>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4"/>
          </p:nvPr>
        </p:nvSpPr>
        <p:spPr/>
        <p:txBody>
          <a:bodyPr/>
          <a:lstStyle/>
          <a:p>
            <a:fld id="{1F373E91-1937-46D8-B393-D77320A7F825}" type="slidenum">
              <a:rPr lang="en-US" smtClean="0"/>
              <a:pPr/>
              <a:t>2</a:t>
            </a:fld>
            <a:endParaRPr lang="en-US" dirty="0"/>
          </a:p>
        </p:txBody>
      </p:sp>
    </p:spTree>
    <p:extLst>
      <p:ext uri="{BB962C8B-B14F-4D97-AF65-F5344CB8AC3E}">
        <p14:creationId xmlns:p14="http://schemas.microsoft.com/office/powerpoint/2010/main" val="18072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909E-E59B-49CA-BFCD-6C8FB17E5444}"/>
              </a:ext>
            </a:extLst>
          </p:cNvPr>
          <p:cNvSpPr>
            <a:spLocks noGrp="1"/>
          </p:cNvSpPr>
          <p:nvPr>
            <p:ph type="title"/>
          </p:nvPr>
        </p:nvSpPr>
        <p:spPr/>
        <p:txBody>
          <a:bodyPr/>
          <a:lstStyle/>
          <a:p>
            <a:r>
              <a:rPr lang="en-US" dirty="0"/>
              <a:t>JCOMM-5 Report</a:t>
            </a:r>
          </a:p>
        </p:txBody>
      </p:sp>
      <p:sp>
        <p:nvSpPr>
          <p:cNvPr id="3" name="Content Placeholder 2">
            <a:extLst>
              <a:ext uri="{FF2B5EF4-FFF2-40B4-BE49-F238E27FC236}">
                <a16:creationId xmlns:a16="http://schemas.microsoft.com/office/drawing/2014/main" id="{41E15436-FC05-4C2D-85C5-39E11D3DFB0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9907E58-94C6-4C6A-B292-00F2D2D875FE}"/>
              </a:ext>
            </a:extLst>
          </p:cNvPr>
          <p:cNvSpPr>
            <a:spLocks noGrp="1"/>
          </p:cNvSpPr>
          <p:nvPr>
            <p:ph type="sldNum" sz="quarter" idx="4"/>
          </p:nvPr>
        </p:nvSpPr>
        <p:spPr/>
        <p:txBody>
          <a:bodyPr/>
          <a:lstStyle/>
          <a:p>
            <a:fld id="{1F373E91-1937-46D8-B393-D77320A7F825}" type="slidenum">
              <a:rPr lang="en-US" smtClean="0"/>
              <a:pPr/>
              <a:t>3</a:t>
            </a:fld>
            <a:endParaRPr lang="en-US" dirty="0"/>
          </a:p>
        </p:txBody>
      </p:sp>
      <p:pic>
        <p:nvPicPr>
          <p:cNvPr id="6" name="Picture 5">
            <a:extLst>
              <a:ext uri="{FF2B5EF4-FFF2-40B4-BE49-F238E27FC236}">
                <a16:creationId xmlns:a16="http://schemas.microsoft.com/office/drawing/2014/main" id="{C07DAD81-05E5-4EEC-ABD5-F84AB5F564BB}"/>
              </a:ext>
            </a:extLst>
          </p:cNvPr>
          <p:cNvPicPr>
            <a:picLocks noChangeAspect="1"/>
          </p:cNvPicPr>
          <p:nvPr/>
        </p:nvPicPr>
        <p:blipFill>
          <a:blip r:embed="rId2"/>
          <a:stretch>
            <a:fillRect/>
          </a:stretch>
        </p:blipFill>
        <p:spPr>
          <a:xfrm>
            <a:off x="0" y="878716"/>
            <a:ext cx="9144000" cy="5743153"/>
          </a:xfrm>
          <a:prstGeom prst="rect">
            <a:avLst/>
          </a:prstGeom>
        </p:spPr>
      </p:pic>
    </p:spTree>
    <p:extLst>
      <p:ext uri="{BB962C8B-B14F-4D97-AF65-F5344CB8AC3E}">
        <p14:creationId xmlns:p14="http://schemas.microsoft.com/office/powerpoint/2010/main" val="422413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29BA-AEE4-43F4-9D2D-8ADBBDD6069D}"/>
              </a:ext>
            </a:extLst>
          </p:cNvPr>
          <p:cNvSpPr>
            <a:spLocks noGrp="1"/>
          </p:cNvSpPr>
          <p:nvPr>
            <p:ph type="title"/>
          </p:nvPr>
        </p:nvSpPr>
        <p:spPr/>
        <p:txBody>
          <a:bodyPr/>
          <a:lstStyle/>
          <a:p>
            <a:r>
              <a:rPr lang="en-US" dirty="0"/>
              <a:t>SOT-ID in WIGOS-ID</a:t>
            </a:r>
          </a:p>
        </p:txBody>
      </p:sp>
      <p:sp>
        <p:nvSpPr>
          <p:cNvPr id="3" name="Content Placeholder 2">
            <a:extLst>
              <a:ext uri="{FF2B5EF4-FFF2-40B4-BE49-F238E27FC236}">
                <a16:creationId xmlns:a16="http://schemas.microsoft.com/office/drawing/2014/main" id="{B344EF40-CF79-4FF1-B905-BA3F79946BEA}"/>
              </a:ext>
            </a:extLst>
          </p:cNvPr>
          <p:cNvSpPr>
            <a:spLocks noGrp="1"/>
          </p:cNvSpPr>
          <p:nvPr>
            <p:ph idx="1"/>
          </p:nvPr>
        </p:nvSpPr>
        <p:spPr>
          <a:xfrm>
            <a:off x="251520" y="1196752"/>
            <a:ext cx="8892480" cy="4929411"/>
          </a:xfrm>
        </p:spPr>
        <p:txBody>
          <a:bodyPr/>
          <a:lstStyle/>
          <a:p>
            <a:r>
              <a:rPr lang="en-US" b="0" i="0" dirty="0">
                <a:effectLst/>
                <a:latin typeface="Arial" panose="020B0604020202020204" pitchFamily="34" charset="0"/>
              </a:rPr>
              <a:t>WIGOS identifier scheme: </a:t>
            </a:r>
          </a:p>
          <a:p>
            <a:pPr marL="0" indent="0">
              <a:buNone/>
            </a:pPr>
            <a:r>
              <a:rPr lang="en-US" sz="2000" b="1" i="0" dirty="0">
                <a:effectLst/>
                <a:latin typeface="Arial" panose="020B0604020202020204" pitchFamily="34" charset="0"/>
              </a:rPr>
              <a:t>      </a:t>
            </a:r>
            <a:r>
              <a:rPr lang="en-US" sz="2000" b="1" i="0" dirty="0">
                <a:solidFill>
                  <a:srgbClr val="FF0000"/>
                </a:solidFill>
                <a:effectLst/>
                <a:latin typeface="Arial" panose="020B0604020202020204" pitchFamily="34" charset="0"/>
              </a:rPr>
              <a:t>&lt;series&gt; - &lt;issuer of identifier&gt; - &lt;issue number&gt; - &lt;local identifier&gt;</a:t>
            </a:r>
          </a:p>
          <a:p>
            <a:r>
              <a:rPr lang="en-US" b="0" i="0" dirty="0">
                <a:effectLst/>
                <a:latin typeface="Arial" panose="020B0604020202020204" pitchFamily="34" charset="0"/>
              </a:rPr>
              <a:t>OceanOPS will issue IDs for marine instrument systems on ships with dedicated &lt;issuer of identifier&gt; 22000</a:t>
            </a:r>
          </a:p>
          <a:p>
            <a:r>
              <a:rPr lang="en-US" b="0" i="0" dirty="0">
                <a:effectLst/>
                <a:latin typeface="Arial" panose="020B0604020202020204" pitchFamily="34" charset="0"/>
              </a:rPr>
              <a:t>Local identifier (SOT-ID): n1n2n3n4n5n6n7 </a:t>
            </a:r>
            <a:r>
              <a:rPr lang="en-US" sz="2800" b="0" i="0" dirty="0">
                <a:effectLst/>
                <a:latin typeface="Arial" panose="020B0604020202020204" pitchFamily="34" charset="0"/>
              </a:rPr>
              <a:t>(n1,n4,n5,n6: letters or digits, n2,n3,n7: letters)</a:t>
            </a:r>
          </a:p>
          <a:p>
            <a:r>
              <a:rPr lang="en-US" sz="2800" dirty="0">
                <a:latin typeface="Arial" panose="020B0604020202020204" pitchFamily="34" charset="0"/>
              </a:rPr>
              <a:t>For other marine observing facilities like drifters or floats, OceanOPS is now ALSO the ID-issuing body.</a:t>
            </a:r>
            <a:br>
              <a:rPr lang="en-US" sz="2800" dirty="0">
                <a:latin typeface="Arial" panose="020B0604020202020204" pitchFamily="34" charset="0"/>
              </a:rPr>
            </a:br>
            <a:r>
              <a:rPr lang="en-US" sz="2800" dirty="0">
                <a:latin typeface="Arial" panose="020B0604020202020204" pitchFamily="34" charset="0"/>
              </a:rPr>
              <a:t>The local identifier follows former WMO-ID scheme</a:t>
            </a:r>
            <a:endParaRPr lang="en-US" dirty="0"/>
          </a:p>
        </p:txBody>
      </p:sp>
      <p:sp>
        <p:nvSpPr>
          <p:cNvPr id="4" name="Slide Number Placeholder 3">
            <a:extLst>
              <a:ext uri="{FF2B5EF4-FFF2-40B4-BE49-F238E27FC236}">
                <a16:creationId xmlns:a16="http://schemas.microsoft.com/office/drawing/2014/main" id="{6AF60CF1-78AD-4117-A5E6-0690E3F38F98}"/>
              </a:ext>
            </a:extLst>
          </p:cNvPr>
          <p:cNvSpPr>
            <a:spLocks noGrp="1"/>
          </p:cNvSpPr>
          <p:nvPr>
            <p:ph type="sldNum" sz="quarter" idx="4"/>
          </p:nvPr>
        </p:nvSpPr>
        <p:spPr/>
        <p:txBody>
          <a:bodyPr/>
          <a:lstStyle/>
          <a:p>
            <a:fld id="{1F373E91-1937-46D8-B393-D77320A7F825}" type="slidenum">
              <a:rPr lang="en-US" smtClean="0"/>
              <a:pPr/>
              <a:t>4</a:t>
            </a:fld>
            <a:endParaRPr lang="en-US" dirty="0"/>
          </a:p>
        </p:txBody>
      </p:sp>
    </p:spTree>
    <p:extLst>
      <p:ext uri="{BB962C8B-B14F-4D97-AF65-F5344CB8AC3E}">
        <p14:creationId xmlns:p14="http://schemas.microsoft.com/office/powerpoint/2010/main" val="322119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E4A-BBDA-47E2-BF04-B50D2E0A50EB}"/>
              </a:ext>
            </a:extLst>
          </p:cNvPr>
          <p:cNvSpPr>
            <a:spLocks noGrp="1"/>
          </p:cNvSpPr>
          <p:nvPr>
            <p:ph type="title"/>
          </p:nvPr>
        </p:nvSpPr>
        <p:spPr/>
        <p:txBody>
          <a:bodyPr/>
          <a:lstStyle/>
          <a:p>
            <a:r>
              <a:rPr lang="en-US" dirty="0"/>
              <a:t>Different IDs: Example</a:t>
            </a:r>
          </a:p>
        </p:txBody>
      </p:sp>
      <p:sp>
        <p:nvSpPr>
          <p:cNvPr id="3" name="Content Placeholder 2">
            <a:extLst>
              <a:ext uri="{FF2B5EF4-FFF2-40B4-BE49-F238E27FC236}">
                <a16:creationId xmlns:a16="http://schemas.microsoft.com/office/drawing/2014/main" id="{46268450-9D5D-4321-B034-1CA79ED2C9B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DE4939E-4B87-4707-8A2B-2DA16A423FC0}"/>
              </a:ext>
            </a:extLst>
          </p:cNvPr>
          <p:cNvSpPr>
            <a:spLocks noGrp="1"/>
          </p:cNvSpPr>
          <p:nvPr>
            <p:ph type="sldNum" sz="quarter" idx="4"/>
          </p:nvPr>
        </p:nvSpPr>
        <p:spPr/>
        <p:txBody>
          <a:bodyPr/>
          <a:lstStyle/>
          <a:p>
            <a:fld id="{1F373E91-1937-46D8-B393-D77320A7F825}" type="slidenum">
              <a:rPr lang="en-US" smtClean="0"/>
              <a:pPr/>
              <a:t>5</a:t>
            </a:fld>
            <a:endParaRPr lang="en-US" dirty="0"/>
          </a:p>
        </p:txBody>
      </p:sp>
      <p:pic>
        <p:nvPicPr>
          <p:cNvPr id="6" name="Picture 5">
            <a:extLst>
              <a:ext uri="{FF2B5EF4-FFF2-40B4-BE49-F238E27FC236}">
                <a16:creationId xmlns:a16="http://schemas.microsoft.com/office/drawing/2014/main" id="{C59CEBD5-CC40-4D11-AFAB-62649B7F308D}"/>
              </a:ext>
            </a:extLst>
          </p:cNvPr>
          <p:cNvPicPr>
            <a:picLocks noChangeAspect="1"/>
          </p:cNvPicPr>
          <p:nvPr/>
        </p:nvPicPr>
        <p:blipFill>
          <a:blip r:embed="rId3"/>
          <a:stretch>
            <a:fillRect/>
          </a:stretch>
        </p:blipFill>
        <p:spPr>
          <a:xfrm>
            <a:off x="-1323" y="731837"/>
            <a:ext cx="9144000" cy="6259457"/>
          </a:xfrm>
          <a:prstGeom prst="rect">
            <a:avLst/>
          </a:prstGeom>
        </p:spPr>
      </p:pic>
    </p:spTree>
    <p:extLst>
      <p:ext uri="{BB962C8B-B14F-4D97-AF65-F5344CB8AC3E}">
        <p14:creationId xmlns:p14="http://schemas.microsoft.com/office/powerpoint/2010/main" val="340643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E4A-BBDA-47E2-BF04-B50D2E0A50EB}"/>
              </a:ext>
            </a:extLst>
          </p:cNvPr>
          <p:cNvSpPr>
            <a:spLocks noGrp="1"/>
          </p:cNvSpPr>
          <p:nvPr>
            <p:ph type="title"/>
          </p:nvPr>
        </p:nvSpPr>
        <p:spPr/>
        <p:txBody>
          <a:bodyPr/>
          <a:lstStyle/>
          <a:p>
            <a:r>
              <a:rPr lang="en-US" dirty="0"/>
              <a:t>Different IDs: Example</a:t>
            </a:r>
          </a:p>
        </p:txBody>
      </p:sp>
      <p:sp>
        <p:nvSpPr>
          <p:cNvPr id="3" name="Content Placeholder 2">
            <a:extLst>
              <a:ext uri="{FF2B5EF4-FFF2-40B4-BE49-F238E27FC236}">
                <a16:creationId xmlns:a16="http://schemas.microsoft.com/office/drawing/2014/main" id="{46268450-9D5D-4321-B034-1CA79ED2C9B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DE4939E-4B87-4707-8A2B-2DA16A423FC0}"/>
              </a:ext>
            </a:extLst>
          </p:cNvPr>
          <p:cNvSpPr>
            <a:spLocks noGrp="1"/>
          </p:cNvSpPr>
          <p:nvPr>
            <p:ph type="sldNum" sz="quarter" idx="4"/>
          </p:nvPr>
        </p:nvSpPr>
        <p:spPr/>
        <p:txBody>
          <a:bodyPr/>
          <a:lstStyle/>
          <a:p>
            <a:fld id="{1F373E91-1937-46D8-B393-D77320A7F825}" type="slidenum">
              <a:rPr lang="en-US" smtClean="0"/>
              <a:pPr/>
              <a:t>6</a:t>
            </a:fld>
            <a:endParaRPr lang="en-US" dirty="0"/>
          </a:p>
        </p:txBody>
      </p:sp>
      <p:pic>
        <p:nvPicPr>
          <p:cNvPr id="6" name="Picture 5">
            <a:extLst>
              <a:ext uri="{FF2B5EF4-FFF2-40B4-BE49-F238E27FC236}">
                <a16:creationId xmlns:a16="http://schemas.microsoft.com/office/drawing/2014/main" id="{C59CEBD5-CC40-4D11-AFAB-62649B7F308D}"/>
              </a:ext>
            </a:extLst>
          </p:cNvPr>
          <p:cNvPicPr>
            <a:picLocks noChangeAspect="1"/>
          </p:cNvPicPr>
          <p:nvPr/>
        </p:nvPicPr>
        <p:blipFill>
          <a:blip r:embed="rId3"/>
          <a:stretch>
            <a:fillRect/>
          </a:stretch>
        </p:blipFill>
        <p:spPr>
          <a:xfrm>
            <a:off x="-1323" y="731837"/>
            <a:ext cx="9144000" cy="6259457"/>
          </a:xfrm>
          <a:prstGeom prst="rect">
            <a:avLst/>
          </a:prstGeom>
        </p:spPr>
      </p:pic>
      <p:pic>
        <p:nvPicPr>
          <p:cNvPr id="7" name="Picture 6">
            <a:extLst>
              <a:ext uri="{FF2B5EF4-FFF2-40B4-BE49-F238E27FC236}">
                <a16:creationId xmlns:a16="http://schemas.microsoft.com/office/drawing/2014/main" id="{AB509B56-4C92-436E-AB6E-377544056C8A}"/>
              </a:ext>
            </a:extLst>
          </p:cNvPr>
          <p:cNvPicPr>
            <a:picLocks noChangeAspect="1"/>
          </p:cNvPicPr>
          <p:nvPr/>
        </p:nvPicPr>
        <p:blipFill rotWithShape="1">
          <a:blip r:embed="rId3"/>
          <a:srcRect l="2357" t="27041" r="47244" b="44199"/>
          <a:stretch/>
        </p:blipFill>
        <p:spPr>
          <a:xfrm>
            <a:off x="332168" y="1916832"/>
            <a:ext cx="8479664" cy="3312368"/>
          </a:xfrm>
          <a:prstGeom prst="rect">
            <a:avLst/>
          </a:prstGeom>
          <a:ln w="53975">
            <a:solidFill>
              <a:schemeClr val="accent1"/>
            </a:solidFill>
          </a:ln>
        </p:spPr>
      </p:pic>
    </p:spTree>
    <p:extLst>
      <p:ext uri="{BB962C8B-B14F-4D97-AF65-F5344CB8AC3E}">
        <p14:creationId xmlns:p14="http://schemas.microsoft.com/office/powerpoint/2010/main" val="15322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7852-02A1-48EF-9096-4C900527ADC8}"/>
              </a:ext>
            </a:extLst>
          </p:cNvPr>
          <p:cNvSpPr>
            <a:spLocks noGrp="1"/>
          </p:cNvSpPr>
          <p:nvPr>
            <p:ph type="title"/>
          </p:nvPr>
        </p:nvSpPr>
        <p:spPr/>
        <p:txBody>
          <a:bodyPr/>
          <a:lstStyle/>
          <a:p>
            <a:r>
              <a:rPr lang="en-US" dirty="0"/>
              <a:t>Phase out Masking Schemes</a:t>
            </a:r>
          </a:p>
        </p:txBody>
      </p:sp>
      <p:sp>
        <p:nvSpPr>
          <p:cNvPr id="3" name="Content Placeholder 2">
            <a:extLst>
              <a:ext uri="{FF2B5EF4-FFF2-40B4-BE49-F238E27FC236}">
                <a16:creationId xmlns:a16="http://schemas.microsoft.com/office/drawing/2014/main" id="{A0139A3D-AAB6-480E-8AA5-AA37EFCF196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B03A9C5-80B8-4F8D-9A2E-788751976F77}"/>
              </a:ext>
            </a:extLst>
          </p:cNvPr>
          <p:cNvSpPr>
            <a:spLocks noGrp="1"/>
          </p:cNvSpPr>
          <p:nvPr>
            <p:ph type="sldNum" sz="quarter" idx="4"/>
          </p:nvPr>
        </p:nvSpPr>
        <p:spPr/>
        <p:txBody>
          <a:bodyPr/>
          <a:lstStyle/>
          <a:p>
            <a:fld id="{1F373E91-1937-46D8-B393-D77320A7F825}" type="slidenum">
              <a:rPr lang="en-US" smtClean="0"/>
              <a:pPr/>
              <a:t>7</a:t>
            </a:fld>
            <a:endParaRPr lang="en-US" dirty="0"/>
          </a:p>
        </p:txBody>
      </p:sp>
      <p:pic>
        <p:nvPicPr>
          <p:cNvPr id="6" name="Picture 5">
            <a:extLst>
              <a:ext uri="{FF2B5EF4-FFF2-40B4-BE49-F238E27FC236}">
                <a16:creationId xmlns:a16="http://schemas.microsoft.com/office/drawing/2014/main" id="{937D76C7-1036-4F26-B9B0-E16E9FC0D319}"/>
              </a:ext>
            </a:extLst>
          </p:cNvPr>
          <p:cNvPicPr>
            <a:picLocks noChangeAspect="1"/>
          </p:cNvPicPr>
          <p:nvPr/>
        </p:nvPicPr>
        <p:blipFill>
          <a:blip r:embed="rId3"/>
          <a:stretch>
            <a:fillRect/>
          </a:stretch>
        </p:blipFill>
        <p:spPr>
          <a:xfrm>
            <a:off x="0" y="731837"/>
            <a:ext cx="9144000" cy="6239774"/>
          </a:xfrm>
          <a:prstGeom prst="rect">
            <a:avLst/>
          </a:prstGeom>
        </p:spPr>
      </p:pic>
    </p:spTree>
    <p:extLst>
      <p:ext uri="{BB962C8B-B14F-4D97-AF65-F5344CB8AC3E}">
        <p14:creationId xmlns:p14="http://schemas.microsoft.com/office/powerpoint/2010/main" val="15799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BADDA-B406-4EB0-AEC2-0AEEC6A08CD5}"/>
              </a:ext>
            </a:extLst>
          </p:cNvPr>
          <p:cNvSpPr>
            <a:spLocks noGrp="1"/>
          </p:cNvSpPr>
          <p:nvPr>
            <p:ph type="title"/>
          </p:nvPr>
        </p:nvSpPr>
        <p:spPr/>
        <p:txBody>
          <a:bodyPr/>
          <a:lstStyle/>
          <a:p>
            <a:r>
              <a:rPr lang="en-US" dirty="0"/>
              <a:t>Split ship from station metadata</a:t>
            </a:r>
          </a:p>
        </p:txBody>
      </p:sp>
      <p:sp>
        <p:nvSpPr>
          <p:cNvPr id="3" name="Content Placeholder 2">
            <a:extLst>
              <a:ext uri="{FF2B5EF4-FFF2-40B4-BE49-F238E27FC236}">
                <a16:creationId xmlns:a16="http://schemas.microsoft.com/office/drawing/2014/main" id="{588D4E20-E214-498C-9D8A-6891F4D4A4D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CD5D446-7E1E-4D0A-8C6A-DA2707089F51}"/>
              </a:ext>
            </a:extLst>
          </p:cNvPr>
          <p:cNvSpPr>
            <a:spLocks noGrp="1"/>
          </p:cNvSpPr>
          <p:nvPr>
            <p:ph type="sldNum" sz="quarter" idx="4"/>
          </p:nvPr>
        </p:nvSpPr>
        <p:spPr/>
        <p:txBody>
          <a:bodyPr/>
          <a:lstStyle/>
          <a:p>
            <a:fld id="{1F373E91-1937-46D8-B393-D77320A7F825}" type="slidenum">
              <a:rPr lang="en-US" smtClean="0"/>
              <a:pPr/>
              <a:t>8</a:t>
            </a:fld>
            <a:endParaRPr lang="en-US" dirty="0"/>
          </a:p>
        </p:txBody>
      </p:sp>
      <p:pic>
        <p:nvPicPr>
          <p:cNvPr id="6" name="Picture 5">
            <a:extLst>
              <a:ext uri="{FF2B5EF4-FFF2-40B4-BE49-F238E27FC236}">
                <a16:creationId xmlns:a16="http://schemas.microsoft.com/office/drawing/2014/main" id="{1B2A42A4-B643-4DE1-ACC6-78233EAD281D}"/>
              </a:ext>
            </a:extLst>
          </p:cNvPr>
          <p:cNvPicPr>
            <a:picLocks noChangeAspect="1"/>
          </p:cNvPicPr>
          <p:nvPr/>
        </p:nvPicPr>
        <p:blipFill>
          <a:blip r:embed="rId2"/>
          <a:stretch>
            <a:fillRect/>
          </a:stretch>
        </p:blipFill>
        <p:spPr>
          <a:xfrm>
            <a:off x="0" y="974166"/>
            <a:ext cx="9144000" cy="5871055"/>
          </a:xfrm>
          <a:prstGeom prst="rect">
            <a:avLst/>
          </a:prstGeom>
        </p:spPr>
      </p:pic>
    </p:spTree>
    <p:extLst>
      <p:ext uri="{BB962C8B-B14F-4D97-AF65-F5344CB8AC3E}">
        <p14:creationId xmlns:p14="http://schemas.microsoft.com/office/powerpoint/2010/main" val="349399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F37F-E32F-47A4-B18E-E0A176884D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F786BC-C8DF-45BF-ADB6-917A92EB29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2B0109A-EEF8-4D03-A22E-C23EB8D1B46C}"/>
              </a:ext>
            </a:extLst>
          </p:cNvPr>
          <p:cNvSpPr>
            <a:spLocks noGrp="1"/>
          </p:cNvSpPr>
          <p:nvPr>
            <p:ph type="sldNum" sz="quarter" idx="4"/>
          </p:nvPr>
        </p:nvSpPr>
        <p:spPr/>
        <p:txBody>
          <a:bodyPr/>
          <a:lstStyle/>
          <a:p>
            <a:fld id="{1F373E91-1937-46D8-B393-D77320A7F825}" type="slidenum">
              <a:rPr lang="en-US" smtClean="0"/>
              <a:pPr/>
              <a:t>9</a:t>
            </a:fld>
            <a:endParaRPr lang="en-US" dirty="0"/>
          </a:p>
        </p:txBody>
      </p:sp>
      <p:pic>
        <p:nvPicPr>
          <p:cNvPr id="6" name="Picture 5">
            <a:extLst>
              <a:ext uri="{FF2B5EF4-FFF2-40B4-BE49-F238E27FC236}">
                <a16:creationId xmlns:a16="http://schemas.microsoft.com/office/drawing/2014/main" id="{58BB2732-D2EA-43FA-A402-5B9D24941F83}"/>
              </a:ext>
            </a:extLst>
          </p:cNvPr>
          <p:cNvPicPr>
            <a:picLocks noChangeAspect="1"/>
          </p:cNvPicPr>
          <p:nvPr/>
        </p:nvPicPr>
        <p:blipFill>
          <a:blip r:embed="rId2"/>
          <a:stretch>
            <a:fillRect/>
          </a:stretch>
        </p:blipFill>
        <p:spPr>
          <a:xfrm>
            <a:off x="0" y="-12779"/>
            <a:ext cx="9144000" cy="6858000"/>
          </a:xfrm>
          <a:prstGeom prst="rect">
            <a:avLst/>
          </a:prstGeom>
        </p:spPr>
      </p:pic>
    </p:spTree>
    <p:extLst>
      <p:ext uri="{BB962C8B-B14F-4D97-AF65-F5344CB8AC3E}">
        <p14:creationId xmlns:p14="http://schemas.microsoft.com/office/powerpoint/2010/main" val="2377449885"/>
      </p:ext>
    </p:extLst>
  </p:cSld>
  <p:clrMapOvr>
    <a:masterClrMapping/>
  </p:clrMapOvr>
</p:sld>
</file>

<file path=ppt/theme/theme1.xml><?xml version="1.0" encoding="utf-8"?>
<a:theme xmlns:a="http://schemas.openxmlformats.org/drawingml/2006/main" name="SOT-10-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SOT-8-Template</Template>
  <TotalTime>1536</TotalTime>
  <Words>707</Words>
  <Application>Microsoft Office PowerPoint</Application>
  <PresentationFormat>On-screen Show (4:3)</PresentationFormat>
  <Paragraphs>54</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SOT-10-Template</vt:lpstr>
      <vt:lpstr>PowerPoint Presentation</vt:lpstr>
      <vt:lpstr>SOT-ID: Background</vt:lpstr>
      <vt:lpstr>JCOMM-5 Report</vt:lpstr>
      <vt:lpstr>SOT-ID in WIGOS-ID</vt:lpstr>
      <vt:lpstr>Different IDs: Example</vt:lpstr>
      <vt:lpstr>Different IDs: Example</vt:lpstr>
      <vt:lpstr>Phase out Masking Schemes</vt:lpstr>
      <vt:lpstr>Split ship from station metadata</vt:lpstr>
      <vt:lpstr>PowerPoint Presentation</vt:lpstr>
      <vt:lpstr>PowerPoint Presentation</vt:lpstr>
      <vt:lpstr>Some reminders</vt:lpstr>
      <vt:lpstr>PowerPoint Presentation</vt:lpstr>
      <vt:lpstr>PowerPoint Presentation</vt:lpstr>
      <vt:lpstr>Action/Recommendation</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5.2 WMO Rolling Review of Requirements (RRR)</dc:title>
  <dc:creator>Etienne Charpentier</dc:creator>
  <cp:lastModifiedBy>Kramp Martin (OceanOPS)</cp:lastModifiedBy>
  <cp:revision>36</cp:revision>
  <dcterms:created xsi:type="dcterms:W3CDTF">2015-04-15T06:27:16Z</dcterms:created>
  <dcterms:modified xsi:type="dcterms:W3CDTF">2021-09-13T15:23:40Z</dcterms:modified>
</cp:coreProperties>
</file>