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Lst>
  <p:notesMasterIdLst>
    <p:notesMasterId r:id="rId11"/>
  </p:notesMasterIdLst>
  <p:handoutMasterIdLst>
    <p:handoutMasterId r:id="rId12"/>
  </p:handoutMasterIdLst>
  <p:sldIdLst>
    <p:sldId id="256" r:id="rId2"/>
    <p:sldId id="258" r:id="rId3"/>
    <p:sldId id="268" r:id="rId4"/>
    <p:sldId id="269" r:id="rId5"/>
    <p:sldId id="266" r:id="rId6"/>
    <p:sldId id="270" r:id="rId7"/>
    <p:sldId id="263" r:id="rId8"/>
    <p:sldId id="267"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6" d="100"/>
          <a:sy n="116" d="100"/>
        </p:scale>
        <p:origin x="1386" y="84"/>
      </p:cViewPr>
      <p:guideLst>
        <p:guide orient="horz" pos="2160"/>
        <p:guide pos="2880"/>
      </p:guideLst>
    </p:cSldViewPr>
  </p:slideViewPr>
  <p:notesTextViewPr>
    <p:cViewPr>
      <p:scale>
        <a:sx n="1" d="1"/>
        <a:sy n="1" d="1"/>
      </p:scale>
      <p:origin x="0" y="0"/>
    </p:cViewPr>
  </p:notesTextViewPr>
  <p:notesViewPr>
    <p:cSldViewPr>
      <p:cViewPr varScale="1">
        <p:scale>
          <a:sx n="84" d="100"/>
          <a:sy n="84" d="100"/>
        </p:scale>
        <p:origin x="-3084"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E41C66A-7EE4-4248-93B5-DA75E3C1C070}" type="datetimeFigureOut">
              <a:rPr lang="en-GB" smtClean="0"/>
              <a:pPr/>
              <a:t>12/09/2021</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144DDAB-8D54-4665-8494-983F6C0AC758}" type="slidenum">
              <a:rPr lang="en-GB" smtClean="0"/>
              <a:pPr/>
              <a:t>‹#›</a:t>
            </a:fld>
            <a:endParaRPr lang="en-GB"/>
          </a:p>
        </p:txBody>
      </p:sp>
    </p:spTree>
    <p:extLst>
      <p:ext uri="{BB962C8B-B14F-4D97-AF65-F5344CB8AC3E}">
        <p14:creationId xmlns:p14="http://schemas.microsoft.com/office/powerpoint/2010/main" val="673461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5886B5-5F00-4EB7-BDC7-1DC793D5CB0F}" type="datetimeFigureOut">
              <a:rPr lang="en-GB" smtClean="0"/>
              <a:pPr/>
              <a:t>12/09/2021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11DF2E-ABFB-4E81-8A8E-EBBB292FF09D}" type="slidenum">
              <a:rPr lang="en-GB" smtClean="0"/>
              <a:pPr/>
              <a:t>‹#›</a:t>
            </a:fld>
            <a:endParaRPr lang="en-GB"/>
          </a:p>
        </p:txBody>
      </p:sp>
    </p:spTree>
    <p:extLst>
      <p:ext uri="{BB962C8B-B14F-4D97-AF65-F5344CB8AC3E}">
        <p14:creationId xmlns:p14="http://schemas.microsoft.com/office/powerpoint/2010/main" val="715948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11DF2E-ABFB-4E81-8A8E-EBBB292FF09D}" type="slidenum">
              <a:rPr lang="en-GB" smtClean="0"/>
              <a:pPr/>
              <a:t>1</a:t>
            </a:fld>
            <a:endParaRPr lang="en-GB"/>
          </a:p>
        </p:txBody>
      </p:sp>
    </p:spTree>
    <p:extLst>
      <p:ext uri="{BB962C8B-B14F-4D97-AF65-F5344CB8AC3E}">
        <p14:creationId xmlns:p14="http://schemas.microsoft.com/office/powerpoint/2010/main" val="3245121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11DF2E-ABFB-4E81-8A8E-EBBB292FF09D}" type="slidenum">
              <a:rPr lang="en-GB" smtClean="0"/>
              <a:pPr/>
              <a:t>2</a:t>
            </a:fld>
            <a:endParaRPr lang="en-GB"/>
          </a:p>
        </p:txBody>
      </p:sp>
    </p:spTree>
    <p:extLst>
      <p:ext uri="{BB962C8B-B14F-4D97-AF65-F5344CB8AC3E}">
        <p14:creationId xmlns:p14="http://schemas.microsoft.com/office/powerpoint/2010/main" val="2201634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11DF2E-ABFB-4E81-8A8E-EBBB292FF09D}" type="slidenum">
              <a:rPr lang="en-GB" smtClean="0"/>
              <a:pPr/>
              <a:t>3</a:t>
            </a:fld>
            <a:endParaRPr lang="en-GB"/>
          </a:p>
        </p:txBody>
      </p:sp>
    </p:spTree>
    <p:extLst>
      <p:ext uri="{BB962C8B-B14F-4D97-AF65-F5344CB8AC3E}">
        <p14:creationId xmlns:p14="http://schemas.microsoft.com/office/powerpoint/2010/main" val="636123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11DF2E-ABFB-4E81-8A8E-EBBB292FF09D}" type="slidenum">
              <a:rPr lang="en-GB" smtClean="0"/>
              <a:pPr/>
              <a:t>4</a:t>
            </a:fld>
            <a:endParaRPr lang="en-GB"/>
          </a:p>
        </p:txBody>
      </p:sp>
    </p:spTree>
    <p:extLst>
      <p:ext uri="{BB962C8B-B14F-4D97-AF65-F5344CB8AC3E}">
        <p14:creationId xmlns:p14="http://schemas.microsoft.com/office/powerpoint/2010/main" val="2708883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11DF2E-ABFB-4E81-8A8E-EBBB292FF09D}" type="slidenum">
              <a:rPr lang="en-GB" smtClean="0"/>
              <a:pPr/>
              <a:t>5</a:t>
            </a:fld>
            <a:endParaRPr lang="en-GB"/>
          </a:p>
        </p:txBody>
      </p:sp>
    </p:spTree>
    <p:extLst>
      <p:ext uri="{BB962C8B-B14F-4D97-AF65-F5344CB8AC3E}">
        <p14:creationId xmlns:p14="http://schemas.microsoft.com/office/powerpoint/2010/main" val="1647848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11DF2E-ABFB-4E81-8A8E-EBBB292FF09D}" type="slidenum">
              <a:rPr lang="en-GB" smtClean="0"/>
              <a:pPr/>
              <a:t>6</a:t>
            </a:fld>
            <a:endParaRPr lang="en-GB"/>
          </a:p>
        </p:txBody>
      </p:sp>
    </p:spTree>
    <p:extLst>
      <p:ext uri="{BB962C8B-B14F-4D97-AF65-F5344CB8AC3E}">
        <p14:creationId xmlns:p14="http://schemas.microsoft.com/office/powerpoint/2010/main" val="3143110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ADDF95CC-A818-4D04-BE5C-E19FA15A25FF}" type="datetimeFigureOut">
              <a:rPr lang="en-US" smtClean="0"/>
              <a:t>9/12/2021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C0254C-014F-4CCC-BEFA-D0170A9F6750}" type="slidenum">
              <a:rPr lang="en-US" smtClean="0"/>
              <a:t>‹#›</a:t>
            </a:fld>
            <a:endParaRPr lang="en-US"/>
          </a:p>
        </p:txBody>
      </p:sp>
      <p:sp>
        <p:nvSpPr>
          <p:cNvPr id="7" name="TextBox 6">
            <a:extLst>
              <a:ext uri="{FF2B5EF4-FFF2-40B4-BE49-F238E27FC236}">
                <a16:creationId xmlns:a16="http://schemas.microsoft.com/office/drawing/2014/main" id="{6F3F41C9-C6C0-4ED0-97B8-D0500C149A18}"/>
              </a:ext>
            </a:extLst>
          </p:cNvPr>
          <p:cNvSpPr txBox="1"/>
          <p:nvPr userDrawn="1"/>
        </p:nvSpPr>
        <p:spPr>
          <a:xfrm>
            <a:off x="1547664" y="151904"/>
            <a:ext cx="6336704" cy="1692771"/>
          </a:xfrm>
          <a:prstGeom prst="rect">
            <a:avLst/>
          </a:prstGeom>
          <a:noFill/>
        </p:spPr>
        <p:txBody>
          <a:bodyPr wrap="square" rtlCol="0">
            <a:spAutoFit/>
          </a:bodyPr>
          <a:lstStyle/>
          <a:p>
            <a:pPr algn="ctr"/>
            <a:r>
              <a:rPr lang="en-US" sz="3600" dirty="0"/>
              <a:t>Eleventh Session of the </a:t>
            </a:r>
            <a:br>
              <a:rPr lang="en-US" sz="3600" dirty="0"/>
            </a:br>
            <a:r>
              <a:rPr lang="en-US" sz="4000" b="1" dirty="0"/>
              <a:t>Ship Observations Team</a:t>
            </a:r>
          </a:p>
          <a:p>
            <a:pPr algn="ctr"/>
            <a:r>
              <a:rPr lang="en-US" sz="2800" dirty="0"/>
              <a:t>Online-Meeting, 13-16 September 2021</a:t>
            </a:r>
          </a:p>
        </p:txBody>
      </p:sp>
      <p:sp>
        <p:nvSpPr>
          <p:cNvPr id="8" name="TextBox 7">
            <a:extLst>
              <a:ext uri="{FF2B5EF4-FFF2-40B4-BE49-F238E27FC236}">
                <a16:creationId xmlns:a16="http://schemas.microsoft.com/office/drawing/2014/main" id="{1E6E754F-0B81-49DB-87D1-D1570B54F521}"/>
              </a:ext>
            </a:extLst>
          </p:cNvPr>
          <p:cNvSpPr txBox="1"/>
          <p:nvPr userDrawn="1"/>
        </p:nvSpPr>
        <p:spPr>
          <a:xfrm>
            <a:off x="1835696" y="2124145"/>
            <a:ext cx="5904656" cy="584775"/>
          </a:xfrm>
          <a:prstGeom prst="rect">
            <a:avLst/>
          </a:prstGeom>
          <a:noFill/>
        </p:spPr>
        <p:txBody>
          <a:bodyPr wrap="square" rtlCol="0">
            <a:spAutoFit/>
          </a:bodyPr>
          <a:lstStyle/>
          <a:p>
            <a:r>
              <a:rPr lang="en-US" sz="3200" dirty="0"/>
              <a:t>Agenda Item 2: National Reports</a:t>
            </a:r>
          </a:p>
        </p:txBody>
      </p:sp>
    </p:spTree>
    <p:extLst>
      <p:ext uri="{BB962C8B-B14F-4D97-AF65-F5344CB8AC3E}">
        <p14:creationId xmlns:p14="http://schemas.microsoft.com/office/powerpoint/2010/main" val="1391194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DF95CC-A818-4D04-BE5C-E19FA15A25FF}" type="datetimeFigureOut">
              <a:rPr lang="en-US" smtClean="0"/>
              <a:t>9/12/2021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C0254C-014F-4CCC-BEFA-D0170A9F6750}" type="slidenum">
              <a:rPr lang="en-US" smtClean="0"/>
              <a:t>‹#›</a:t>
            </a:fld>
            <a:endParaRPr lang="en-US"/>
          </a:p>
        </p:txBody>
      </p:sp>
    </p:spTree>
    <p:extLst>
      <p:ext uri="{BB962C8B-B14F-4D97-AF65-F5344CB8AC3E}">
        <p14:creationId xmlns:p14="http://schemas.microsoft.com/office/powerpoint/2010/main" val="34074246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DF95CC-A818-4D04-BE5C-E19FA15A25FF}" type="datetimeFigureOut">
              <a:rPr lang="en-US" smtClean="0"/>
              <a:t>9/12/2021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C0254C-014F-4CCC-BEFA-D0170A9F6750}" type="slidenum">
              <a:rPr lang="en-US" smtClean="0"/>
              <a:t>‹#›</a:t>
            </a:fld>
            <a:endParaRPr lang="en-US"/>
          </a:p>
        </p:txBody>
      </p:sp>
    </p:spTree>
    <p:extLst>
      <p:ext uri="{BB962C8B-B14F-4D97-AF65-F5344CB8AC3E}">
        <p14:creationId xmlns:p14="http://schemas.microsoft.com/office/powerpoint/2010/main" val="619091544"/>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DF95CC-A818-4D04-BE5C-E19FA15A25FF}" type="datetimeFigureOut">
              <a:rPr lang="en-US" smtClean="0"/>
              <a:t>9/12/2021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373E91-1937-46D8-B393-D77320A7F825}" type="slidenum">
              <a:rPr lang="en-US" smtClean="0"/>
              <a:pPr/>
              <a:t>‹#›</a:t>
            </a:fld>
            <a:endParaRPr lang="en-US" dirty="0"/>
          </a:p>
        </p:txBody>
      </p:sp>
      <p:sp>
        <p:nvSpPr>
          <p:cNvPr id="7" name="TextBox 6">
            <a:extLst>
              <a:ext uri="{FF2B5EF4-FFF2-40B4-BE49-F238E27FC236}">
                <a16:creationId xmlns:a16="http://schemas.microsoft.com/office/drawing/2014/main" id="{9DEDFFFA-F72F-4083-8FD0-01BC0514C4F4}"/>
              </a:ext>
            </a:extLst>
          </p:cNvPr>
          <p:cNvSpPr txBox="1"/>
          <p:nvPr userDrawn="1"/>
        </p:nvSpPr>
        <p:spPr>
          <a:xfrm>
            <a:off x="2771800" y="6639253"/>
            <a:ext cx="446449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lumMod val="65000"/>
                  </a:schemeClr>
                </a:solidFill>
                <a:latin typeface="Arial" panose="020B0604020202020204" pitchFamily="34" charset="0"/>
                <a:cs typeface="Arial" panose="020B0604020202020204" pitchFamily="34" charset="0"/>
              </a:rPr>
              <a:t>SOT-11, online Conference, 13 - 16 September 2021</a:t>
            </a:r>
            <a:endParaRPr lang="en-US" dirty="0"/>
          </a:p>
        </p:txBody>
      </p:sp>
    </p:spTree>
    <p:extLst>
      <p:ext uri="{BB962C8B-B14F-4D97-AF65-F5344CB8AC3E}">
        <p14:creationId xmlns:p14="http://schemas.microsoft.com/office/powerpoint/2010/main" val="2689631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DDF95CC-A818-4D04-BE5C-E19FA15A25FF}" type="datetimeFigureOut">
              <a:rPr lang="en-US" smtClean="0"/>
              <a:t>9/12/2021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C0254C-014F-4CCC-BEFA-D0170A9F6750}" type="slidenum">
              <a:rPr lang="en-US" smtClean="0"/>
              <a:t>‹#›</a:t>
            </a:fld>
            <a:endParaRPr lang="en-US"/>
          </a:p>
        </p:txBody>
      </p:sp>
    </p:spTree>
    <p:extLst>
      <p:ext uri="{BB962C8B-B14F-4D97-AF65-F5344CB8AC3E}">
        <p14:creationId xmlns:p14="http://schemas.microsoft.com/office/powerpoint/2010/main" val="2755914295"/>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DDF95CC-A818-4D04-BE5C-E19FA15A25FF}" type="datetimeFigureOut">
              <a:rPr lang="en-US" smtClean="0"/>
              <a:t>9/12/2021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C0254C-014F-4CCC-BEFA-D0170A9F6750}" type="slidenum">
              <a:rPr lang="en-US" smtClean="0"/>
              <a:t>‹#›</a:t>
            </a:fld>
            <a:endParaRPr lang="en-US"/>
          </a:p>
        </p:txBody>
      </p:sp>
    </p:spTree>
    <p:extLst>
      <p:ext uri="{BB962C8B-B14F-4D97-AF65-F5344CB8AC3E}">
        <p14:creationId xmlns:p14="http://schemas.microsoft.com/office/powerpoint/2010/main" val="285835708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DDF95CC-A818-4D04-BE5C-E19FA15A25FF}" type="datetimeFigureOut">
              <a:rPr lang="en-US" smtClean="0"/>
              <a:t>9/12/2021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C0254C-014F-4CCC-BEFA-D0170A9F6750}" type="slidenum">
              <a:rPr lang="en-US" smtClean="0"/>
              <a:t>‹#›</a:t>
            </a:fld>
            <a:endParaRPr lang="en-US"/>
          </a:p>
        </p:txBody>
      </p:sp>
    </p:spTree>
    <p:extLst>
      <p:ext uri="{BB962C8B-B14F-4D97-AF65-F5344CB8AC3E}">
        <p14:creationId xmlns:p14="http://schemas.microsoft.com/office/powerpoint/2010/main" val="346347906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DDF95CC-A818-4D04-BE5C-E19FA15A25FF}" type="datetimeFigureOut">
              <a:rPr lang="en-US" smtClean="0"/>
              <a:t>9/12/2021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C0254C-014F-4CCC-BEFA-D0170A9F6750}" type="slidenum">
              <a:rPr lang="en-US" smtClean="0"/>
              <a:t>‹#›</a:t>
            </a:fld>
            <a:endParaRPr lang="en-US"/>
          </a:p>
        </p:txBody>
      </p:sp>
    </p:spTree>
    <p:extLst>
      <p:ext uri="{BB962C8B-B14F-4D97-AF65-F5344CB8AC3E}">
        <p14:creationId xmlns:p14="http://schemas.microsoft.com/office/powerpoint/2010/main" val="3914620793"/>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DF95CC-A818-4D04-BE5C-E19FA15A25FF}" type="datetimeFigureOut">
              <a:rPr lang="en-US" smtClean="0"/>
              <a:t>9/12/2021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C0254C-014F-4CCC-BEFA-D0170A9F6750}" type="slidenum">
              <a:rPr lang="en-US" smtClean="0"/>
              <a:t>‹#›</a:t>
            </a:fld>
            <a:endParaRPr lang="en-US"/>
          </a:p>
        </p:txBody>
      </p:sp>
    </p:spTree>
    <p:extLst>
      <p:ext uri="{BB962C8B-B14F-4D97-AF65-F5344CB8AC3E}">
        <p14:creationId xmlns:p14="http://schemas.microsoft.com/office/powerpoint/2010/main" val="3777472059"/>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DDF95CC-A818-4D04-BE5C-E19FA15A25FF}" type="datetimeFigureOut">
              <a:rPr lang="en-US" smtClean="0"/>
              <a:t>9/12/2021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C0254C-014F-4CCC-BEFA-D0170A9F6750}" type="slidenum">
              <a:rPr lang="en-US" smtClean="0"/>
              <a:t>‹#›</a:t>
            </a:fld>
            <a:endParaRPr lang="en-US"/>
          </a:p>
        </p:txBody>
      </p:sp>
    </p:spTree>
    <p:extLst>
      <p:ext uri="{BB962C8B-B14F-4D97-AF65-F5344CB8AC3E}">
        <p14:creationId xmlns:p14="http://schemas.microsoft.com/office/powerpoint/2010/main" val="221744403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DDF95CC-A818-4D04-BE5C-E19FA15A25FF}" type="datetimeFigureOut">
              <a:rPr lang="en-US" smtClean="0"/>
              <a:t>9/12/2021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C0254C-014F-4CCC-BEFA-D0170A9F6750}" type="slidenum">
              <a:rPr lang="en-US" smtClean="0"/>
              <a:t>‹#›</a:t>
            </a:fld>
            <a:endParaRPr lang="en-US"/>
          </a:p>
        </p:txBody>
      </p:sp>
    </p:spTree>
    <p:extLst>
      <p:ext uri="{BB962C8B-B14F-4D97-AF65-F5344CB8AC3E}">
        <p14:creationId xmlns:p14="http://schemas.microsoft.com/office/powerpoint/2010/main" val="44617808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DDF95CC-A818-4D04-BE5C-E19FA15A25FF}" type="datetimeFigureOut">
              <a:rPr lang="en-US" smtClean="0"/>
              <a:t>9/12/2021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AC0254C-014F-4CCC-BEFA-D0170A9F6750}" type="slidenum">
              <a:rPr lang="en-US" smtClean="0"/>
              <a:t>‹#›</a:t>
            </a:fld>
            <a:endParaRPr lang="en-US"/>
          </a:p>
        </p:txBody>
      </p:sp>
      <p:pic>
        <p:nvPicPr>
          <p:cNvPr id="7" name="Picture 6" descr="A picture containing text&#10;&#10;Description automatically generated">
            <a:extLst>
              <a:ext uri="{FF2B5EF4-FFF2-40B4-BE49-F238E27FC236}">
                <a16:creationId xmlns:a16="http://schemas.microsoft.com/office/drawing/2014/main" id="{690D5425-7279-4107-BB9F-66E8D3A8B76C}"/>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415808" y="13252"/>
            <a:ext cx="692696" cy="692696"/>
          </a:xfrm>
          <a:prstGeom prst="rect">
            <a:avLst/>
          </a:prstGeom>
        </p:spPr>
      </p:pic>
      <p:pic>
        <p:nvPicPr>
          <p:cNvPr id="8" name="Picture 2">
            <a:extLst>
              <a:ext uri="{FF2B5EF4-FFF2-40B4-BE49-F238E27FC236}">
                <a16:creationId xmlns:a16="http://schemas.microsoft.com/office/drawing/2014/main" id="{9D0A0311-B6C7-495B-B24F-26B81CB1295C}"/>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1704" y="44624"/>
            <a:ext cx="1441184" cy="527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9232602"/>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98EC455-955C-4295-9D76-11F52C69EC4D}"/>
              </a:ext>
            </a:extLst>
          </p:cNvPr>
          <p:cNvSpPr>
            <a:spLocks noGrp="1"/>
          </p:cNvSpPr>
          <p:nvPr>
            <p:ph type="subTitle" idx="1"/>
          </p:nvPr>
        </p:nvSpPr>
        <p:spPr>
          <a:xfrm>
            <a:off x="1259632" y="2204864"/>
            <a:ext cx="6860880" cy="1685985"/>
          </a:xfrm>
          <a:solidFill>
            <a:schemeClr val="bg1"/>
          </a:solidFill>
        </p:spPr>
        <p:txBody>
          <a:bodyPr>
            <a:normAutofit/>
          </a:bodyPr>
          <a:lstStyle/>
          <a:p>
            <a:r>
              <a:rPr lang="en-US" sz="2800" dirty="0"/>
              <a:t>Agenda Item 7:  Open-GTS / Third Party</a:t>
            </a:r>
          </a:p>
        </p:txBody>
      </p:sp>
      <p:sp>
        <p:nvSpPr>
          <p:cNvPr id="4" name="TextBox 3"/>
          <p:cNvSpPr txBox="1"/>
          <p:nvPr/>
        </p:nvSpPr>
        <p:spPr>
          <a:xfrm>
            <a:off x="3382021" y="4077072"/>
            <a:ext cx="2616101" cy="369332"/>
          </a:xfrm>
          <a:prstGeom prst="rect">
            <a:avLst/>
          </a:prstGeom>
          <a:noFill/>
        </p:spPr>
        <p:txBody>
          <a:bodyPr wrap="none" rtlCol="0">
            <a:spAutoFit/>
          </a:bodyPr>
          <a:lstStyle/>
          <a:p>
            <a:r>
              <a:rPr lang="en-US" dirty="0"/>
              <a:t>Darin Figurskey, SOT Chair</a:t>
            </a:r>
          </a:p>
        </p:txBody>
      </p:sp>
    </p:spTree>
    <p:extLst>
      <p:ext uri="{BB962C8B-B14F-4D97-AF65-F5344CB8AC3E}">
        <p14:creationId xmlns:p14="http://schemas.microsoft.com/office/powerpoint/2010/main" val="3571728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9EB226-D0A5-4742-AEC4-94831227562A}"/>
              </a:ext>
            </a:extLst>
          </p:cNvPr>
          <p:cNvSpPr>
            <a:spLocks noGrp="1"/>
          </p:cNvSpPr>
          <p:nvPr>
            <p:ph type="sldNum" sz="quarter" idx="12"/>
          </p:nvPr>
        </p:nvSpPr>
        <p:spPr>
          <a:xfrm>
            <a:off x="7086600" y="6619875"/>
            <a:ext cx="2057400" cy="225425"/>
          </a:xfrm>
        </p:spPr>
        <p:txBody>
          <a:bodyPr/>
          <a:lstStyle/>
          <a:p>
            <a:fld id="{1F373E91-1937-46D8-B393-D77320A7F825}" type="slidenum">
              <a:rPr lang="en-US" smtClean="0"/>
              <a:pPr/>
              <a:t>2</a:t>
            </a:fld>
            <a:endParaRPr lang="en-US" dirty="0"/>
          </a:p>
        </p:txBody>
      </p:sp>
      <p:pic>
        <p:nvPicPr>
          <p:cNvPr id="8" name="Picture 7">
            <a:extLst>
              <a:ext uri="{FF2B5EF4-FFF2-40B4-BE49-F238E27FC236}">
                <a16:creationId xmlns:a16="http://schemas.microsoft.com/office/drawing/2014/main" id="{6D826C0B-F652-4078-8047-9A02FA604352}"/>
              </a:ext>
            </a:extLst>
          </p:cNvPr>
          <p:cNvPicPr>
            <a:picLocks noChangeAspect="1"/>
          </p:cNvPicPr>
          <p:nvPr/>
        </p:nvPicPr>
        <p:blipFill rotWithShape="1">
          <a:blip r:embed="rId3"/>
          <a:srcRect b="13281"/>
          <a:stretch/>
        </p:blipFill>
        <p:spPr>
          <a:xfrm>
            <a:off x="3923928" y="1071357"/>
            <a:ext cx="4987629" cy="2736304"/>
          </a:xfrm>
          <a:prstGeom prst="rect">
            <a:avLst/>
          </a:prstGeom>
        </p:spPr>
      </p:pic>
      <p:pic>
        <p:nvPicPr>
          <p:cNvPr id="9" name="Picture 8">
            <a:extLst>
              <a:ext uri="{FF2B5EF4-FFF2-40B4-BE49-F238E27FC236}">
                <a16:creationId xmlns:a16="http://schemas.microsoft.com/office/drawing/2014/main" id="{C10CC220-43CF-4BCD-AB70-2EA36B16A69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214"/>
          <a:stretch/>
        </p:blipFill>
        <p:spPr>
          <a:xfrm>
            <a:off x="7086600" y="4151577"/>
            <a:ext cx="1832361" cy="708127"/>
          </a:xfrm>
          <a:prstGeom prst="rect">
            <a:avLst/>
          </a:prstGeom>
        </p:spPr>
      </p:pic>
      <p:sp>
        <p:nvSpPr>
          <p:cNvPr id="2" name="TextBox 1">
            <a:extLst>
              <a:ext uri="{FF2B5EF4-FFF2-40B4-BE49-F238E27FC236}">
                <a16:creationId xmlns:a16="http://schemas.microsoft.com/office/drawing/2014/main" id="{762BC858-CCC7-42E8-A34C-1DF34F2B3F2B}"/>
              </a:ext>
            </a:extLst>
          </p:cNvPr>
          <p:cNvSpPr txBox="1"/>
          <p:nvPr/>
        </p:nvSpPr>
        <p:spPr>
          <a:xfrm>
            <a:off x="205221" y="1458346"/>
            <a:ext cx="3744416" cy="1477328"/>
          </a:xfrm>
          <a:prstGeom prst="rect">
            <a:avLst/>
          </a:prstGeom>
          <a:noFill/>
        </p:spPr>
        <p:txBody>
          <a:bodyPr wrap="square" rtlCol="0">
            <a:spAutoFit/>
          </a:bodyPr>
          <a:lstStyle/>
          <a:p>
            <a:r>
              <a:rPr lang="en-US" dirty="0"/>
              <a:t>The Open Access to GTS is an GOOS Observation Coordination Group project designed to help increase the volume of observations available on the GTS</a:t>
            </a:r>
          </a:p>
        </p:txBody>
      </p:sp>
      <p:sp>
        <p:nvSpPr>
          <p:cNvPr id="10" name="TextBox 9">
            <a:extLst>
              <a:ext uri="{FF2B5EF4-FFF2-40B4-BE49-F238E27FC236}">
                <a16:creationId xmlns:a16="http://schemas.microsoft.com/office/drawing/2014/main" id="{D7EF3979-36F5-41DC-8D9D-E4EF393B7410}"/>
              </a:ext>
            </a:extLst>
          </p:cNvPr>
          <p:cNvSpPr txBox="1"/>
          <p:nvPr/>
        </p:nvSpPr>
        <p:spPr>
          <a:xfrm>
            <a:off x="179512" y="3153742"/>
            <a:ext cx="3744416" cy="923330"/>
          </a:xfrm>
          <a:prstGeom prst="rect">
            <a:avLst/>
          </a:prstGeom>
          <a:noFill/>
        </p:spPr>
        <p:txBody>
          <a:bodyPr wrap="square" rtlCol="0">
            <a:spAutoFit/>
          </a:bodyPr>
          <a:lstStyle/>
          <a:p>
            <a:r>
              <a:rPr lang="en-US" dirty="0"/>
              <a:t>The </a:t>
            </a:r>
            <a:r>
              <a:rPr lang="en-US" dirty="0" smtClean="0"/>
              <a:t>Open–GTS </a:t>
            </a:r>
            <a:r>
              <a:rPr lang="en-US" dirty="0"/>
              <a:t>workflow makes it easier for data producers to make their data available to the GTS</a:t>
            </a:r>
          </a:p>
        </p:txBody>
      </p:sp>
      <p:sp>
        <p:nvSpPr>
          <p:cNvPr id="12" name="TextBox 11">
            <a:extLst>
              <a:ext uri="{FF2B5EF4-FFF2-40B4-BE49-F238E27FC236}">
                <a16:creationId xmlns:a16="http://schemas.microsoft.com/office/drawing/2014/main" id="{0836736F-9971-4490-8B05-55F669B89D26}"/>
              </a:ext>
            </a:extLst>
          </p:cNvPr>
          <p:cNvSpPr txBox="1"/>
          <p:nvPr/>
        </p:nvSpPr>
        <p:spPr>
          <a:xfrm>
            <a:off x="148193" y="4161030"/>
            <a:ext cx="4855855" cy="1477328"/>
          </a:xfrm>
          <a:prstGeom prst="rect">
            <a:avLst/>
          </a:prstGeom>
          <a:noFill/>
        </p:spPr>
        <p:txBody>
          <a:bodyPr wrap="square" rtlCol="0">
            <a:spAutoFit/>
          </a:bodyPr>
          <a:lstStyle/>
          <a:p>
            <a:r>
              <a:rPr lang="en-US" dirty="0"/>
              <a:t>The </a:t>
            </a:r>
            <a:r>
              <a:rPr lang="en-US" dirty="0" smtClean="0"/>
              <a:t>Open–GTS </a:t>
            </a:r>
            <a:r>
              <a:rPr lang="en-US" dirty="0"/>
              <a:t>is currently being used to distribute </a:t>
            </a:r>
            <a:r>
              <a:rPr lang="en-US" dirty="0" err="1"/>
              <a:t>Saildrone</a:t>
            </a:r>
            <a:r>
              <a:rPr lang="en-US" dirty="0"/>
              <a:t> data on the GTS </a:t>
            </a:r>
            <a:r>
              <a:rPr lang="en-US" dirty="0" smtClean="0"/>
              <a:t>(using </a:t>
            </a:r>
            <a:r>
              <a:rPr lang="en-US" dirty="0"/>
              <a:t>the newly developed TM315011 BUFR template) and has successfully supported exchange of AIS met data from ~12 ships through the GTS as well</a:t>
            </a:r>
          </a:p>
        </p:txBody>
      </p:sp>
      <p:pic>
        <p:nvPicPr>
          <p:cNvPr id="1026" name="Picture 2" descr="https://lh6.googleusercontent.com/Bk2Za4qxvGSDfT71W3OPQW1uT3W7toyOLVJxcBXny2e5XRiVDmN40MpxYbEDk0ecSfCH80EHT6HnxjJTaHxup8tKkN52jrxctWuS9pulX92ajqairaRrMchN0RecLoRp">
            <a:extLst>
              <a:ext uri="{FF2B5EF4-FFF2-40B4-BE49-F238E27FC236}">
                <a16:creationId xmlns:a16="http://schemas.microsoft.com/office/drawing/2014/main" id="{D2708EBC-F872-4C89-81D4-0355A6B6779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32375" y="3902183"/>
            <a:ext cx="2205614" cy="245068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B7CF3453-ECDE-490D-B748-156D4312BC90}"/>
              </a:ext>
            </a:extLst>
          </p:cNvPr>
          <p:cNvSpPr txBox="1"/>
          <p:nvPr/>
        </p:nvSpPr>
        <p:spPr>
          <a:xfrm>
            <a:off x="6091573" y="5706534"/>
            <a:ext cx="2827388" cy="646331"/>
          </a:xfrm>
          <a:prstGeom prst="rect">
            <a:avLst/>
          </a:prstGeom>
          <a:solidFill>
            <a:schemeClr val="bg1"/>
          </a:solidFill>
          <a:ln>
            <a:solidFill>
              <a:schemeClr val="tx1"/>
            </a:solidFill>
          </a:ln>
        </p:spPr>
        <p:txBody>
          <a:bodyPr wrap="square" rtlCol="0">
            <a:spAutoFit/>
          </a:bodyPr>
          <a:lstStyle/>
          <a:p>
            <a:pPr algn="ctr"/>
            <a:r>
              <a:rPr lang="en-US" dirty="0"/>
              <a:t>AIS-based pressure data from NOAA ship Ron Brown</a:t>
            </a:r>
          </a:p>
        </p:txBody>
      </p:sp>
    </p:spTree>
    <p:extLst>
      <p:ext uri="{BB962C8B-B14F-4D97-AF65-F5344CB8AC3E}">
        <p14:creationId xmlns:p14="http://schemas.microsoft.com/office/powerpoint/2010/main" val="122999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16632"/>
            <a:ext cx="9144000" cy="3061663"/>
          </a:xfrm>
          <a:prstGeom prst="rect">
            <a:avLst/>
          </a:prstGeom>
        </p:spPr>
      </p:pic>
      <p:pic>
        <p:nvPicPr>
          <p:cNvPr id="6" name="Picture 5">
            <a:extLst>
              <a:ext uri="{FF2B5EF4-FFF2-40B4-BE49-F238E27FC236}">
                <a16:creationId xmlns:a16="http://schemas.microsoft.com/office/drawing/2014/main" id="{E8695456-CC22-FA44-9CF2-1D00B6E2E35D}"/>
              </a:ext>
            </a:extLst>
          </p:cNvPr>
          <p:cNvPicPr>
            <a:picLocks noChangeAspect="1"/>
          </p:cNvPicPr>
          <p:nvPr/>
        </p:nvPicPr>
        <p:blipFill rotWithShape="1">
          <a:blip r:embed="rId4"/>
          <a:srcRect b="13281"/>
          <a:stretch/>
        </p:blipFill>
        <p:spPr>
          <a:xfrm>
            <a:off x="4517859" y="3481573"/>
            <a:ext cx="4556342" cy="2499692"/>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4833" y="3481573"/>
            <a:ext cx="3794189" cy="2519177"/>
          </a:xfrm>
          <a:prstGeom prst="rect">
            <a:avLst/>
          </a:prstGeom>
        </p:spPr>
      </p:pic>
      <p:pic>
        <p:nvPicPr>
          <p:cNvPr id="10" name="Picture 9">
            <a:extLst>
              <a:ext uri="{FF2B5EF4-FFF2-40B4-BE49-F238E27FC236}">
                <a16:creationId xmlns:a16="http://schemas.microsoft.com/office/drawing/2014/main" id="{EE7B57E4-77B2-4A0B-A644-6A675074702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7214"/>
          <a:stretch/>
        </p:blipFill>
        <p:spPr>
          <a:xfrm>
            <a:off x="7235918" y="6033241"/>
            <a:ext cx="1832361" cy="708127"/>
          </a:xfrm>
          <a:prstGeom prst="rect">
            <a:avLst/>
          </a:prstGeom>
        </p:spPr>
      </p:pic>
    </p:spTree>
    <p:extLst>
      <p:ext uri="{BB962C8B-B14F-4D97-AF65-F5344CB8AC3E}">
        <p14:creationId xmlns:p14="http://schemas.microsoft.com/office/powerpoint/2010/main" val="4217418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9EB226-D0A5-4742-AEC4-94831227562A}"/>
              </a:ext>
            </a:extLst>
          </p:cNvPr>
          <p:cNvSpPr>
            <a:spLocks noGrp="1"/>
          </p:cNvSpPr>
          <p:nvPr>
            <p:ph type="sldNum" sz="quarter" idx="12"/>
          </p:nvPr>
        </p:nvSpPr>
        <p:spPr>
          <a:xfrm>
            <a:off x="7086600" y="6619875"/>
            <a:ext cx="2057400" cy="225425"/>
          </a:xfrm>
        </p:spPr>
        <p:txBody>
          <a:bodyPr/>
          <a:lstStyle/>
          <a:p>
            <a:fld id="{1F373E91-1937-46D8-B393-D77320A7F825}" type="slidenum">
              <a:rPr lang="en-US" smtClean="0"/>
              <a:pPr/>
              <a:t>4</a:t>
            </a:fld>
            <a:endParaRPr lang="en-US" dirty="0"/>
          </a:p>
        </p:txBody>
      </p:sp>
      <p:sp>
        <p:nvSpPr>
          <p:cNvPr id="3" name="Title 2"/>
          <p:cNvSpPr>
            <a:spLocks noGrp="1"/>
          </p:cNvSpPr>
          <p:nvPr>
            <p:ph type="title"/>
          </p:nvPr>
        </p:nvSpPr>
        <p:spPr/>
        <p:txBody>
          <a:bodyPr/>
          <a:lstStyle/>
          <a:p>
            <a:endParaRPr lang="en-US" dirty="0"/>
          </a:p>
        </p:txBody>
      </p:sp>
      <p:sp>
        <p:nvSpPr>
          <p:cNvPr id="5" name="Content Placeholder 4"/>
          <p:cNvSpPr>
            <a:spLocks noGrp="1"/>
          </p:cNvSpPr>
          <p:nvPr>
            <p:ph idx="1"/>
          </p:nvPr>
        </p:nvSpPr>
        <p:spPr/>
        <p:txBody>
          <a:bodyPr/>
          <a:lstStyle/>
          <a:p>
            <a:endParaRPr lang="en-US"/>
          </a:p>
        </p:txBody>
      </p:sp>
      <p:pic>
        <p:nvPicPr>
          <p:cNvPr id="6" name="Picture 5"/>
          <p:cNvPicPr>
            <a:picLocks noChangeAspect="1"/>
          </p:cNvPicPr>
          <p:nvPr/>
        </p:nvPicPr>
        <p:blipFill>
          <a:blip r:embed="rId3"/>
          <a:stretch>
            <a:fillRect/>
          </a:stretch>
        </p:blipFill>
        <p:spPr>
          <a:xfrm>
            <a:off x="251520" y="94531"/>
            <a:ext cx="9139356" cy="6525344"/>
          </a:xfrm>
          <a:prstGeom prst="rect">
            <a:avLst/>
          </a:prstGeom>
        </p:spPr>
      </p:pic>
      <p:sp>
        <p:nvSpPr>
          <p:cNvPr id="7" name="TextBox 6"/>
          <p:cNvSpPr txBox="1"/>
          <p:nvPr/>
        </p:nvSpPr>
        <p:spPr>
          <a:xfrm>
            <a:off x="107504" y="5665568"/>
            <a:ext cx="1353319" cy="646331"/>
          </a:xfrm>
          <a:prstGeom prst="rect">
            <a:avLst/>
          </a:prstGeom>
          <a:noFill/>
        </p:spPr>
        <p:txBody>
          <a:bodyPr wrap="none" rtlCol="0">
            <a:spAutoFit/>
          </a:bodyPr>
          <a:lstStyle/>
          <a:p>
            <a:r>
              <a:rPr lang="en-US" dirty="0"/>
              <a:t>Courtesy:</a:t>
            </a:r>
          </a:p>
          <a:p>
            <a:r>
              <a:rPr lang="en-US" dirty="0"/>
              <a:t>shipmap.org</a:t>
            </a:r>
          </a:p>
        </p:txBody>
      </p:sp>
    </p:spTree>
    <p:extLst>
      <p:ext uri="{BB962C8B-B14F-4D97-AF65-F5344CB8AC3E}">
        <p14:creationId xmlns:p14="http://schemas.microsoft.com/office/powerpoint/2010/main" val="844394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9EB226-D0A5-4742-AEC4-94831227562A}"/>
              </a:ext>
            </a:extLst>
          </p:cNvPr>
          <p:cNvSpPr>
            <a:spLocks noGrp="1"/>
          </p:cNvSpPr>
          <p:nvPr>
            <p:ph type="sldNum" sz="quarter" idx="12"/>
          </p:nvPr>
        </p:nvSpPr>
        <p:spPr>
          <a:xfrm>
            <a:off x="7086600" y="6619875"/>
            <a:ext cx="2057400" cy="225425"/>
          </a:xfrm>
        </p:spPr>
        <p:txBody>
          <a:bodyPr/>
          <a:lstStyle/>
          <a:p>
            <a:fld id="{1F373E91-1937-46D8-B393-D77320A7F825}" type="slidenum">
              <a:rPr lang="en-US" smtClean="0"/>
              <a:pPr/>
              <a:t>5</a:t>
            </a:fld>
            <a:endParaRPr lang="en-US" dirty="0"/>
          </a:p>
        </p:txBody>
      </p:sp>
      <p:sp>
        <p:nvSpPr>
          <p:cNvPr id="3" name="Title 2"/>
          <p:cNvSpPr>
            <a:spLocks noGrp="1"/>
          </p:cNvSpPr>
          <p:nvPr>
            <p:ph type="title"/>
          </p:nvPr>
        </p:nvSpPr>
        <p:spPr/>
        <p:txBody>
          <a:bodyPr/>
          <a:lstStyle/>
          <a:p>
            <a:endParaRPr lang="en-US" dirty="0"/>
          </a:p>
        </p:txBody>
      </p:sp>
      <p:sp>
        <p:nvSpPr>
          <p:cNvPr id="5" name="Content Placeholder 4"/>
          <p:cNvSpPr>
            <a:spLocks noGrp="1"/>
          </p:cNvSpPr>
          <p:nvPr>
            <p:ph idx="1"/>
          </p:nvPr>
        </p:nvSpPr>
        <p:spPr/>
        <p:txBody>
          <a:bodyPr/>
          <a:lstStyle/>
          <a:p>
            <a:endParaRPr lang="en-US"/>
          </a:p>
        </p:txBody>
      </p:sp>
      <p:pic>
        <p:nvPicPr>
          <p:cNvPr id="2" name="Picture 1"/>
          <p:cNvPicPr>
            <a:picLocks noChangeAspect="1"/>
          </p:cNvPicPr>
          <p:nvPr/>
        </p:nvPicPr>
        <p:blipFill>
          <a:blip r:embed="rId3"/>
          <a:stretch>
            <a:fillRect/>
          </a:stretch>
        </p:blipFill>
        <p:spPr>
          <a:xfrm>
            <a:off x="1028700" y="0"/>
            <a:ext cx="7086600" cy="6619875"/>
          </a:xfrm>
          <a:prstGeom prst="rect">
            <a:avLst/>
          </a:prstGeom>
        </p:spPr>
      </p:pic>
      <p:sp>
        <p:nvSpPr>
          <p:cNvPr id="7" name="TextBox 6"/>
          <p:cNvSpPr txBox="1"/>
          <p:nvPr/>
        </p:nvSpPr>
        <p:spPr>
          <a:xfrm>
            <a:off x="107504" y="5665568"/>
            <a:ext cx="5393912" cy="923330"/>
          </a:xfrm>
          <a:prstGeom prst="rect">
            <a:avLst/>
          </a:prstGeom>
          <a:noFill/>
        </p:spPr>
        <p:txBody>
          <a:bodyPr wrap="none" rtlCol="0">
            <a:spAutoFit/>
          </a:bodyPr>
          <a:lstStyle/>
          <a:p>
            <a:r>
              <a:rPr lang="en-US" dirty="0"/>
              <a:t>Courtesy:</a:t>
            </a:r>
          </a:p>
          <a:p>
            <a:r>
              <a:rPr lang="en-US" dirty="0"/>
              <a:t>Community Collaborative Rain, Hail, and Snow Network</a:t>
            </a:r>
          </a:p>
          <a:p>
            <a:r>
              <a:rPr lang="en-US" dirty="0"/>
              <a:t>(</a:t>
            </a:r>
            <a:r>
              <a:rPr lang="en-US" dirty="0" err="1"/>
              <a:t>CoCoRaHS</a:t>
            </a:r>
            <a:r>
              <a:rPr lang="en-US" dirty="0"/>
              <a:t>)</a:t>
            </a:r>
          </a:p>
        </p:txBody>
      </p:sp>
    </p:spTree>
    <p:extLst>
      <p:ext uri="{BB962C8B-B14F-4D97-AF65-F5344CB8AC3E}">
        <p14:creationId xmlns:p14="http://schemas.microsoft.com/office/powerpoint/2010/main" val="1544438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9EB226-D0A5-4742-AEC4-94831227562A}"/>
              </a:ext>
            </a:extLst>
          </p:cNvPr>
          <p:cNvSpPr>
            <a:spLocks noGrp="1"/>
          </p:cNvSpPr>
          <p:nvPr>
            <p:ph type="sldNum" sz="quarter" idx="12"/>
          </p:nvPr>
        </p:nvSpPr>
        <p:spPr>
          <a:xfrm>
            <a:off x="7086600" y="6619875"/>
            <a:ext cx="2057400" cy="225425"/>
          </a:xfrm>
        </p:spPr>
        <p:txBody>
          <a:bodyPr/>
          <a:lstStyle/>
          <a:p>
            <a:fld id="{1F373E91-1937-46D8-B393-D77320A7F825}" type="slidenum">
              <a:rPr lang="en-US" smtClean="0"/>
              <a:pPr/>
              <a:t>6</a:t>
            </a:fld>
            <a:endParaRPr lang="en-US" dirty="0"/>
          </a:p>
        </p:txBody>
      </p:sp>
      <p:sp>
        <p:nvSpPr>
          <p:cNvPr id="3" name="Title 2"/>
          <p:cNvSpPr>
            <a:spLocks noGrp="1"/>
          </p:cNvSpPr>
          <p:nvPr>
            <p:ph type="title"/>
          </p:nvPr>
        </p:nvSpPr>
        <p:spPr/>
        <p:txBody>
          <a:bodyPr/>
          <a:lstStyle/>
          <a:p>
            <a:endParaRPr lang="en-US" dirty="0"/>
          </a:p>
        </p:txBody>
      </p:sp>
      <p:sp>
        <p:nvSpPr>
          <p:cNvPr id="5" name="Content Placeholder 4"/>
          <p:cNvSpPr>
            <a:spLocks noGrp="1"/>
          </p:cNvSpPr>
          <p:nvPr>
            <p:ph idx="1"/>
          </p:nvPr>
        </p:nvSpPr>
        <p:spPr/>
        <p:txBody>
          <a:bodyPr/>
          <a:lstStyle/>
          <a:p>
            <a:endParaRPr lang="en-US"/>
          </a:p>
        </p:txBody>
      </p:sp>
      <p:pic>
        <p:nvPicPr>
          <p:cNvPr id="2" name="Picture 1"/>
          <p:cNvPicPr>
            <a:picLocks noChangeAspect="1"/>
          </p:cNvPicPr>
          <p:nvPr/>
        </p:nvPicPr>
        <p:blipFill>
          <a:blip r:embed="rId3"/>
          <a:stretch>
            <a:fillRect/>
          </a:stretch>
        </p:blipFill>
        <p:spPr>
          <a:xfrm>
            <a:off x="1028700" y="0"/>
            <a:ext cx="7086600" cy="6619875"/>
          </a:xfrm>
          <a:prstGeom prst="rect">
            <a:avLst/>
          </a:prstGeom>
        </p:spPr>
      </p:pic>
      <p:sp>
        <p:nvSpPr>
          <p:cNvPr id="7" name="TextBox 6"/>
          <p:cNvSpPr txBox="1"/>
          <p:nvPr/>
        </p:nvSpPr>
        <p:spPr>
          <a:xfrm>
            <a:off x="107504" y="5665568"/>
            <a:ext cx="5393912" cy="923330"/>
          </a:xfrm>
          <a:prstGeom prst="rect">
            <a:avLst/>
          </a:prstGeom>
          <a:noFill/>
        </p:spPr>
        <p:txBody>
          <a:bodyPr wrap="none" rtlCol="0">
            <a:spAutoFit/>
          </a:bodyPr>
          <a:lstStyle/>
          <a:p>
            <a:r>
              <a:rPr lang="en-US" dirty="0"/>
              <a:t>Courtesy:</a:t>
            </a:r>
          </a:p>
          <a:p>
            <a:r>
              <a:rPr lang="en-US" dirty="0"/>
              <a:t>Community Collaborative Rain, Hail, and Snow Network</a:t>
            </a:r>
          </a:p>
          <a:p>
            <a:r>
              <a:rPr lang="en-US" dirty="0"/>
              <a:t>(</a:t>
            </a:r>
            <a:r>
              <a:rPr lang="en-US" dirty="0" err="1"/>
              <a:t>CoCoRaHS</a:t>
            </a:r>
            <a:r>
              <a:rPr lang="en-US" dirty="0"/>
              <a:t>)</a:t>
            </a:r>
          </a:p>
        </p:txBody>
      </p:sp>
      <p:pic>
        <p:nvPicPr>
          <p:cNvPr id="6" name="Picture 5"/>
          <p:cNvPicPr>
            <a:picLocks noChangeAspect="1"/>
          </p:cNvPicPr>
          <p:nvPr/>
        </p:nvPicPr>
        <p:blipFill>
          <a:blip r:embed="rId4"/>
          <a:stretch>
            <a:fillRect/>
          </a:stretch>
        </p:blipFill>
        <p:spPr>
          <a:xfrm>
            <a:off x="2057400" y="28575"/>
            <a:ext cx="5029200" cy="6800850"/>
          </a:xfrm>
          <a:prstGeom prst="rect">
            <a:avLst/>
          </a:prstGeom>
        </p:spPr>
      </p:pic>
    </p:spTree>
    <p:extLst>
      <p:ext uri="{BB962C8B-B14F-4D97-AF65-F5344CB8AC3E}">
        <p14:creationId xmlns:p14="http://schemas.microsoft.com/office/powerpoint/2010/main" val="2552991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56EEB-0AB4-4439-AE57-3A4E8C26FA09}"/>
              </a:ext>
            </a:extLst>
          </p:cNvPr>
          <p:cNvSpPr>
            <a:spLocks noGrp="1"/>
          </p:cNvSpPr>
          <p:nvPr>
            <p:ph type="title"/>
          </p:nvPr>
        </p:nvSpPr>
        <p:spPr/>
        <p:txBody>
          <a:bodyPr/>
          <a:lstStyle/>
          <a:p>
            <a:pPr algn="ctr"/>
            <a:r>
              <a:rPr lang="en-US" dirty="0"/>
              <a:t>Synergies with UN Ocean Decade</a:t>
            </a:r>
          </a:p>
        </p:txBody>
      </p:sp>
      <p:sp>
        <p:nvSpPr>
          <p:cNvPr id="3" name="Content Placeholder 2">
            <a:extLst>
              <a:ext uri="{FF2B5EF4-FFF2-40B4-BE49-F238E27FC236}">
                <a16:creationId xmlns:a16="http://schemas.microsoft.com/office/drawing/2014/main" id="{1180009D-B187-40C5-9CA3-716BA138F26E}"/>
              </a:ext>
            </a:extLst>
          </p:cNvPr>
          <p:cNvSpPr>
            <a:spLocks noGrp="1"/>
          </p:cNvSpPr>
          <p:nvPr>
            <p:ph idx="1"/>
          </p:nvPr>
        </p:nvSpPr>
        <p:spPr>
          <a:xfrm>
            <a:off x="426368" y="1690464"/>
            <a:ext cx="8291264" cy="4929411"/>
          </a:xfrm>
        </p:spPr>
        <p:txBody>
          <a:bodyPr/>
          <a:lstStyle/>
          <a:p>
            <a:pPr marL="0" indent="0">
              <a:buNone/>
            </a:pPr>
            <a:r>
              <a:rPr lang="en-GB" sz="2400" dirty="0"/>
              <a:t>Looking for partner projects with the United Nations Decade of Ocean Science for Sustainable Development</a:t>
            </a:r>
          </a:p>
          <a:p>
            <a:pPr lvl="1"/>
            <a:endParaRPr lang="en-US" dirty="0">
              <a:effectLst/>
            </a:endParaRPr>
          </a:p>
          <a:p>
            <a:endParaRPr lang="en-US" dirty="0"/>
          </a:p>
        </p:txBody>
      </p:sp>
      <p:sp>
        <p:nvSpPr>
          <p:cNvPr id="4" name="Slide Number Placeholder 3">
            <a:extLst>
              <a:ext uri="{FF2B5EF4-FFF2-40B4-BE49-F238E27FC236}">
                <a16:creationId xmlns:a16="http://schemas.microsoft.com/office/drawing/2014/main" id="{1074ABD9-98E0-4009-845F-99F24FC08FD7}"/>
              </a:ext>
            </a:extLst>
          </p:cNvPr>
          <p:cNvSpPr>
            <a:spLocks noGrp="1"/>
          </p:cNvSpPr>
          <p:nvPr>
            <p:ph type="sldNum" sz="quarter" idx="12"/>
          </p:nvPr>
        </p:nvSpPr>
        <p:spPr>
          <a:xfrm>
            <a:off x="7086600" y="6619875"/>
            <a:ext cx="2057400" cy="225425"/>
          </a:xfrm>
        </p:spPr>
        <p:txBody>
          <a:bodyPr/>
          <a:lstStyle/>
          <a:p>
            <a:fld id="{1F373E91-1937-46D8-B393-D77320A7F825}" type="slidenum">
              <a:rPr lang="en-US" smtClean="0"/>
              <a:pPr/>
              <a:t>7</a:t>
            </a:fld>
            <a:endParaRPr lang="en-US" dirty="0"/>
          </a:p>
        </p:txBody>
      </p:sp>
      <p:pic>
        <p:nvPicPr>
          <p:cNvPr id="5" name="Picture 4"/>
          <p:cNvPicPr>
            <a:picLocks noChangeAspect="1"/>
          </p:cNvPicPr>
          <p:nvPr/>
        </p:nvPicPr>
        <p:blipFill>
          <a:blip r:embed="rId2"/>
          <a:stretch>
            <a:fillRect/>
          </a:stretch>
        </p:blipFill>
        <p:spPr>
          <a:xfrm>
            <a:off x="2154944" y="2502744"/>
            <a:ext cx="4823209" cy="4229844"/>
          </a:xfrm>
          <a:prstGeom prst="rect">
            <a:avLst/>
          </a:prstGeom>
        </p:spPr>
      </p:pic>
      <p:sp>
        <p:nvSpPr>
          <p:cNvPr id="6" name="Rectangle 5"/>
          <p:cNvSpPr/>
          <p:nvPr/>
        </p:nvSpPr>
        <p:spPr>
          <a:xfrm>
            <a:off x="230607" y="5229200"/>
            <a:ext cx="1794977" cy="1200329"/>
          </a:xfrm>
          <a:prstGeom prst="rect">
            <a:avLst/>
          </a:prstGeom>
        </p:spPr>
        <p:txBody>
          <a:bodyPr wrap="square">
            <a:spAutoFit/>
          </a:bodyPr>
          <a:lstStyle/>
          <a:p>
            <a:r>
              <a:rPr lang="en-US" dirty="0"/>
              <a:t>https://unesdoc.unesco.org/ark:/48223/pf0000261962</a:t>
            </a:r>
          </a:p>
        </p:txBody>
      </p:sp>
    </p:spTree>
    <p:extLst>
      <p:ext uri="{BB962C8B-B14F-4D97-AF65-F5344CB8AC3E}">
        <p14:creationId xmlns:p14="http://schemas.microsoft.com/office/powerpoint/2010/main" val="1956622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56EEB-0AB4-4439-AE57-3A4E8C26FA09}"/>
              </a:ext>
            </a:extLst>
          </p:cNvPr>
          <p:cNvSpPr>
            <a:spLocks noGrp="1"/>
          </p:cNvSpPr>
          <p:nvPr>
            <p:ph type="title"/>
          </p:nvPr>
        </p:nvSpPr>
        <p:spPr/>
        <p:txBody>
          <a:bodyPr/>
          <a:lstStyle/>
          <a:p>
            <a:pPr algn="ctr"/>
            <a:r>
              <a:rPr lang="en-US" dirty="0"/>
              <a:t>Proposed </a:t>
            </a:r>
            <a:r>
              <a:rPr lang="en-US" dirty="0" err="1"/>
              <a:t>ToR</a:t>
            </a:r>
            <a:r>
              <a:rPr lang="en-US" dirty="0"/>
              <a:t> TT-Expansion of Independent Class Observations</a:t>
            </a:r>
          </a:p>
        </p:txBody>
      </p:sp>
      <p:sp>
        <p:nvSpPr>
          <p:cNvPr id="3" name="Content Placeholder 2">
            <a:extLst>
              <a:ext uri="{FF2B5EF4-FFF2-40B4-BE49-F238E27FC236}">
                <a16:creationId xmlns:a16="http://schemas.microsoft.com/office/drawing/2014/main" id="{1180009D-B187-40C5-9CA3-716BA138F26E}"/>
              </a:ext>
            </a:extLst>
          </p:cNvPr>
          <p:cNvSpPr>
            <a:spLocks noGrp="1"/>
          </p:cNvSpPr>
          <p:nvPr>
            <p:ph idx="1"/>
          </p:nvPr>
        </p:nvSpPr>
        <p:spPr>
          <a:xfrm>
            <a:off x="426368" y="1690464"/>
            <a:ext cx="8291264" cy="4929411"/>
          </a:xfrm>
        </p:spPr>
        <p:txBody>
          <a:bodyPr>
            <a:normAutofit fontScale="70000" lnSpcReduction="20000"/>
          </a:bodyPr>
          <a:lstStyle/>
          <a:p>
            <a:pPr marL="0" indent="0">
              <a:buNone/>
            </a:pPr>
            <a:r>
              <a:rPr lang="en-GB" dirty="0"/>
              <a:t>The Task Team on the Expansion of Independent Class Observations will:</a:t>
            </a:r>
            <a:endParaRPr lang="en-US" dirty="0"/>
          </a:p>
          <a:p>
            <a:pPr marL="0" indent="0">
              <a:buNone/>
            </a:pPr>
            <a:r>
              <a:rPr lang="en-GB" b="1" dirty="0"/>
              <a:t> </a:t>
            </a:r>
            <a:endParaRPr lang="en-US" dirty="0"/>
          </a:p>
          <a:p>
            <a:pPr lvl="0"/>
            <a:r>
              <a:rPr lang="en-GB" sz="2400" b="1" i="1" dirty="0"/>
              <a:t>Review, recommend and coordinate the expansion of independent class observations</a:t>
            </a:r>
            <a:r>
              <a:rPr lang="en-GB" sz="2400" dirty="0"/>
              <a:t>, including, but not limited to, any related projects and/or programmes through the United Nations of Ocean Science for Sustainable Development along with citizen science initiatives;</a:t>
            </a:r>
            <a:endParaRPr lang="en-US" sz="2400" dirty="0"/>
          </a:p>
          <a:p>
            <a:pPr lvl="0"/>
            <a:r>
              <a:rPr lang="en-GB" sz="2400" dirty="0"/>
              <a:t>Support the development and maintenance of new pilot projects </a:t>
            </a:r>
            <a:r>
              <a:rPr lang="en-GB" sz="2400" b="1" i="1" dirty="0"/>
              <a:t>to include gathering of meteorological and oceanographic data and metadata, and their quality control</a:t>
            </a:r>
            <a:r>
              <a:rPr lang="en-GB" sz="2400" dirty="0"/>
              <a:t>;</a:t>
            </a:r>
            <a:endParaRPr lang="en-US" sz="2400" dirty="0"/>
          </a:p>
          <a:p>
            <a:pPr lvl="0"/>
            <a:r>
              <a:rPr lang="en-GB" sz="2400" b="1" i="1" dirty="0"/>
              <a:t>Ensure coordination as necessary with WMO</a:t>
            </a:r>
            <a:r>
              <a:rPr lang="en-GB" sz="2400" dirty="0"/>
              <a:t>, to include the WMO Information System, the Observations Coordination Group, </a:t>
            </a:r>
            <a:r>
              <a:rPr lang="en-GB" sz="2400" dirty="0" err="1"/>
              <a:t>OceanOPS</a:t>
            </a:r>
            <a:r>
              <a:rPr lang="en-GB" sz="2400" dirty="0"/>
              <a:t>, and others as appropriate;</a:t>
            </a:r>
            <a:endParaRPr lang="en-US" sz="2400" dirty="0"/>
          </a:p>
          <a:p>
            <a:pPr lvl="0"/>
            <a:r>
              <a:rPr lang="en-GB" sz="2400" b="1" i="1" dirty="0"/>
              <a:t>Liaise</a:t>
            </a:r>
            <a:r>
              <a:rPr lang="en-GB" sz="2400" dirty="0"/>
              <a:t> with the SOT Task Team on Recruitment, Promotion and Training, and with other relevant task teams, where necessary, and encourage contact with other relevant marine organizations (e.g., IMO, ICS, etc.) to help promote independent class observations;</a:t>
            </a:r>
            <a:endParaRPr lang="en-US" sz="2400" dirty="0"/>
          </a:p>
          <a:p>
            <a:pPr lvl="0"/>
            <a:r>
              <a:rPr lang="en-GB" sz="2400" b="1" i="1" dirty="0"/>
              <a:t>Develop a guide on the submission of metadata</a:t>
            </a:r>
            <a:r>
              <a:rPr lang="en-GB" sz="2400" dirty="0"/>
              <a:t>, in coordination with </a:t>
            </a:r>
            <a:r>
              <a:rPr lang="en-GB" sz="2400" dirty="0" err="1"/>
              <a:t>OceanOPS</a:t>
            </a:r>
            <a:r>
              <a:rPr lang="en-GB" sz="2400" dirty="0"/>
              <a:t>, for independent class VOS and other vessels;</a:t>
            </a:r>
            <a:endParaRPr lang="en-US" sz="2400" dirty="0"/>
          </a:p>
          <a:p>
            <a:pPr lvl="0"/>
            <a:r>
              <a:rPr lang="en-GB" sz="2400" b="1" i="1" dirty="0"/>
              <a:t>Develop a guide on the submission of observations</a:t>
            </a:r>
            <a:r>
              <a:rPr lang="en-GB" sz="2400" dirty="0"/>
              <a:t>, in coordination with the OCG, to the WMO GTS / WIS through the Open-GTS or similar initiative;</a:t>
            </a:r>
            <a:endParaRPr lang="en-US" sz="2400" dirty="0"/>
          </a:p>
          <a:p>
            <a:pPr lvl="0"/>
            <a:r>
              <a:rPr lang="en-GB" sz="2400" dirty="0"/>
              <a:t>Coordinate to ensure the </a:t>
            </a:r>
            <a:r>
              <a:rPr lang="en-GB" sz="2400" b="1" i="1" dirty="0"/>
              <a:t>updating of WMO manuals </a:t>
            </a:r>
            <a:r>
              <a:rPr lang="en-GB" sz="2400" dirty="0"/>
              <a:t>as appropriate;  and,</a:t>
            </a:r>
            <a:endParaRPr lang="en-US" sz="2400" dirty="0"/>
          </a:p>
          <a:p>
            <a:pPr lvl="0"/>
            <a:r>
              <a:rPr lang="en-GB" sz="2400" b="1" i="1" dirty="0"/>
              <a:t>Include interested nations, including developing countries</a:t>
            </a:r>
            <a:r>
              <a:rPr lang="en-GB" sz="2400" dirty="0"/>
              <a:t>, as part of any demonstration and/or implementation.</a:t>
            </a:r>
            <a:endParaRPr lang="en-US" sz="2400" dirty="0"/>
          </a:p>
          <a:p>
            <a:pPr lvl="1"/>
            <a:endParaRPr lang="en-US" dirty="0">
              <a:effectLst/>
            </a:endParaRPr>
          </a:p>
          <a:p>
            <a:endParaRPr lang="en-US" dirty="0"/>
          </a:p>
        </p:txBody>
      </p:sp>
      <p:sp>
        <p:nvSpPr>
          <p:cNvPr id="4" name="Slide Number Placeholder 3">
            <a:extLst>
              <a:ext uri="{FF2B5EF4-FFF2-40B4-BE49-F238E27FC236}">
                <a16:creationId xmlns:a16="http://schemas.microsoft.com/office/drawing/2014/main" id="{1074ABD9-98E0-4009-845F-99F24FC08FD7}"/>
              </a:ext>
            </a:extLst>
          </p:cNvPr>
          <p:cNvSpPr>
            <a:spLocks noGrp="1"/>
          </p:cNvSpPr>
          <p:nvPr>
            <p:ph type="sldNum" sz="quarter" idx="12"/>
          </p:nvPr>
        </p:nvSpPr>
        <p:spPr>
          <a:xfrm>
            <a:off x="7086600" y="6619875"/>
            <a:ext cx="2057400" cy="225425"/>
          </a:xfrm>
        </p:spPr>
        <p:txBody>
          <a:bodyPr/>
          <a:lstStyle/>
          <a:p>
            <a:fld id="{1F373E91-1937-46D8-B393-D77320A7F825}" type="slidenum">
              <a:rPr lang="en-US" smtClean="0"/>
              <a:pPr/>
              <a:t>8</a:t>
            </a:fld>
            <a:endParaRPr lang="en-US" dirty="0"/>
          </a:p>
        </p:txBody>
      </p:sp>
    </p:spTree>
    <p:extLst>
      <p:ext uri="{BB962C8B-B14F-4D97-AF65-F5344CB8AC3E}">
        <p14:creationId xmlns:p14="http://schemas.microsoft.com/office/powerpoint/2010/main" val="1311282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56EEB-0AB4-4439-AE57-3A4E8C26FA09}"/>
              </a:ext>
            </a:extLst>
          </p:cNvPr>
          <p:cNvSpPr>
            <a:spLocks noGrp="1"/>
          </p:cNvSpPr>
          <p:nvPr>
            <p:ph type="title"/>
          </p:nvPr>
        </p:nvSpPr>
        <p:spPr/>
        <p:txBody>
          <a:bodyPr/>
          <a:lstStyle/>
          <a:p>
            <a:pPr algn="ctr"/>
            <a:r>
              <a:rPr lang="en-US" dirty="0"/>
              <a:t>Ask Approval of the TT</a:t>
            </a:r>
          </a:p>
        </p:txBody>
      </p:sp>
      <p:sp>
        <p:nvSpPr>
          <p:cNvPr id="3" name="Content Placeholder 2">
            <a:extLst>
              <a:ext uri="{FF2B5EF4-FFF2-40B4-BE49-F238E27FC236}">
                <a16:creationId xmlns:a16="http://schemas.microsoft.com/office/drawing/2014/main" id="{1180009D-B187-40C5-9CA3-716BA138F26E}"/>
              </a:ext>
            </a:extLst>
          </p:cNvPr>
          <p:cNvSpPr>
            <a:spLocks noGrp="1"/>
          </p:cNvSpPr>
          <p:nvPr>
            <p:ph idx="1"/>
          </p:nvPr>
        </p:nvSpPr>
        <p:spPr>
          <a:xfrm>
            <a:off x="426368" y="1690464"/>
            <a:ext cx="8291264" cy="4929411"/>
          </a:xfrm>
        </p:spPr>
        <p:txBody>
          <a:bodyPr>
            <a:normAutofit lnSpcReduction="10000"/>
          </a:bodyPr>
          <a:lstStyle/>
          <a:p>
            <a:pPr marL="0" indent="0">
              <a:buNone/>
            </a:pPr>
            <a:r>
              <a:rPr lang="en-GB" sz="2400" dirty="0"/>
              <a:t>What it is:</a:t>
            </a:r>
            <a:endParaRPr lang="en-US" sz="2400" dirty="0"/>
          </a:p>
          <a:p>
            <a:pPr marL="0" indent="0">
              <a:buNone/>
            </a:pPr>
            <a:r>
              <a:rPr lang="en-GB" b="1" dirty="0"/>
              <a:t> </a:t>
            </a:r>
            <a:endParaRPr lang="en-US" dirty="0"/>
          </a:p>
          <a:p>
            <a:pPr lvl="0"/>
            <a:r>
              <a:rPr lang="en-US" sz="2400" dirty="0"/>
              <a:t>Opportunity to increase observations in partnership with industry, citizen science, etc.</a:t>
            </a:r>
          </a:p>
          <a:p>
            <a:pPr lvl="0"/>
            <a:r>
              <a:rPr lang="en-US" sz="2400" dirty="0"/>
              <a:t>Not just for VOS, but for oceanographic and climate purposes and in partnership with other networks.</a:t>
            </a:r>
          </a:p>
          <a:p>
            <a:pPr lvl="0"/>
            <a:r>
              <a:rPr lang="en-US" sz="2400" dirty="0"/>
              <a:t>Complement to traditional VOS.</a:t>
            </a:r>
          </a:p>
          <a:p>
            <a:pPr lvl="1"/>
            <a:r>
              <a:rPr lang="en-US" sz="2100" dirty="0"/>
              <a:t>Already a VOS class codified by SOT.</a:t>
            </a:r>
          </a:p>
          <a:p>
            <a:pPr lvl="0"/>
            <a:endParaRPr lang="en-US" sz="2400" dirty="0"/>
          </a:p>
          <a:p>
            <a:pPr marL="0" lvl="0" indent="0">
              <a:buNone/>
            </a:pPr>
            <a:r>
              <a:rPr lang="en-US" sz="2400" dirty="0"/>
              <a:t>What it is not:</a:t>
            </a:r>
          </a:p>
          <a:p>
            <a:pPr lvl="0"/>
            <a:endParaRPr lang="en-GB" sz="2400" b="1" i="1" dirty="0"/>
          </a:p>
          <a:p>
            <a:pPr lvl="0"/>
            <a:r>
              <a:rPr lang="en-US" sz="2400" dirty="0"/>
              <a:t>Replacement for traditional VOS.</a:t>
            </a:r>
          </a:p>
          <a:p>
            <a:pPr lvl="0"/>
            <a:r>
              <a:rPr lang="en-US" sz="2400" dirty="0"/>
              <a:t>A repository for poor quality observations.</a:t>
            </a:r>
          </a:p>
          <a:p>
            <a:pPr lvl="1"/>
            <a:endParaRPr lang="en-US" dirty="0">
              <a:effectLst/>
            </a:endParaRPr>
          </a:p>
          <a:p>
            <a:endParaRPr lang="en-US" dirty="0"/>
          </a:p>
        </p:txBody>
      </p:sp>
      <p:sp>
        <p:nvSpPr>
          <p:cNvPr id="4" name="Slide Number Placeholder 3">
            <a:extLst>
              <a:ext uri="{FF2B5EF4-FFF2-40B4-BE49-F238E27FC236}">
                <a16:creationId xmlns:a16="http://schemas.microsoft.com/office/drawing/2014/main" id="{1074ABD9-98E0-4009-845F-99F24FC08FD7}"/>
              </a:ext>
            </a:extLst>
          </p:cNvPr>
          <p:cNvSpPr>
            <a:spLocks noGrp="1"/>
          </p:cNvSpPr>
          <p:nvPr>
            <p:ph type="sldNum" sz="quarter" idx="12"/>
          </p:nvPr>
        </p:nvSpPr>
        <p:spPr>
          <a:xfrm>
            <a:off x="7086600" y="6619875"/>
            <a:ext cx="2057400" cy="225425"/>
          </a:xfrm>
        </p:spPr>
        <p:txBody>
          <a:bodyPr/>
          <a:lstStyle/>
          <a:p>
            <a:fld id="{1F373E91-1937-46D8-B393-D77320A7F825}" type="slidenum">
              <a:rPr lang="en-US" smtClean="0"/>
              <a:pPr/>
              <a:t>9</a:t>
            </a:fld>
            <a:endParaRPr lang="en-US" dirty="0"/>
          </a:p>
        </p:txBody>
      </p:sp>
    </p:spTree>
    <p:extLst>
      <p:ext uri="{BB962C8B-B14F-4D97-AF65-F5344CB8AC3E}">
        <p14:creationId xmlns:p14="http://schemas.microsoft.com/office/powerpoint/2010/main" val="38390988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2664</TotalTime>
  <Words>480</Words>
  <Application>Microsoft Office PowerPoint</Application>
  <PresentationFormat>On-screen Show (4:3)</PresentationFormat>
  <Paragraphs>53</Paragraphs>
  <Slides>9</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Synergies with UN Ocean Decade</vt:lpstr>
      <vt:lpstr>Proposed ToR TT-Expansion of Independent Class Observations</vt:lpstr>
      <vt:lpstr>Ask Approval of the TT</vt:lpstr>
    </vt:vector>
  </TitlesOfParts>
  <Company>WMO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Item 5.2 WMO Rolling Review of Requirements (RRR)</dc:title>
  <dc:creator>Etienne Charpentier</dc:creator>
  <cp:lastModifiedBy>Darin Figurskey</cp:lastModifiedBy>
  <cp:revision>52</cp:revision>
  <dcterms:created xsi:type="dcterms:W3CDTF">2015-04-15T06:27:16Z</dcterms:created>
  <dcterms:modified xsi:type="dcterms:W3CDTF">2021-09-13T17:34:56Z</dcterms:modified>
</cp:coreProperties>
</file>