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394" r:id="rId6"/>
    <p:sldId id="398" r:id="rId7"/>
    <p:sldId id="396" r:id="rId8"/>
    <p:sldId id="397" r:id="rId9"/>
    <p:sldId id="395" r:id="rId10"/>
    <p:sldId id="399" r:id="rId11"/>
    <p:sldId id="400" r:id="rId12"/>
    <p:sldId id="401" r:id="rId13"/>
    <p:sldId id="263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58095" autoAdjust="0"/>
  </p:normalViewPr>
  <p:slideViewPr>
    <p:cSldViewPr snapToGrid="0" snapToObjects="1">
      <p:cViewPr varScale="1">
        <p:scale>
          <a:sx n="71" d="100"/>
          <a:sy n="71" d="100"/>
        </p:scale>
        <p:origin x="21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B996B-A43F-4256-B3B8-DB2F414494C2}" type="datetimeFigureOut">
              <a:rPr lang="en-CH" smtClean="0"/>
              <a:t>9/14/21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41585-013A-4C63-BE0D-A0874B4C73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9976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41585-013A-4C63-BE0D-A0874B4C73C8}" type="slidenum">
              <a:rPr lang="en-CH" smtClean="0"/>
              <a:t>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4568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8 technical commissions to 2 technical commissions and a research board.</a:t>
            </a:r>
          </a:p>
          <a:p>
            <a:endParaRPr lang="en-US" dirty="0"/>
          </a:p>
          <a:p>
            <a:r>
              <a:rPr lang="en-US" dirty="0"/>
              <a:t>JCB established as a high-level coordination mechanism with broader engagement of the key relevant bodies of the WMO and IOC.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41585-013A-4C63-BE0D-A0874B4C73C8}" type="slidenum">
              <a:rPr lang="en-CH" smtClean="0"/>
              <a:t>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89497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41585-013A-4C63-BE0D-A0874B4C73C8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73467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41585-013A-4C63-BE0D-A0874B4C73C8}" type="slidenum">
              <a:rPr lang="en-CH" smtClean="0"/>
              <a:t>8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18809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41585-013A-4C63-BE0D-A0874B4C73C8}" type="slidenum">
              <a:rPr lang="en-CH" smtClean="0"/>
              <a:t>10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5324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97225"/>
            <a:ext cx="8229600" cy="6034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chemeClr val="bg1"/>
                </a:solidFill>
              </a:rPr>
              <a:t>Eleventh Session of the</a:t>
            </a:r>
          </a:p>
          <a:p>
            <a:r>
              <a:rPr lang="en-US" sz="4300" dirty="0">
                <a:solidFill>
                  <a:schemeClr val="bg1"/>
                </a:solidFill>
              </a:rPr>
              <a:t>Ship Observations Team</a:t>
            </a:r>
            <a:endParaRPr lang="en-US" sz="2900" dirty="0">
              <a:solidFill>
                <a:schemeClr val="bg1"/>
              </a:solidFill>
            </a:endParaRPr>
          </a:p>
          <a:p>
            <a:r>
              <a:rPr lang="en-US" sz="2900" dirty="0">
                <a:solidFill>
                  <a:schemeClr val="bg1"/>
                </a:solidFill>
              </a:rPr>
              <a:t>Online Meeting, 13-16 September 2021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r>
              <a:rPr lang="en-US" sz="3400" dirty="0">
                <a:solidFill>
                  <a:schemeClr val="bg1"/>
                </a:solidFill>
              </a:rPr>
              <a:t>Agenda Item 14.1: </a:t>
            </a:r>
          </a:p>
          <a:p>
            <a:r>
              <a:rPr lang="en-US" sz="3400" dirty="0">
                <a:solidFill>
                  <a:schemeClr val="bg1"/>
                </a:solidFill>
              </a:rPr>
              <a:t>WMO Secretariat Update</a:t>
            </a:r>
            <a:endParaRPr lang="en-US" sz="30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Marine/Ocean related Recommendations/Decisions</a:t>
            </a:r>
          </a:p>
          <a:p>
            <a:r>
              <a:rPr lang="en-US" sz="2400" dirty="0">
                <a:solidFill>
                  <a:schemeClr val="bg1"/>
                </a:solidFill>
              </a:rPr>
              <a:t>Outcomes of Cg-18, INFCOM-1 and EC-73</a:t>
            </a:r>
          </a:p>
          <a:p>
            <a:endParaRPr lang="en-US" sz="3400" dirty="0">
              <a:solidFill>
                <a:schemeClr val="bg1"/>
              </a:solidFill>
            </a:endParaRPr>
          </a:p>
          <a:p>
            <a:endParaRPr lang="en-US" sz="3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Sarah North &amp; Champika </a:t>
            </a:r>
            <a:r>
              <a:rPr lang="en-US" sz="2400" dirty="0" err="1">
                <a:solidFill>
                  <a:schemeClr val="bg1"/>
                </a:solidFill>
              </a:rPr>
              <a:t>Gallange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3000" dirty="0">
              <a:solidFill>
                <a:schemeClr val="bg1"/>
              </a:solidFill>
            </a:endParaRPr>
          </a:p>
          <a:p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491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for SOT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8175EE-D725-4B17-A74E-57EC4904DB7E}"/>
              </a:ext>
            </a:extLst>
          </p:cNvPr>
          <p:cNvSpPr/>
          <p:nvPr/>
        </p:nvSpPr>
        <p:spPr>
          <a:xfrm>
            <a:off x="1160585" y="1793984"/>
            <a:ext cx="6553200" cy="193899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SOT members are requested to support the implementation of GBON requirements identified in the WMO NO 1160 (section 3.2.2.10) and provide input to further develop GBON to include marine/ocean domain.</a:t>
            </a:r>
            <a:endParaRPr lang="en-CH" sz="2400" b="1" dirty="0"/>
          </a:p>
        </p:txBody>
      </p:sp>
    </p:spTree>
    <p:extLst>
      <p:ext uri="{BB962C8B-B14F-4D97-AF65-F5344CB8AC3E}">
        <p14:creationId xmlns:p14="http://schemas.microsoft.com/office/powerpoint/2010/main" val="66201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Thank you</a:t>
            </a:r>
          </a:p>
          <a:p>
            <a:r>
              <a:rPr lang="en-US" sz="4800" dirty="0">
                <a:solidFill>
                  <a:schemeClr val="bg1"/>
                </a:solidFill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D7C1-29A4-457B-8F46-52FC91FA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18th Congress Resolutions</a:t>
            </a:r>
            <a:endParaRPr lang="en-CH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4BD481-9EA7-4ED9-8157-634861C5D726}"/>
              </a:ext>
            </a:extLst>
          </p:cNvPr>
          <p:cNvSpPr/>
          <p:nvPr/>
        </p:nvSpPr>
        <p:spPr>
          <a:xfrm>
            <a:off x="580452" y="1025268"/>
            <a:ext cx="5787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Resolution 1 (CG-18): WMO STRATEGIC PLAN</a:t>
            </a:r>
            <a:endParaRPr lang="en-CH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330256-3956-4236-A2EE-ACC76E0F9A34}"/>
              </a:ext>
            </a:extLst>
          </p:cNvPr>
          <p:cNvSpPr/>
          <p:nvPr/>
        </p:nvSpPr>
        <p:spPr>
          <a:xfrm>
            <a:off x="630195" y="1597801"/>
            <a:ext cx="80566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Goal 1</a:t>
            </a:r>
            <a:r>
              <a:rPr lang="en-US" dirty="0"/>
              <a:t>: Better serve societal needs: delivering, authoritative, accessible, user-oriented and fit-for-purpose information and services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Goal 2</a:t>
            </a:r>
            <a:r>
              <a:rPr lang="en-US" dirty="0"/>
              <a:t>: Enhance Earth system observations and predictions: Strengthening the technical foundation for the future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Goal 3</a:t>
            </a:r>
            <a:r>
              <a:rPr lang="en-US" dirty="0"/>
              <a:t>: Advance targeted research: Leveraging leadership in science to improve</a:t>
            </a:r>
          </a:p>
          <a:p>
            <a:pPr algn="just"/>
            <a:r>
              <a:rPr lang="en-US" dirty="0"/>
              <a:t>understanding of the Earth system for enhanced services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Goal 4</a:t>
            </a:r>
            <a:r>
              <a:rPr lang="en-US" dirty="0"/>
              <a:t>: Close the capacity gap on weather, climate, hydrological and related</a:t>
            </a:r>
          </a:p>
          <a:p>
            <a:pPr algn="just"/>
            <a:r>
              <a:rPr lang="en-US" dirty="0"/>
              <a:t>environmental services: Enhancing service delivery capacity of developing countries to ensure availability of essential information and services needed by governments,</a:t>
            </a:r>
          </a:p>
          <a:p>
            <a:pPr algn="just"/>
            <a:r>
              <a:rPr lang="en-US" dirty="0"/>
              <a:t>economic sectors and citizens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Goal 5</a:t>
            </a:r>
            <a:r>
              <a:rPr lang="en-US" dirty="0"/>
              <a:t>: Strategic realignment of WMO structure and </a:t>
            </a:r>
            <a:r>
              <a:rPr lang="en-US" dirty="0" err="1"/>
              <a:t>programmes</a:t>
            </a:r>
            <a:r>
              <a:rPr lang="en-US" dirty="0"/>
              <a:t> for effective policy and decision-making and implementation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29191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D7C1-29A4-457B-8F46-52FC91FA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03" y="11671"/>
            <a:ext cx="8401194" cy="87801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18th Congress Resolutions (contd.)</a:t>
            </a:r>
            <a:endParaRPr lang="en-CH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4BD481-9EA7-4ED9-8157-634861C5D726}"/>
              </a:ext>
            </a:extLst>
          </p:cNvPr>
          <p:cNvSpPr/>
          <p:nvPr/>
        </p:nvSpPr>
        <p:spPr>
          <a:xfrm>
            <a:off x="735401" y="1060765"/>
            <a:ext cx="7306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Resolution 7 (Cg-18): Establishment of the WMO Technical Commissions for the 18th Financial Period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905569-523E-4880-B057-138105501A25}"/>
              </a:ext>
            </a:extLst>
          </p:cNvPr>
          <p:cNvSpPr/>
          <p:nvPr/>
        </p:nvSpPr>
        <p:spPr>
          <a:xfrm>
            <a:off x="735401" y="2062841"/>
            <a:ext cx="767319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sz="2400" dirty="0"/>
              <a:t>Commission for Observation, Infrastructures and Information Systems (INFCOM)</a:t>
            </a:r>
          </a:p>
          <a:p>
            <a:endParaRPr lang="en-CA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Commission for Weather, Climate, Water and Related Environmental Services and Applications (SERCOM)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Research Board</a:t>
            </a:r>
            <a:endParaRPr lang="en-CH" sz="2400" dirty="0"/>
          </a:p>
          <a:p>
            <a:endParaRPr lang="en-C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5CC46-FA94-41BD-808C-5D9D081AD5DC}"/>
              </a:ext>
            </a:extLst>
          </p:cNvPr>
          <p:cNvSpPr/>
          <p:nvPr/>
        </p:nvSpPr>
        <p:spPr>
          <a:xfrm>
            <a:off x="735401" y="4966238"/>
            <a:ext cx="69745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Resolution 9 (Cg-18): Joint WMO-IOC Collaborative Board (JCB)</a:t>
            </a:r>
            <a:endParaRPr lang="en-CH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21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161B09F6-8B8B-4F43-9196-1E2894BA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721" y="18534"/>
            <a:ext cx="7368890" cy="6858000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B803FFB8-ADCB-4B59-9B36-4FC0A1FE189C}"/>
              </a:ext>
            </a:extLst>
          </p:cNvPr>
          <p:cNvSpPr txBox="1"/>
          <p:nvPr/>
        </p:nvSpPr>
        <p:spPr>
          <a:xfrm>
            <a:off x="7779223" y="18534"/>
            <a:ext cx="136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Provisional organigram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534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86246B-35B9-4A0E-9726-BDE1FF973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687" y="11671"/>
            <a:ext cx="7574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9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04F5-C5A8-40A1-83A6-CD1A471A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97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1st Infrastructure Commission Decisions;</a:t>
            </a:r>
            <a:endParaRPr lang="en-CH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BD7D2C-82B7-42F8-80E7-689E204185F5}"/>
              </a:ext>
            </a:extLst>
          </p:cNvPr>
          <p:cNvSpPr/>
          <p:nvPr/>
        </p:nvSpPr>
        <p:spPr>
          <a:xfrm>
            <a:off x="762000" y="864973"/>
            <a:ext cx="748138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Decision 5.1.3(1)/1: Experimental CF-</a:t>
            </a:r>
            <a:r>
              <a:rPr lang="en-US" sz="2400" i="1" dirty="0" err="1">
                <a:solidFill>
                  <a:schemeClr val="accent6">
                    <a:lumMod val="75000"/>
                  </a:schemeClr>
                </a:solidFill>
              </a:rPr>
              <a:t>NetCDF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 profiles for marine and weather radar</a:t>
            </a:r>
          </a:p>
          <a:p>
            <a:pPr algn="just"/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Decision 5.1.7: Optimum functional connections for marine meteorological observations and </a:t>
            </a:r>
            <a:r>
              <a:rPr lang="en-CA" sz="2400" i="1" dirty="0">
                <a:solidFill>
                  <a:schemeClr val="accent6">
                    <a:lumMod val="75000"/>
                  </a:schemeClr>
                </a:solidFill>
              </a:rPr>
              <a:t>data management</a:t>
            </a:r>
            <a:endParaRPr lang="en-CH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5E5F33-281E-478E-A153-4786D5390A26}"/>
              </a:ext>
            </a:extLst>
          </p:cNvPr>
          <p:cNvSpPr/>
          <p:nvPr/>
        </p:nvSpPr>
        <p:spPr>
          <a:xfrm>
            <a:off x="619265" y="2988631"/>
            <a:ext cx="76241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Endorsed connections for Marine Climate Data System (MCDS)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Endorsed governance of DBCP and SOT. SOT and DBCP will report to Observations Coordination Group (OCG).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DBCP &amp; SOT and subsidiary bodies shall operate under their own governance, whereby their Terms of Reference(</a:t>
            </a:r>
            <a:r>
              <a:rPr lang="en-US" sz="2000" dirty="0" err="1"/>
              <a:t>ToR</a:t>
            </a:r>
            <a:r>
              <a:rPr lang="en-US" sz="2000" dirty="0"/>
              <a:t>) are kept under review by the respective panels. Any changes proposed to DBCP and SOT </a:t>
            </a:r>
            <a:r>
              <a:rPr lang="en-US" sz="2000" dirty="0" err="1"/>
              <a:t>ToRs</a:t>
            </a:r>
            <a:r>
              <a:rPr lang="en-US" sz="2000" dirty="0"/>
              <a:t> shall be considered by OCG with a view to their approval by the OCG Executive Board on behalf of the OCG. Respective panels will </a:t>
            </a:r>
            <a:r>
              <a:rPr lang="en-CA" sz="2000" dirty="0"/>
              <a:t>decide on leadership </a:t>
            </a:r>
            <a:r>
              <a:rPr lang="en-US" sz="2000" dirty="0"/>
              <a:t>appointment following their approved </a:t>
            </a:r>
            <a:r>
              <a:rPr lang="en-US" sz="2000" dirty="0" err="1"/>
              <a:t>ToR</a:t>
            </a:r>
            <a:r>
              <a:rPr lang="en-US" sz="2000" dirty="0"/>
              <a:t> and operating principles.</a:t>
            </a:r>
            <a:endParaRPr lang="en-CH" sz="2000" dirty="0"/>
          </a:p>
        </p:txBody>
      </p:sp>
    </p:spTree>
    <p:extLst>
      <p:ext uri="{BB962C8B-B14F-4D97-AF65-F5344CB8AC3E}">
        <p14:creationId xmlns:p14="http://schemas.microsoft.com/office/powerpoint/2010/main" val="197085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04F5-C5A8-40A1-83A6-CD1A471A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97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</a:t>
            </a:r>
            <a:r>
              <a:rPr lang="en-US" sz="3100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Executive Council Recommendations, Decisions, and Resolutions</a:t>
            </a:r>
            <a:endParaRPr lang="en-CH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BD7D2C-82B7-42F8-80E7-689E204185F5}"/>
              </a:ext>
            </a:extLst>
          </p:cNvPr>
          <p:cNvSpPr/>
          <p:nvPr/>
        </p:nvSpPr>
        <p:spPr>
          <a:xfrm>
            <a:off x="457200" y="864973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Recommendation 3: WMO Unified Policy for the International Exchange of Earth System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A5839B-1159-42F6-BFAE-93D0C8E03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57" y="1729946"/>
            <a:ext cx="8970286" cy="385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04F5-C5A8-40A1-83A6-CD1A471A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97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</a:t>
            </a:r>
            <a:r>
              <a:rPr lang="en-US" sz="3100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Executive Council Recommendations, Decisions, and Resolutions</a:t>
            </a:r>
            <a:endParaRPr lang="en-CH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BD7D2C-82B7-42F8-80E7-689E204185F5}"/>
              </a:ext>
            </a:extLst>
          </p:cNvPr>
          <p:cNvSpPr/>
          <p:nvPr/>
        </p:nvSpPr>
        <p:spPr>
          <a:xfrm>
            <a:off x="855552" y="1073202"/>
            <a:ext cx="7624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Recommendation 4: Update of Regulatory Material Related to Establishment of the Global Basic Observing Network                         							(GBON)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5E5F33-281E-478E-A153-4786D5390A26}"/>
              </a:ext>
            </a:extLst>
          </p:cNvPr>
          <p:cNvSpPr/>
          <p:nvPr/>
        </p:nvSpPr>
        <p:spPr>
          <a:xfrm>
            <a:off x="855552" y="2481761"/>
            <a:ext cx="76241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“3.2.2.10 Members shall maintain the continuous operation of a set of surface marine meteorological observing stations/platforms within their Exclusive Economic Zone that observe, at a minimum, atmospheric pressure and sea surface temperature located such that where opportunity exists, GBON has a horizontal resolution of 500 </a:t>
            </a:r>
            <a:r>
              <a:rPr lang="en-US" dirty="0" err="1"/>
              <a:t>kilometres</a:t>
            </a:r>
            <a:r>
              <a:rPr lang="en-US" dirty="0"/>
              <a:t> or higher , over the marine areas of their jurisdictions, for these variables, with an hourly frequency”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“3.2.2.11 Members should facilitate other Members to make surface marine meteorological observations within their Exclusive Economic Zone, subject to the data being shared </a:t>
            </a:r>
            <a:r>
              <a:rPr lang="en-CA" dirty="0"/>
              <a:t>internationally according to 3.2.2.5”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41474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04F5-C5A8-40A1-83A6-CD1A471A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97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</a:t>
            </a:r>
            <a:r>
              <a:rPr lang="en-US" sz="3100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Executive Council Recommendations, Decisions, and Resolutions</a:t>
            </a:r>
            <a:endParaRPr lang="en-CH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BD7D2C-82B7-42F8-80E7-689E204185F5}"/>
              </a:ext>
            </a:extLst>
          </p:cNvPr>
          <p:cNvSpPr/>
          <p:nvPr/>
        </p:nvSpPr>
        <p:spPr>
          <a:xfrm>
            <a:off x="814809" y="975789"/>
            <a:ext cx="71920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Resolution 10: Amendments to the Technical Regulations on WIGOS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5E5F33-281E-478E-A153-4786D5390A26}"/>
              </a:ext>
            </a:extLst>
          </p:cNvPr>
          <p:cNvSpPr/>
          <p:nvPr/>
        </p:nvSpPr>
        <p:spPr>
          <a:xfrm>
            <a:off x="814810" y="1746218"/>
            <a:ext cx="71920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On behalf of Members, OceanOPS is authorized to issue WIGOS Station Identifies for surface marine stations or sea stations contributing to the co-sponsored GOOS, when asked to do so.</a:t>
            </a:r>
            <a:endParaRPr lang="en-C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0FF336-D79E-46A5-AF77-2744157255D7}"/>
              </a:ext>
            </a:extLst>
          </p:cNvPr>
          <p:cNvSpPr/>
          <p:nvPr/>
        </p:nvSpPr>
        <p:spPr>
          <a:xfrm>
            <a:off x="814809" y="2814077"/>
            <a:ext cx="74030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Resolution 13: Guide to the WMO Integrated Global Observing System (WMO-No. 1165)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EA3BC0-5CD5-4312-A9A8-5AC615767C95}"/>
              </a:ext>
            </a:extLst>
          </p:cNvPr>
          <p:cNvSpPr/>
          <p:nvPr/>
        </p:nvSpPr>
        <p:spPr>
          <a:xfrm>
            <a:off x="814809" y="3645074"/>
            <a:ext cx="7403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Includes the guidance on WIGOS Station Identifiers (WSIs) to be used by operators of all Global Ocean Observing System (GOOS) Observation Coordination Group (OCG) Observing Networks and allocated by OceanOPS</a:t>
            </a:r>
            <a:endParaRPr lang="en-CH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DAE881-4F82-4780-9C54-6C3E3EBB05CA}"/>
              </a:ext>
            </a:extLst>
          </p:cNvPr>
          <p:cNvSpPr/>
          <p:nvPr/>
        </p:nvSpPr>
        <p:spPr>
          <a:xfrm>
            <a:off x="814810" y="4681882"/>
            <a:ext cx="75143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Decision 8: Establishment of Data Acquisition </a:t>
            </a:r>
            <a:r>
              <a:rPr lang="en-US" sz="2400" i="1" dirty="0" err="1">
                <a:solidFill>
                  <a:schemeClr val="accent6">
                    <a:lumMod val="75000"/>
                  </a:schemeClr>
                </a:solidFill>
              </a:rPr>
              <a:t>Centres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 (DAC) for Marine Meteorological and Oceanographic Climate Data within the Marine Climate Data System (MCDS)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20784A-9ED7-4D83-BDF8-A094B8577B36}"/>
              </a:ext>
            </a:extLst>
          </p:cNvPr>
          <p:cNvSpPr/>
          <p:nvPr/>
        </p:nvSpPr>
        <p:spPr>
          <a:xfrm>
            <a:off x="814812" y="5882211"/>
            <a:ext cx="7871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DejaVuSans"/>
              </a:rPr>
              <a:t>Endorsed AOML of NOAA, USA to operate as a DAC for Drifting Buoys under MCDS 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622284756"/>
      </p:ext>
    </p:extLst>
  </p:cSld>
  <p:clrMapOvr>
    <a:masterClrMapping/>
  </p:clrMapOvr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C635875425349B3265EFAC3D0A1F0" ma:contentTypeVersion="14" ma:contentTypeDescription="Create a new document." ma:contentTypeScope="" ma:versionID="4f080db7e8ab4fd22f8eedfbe0b16c4c">
  <xsd:schema xmlns:xsd="http://www.w3.org/2001/XMLSchema" xmlns:xs="http://www.w3.org/2001/XMLSchema" xmlns:p="http://schemas.microsoft.com/office/2006/metadata/properties" xmlns:ns3="8ec0b821-9e03-4938-aec6-1dcf2ecf3e10" xmlns:ns4="5e341866-7c71-43e7-8f34-3402d2b4f504" targetNamespace="http://schemas.microsoft.com/office/2006/metadata/properties" ma:root="true" ma:fieldsID="31e092bf8d639834b5cf3e821ceba9c7" ns3:_="" ns4:_="">
    <xsd:import namespace="8ec0b821-9e03-4938-aec6-1dcf2ecf3e10"/>
    <xsd:import namespace="5e341866-7c71-43e7-8f34-3402d2b4f5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0b821-9e03-4938-aec6-1dcf2ecf3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41866-7c71-43e7-8f34-3402d2b4f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959731-222F-42A8-8537-D836CCFACB34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8ec0b821-9e03-4938-aec6-1dcf2ecf3e10"/>
    <ds:schemaRef ds:uri="5e341866-7c71-43e7-8f34-3402d2b4f504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C731854-E6F0-4114-95FF-82F23B127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0b821-9e03-4938-aec6-1dcf2ecf3e10"/>
    <ds:schemaRef ds:uri="5e341866-7c71-43e7-8f34-3402d2b4f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0DADAC-087A-4285-BD3A-4E5E90CA11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2832</TotalTime>
  <Words>752</Words>
  <Application>Microsoft Macintosh PowerPoint</Application>
  <PresentationFormat>On-screen Show (4:3)</PresentationFormat>
  <Paragraphs>68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DejaVuSans</vt:lpstr>
      <vt:lpstr>WMO_BLUE_Powerpoint_en_fr</vt:lpstr>
      <vt:lpstr>PowerPoint Presentation</vt:lpstr>
      <vt:lpstr>18th Congress Resolutions</vt:lpstr>
      <vt:lpstr>18th Congress Resolutions (contd.)</vt:lpstr>
      <vt:lpstr>PowerPoint Presentation</vt:lpstr>
      <vt:lpstr>PowerPoint Presentation</vt:lpstr>
      <vt:lpstr>1st Infrastructure Commission Decisions;</vt:lpstr>
      <vt:lpstr>73rd Executive Council Recommendations, Decisions, and Resolutions</vt:lpstr>
      <vt:lpstr>73rd Executive Council Recommendations, Decisions, and Resolutions</vt:lpstr>
      <vt:lpstr>73rd Executive Council Recommendations, Decisions, and Resolutions</vt:lpstr>
      <vt:lpstr>Action for SOT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Champika Gallage</dc:creator>
  <cp:lastModifiedBy>Sarah North</cp:lastModifiedBy>
  <cp:revision>8</cp:revision>
  <dcterms:created xsi:type="dcterms:W3CDTF">2017-03-09T12:28:24Z</dcterms:created>
  <dcterms:modified xsi:type="dcterms:W3CDTF">2021-09-14T07:51:32Z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0x0101009CFC635875425349B3265EFAC3D0A1F0</vt:lpwstr>
  </property>
</Properties>
</file>