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58" r:id="rId3"/>
    <p:sldId id="266" r:id="rId4"/>
    <p:sldId id="268" r:id="rId5"/>
    <p:sldId id="269" r:id="rId6"/>
    <p:sldId id="267" r:id="rId7"/>
    <p:sldId id="291" r:id="rId8"/>
    <p:sldId id="270" r:id="rId9"/>
    <p:sldId id="275" r:id="rId10"/>
    <p:sldId id="276" r:id="rId11"/>
    <p:sldId id="277" r:id="rId12"/>
    <p:sldId id="278" r:id="rId13"/>
    <p:sldId id="286" r:id="rId14"/>
    <p:sldId id="287" r:id="rId15"/>
    <p:sldId id="280" r:id="rId16"/>
    <p:sldId id="279" r:id="rId17"/>
    <p:sldId id="285" r:id="rId18"/>
    <p:sldId id="271" r:id="rId19"/>
    <p:sldId id="272" r:id="rId20"/>
    <p:sldId id="273" r:id="rId21"/>
    <p:sldId id="282" r:id="rId22"/>
    <p:sldId id="283" r:id="rId23"/>
    <p:sldId id="284" r:id="rId24"/>
    <p:sldId id="288" r:id="rId25"/>
    <p:sldId id="292" r:id="rId26"/>
    <p:sldId id="289" r:id="rId27"/>
    <p:sldId id="290" r:id="rId28"/>
    <p:sldId id="293" r:id="rId29"/>
    <p:sldId id="294" r:id="rId30"/>
    <p:sldId id="265" r:id="rId31"/>
    <p:sldId id="295" r:id="rId32"/>
    <p:sldId id="29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8590" autoAdjust="0"/>
  </p:normalViewPr>
  <p:slideViewPr>
    <p:cSldViewPr>
      <p:cViewPr varScale="1">
        <p:scale>
          <a:sx n="27" d="100"/>
          <a:sy n="27" d="100"/>
        </p:scale>
        <p:origin x="2646" y="60"/>
      </p:cViewPr>
      <p:guideLst>
        <p:guide orient="horz" pos="2160"/>
        <p:guide pos="2880"/>
      </p:guideLst>
    </p:cSldViewPr>
  </p:slideViewPr>
  <p:notesTextViewPr>
    <p:cViewPr>
      <p:scale>
        <a:sx n="3" d="2"/>
        <a:sy n="3" d="2"/>
      </p:scale>
      <p:origin x="0" y="-114"/>
    </p:cViewPr>
  </p:notesTextViewPr>
  <p:notesViewPr>
    <p:cSldViewPr>
      <p:cViewPr varScale="1">
        <p:scale>
          <a:sx n="84" d="100"/>
          <a:sy n="84" d="100"/>
        </p:scale>
        <p:origin x="-308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41C66A-7EE4-4248-93B5-DA75E3C1C070}" type="datetimeFigureOut">
              <a:rPr lang="en-GB" smtClean="0"/>
              <a:pPr/>
              <a:t>14/09/2021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44DDAB-8D54-4665-8494-983F6C0AC758}" type="slidenum">
              <a:rPr lang="en-GB" smtClean="0"/>
              <a:pPr/>
              <a:t>‹#›</a:t>
            </a:fld>
            <a:endParaRPr lang="en-GB"/>
          </a:p>
        </p:txBody>
      </p:sp>
    </p:spTree>
    <p:extLst>
      <p:ext uri="{BB962C8B-B14F-4D97-AF65-F5344CB8AC3E}">
        <p14:creationId xmlns:p14="http://schemas.microsoft.com/office/powerpoint/2010/main" val="673461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886B5-5F00-4EB7-BDC7-1DC793D5CB0F}" type="datetimeFigureOut">
              <a:rPr lang="en-GB" smtClean="0"/>
              <a:pPr/>
              <a:t>14/09/2021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11DF2E-ABFB-4E81-8A8E-EBBB292FF09D}" type="slidenum">
              <a:rPr lang="en-GB" smtClean="0"/>
              <a:pPr/>
              <a:t>‹#›</a:t>
            </a:fld>
            <a:endParaRPr lang="en-GB"/>
          </a:p>
        </p:txBody>
      </p:sp>
    </p:spTree>
    <p:extLst>
      <p:ext uri="{BB962C8B-B14F-4D97-AF65-F5344CB8AC3E}">
        <p14:creationId xmlns:p14="http://schemas.microsoft.com/office/powerpoint/2010/main" val="715948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GB" sz="1200" dirty="0">
                <a:effectLst/>
                <a:latin typeface="Verdana" panose="020B0604030504040204" pitchFamily="34" charset="0"/>
                <a:ea typeface="Arial" panose="020B0604020202020204" pitchFamily="34" charset="0"/>
                <a:cs typeface="Arial" panose="020B0604020202020204" pitchFamily="34" charset="0"/>
              </a:rPr>
              <a:t>The meeting noted that the Brest-based centre now comprises 7 permanent staff members; 4 Technical Coordinators (3 WMO including lead, 1 IOC), 1 Coordinator for Science and Communication (IOC), 1 metadata clerk (WMO), and 1 IT engineer (CLS); the team is additionally supported by an outsourced web-designer, working remotely from Toulouse. The recruitment of an additional Technical Coordinator (IOC) who will work remotely from the Mediterranean Sea is almost completed. </a:t>
            </a:r>
            <a:endParaRPr lang="en-US" sz="1200" dirty="0">
              <a:effectLst/>
              <a:latin typeface="Verdana" panose="020B0604030504040204" pitchFamily="34" charset="0"/>
              <a:ea typeface="Arial" panose="020B0604020202020204" pitchFamily="34" charset="0"/>
              <a:cs typeface="Arial" panose="020B0604020202020204" pitchFamily="34" charset="0"/>
            </a:endParaRPr>
          </a:p>
          <a:p>
            <a:pPr>
              <a:spcBef>
                <a:spcPts val="1200"/>
              </a:spcBef>
            </a:pPr>
            <a:r>
              <a:rPr lang="en-GB" sz="1200" dirty="0">
                <a:effectLst/>
                <a:latin typeface="Verdana" panose="020B0604030504040204" pitchFamily="34" charset="0"/>
                <a:ea typeface="Arial" panose="020B0604020202020204" pitchFamily="34" charset="0"/>
                <a:cs typeface="Arial" panose="020B0604020202020204" pitchFamily="34" charset="0"/>
              </a:rPr>
              <a:t>The meeting recalled that the SOT Technical Coordination is part of the Ship Coordinator position which also comprises duties for the repeat hydrography program GO-SHIP and cross-cutting cruise coordination tasks to exploit synergies like deployment/recovery/maintenance opportunities for DBCP and Argo.  </a:t>
            </a:r>
            <a:endParaRPr lang="en-US" sz="1200" dirty="0">
              <a:effectLst/>
              <a:latin typeface="Verdana" panose="020B0604030504040204" pitchFamily="34" charset="0"/>
              <a:ea typeface="Arial" panose="020B0604020202020204" pitchFamily="34" charset="0"/>
              <a:cs typeface="Arial" panose="020B0604020202020204" pitchFamily="34" charset="0"/>
            </a:endParaRPr>
          </a:p>
          <a:p>
            <a:pPr>
              <a:spcBef>
                <a:spcPts val="1200"/>
              </a:spcBef>
            </a:pPr>
            <a:r>
              <a:rPr lang="en-GB" sz="1200" dirty="0">
                <a:effectLst/>
                <a:latin typeface="Verdana" panose="020B0604030504040204" pitchFamily="34" charset="0"/>
                <a:ea typeface="Arial" panose="020B0604020202020204" pitchFamily="34" charset="0"/>
                <a:cs typeface="Arial" panose="020B0604020202020204" pitchFamily="34" charset="0"/>
              </a:rPr>
              <a:t>In fall 2020, the VOS chair joined OceanOPS in Brest for 4 weeks and worked with the team on the new SOT metadata format.</a:t>
            </a:r>
            <a:endParaRPr lang="en-US" sz="1200" dirty="0">
              <a:effectLst/>
              <a:latin typeface="Verdana" panose="020B0604030504040204" pitchFamily="34" charset="0"/>
              <a:ea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2</a:t>
            </a:fld>
            <a:endParaRPr lang="en-GB"/>
          </a:p>
        </p:txBody>
      </p:sp>
    </p:spTree>
    <p:extLst>
      <p:ext uri="{BB962C8B-B14F-4D97-AF65-F5344CB8AC3E}">
        <p14:creationId xmlns:p14="http://schemas.microsoft.com/office/powerpoint/2010/main" val="220163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Verdana" panose="020B0604030504040204" pitchFamily="34" charset="0"/>
                <a:ea typeface="Arial" panose="020B0604020202020204" pitchFamily="34" charset="0"/>
                <a:cs typeface="Arial" panose="020B0604020202020204" pitchFamily="34" charset="0"/>
              </a:rPr>
              <a:t>When the pandemic hit the GOOS, OceanOPS implemented a day-to-day tracking tool for real-time data of all networks and analysed the status and estimated consequences with steering committees of the individual panels and broader OCG. IOC and WMO published corresponding reports. SOOP XBT deployments came at some stage to an almost complete halt, then slowly started to recover, sometimes with deployments performed in lower density by ship officers instead of riders. 19 of presently 33 XBT reference lines could be sampled since June 2020, noting that a few lines had already not been occupied for a while before Covid. The impact on the VOS was less important, at least in terms of observation numbers never bigger than a 20% drop, because most AWS continue with the submission of data while not at sea. However, coverage maps showed areas of decreased VOS observation numbers for a while, i. a. around Asia. PMOs reported that access to the ships was not always easy, but in many cases eventually possible again because of long-lasting relationships with crew members</a:t>
            </a:r>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16</a:t>
            </a:fld>
            <a:endParaRPr lang="en-GB"/>
          </a:p>
        </p:txBody>
      </p:sp>
    </p:spTree>
    <p:extLst>
      <p:ext uri="{BB962C8B-B14F-4D97-AF65-F5344CB8AC3E}">
        <p14:creationId xmlns:p14="http://schemas.microsoft.com/office/powerpoint/2010/main" val="29640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Verdana" panose="020B0604030504040204" pitchFamily="34" charset="0"/>
                <a:ea typeface="Arial" panose="020B0604020202020204" pitchFamily="34" charset="0"/>
                <a:cs typeface="Arial" panose="020B0604020202020204" pitchFamily="34" charset="0"/>
              </a:rPr>
              <a:t>Mr Kramp reminded the meeting that VOS metadata updates are presently exclusively performed through the former E-</a:t>
            </a:r>
            <a:r>
              <a:rPr lang="en-GB" sz="1800" dirty="0" err="1">
                <a:effectLst/>
                <a:latin typeface="Verdana" panose="020B0604030504040204" pitchFamily="34" charset="0"/>
                <a:ea typeface="Arial" panose="020B0604020202020204" pitchFamily="34" charset="0"/>
                <a:cs typeface="Arial" panose="020B0604020202020204" pitchFamily="34" charset="0"/>
              </a:rPr>
              <a:t>Surfmar</a:t>
            </a:r>
            <a:r>
              <a:rPr lang="en-GB" sz="1800" dirty="0">
                <a:effectLst/>
                <a:latin typeface="Verdana" panose="020B0604030504040204" pitchFamily="34" charset="0"/>
                <a:ea typeface="Arial" panose="020B0604020202020204" pitchFamily="34" charset="0"/>
                <a:cs typeface="Arial" panose="020B0604020202020204" pitchFamily="34" charset="0"/>
              </a:rPr>
              <a:t> database. Updates or new stations can be submitted by email in the existing csv or xml bulk formats, or per online duplication and modification of an existing station. With reference to agenda item 4.1.1 he stressed the importance of using SOT-IDs for new stations. Updates of VOS metadata are normally processed within 48 hours after submission. Updates of ASAP and SOOP-XBT metadata are performed in intersessional panel meetings or communication with the ASAP TT Chair. Metadata from other SOOP-networks such as TSG/GOSUD, pCO2 and CPR programs should be submitted to OceanOPS after completion of the new metadata format implementation. A user guide and training webinars and videos will be produced with the RPT and Metadata Task Teams, a sample video is provided as background information. The team noted that the submission of SOT station metadata to WMO OSCAR started earlier in 2021. Only stations for which a minimum set of sensor information are available at OceanOPS are presently submitted to OSCAR, and only with a subset of metadata by the time the new metadata format is fully implemented; regarding information on ID management, the TC referred to agenda item 4.1.1</a:t>
            </a:r>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17</a:t>
            </a:fld>
            <a:endParaRPr lang="en-GB"/>
          </a:p>
        </p:txBody>
      </p:sp>
    </p:spTree>
    <p:extLst>
      <p:ext uri="{BB962C8B-B14F-4D97-AF65-F5344CB8AC3E}">
        <p14:creationId xmlns:p14="http://schemas.microsoft.com/office/powerpoint/2010/main" val="64694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Mr Kramp reported that OceanOPS is organizing a charter cruise in late 2021 with a huge expedition sailing yacht that will deploy almost 100 floats in the Atlantic in areas difficult to access with ships of opportunity or RVs. Key partners are WHOI/NOAA and </a:t>
            </a:r>
            <a:r>
              <a:rPr lang="en-GB" sz="1800" dirty="0" err="1">
                <a:effectLst/>
                <a:latin typeface="Verdana" panose="020B0604030504040204" pitchFamily="34" charset="0"/>
                <a:ea typeface="Arial" panose="020B0604020202020204" pitchFamily="34" charset="0"/>
                <a:cs typeface="Arial" panose="020B0604020202020204" pitchFamily="34" charset="0"/>
              </a:rPr>
              <a:t>EuroArgo</a:t>
            </a:r>
            <a:r>
              <a:rPr lang="en-GB" sz="1800" dirty="0">
                <a:effectLst/>
                <a:latin typeface="Verdana" panose="020B0604030504040204" pitchFamily="34" charset="0"/>
                <a:ea typeface="Arial" panose="020B0604020202020204" pitchFamily="34" charset="0"/>
                <a:cs typeface="Arial" panose="020B0604020202020204" pitchFamily="34" charset="0"/>
              </a:rPr>
              <a:t>. The vessel is also equipped with a weather station and recruited by </a:t>
            </a:r>
            <a:r>
              <a:rPr lang="en-GB" sz="1800" dirty="0" err="1">
                <a:effectLst/>
                <a:latin typeface="Verdana" panose="020B0604030504040204" pitchFamily="34" charset="0"/>
                <a:ea typeface="Arial" panose="020B0604020202020204" pitchFamily="34" charset="0"/>
                <a:cs typeface="Arial" panose="020B0604020202020204" pitchFamily="34" charset="0"/>
              </a:rPr>
              <a:t>Meteo</a:t>
            </a:r>
            <a:r>
              <a:rPr lang="en-GB" sz="1800" dirty="0">
                <a:effectLst/>
                <a:latin typeface="Verdana" panose="020B0604030504040204" pitchFamily="34" charset="0"/>
                <a:ea typeface="Arial" panose="020B0604020202020204" pitchFamily="34" charset="0"/>
                <a:cs typeface="Arial" panose="020B0604020202020204" pitchFamily="34" charset="0"/>
              </a:rPr>
              <a:t>-France. The cruise will start in Brest early November, call in Woods Hole and finish in Cape Town.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Mr Kramp attended the 2019 annual meeting of the International Research Ship Operators (IRSO); an increased cooperation and communication with this group was recommended, noting that many RVs do not host formal VOS or SOOP stations. To exploit synergies better, a pilot project is underway to automatically synchronize cruise plans from main RV operators with the OceanOPS database, which is of particular interest for float and buoy operators in need of deployment, recovery, or maintenance opportunities. In a related matter, the TC is also a member of the External Advisory Board of the </a:t>
            </a:r>
            <a:r>
              <a:rPr lang="en-GB" sz="1800" dirty="0" err="1">
                <a:effectLst/>
                <a:latin typeface="Verdana" panose="020B0604030504040204" pitchFamily="34" charset="0"/>
                <a:ea typeface="Arial" panose="020B0604020202020204" pitchFamily="34" charset="0"/>
                <a:cs typeface="Arial" panose="020B0604020202020204" pitchFamily="34" charset="0"/>
              </a:rPr>
              <a:t>EuroFleets</a:t>
            </a:r>
            <a:r>
              <a:rPr lang="en-GB" sz="1800" dirty="0">
                <a:effectLst/>
                <a:latin typeface="Verdana" panose="020B0604030504040204" pitchFamily="34" charset="0"/>
                <a:ea typeface="Arial" panose="020B0604020202020204" pitchFamily="34" charset="0"/>
                <a:cs typeface="Arial" panose="020B0604020202020204" pitchFamily="34" charset="0"/>
              </a:rPr>
              <a:t>+ Project. Mr Kramp reported that the IOC-UNESCO logo recently changed and that the SOT certificate thus must be adapted. A broader GOOS-OCG certificate, and certificate for the proposed Ocean Decade project (agenda item 11), are also under development. </a:t>
            </a:r>
            <a:endParaRPr lang="en-US" sz="1800">
              <a:effectLst/>
              <a:latin typeface="Verdana" panose="020B060403050404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Verdana" panose="020B060403050404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19</a:t>
            </a:fld>
            <a:endParaRPr lang="en-GB"/>
          </a:p>
        </p:txBody>
      </p:sp>
    </p:spTree>
    <p:extLst>
      <p:ext uri="{BB962C8B-B14F-4D97-AF65-F5344CB8AC3E}">
        <p14:creationId xmlns:p14="http://schemas.microsoft.com/office/powerpoint/2010/main" val="2863929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Mr Kramp attended the 2019 annual meeting of the International Research Ship Operators (IRSO); an increased cooperation and communication with this group was recommended, noting that many RVs do not host formal VOS or SOOP stations. To exploit synergies better, a pilot project is underway to automatically synchronize cruise plans from main RV operators with the OceanOPS database, which is of particular interest for float and buoy operators in need of deployment, recovery, or maintenance opportunities. In a related matter, the TC is also a member of the External Advisory Board of the </a:t>
            </a:r>
            <a:r>
              <a:rPr lang="en-GB" sz="1800" dirty="0" err="1">
                <a:effectLst/>
                <a:latin typeface="Verdana" panose="020B0604030504040204" pitchFamily="34" charset="0"/>
                <a:ea typeface="Arial" panose="020B0604020202020204" pitchFamily="34" charset="0"/>
                <a:cs typeface="Arial" panose="020B0604020202020204" pitchFamily="34" charset="0"/>
              </a:rPr>
              <a:t>EuroFleets</a:t>
            </a:r>
            <a:r>
              <a:rPr lang="en-GB" sz="1800" dirty="0">
                <a:effectLst/>
                <a:latin typeface="Verdana" panose="020B0604030504040204" pitchFamily="34" charset="0"/>
                <a:ea typeface="Arial" panose="020B0604020202020204" pitchFamily="34" charset="0"/>
                <a:cs typeface="Arial" panose="020B0604020202020204" pitchFamily="34" charset="0"/>
              </a:rPr>
              <a:t>+ Project. </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The team noted that the exploitation of satellite AIS data with the aim to identify ships that sail repeatedly in </a:t>
            </a:r>
            <a:r>
              <a:rPr lang="en-GB" sz="1800" dirty="0" err="1">
                <a:effectLst/>
                <a:latin typeface="Verdana" panose="020B0604030504040204" pitchFamily="34" charset="0"/>
                <a:ea typeface="Arial" panose="020B0604020202020204" pitchFamily="34" charset="0"/>
                <a:cs typeface="Arial" panose="020B0604020202020204" pitchFamily="34" charset="0"/>
              </a:rPr>
              <a:t>undersampled</a:t>
            </a:r>
            <a:r>
              <a:rPr lang="en-GB" sz="1800" dirty="0">
                <a:effectLst/>
                <a:latin typeface="Verdana" panose="020B0604030504040204" pitchFamily="34" charset="0"/>
                <a:ea typeface="Arial" panose="020B0604020202020204" pitchFamily="34" charset="0"/>
                <a:cs typeface="Arial" panose="020B0604020202020204" pitchFamily="34" charset="0"/>
              </a:rPr>
              <a:t> areas and on unoccupied XBT lines had started for a short period in late 2019 but had no success. During the pandemic and teleworking period this activity could not be continued. </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20</a:t>
            </a:fld>
            <a:endParaRPr lang="en-GB"/>
          </a:p>
        </p:txBody>
      </p:sp>
    </p:spTree>
    <p:extLst>
      <p:ext uri="{BB962C8B-B14F-4D97-AF65-F5344CB8AC3E}">
        <p14:creationId xmlns:p14="http://schemas.microsoft.com/office/powerpoint/2010/main" val="3726153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Verdana" panose="020B0604030504040204" pitchFamily="34" charset="0"/>
                <a:ea typeface="Arial" panose="020B0604020202020204" pitchFamily="34" charset="0"/>
                <a:cs typeface="Arial" panose="020B0604020202020204" pitchFamily="34" charset="0"/>
              </a:rPr>
              <a:t>Mr Kramp reported that static websites for SOT and its panels are still maintained and updated with support of the TT RPT, with the aim to have simple landing pages with basic information for the broader community and public</a:t>
            </a:r>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21</a:t>
            </a:fld>
            <a:endParaRPr lang="en-GB"/>
          </a:p>
        </p:txBody>
      </p:sp>
    </p:spTree>
    <p:extLst>
      <p:ext uri="{BB962C8B-B14F-4D97-AF65-F5344CB8AC3E}">
        <p14:creationId xmlns:p14="http://schemas.microsoft.com/office/powerpoint/2010/main" val="2761205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The end of JCOMM and related adjustments of workflows and restructuring of </a:t>
            </a:r>
            <a:r>
              <a:rPr lang="en-GB" sz="1800" dirty="0" err="1">
                <a:effectLst/>
                <a:latin typeface="Verdana" panose="020B0604030504040204" pitchFamily="34" charset="0"/>
                <a:ea typeface="Arial" panose="020B0604020202020204" pitchFamily="34" charset="0"/>
                <a:cs typeface="Arial" panose="020B0604020202020204" pitchFamily="34" charset="0"/>
              </a:rPr>
              <a:t>OceanExpert</a:t>
            </a:r>
            <a:r>
              <a:rPr lang="en-GB" sz="1800" dirty="0">
                <a:effectLst/>
                <a:latin typeface="Verdana" panose="020B0604030504040204" pitchFamily="34" charset="0"/>
                <a:ea typeface="Arial" panose="020B0604020202020204" pitchFamily="34" charset="0"/>
                <a:cs typeface="Arial" panose="020B0604020202020204" pitchFamily="34" charset="0"/>
              </a:rPr>
              <a:t>-driven websites led to some issues with i. a. the management of group members (TTs, Panels, PMOs, NFPs…) and </a:t>
            </a:r>
            <a:r>
              <a:rPr lang="en-GB" sz="1800" dirty="0" err="1">
                <a:effectLst/>
                <a:latin typeface="Verdana" panose="020B0604030504040204" pitchFamily="34" charset="0"/>
                <a:ea typeface="Arial" panose="020B0604020202020204" pitchFamily="34" charset="0"/>
                <a:cs typeface="Arial" panose="020B0604020202020204" pitchFamily="34" charset="0"/>
              </a:rPr>
              <a:t>ToRs</a:t>
            </a:r>
            <a:r>
              <a:rPr lang="en-GB" sz="1800" dirty="0">
                <a:effectLst/>
                <a:latin typeface="Verdana" panose="020B0604030504040204" pitchFamily="34" charset="0"/>
                <a:ea typeface="Arial" panose="020B0604020202020204" pitchFamily="34" charset="0"/>
                <a:cs typeface="Arial" panose="020B0604020202020204" pitchFamily="34" charset="0"/>
              </a:rPr>
              <a:t>. Given that the production of automated SOT reports should comprise some contact information in addition to instrument and observation statistics, the meeting agreed that OceanOPS should now maintain the master database for contact and group information by using the OceanOPS user group concept introduced by the TC. OceanOPS will push this information to other bodies if required, or they pull them through the OceanOPS API. The management of user-group based mailing lists is planned but will require more time, for now the use of @jcommops.org based lists will continue.</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23</a:t>
            </a:fld>
            <a:endParaRPr lang="en-GB"/>
          </a:p>
        </p:txBody>
      </p:sp>
    </p:spTree>
    <p:extLst>
      <p:ext uri="{BB962C8B-B14F-4D97-AF65-F5344CB8AC3E}">
        <p14:creationId xmlns:p14="http://schemas.microsoft.com/office/powerpoint/2010/main" val="213133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around 10% available only in TAC, noting that the data in TDC have often been reprocessed to TDC from native TAC by a GTS </a:t>
            </a:r>
            <a:r>
              <a:rPr lang="en-GB" sz="1800" dirty="0" err="1">
                <a:effectLst/>
                <a:latin typeface="Verdana" panose="020B0604030504040204" pitchFamily="34" charset="0"/>
                <a:ea typeface="Arial" panose="020B0604020202020204" pitchFamily="34" charset="0"/>
                <a:cs typeface="Arial" panose="020B0604020202020204" pitchFamily="34" charset="0"/>
              </a:rPr>
              <a:t>center</a:t>
            </a:r>
            <a:r>
              <a:rPr lang="en-GB" sz="1800" dirty="0">
                <a:effectLst/>
                <a:latin typeface="Verdana" panose="020B0604030504040204" pitchFamily="34" charset="0"/>
                <a:ea typeface="Arial" panose="020B0604020202020204" pitchFamily="34" charset="0"/>
                <a:cs typeface="Arial" panose="020B0604020202020204" pitchFamily="34" charset="0"/>
              </a:rPr>
              <a:t> other than the data producing </a:t>
            </a:r>
            <a:r>
              <a:rPr lang="en-GB" sz="1800" dirty="0" err="1">
                <a:effectLst/>
                <a:latin typeface="Verdana" panose="020B0604030504040204" pitchFamily="34" charset="0"/>
                <a:ea typeface="Arial" panose="020B0604020202020204" pitchFamily="34" charset="0"/>
                <a:cs typeface="Arial" panose="020B0604020202020204" pitchFamily="34" charset="0"/>
              </a:rPr>
              <a:t>center</a:t>
            </a:r>
            <a:r>
              <a:rPr lang="en-GB" sz="1800" dirty="0">
                <a:effectLst/>
                <a:latin typeface="Verdana" panose="020B0604030504040204" pitchFamily="34" charset="0"/>
                <a:ea typeface="Arial" panose="020B0604020202020204" pitchFamily="34" charset="0"/>
                <a:cs typeface="Arial" panose="020B0604020202020204" pitchFamily="34" charset="0"/>
              </a:rPr>
              <a:t>. Data are mostly submitted timely, with 97% of all observations available on the GTS within 120 min. The TC reported that the number of VOS double recruitments has decreased significantly in communication with the relevant program managers. Stations still on the list are mostly intentional duplicates (AWS and manual station on same vessel). </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24</a:t>
            </a:fld>
            <a:endParaRPr lang="en-GB"/>
          </a:p>
        </p:txBody>
      </p:sp>
    </p:spTree>
    <p:extLst>
      <p:ext uri="{BB962C8B-B14F-4D97-AF65-F5344CB8AC3E}">
        <p14:creationId xmlns:p14="http://schemas.microsoft.com/office/powerpoint/2010/main" val="412332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For some of the concerned stations this is the case because the generic SHIP mask is applied in data submission to the GTS and no bi-lateral exchange of unmasked data with OceanOPS is in place (</a:t>
            </a:r>
            <a:r>
              <a:rPr lang="en-GB" sz="1800" dirty="0" err="1">
                <a:effectLst/>
                <a:latin typeface="Verdana" panose="020B0604030504040204" pitchFamily="34" charset="0"/>
                <a:ea typeface="Arial" panose="020B0604020202020204" pitchFamily="34" charset="0"/>
                <a:cs typeface="Arial" panose="020B0604020202020204" pitchFamily="34" charset="0"/>
              </a:rPr>
              <a:t>eg</a:t>
            </a:r>
            <a:r>
              <a:rPr lang="en-GB" sz="1800" dirty="0">
                <a:effectLst/>
                <a:latin typeface="Verdana" panose="020B0604030504040204" pitchFamily="34" charset="0"/>
                <a:ea typeface="Arial" panose="020B0604020202020204" pitchFamily="34" charset="0"/>
                <a:cs typeface="Arial" panose="020B0604020202020204" pitchFamily="34" charset="0"/>
              </a:rPr>
              <a:t> Canada: yes; Japan: no); some station metadata have been submitted very recently (</a:t>
            </a:r>
            <a:r>
              <a:rPr lang="en-GB" sz="1800" dirty="0" err="1">
                <a:effectLst/>
                <a:latin typeface="Verdana" panose="020B0604030504040204" pitchFamily="34" charset="0"/>
                <a:ea typeface="Arial" panose="020B0604020202020204" pitchFamily="34" charset="0"/>
                <a:cs typeface="Arial" panose="020B0604020202020204" pitchFamily="34" charset="0"/>
              </a:rPr>
              <a:t>eg</a:t>
            </a:r>
            <a:r>
              <a:rPr lang="en-GB" sz="1800" dirty="0">
                <a:effectLst/>
                <a:latin typeface="Verdana" panose="020B0604030504040204" pitchFamily="34" charset="0"/>
                <a:ea typeface="Arial" panose="020B0604020202020204" pitchFamily="34" charset="0"/>
                <a:cs typeface="Arial" panose="020B0604020202020204" pitchFamily="34" charset="0"/>
              </a:rPr>
              <a:t> Thailand). Some members do not share data (yet) and are encouraged to reach out to the TC if technical issues are the reason.</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25</a:t>
            </a:fld>
            <a:endParaRPr lang="en-GB"/>
          </a:p>
        </p:txBody>
      </p:sp>
    </p:spTree>
    <p:extLst>
      <p:ext uri="{BB962C8B-B14F-4D97-AF65-F5344CB8AC3E}">
        <p14:creationId xmlns:p14="http://schemas.microsoft.com/office/powerpoint/2010/main" val="62022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30</a:t>
            </a:fld>
            <a:endParaRPr lang="en-GB"/>
          </a:p>
        </p:txBody>
      </p:sp>
    </p:spTree>
    <p:extLst>
      <p:ext uri="{BB962C8B-B14F-4D97-AF65-F5344CB8AC3E}">
        <p14:creationId xmlns:p14="http://schemas.microsoft.com/office/powerpoint/2010/main" val="223902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Verdana" panose="020B0604030504040204" pitchFamily="34" charset="0"/>
                <a:ea typeface="Arial" panose="020B0604020202020204" pitchFamily="34" charset="0"/>
                <a:cs typeface="Arial" panose="020B0604020202020204" pitchFamily="34" charset="0"/>
              </a:rPr>
              <a:t>The centre was re-established as WMO office in December 2019 and renamed from JCOMMOPS to OceanOPS, following a 2021-2025 strategy review and related with the end of JCOMM. A strategy-based workplan was presented to the last session of the Observations Coordination Group (OCG). </a:t>
            </a:r>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3</a:t>
            </a:fld>
            <a:endParaRPr lang="en-GB"/>
          </a:p>
        </p:txBody>
      </p:sp>
    </p:spTree>
    <p:extLst>
      <p:ext uri="{BB962C8B-B14F-4D97-AF65-F5344CB8AC3E}">
        <p14:creationId xmlns:p14="http://schemas.microsoft.com/office/powerpoint/2010/main" val="356911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OceanOPS is part of the Earth System Monitoring Division headed by Dominique Berod in the new WMO Infrastructure Department, with ocean observations playing a more important role than before. A formal inauguration ceremony is planned for late 2021. As joint WMO-IOC office, OceanOPS is as before part of the IOC-OOS section headed by Albert Fischer.</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4</a:t>
            </a:fld>
            <a:endParaRPr lang="en-GB"/>
          </a:p>
        </p:txBody>
      </p:sp>
    </p:spTree>
    <p:extLst>
      <p:ext uri="{BB962C8B-B14F-4D97-AF65-F5344CB8AC3E}">
        <p14:creationId xmlns:p14="http://schemas.microsoft.com/office/powerpoint/2010/main" val="220058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Verdana" panose="020B0604030504040204" pitchFamily="34" charset="0"/>
                <a:ea typeface="Arial" panose="020B0604020202020204" pitchFamily="34" charset="0"/>
                <a:cs typeface="Arial" panose="020B0604020202020204" pitchFamily="34" charset="0"/>
              </a:rPr>
              <a:t>At the OceanObs’19 Decadal Conference in fall 2019, a joint GOOS-JCOMMOPS booth informed the broader community about the activities of the centre. Of particular interest for the SOT have been discussion with the SAILDRONE developers, KONGSBERG and on Sailing4Science initiatives. The SOT noted the success with operations of innovative underway equipment, submission of innovative RT met data and (beyond SOT) deployment of drifters and floats, always combined with outreach and media activities and financially mostly supported by citizen scientists, private sector or other third parties. A corresponding session proposal for the 2022 Ocean Sciences Meeting (OSM) with title “Leveraging Existing Marine Platforms for Ocean Observing: Engaging the Commercial Sector on Local, Regional, and Global Scales” was co-authored by the SOT TC and accepted by the organizers. A great success in early 2020 was the establishment of a company-wide VOS engagement by MAERSK, driven by the VOS Chair. This success also highlighted the limits of NMHSs in terms of number of ships they can support: alternative third party approaches are urgently required.</a:t>
            </a:r>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5</a:t>
            </a:fld>
            <a:endParaRPr lang="en-GB"/>
          </a:p>
        </p:txBody>
      </p:sp>
    </p:spTree>
    <p:extLst>
      <p:ext uri="{BB962C8B-B14F-4D97-AF65-F5344CB8AC3E}">
        <p14:creationId xmlns:p14="http://schemas.microsoft.com/office/powerpoint/2010/main" val="1743043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Partnerships were also in the focus of the 2019 GOOS OCG </a:t>
            </a:r>
            <a:r>
              <a:rPr lang="en-GB" sz="1800" dirty="0" err="1">
                <a:effectLst/>
                <a:latin typeface="Verdana" panose="020B0604030504040204" pitchFamily="34" charset="0"/>
                <a:ea typeface="Arial" panose="020B0604020202020204" pitchFamily="34" charset="0"/>
                <a:cs typeface="Arial" panose="020B0604020202020204" pitchFamily="34" charset="0"/>
              </a:rPr>
              <a:t>ReportCard</a:t>
            </a:r>
            <a:r>
              <a:rPr lang="en-GB" sz="1800" dirty="0">
                <a:effectLst/>
                <a:latin typeface="Verdana" panose="020B0604030504040204" pitchFamily="34" charset="0"/>
                <a:ea typeface="Arial" panose="020B0604020202020204" pitchFamily="34" charset="0"/>
                <a:cs typeface="Arial" panose="020B0604020202020204" pitchFamily="34" charset="0"/>
              </a:rPr>
              <a:t>, while 2020 focussed </a:t>
            </a:r>
            <a:r>
              <a:rPr lang="en-GB" sz="1800" dirty="0" err="1">
                <a:effectLst/>
                <a:latin typeface="Verdana" panose="020B0604030504040204" pitchFamily="34" charset="0"/>
                <a:ea typeface="Arial" panose="020B0604020202020204" pitchFamily="34" charset="0"/>
                <a:cs typeface="Arial" panose="020B0604020202020204" pitchFamily="34" charset="0"/>
              </a:rPr>
              <a:t>i.a.</a:t>
            </a:r>
            <a:r>
              <a:rPr lang="en-GB" sz="1800" dirty="0">
                <a:effectLst/>
                <a:latin typeface="Verdana" panose="020B0604030504040204" pitchFamily="34" charset="0"/>
                <a:ea typeface="Arial" panose="020B0604020202020204" pitchFamily="34" charset="0"/>
                <a:cs typeface="Arial" panose="020B0604020202020204" pitchFamily="34" charset="0"/>
              </a:rPr>
              <a:t> on Covid 19 impact and UN Ocean Decade, and 2021 on </a:t>
            </a:r>
            <a:r>
              <a:rPr lang="en-GB" sz="1800" dirty="0" err="1">
                <a:effectLst/>
                <a:latin typeface="Verdana" panose="020B0604030504040204" pitchFamily="34" charset="0"/>
                <a:ea typeface="Arial" panose="020B0604020202020204" pitchFamily="34" charset="0"/>
                <a:cs typeface="Arial" panose="020B0604020202020204" pitchFamily="34" charset="0"/>
              </a:rPr>
              <a:t>i.a.</a:t>
            </a:r>
            <a:r>
              <a:rPr lang="en-GB" sz="1800" dirty="0">
                <a:effectLst/>
                <a:latin typeface="Verdana" panose="020B0604030504040204" pitchFamily="34" charset="0"/>
                <a:ea typeface="Arial" panose="020B0604020202020204" pitchFamily="34" charset="0"/>
                <a:cs typeface="Arial" panose="020B0604020202020204" pitchFamily="34" charset="0"/>
              </a:rPr>
              <a:t> emerging networks and community collaboration. The brochure has become a regular yearly product driven by OceanOPS, with an OCG editorial board working on the upcoming editions and improvements throughout the year. Another new product under development is a quarterly report published jointly by the TCs, with a short status analysis of every individual OceanOPS-coordinated network, and a synthesis of the integrated system. The aim of this product is also to serve as a regular newsletter to the observing community.</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6</a:t>
            </a:fld>
            <a:endParaRPr lang="en-GB"/>
          </a:p>
        </p:txBody>
      </p:sp>
    </p:spTree>
    <p:extLst>
      <p:ext uri="{BB962C8B-B14F-4D97-AF65-F5344CB8AC3E}">
        <p14:creationId xmlns:p14="http://schemas.microsoft.com/office/powerpoint/2010/main" val="185472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erdana" panose="020B0604030504040204" pitchFamily="34" charset="0"/>
                <a:ea typeface="Arial" panose="020B0604020202020204" pitchFamily="34" charset="0"/>
                <a:cs typeface="Arial" panose="020B0604020202020204" pitchFamily="34" charset="0"/>
              </a:rPr>
              <a:t>Another new product under development is a quarterly report published jointly by the TCs, with a short status analysis of every individual OceanOPS-coordinated network, and a synthesis of the integrated system. The aim of this product is also to serve as a regular newsletter to the observing community.</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7</a:t>
            </a:fld>
            <a:endParaRPr lang="en-GB"/>
          </a:p>
        </p:txBody>
      </p:sp>
    </p:spTree>
    <p:extLst>
      <p:ext uri="{BB962C8B-B14F-4D97-AF65-F5344CB8AC3E}">
        <p14:creationId xmlns:p14="http://schemas.microsoft.com/office/powerpoint/2010/main" val="7057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Verdana" panose="020B0604030504040204" pitchFamily="34" charset="0"/>
                <a:ea typeface="Arial" panose="020B0604020202020204" pitchFamily="34" charset="0"/>
                <a:cs typeface="Arial" panose="020B0604020202020204" pitchFamily="34" charset="0"/>
              </a:rPr>
              <a:t>The TC introduced further improvements of the OceanOPS dashboard. The meeting noted that the development and database implementation of the new SOT metadata format was the biggest achievement in the intersessional period, but his process is at present hardly visible from the GUI. The OceanOPS web-designer will be funded through SOT budget in full October 2021 to work on the SOT-specific GUI requirements. The overall SOT metadata format follows the concept of an integrated GOOS-wide metadata standard, for which a workshop was hosted with OCG in early 2021. </a:t>
            </a:r>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8</a:t>
            </a:fld>
            <a:endParaRPr lang="en-GB"/>
          </a:p>
        </p:txBody>
      </p:sp>
    </p:spTree>
    <p:extLst>
      <p:ext uri="{BB962C8B-B14F-4D97-AF65-F5344CB8AC3E}">
        <p14:creationId xmlns:p14="http://schemas.microsoft.com/office/powerpoint/2010/main" val="335629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800" dirty="0">
                <a:effectLst/>
                <a:latin typeface="Verdana" panose="020B0604030504040204" pitchFamily="34" charset="0"/>
                <a:ea typeface="Arial" panose="020B0604020202020204" pitchFamily="34" charset="0"/>
                <a:cs typeface="Arial" panose="020B0604020202020204" pitchFamily="34" charset="0"/>
              </a:rPr>
            </a:br>
            <a:r>
              <a:rPr lang="en-GB" sz="1800" dirty="0">
                <a:effectLst/>
                <a:latin typeface="Verdana" panose="020B0604030504040204" pitchFamily="34" charset="0"/>
                <a:ea typeface="Arial" panose="020B0604020202020204" pitchFamily="34" charset="0"/>
                <a:cs typeface="Arial" panose="020B0604020202020204" pitchFamily="34" charset="0"/>
              </a:rPr>
              <a:t>In terms of Key Performance Indicators, Mr Kramp recommended that the review of required SOT products be reviewed by the corresponding TT. He introduced the recently implemented 5°x5° VOS coverage analysis which takes OSCAR requirement 251 into account with latitude-adjusted target values; it shows that areas like the North Atlantic are in comparison to areas like most of the Southern Hemisphere well covered by VOS and that cooperation with other networks like DBCP are key to success for the integrated global system, using the few available ships in </a:t>
            </a:r>
            <a:r>
              <a:rPr lang="en-GB" sz="1800" dirty="0" err="1">
                <a:effectLst/>
                <a:latin typeface="Verdana" panose="020B0604030504040204" pitchFamily="34" charset="0"/>
                <a:ea typeface="Arial" panose="020B0604020202020204" pitchFamily="34" charset="0"/>
                <a:cs typeface="Arial" panose="020B0604020202020204" pitchFamily="34" charset="0"/>
              </a:rPr>
              <a:t>undersampled</a:t>
            </a:r>
            <a:r>
              <a:rPr lang="en-GB" sz="1800" dirty="0">
                <a:effectLst/>
                <a:latin typeface="Verdana" panose="020B0604030504040204" pitchFamily="34" charset="0"/>
                <a:ea typeface="Arial" panose="020B0604020202020204" pitchFamily="34" charset="0"/>
                <a:cs typeface="Arial" panose="020B0604020202020204" pitchFamily="34" charset="0"/>
              </a:rPr>
              <a:t> areas to seed autonomous instruments to achieve the target coverage for ECVs/EOVs. Integrated analysis tools are under development.</a:t>
            </a:r>
            <a:endParaRPr lang="en-US" sz="1800" dirty="0">
              <a:effectLst/>
              <a:latin typeface="Verdana" panose="020B060403050404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13</a:t>
            </a:fld>
            <a:endParaRPr lang="en-GB"/>
          </a:p>
        </p:txBody>
      </p:sp>
    </p:spTree>
    <p:extLst>
      <p:ext uri="{BB962C8B-B14F-4D97-AF65-F5344CB8AC3E}">
        <p14:creationId xmlns:p14="http://schemas.microsoft.com/office/powerpoint/2010/main" val="112308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1DF2E-ABFB-4E81-8A8E-EBBB292FF09D}" type="slidenum">
              <a:rPr lang="en-GB" smtClean="0"/>
              <a:pPr/>
              <a:t>15</a:t>
            </a:fld>
            <a:endParaRPr lang="en-GB"/>
          </a:p>
        </p:txBody>
      </p:sp>
    </p:spTree>
    <p:extLst>
      <p:ext uri="{BB962C8B-B14F-4D97-AF65-F5344CB8AC3E}">
        <p14:creationId xmlns:p14="http://schemas.microsoft.com/office/powerpoint/2010/main" val="3769816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96952"/>
            <a:ext cx="7772400" cy="1224136"/>
          </a:xfrm>
          <a:prstGeom prst="rect">
            <a:avLst/>
          </a:prstGeom>
        </p:spPr>
        <p:txBody>
          <a:bodyPr/>
          <a:lstStyle>
            <a:lvl1pPr>
              <a:defRPr/>
            </a:lvl1pPr>
          </a:lstStyle>
          <a:p>
            <a:r>
              <a:rPr lang="en-US" dirty="0"/>
              <a:t>Click to add Country/Agency</a:t>
            </a:r>
            <a:endParaRPr lang="en-GB" dirty="0"/>
          </a:p>
        </p:txBody>
      </p:sp>
      <p:sp>
        <p:nvSpPr>
          <p:cNvPr id="3" name="Subtitle 2"/>
          <p:cNvSpPr>
            <a:spLocks noGrp="1"/>
          </p:cNvSpPr>
          <p:nvPr>
            <p:ph type="subTitle" idx="1" hasCustomPrompt="1"/>
          </p:nvPr>
        </p:nvSpPr>
        <p:spPr>
          <a:xfrm>
            <a:off x="827584" y="4509120"/>
            <a:ext cx="7630616" cy="1752600"/>
          </a:xfrm>
          <a:prstGeom prst="rect">
            <a:avLst/>
          </a:prstGeom>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 of Presenter with e-Mail, Role, Agency, and other Contributors</a:t>
            </a:r>
            <a:endParaRPr lang="en-GB" dirty="0"/>
          </a:p>
        </p:txBody>
      </p:sp>
      <p:sp>
        <p:nvSpPr>
          <p:cNvPr id="8" name="TextBox 7">
            <a:extLst>
              <a:ext uri="{FF2B5EF4-FFF2-40B4-BE49-F238E27FC236}">
                <a16:creationId xmlns:a16="http://schemas.microsoft.com/office/drawing/2014/main" id="{6F3F41C9-C6C0-4ED0-97B8-D0500C149A18}"/>
              </a:ext>
            </a:extLst>
          </p:cNvPr>
          <p:cNvSpPr txBox="1"/>
          <p:nvPr userDrawn="1"/>
        </p:nvSpPr>
        <p:spPr>
          <a:xfrm>
            <a:off x="1547664" y="151904"/>
            <a:ext cx="6336704" cy="1692771"/>
          </a:xfrm>
          <a:prstGeom prst="rect">
            <a:avLst/>
          </a:prstGeom>
          <a:noFill/>
        </p:spPr>
        <p:txBody>
          <a:bodyPr wrap="square" rtlCol="0">
            <a:spAutoFit/>
          </a:bodyPr>
          <a:lstStyle/>
          <a:p>
            <a:pPr algn="ctr"/>
            <a:r>
              <a:rPr lang="en-US" sz="3600" dirty="0"/>
              <a:t>Eleventh Session of the </a:t>
            </a:r>
            <a:br>
              <a:rPr lang="en-US" sz="3600" dirty="0"/>
            </a:br>
            <a:r>
              <a:rPr lang="en-US" sz="4000" b="1" dirty="0"/>
              <a:t>Ship Observations Team</a:t>
            </a:r>
          </a:p>
          <a:p>
            <a:pPr algn="ctr"/>
            <a:r>
              <a:rPr lang="en-US" sz="2800" dirty="0"/>
              <a:t>Online-Meeting, 13-16 September 2021</a:t>
            </a:r>
          </a:p>
        </p:txBody>
      </p:sp>
      <p:sp>
        <p:nvSpPr>
          <p:cNvPr id="4" name="TextBox 3">
            <a:extLst>
              <a:ext uri="{FF2B5EF4-FFF2-40B4-BE49-F238E27FC236}">
                <a16:creationId xmlns:a16="http://schemas.microsoft.com/office/drawing/2014/main" id="{1E6E754F-0B81-49DB-87D1-D1570B54F521}"/>
              </a:ext>
            </a:extLst>
          </p:cNvPr>
          <p:cNvSpPr txBox="1"/>
          <p:nvPr userDrawn="1"/>
        </p:nvSpPr>
        <p:spPr>
          <a:xfrm>
            <a:off x="2339752" y="2105719"/>
            <a:ext cx="5904656" cy="584775"/>
          </a:xfrm>
          <a:prstGeom prst="rect">
            <a:avLst/>
          </a:prstGeom>
          <a:noFill/>
        </p:spPr>
        <p:txBody>
          <a:bodyPr wrap="square" rtlCol="0">
            <a:spAutoFit/>
          </a:bodyPr>
          <a:lstStyle/>
          <a:p>
            <a:r>
              <a:rPr lang="en-US" sz="3200" dirty="0"/>
              <a:t>Agenda Item 8: OceanOPS</a:t>
            </a:r>
          </a:p>
        </p:txBody>
      </p:sp>
    </p:spTree>
    <p:extLst>
      <p:ext uri="{BB962C8B-B14F-4D97-AF65-F5344CB8AC3E}">
        <p14:creationId xmlns:p14="http://schemas.microsoft.com/office/powerpoint/2010/main" val="296829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5616" y="12779"/>
            <a:ext cx="7128792" cy="895942"/>
          </a:xfrm>
          <a:prstGeom prst="rect">
            <a:avLst/>
          </a:prstGeom>
        </p:spPr>
        <p:txBody>
          <a:bodyPr/>
          <a:lstStyle>
            <a:lvl1pPr>
              <a:defRPr sz="3200" b="1"/>
            </a:lvl1pPr>
          </a:lstStyle>
          <a:p>
            <a:r>
              <a:rPr lang="en-US" dirty="0"/>
              <a:t>Click to add Slide </a:t>
            </a:r>
            <a:r>
              <a:rPr lang="en-US" dirty="0" err="1"/>
              <a:t>Titel</a:t>
            </a:r>
            <a:endParaRPr lang="en-GB" dirty="0"/>
          </a:p>
        </p:txBody>
      </p:sp>
      <p:sp>
        <p:nvSpPr>
          <p:cNvPr id="3" name="Content Placeholder 2"/>
          <p:cNvSpPr>
            <a:spLocks noGrp="1"/>
          </p:cNvSpPr>
          <p:nvPr>
            <p:ph idx="1" hasCustomPrompt="1"/>
          </p:nvPr>
        </p:nvSpPr>
        <p:spPr>
          <a:xfrm>
            <a:off x="457200" y="1196752"/>
            <a:ext cx="8229600" cy="4929411"/>
          </a:xfrm>
          <a:prstGeom prst="rect">
            <a:avLst/>
          </a:prstGeo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9DEDFFFA-F72F-4083-8FD0-01BC0514C4F4}"/>
              </a:ext>
            </a:extLst>
          </p:cNvPr>
          <p:cNvSpPr txBox="1"/>
          <p:nvPr userDrawn="1"/>
        </p:nvSpPr>
        <p:spPr>
          <a:xfrm>
            <a:off x="2771800" y="6639253"/>
            <a:ext cx="44644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lumMod val="65000"/>
                  </a:schemeClr>
                </a:solidFill>
                <a:latin typeface="Arial" panose="020B0604020202020204" pitchFamily="34" charset="0"/>
                <a:cs typeface="Arial" panose="020B0604020202020204" pitchFamily="34" charset="0"/>
              </a:rPr>
              <a:t>SOT-11, online Conference, 13 - 16 September 2021</a:t>
            </a:r>
            <a:endParaRPr lang="en-US" dirty="0"/>
          </a:p>
        </p:txBody>
      </p:sp>
      <p:sp>
        <p:nvSpPr>
          <p:cNvPr id="10" name="Slide Number Placeholder 6">
            <a:extLst>
              <a:ext uri="{FF2B5EF4-FFF2-40B4-BE49-F238E27FC236}">
                <a16:creationId xmlns:a16="http://schemas.microsoft.com/office/drawing/2014/main" id="{24573B8B-F5AF-41B2-AC51-24FA3B5C4023}"/>
              </a:ext>
            </a:extLst>
          </p:cNvPr>
          <p:cNvSpPr>
            <a:spLocks noGrp="1"/>
          </p:cNvSpPr>
          <p:nvPr>
            <p:ph type="sldNum" sz="quarter" idx="4"/>
          </p:nvPr>
        </p:nvSpPr>
        <p:spPr>
          <a:xfrm>
            <a:off x="7086600" y="6619418"/>
            <a:ext cx="2057400" cy="225803"/>
          </a:xfrm>
          <a:prstGeom prst="rect">
            <a:avLst/>
          </a:prstGeom>
        </p:spPr>
        <p:txBody>
          <a:bodyPr vert="horz" lIns="91440" tIns="45720" rIns="91440" bIns="45720" rtlCol="0" anchor="ctr"/>
          <a:lstStyle>
            <a:lvl1pPr algn="r">
              <a:defRPr sz="1200">
                <a:solidFill>
                  <a:schemeClr val="bg1">
                    <a:lumMod val="65000"/>
                  </a:schemeClr>
                </a:solidFill>
                <a:latin typeface="Arial" panose="020B0604020202020204" pitchFamily="34" charset="0"/>
                <a:cs typeface="Arial" panose="020B0604020202020204" pitchFamily="34" charset="0"/>
              </a:defRPr>
            </a:lvl1pPr>
          </a:lstStyle>
          <a:p>
            <a:fld id="{1F373E91-1937-46D8-B393-D77320A7F825}" type="slidenum">
              <a:rPr lang="en-US" smtClean="0"/>
              <a:pPr/>
              <a:t>‹#›</a:t>
            </a:fld>
            <a:endParaRPr lang="en-US" dirty="0"/>
          </a:p>
        </p:txBody>
      </p:sp>
    </p:spTree>
    <p:extLst>
      <p:ext uri="{BB962C8B-B14F-4D97-AF65-F5344CB8AC3E}">
        <p14:creationId xmlns:p14="http://schemas.microsoft.com/office/powerpoint/2010/main" val="1364103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0D5425-7279-4107-BB9F-66E8D3A8B7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5808" y="13252"/>
            <a:ext cx="692696" cy="692696"/>
          </a:xfrm>
          <a:prstGeom prst="rect">
            <a:avLst/>
          </a:prstGeom>
        </p:spPr>
      </p:pic>
      <p:pic>
        <p:nvPicPr>
          <p:cNvPr id="4" name="Picture 2">
            <a:extLst>
              <a:ext uri="{FF2B5EF4-FFF2-40B4-BE49-F238E27FC236}">
                <a16:creationId xmlns:a16="http://schemas.microsoft.com/office/drawing/2014/main" id="{9D0A0311-B6C7-495B-B24F-26B81CB1295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704" y="44624"/>
            <a:ext cx="1441184" cy="52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123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0" Type="http://schemas.openxmlformats.org/officeDocument/2006/relationships/image" Target="../media/image37.jpeg"/><Relationship Id="rId4" Type="http://schemas.openxmlformats.org/officeDocument/2006/relationships/image" Target="../media/image31.jp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8EC455-955C-4295-9D76-11F52C69EC4D}"/>
              </a:ext>
            </a:extLst>
          </p:cNvPr>
          <p:cNvSpPr>
            <a:spLocks noGrp="1"/>
          </p:cNvSpPr>
          <p:nvPr>
            <p:ph type="subTitle" idx="1"/>
          </p:nvPr>
        </p:nvSpPr>
        <p:spPr/>
        <p:txBody>
          <a:bodyPr/>
          <a:lstStyle/>
          <a:p>
            <a:r>
              <a:rPr lang="en-US" dirty="0"/>
              <a:t>Martin KRAMP</a:t>
            </a:r>
          </a:p>
          <a:p>
            <a:r>
              <a:rPr lang="en-US" sz="2000" dirty="0"/>
              <a:t>SOT Technical Coordinator</a:t>
            </a:r>
          </a:p>
          <a:p>
            <a:r>
              <a:rPr lang="en-US" sz="2000" dirty="0"/>
              <a:t>mkramp@ocean-ops.org</a:t>
            </a:r>
          </a:p>
        </p:txBody>
      </p:sp>
      <p:pic>
        <p:nvPicPr>
          <p:cNvPr id="1026" name="Picture 2" descr="OceanOPS">
            <a:extLst>
              <a:ext uri="{FF2B5EF4-FFF2-40B4-BE49-F238E27FC236}">
                <a16:creationId xmlns:a16="http://schemas.microsoft.com/office/drawing/2014/main" id="{CFA1BEB4-28A9-4A19-8BFD-1C788F7937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916" y="2924944"/>
            <a:ext cx="3142168"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72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EBBA-B78F-445D-9856-B8DA20637925}"/>
              </a:ext>
            </a:extLst>
          </p:cNvPr>
          <p:cNvSpPr>
            <a:spLocks noGrp="1"/>
          </p:cNvSpPr>
          <p:nvPr>
            <p:ph type="title"/>
          </p:nvPr>
        </p:nvSpPr>
        <p:spPr/>
        <p:txBody>
          <a:bodyPr/>
          <a:lstStyle/>
          <a:p>
            <a:r>
              <a:rPr lang="en-US" dirty="0"/>
              <a:t>Export your individual Charts,</a:t>
            </a:r>
            <a:br>
              <a:rPr lang="en-US" dirty="0"/>
            </a:br>
            <a:r>
              <a:rPr lang="en-US" dirty="0"/>
              <a:t>add Title and Comments</a:t>
            </a:r>
          </a:p>
        </p:txBody>
      </p:sp>
      <p:sp>
        <p:nvSpPr>
          <p:cNvPr id="3" name="Content Placeholder 2">
            <a:extLst>
              <a:ext uri="{FF2B5EF4-FFF2-40B4-BE49-F238E27FC236}">
                <a16:creationId xmlns:a16="http://schemas.microsoft.com/office/drawing/2014/main" id="{7984444E-F5FB-4B43-AA76-E12775C8C5E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D6D3669-1E44-4151-A9A3-CA45A7E1A9BA}"/>
              </a:ext>
            </a:extLst>
          </p:cNvPr>
          <p:cNvSpPr>
            <a:spLocks noGrp="1"/>
          </p:cNvSpPr>
          <p:nvPr>
            <p:ph type="sldNum" sz="quarter" idx="4"/>
          </p:nvPr>
        </p:nvSpPr>
        <p:spPr/>
        <p:txBody>
          <a:bodyPr/>
          <a:lstStyle/>
          <a:p>
            <a:fld id="{1F373E91-1937-46D8-B393-D77320A7F825}" type="slidenum">
              <a:rPr lang="en-US" smtClean="0"/>
              <a:pPr/>
              <a:t>10</a:t>
            </a:fld>
            <a:endParaRPr lang="en-US" dirty="0"/>
          </a:p>
        </p:txBody>
      </p:sp>
      <p:pic>
        <p:nvPicPr>
          <p:cNvPr id="6" name="Picture 5">
            <a:extLst>
              <a:ext uri="{FF2B5EF4-FFF2-40B4-BE49-F238E27FC236}">
                <a16:creationId xmlns:a16="http://schemas.microsoft.com/office/drawing/2014/main" id="{DD25CB38-F7A5-460B-ADE5-217DBBEA5066}"/>
              </a:ext>
            </a:extLst>
          </p:cNvPr>
          <p:cNvPicPr>
            <a:picLocks noChangeAspect="1"/>
          </p:cNvPicPr>
          <p:nvPr/>
        </p:nvPicPr>
        <p:blipFill>
          <a:blip r:embed="rId2"/>
          <a:stretch>
            <a:fillRect/>
          </a:stretch>
        </p:blipFill>
        <p:spPr>
          <a:xfrm>
            <a:off x="0" y="1196752"/>
            <a:ext cx="9144000" cy="5143500"/>
          </a:xfrm>
          <a:prstGeom prst="rect">
            <a:avLst/>
          </a:prstGeom>
        </p:spPr>
      </p:pic>
    </p:spTree>
    <p:extLst>
      <p:ext uri="{BB962C8B-B14F-4D97-AF65-F5344CB8AC3E}">
        <p14:creationId xmlns:p14="http://schemas.microsoft.com/office/powerpoint/2010/main" val="184074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F085-29F1-4225-9CA0-EBBCFA06EEFD}"/>
              </a:ext>
            </a:extLst>
          </p:cNvPr>
          <p:cNvSpPr>
            <a:spLocks noGrp="1"/>
          </p:cNvSpPr>
          <p:nvPr>
            <p:ph type="title"/>
          </p:nvPr>
        </p:nvSpPr>
        <p:spPr/>
        <p:txBody>
          <a:bodyPr/>
          <a:lstStyle/>
          <a:p>
            <a:r>
              <a:rPr lang="en-US" dirty="0"/>
              <a:t>GOOS-wide, national or program…</a:t>
            </a:r>
          </a:p>
        </p:txBody>
      </p:sp>
      <p:sp>
        <p:nvSpPr>
          <p:cNvPr id="3" name="Content Placeholder 2">
            <a:extLst>
              <a:ext uri="{FF2B5EF4-FFF2-40B4-BE49-F238E27FC236}">
                <a16:creationId xmlns:a16="http://schemas.microsoft.com/office/drawing/2014/main" id="{702BE3F8-DD5C-4D25-AE0B-D6E3C009411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33B7C70-2965-4F85-9574-35423A16E072}"/>
              </a:ext>
            </a:extLst>
          </p:cNvPr>
          <p:cNvSpPr>
            <a:spLocks noGrp="1"/>
          </p:cNvSpPr>
          <p:nvPr>
            <p:ph type="sldNum" sz="quarter" idx="4"/>
          </p:nvPr>
        </p:nvSpPr>
        <p:spPr/>
        <p:txBody>
          <a:bodyPr/>
          <a:lstStyle/>
          <a:p>
            <a:fld id="{1F373E91-1937-46D8-B393-D77320A7F825}" type="slidenum">
              <a:rPr lang="en-US" smtClean="0"/>
              <a:pPr/>
              <a:t>11</a:t>
            </a:fld>
            <a:endParaRPr lang="en-US" dirty="0"/>
          </a:p>
        </p:txBody>
      </p:sp>
      <p:pic>
        <p:nvPicPr>
          <p:cNvPr id="6" name="Picture 5">
            <a:extLst>
              <a:ext uri="{FF2B5EF4-FFF2-40B4-BE49-F238E27FC236}">
                <a16:creationId xmlns:a16="http://schemas.microsoft.com/office/drawing/2014/main" id="{906A4E1F-10CE-480D-86CB-C85445D23E8D}"/>
              </a:ext>
            </a:extLst>
          </p:cNvPr>
          <p:cNvPicPr>
            <a:picLocks noChangeAspect="1"/>
          </p:cNvPicPr>
          <p:nvPr/>
        </p:nvPicPr>
        <p:blipFill>
          <a:blip r:embed="rId2"/>
          <a:stretch>
            <a:fillRect/>
          </a:stretch>
        </p:blipFill>
        <p:spPr>
          <a:xfrm>
            <a:off x="0" y="1197048"/>
            <a:ext cx="9144000" cy="5143500"/>
          </a:xfrm>
          <a:prstGeom prst="rect">
            <a:avLst/>
          </a:prstGeom>
        </p:spPr>
      </p:pic>
    </p:spTree>
    <p:extLst>
      <p:ext uri="{BB962C8B-B14F-4D97-AF65-F5344CB8AC3E}">
        <p14:creationId xmlns:p14="http://schemas.microsoft.com/office/powerpoint/2010/main" val="3739711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1F6D-588D-4F18-BC9D-2882CDF069C1}"/>
              </a:ext>
            </a:extLst>
          </p:cNvPr>
          <p:cNvSpPr>
            <a:spLocks noGrp="1"/>
          </p:cNvSpPr>
          <p:nvPr>
            <p:ph type="title"/>
          </p:nvPr>
        </p:nvSpPr>
        <p:spPr/>
        <p:txBody>
          <a:bodyPr/>
          <a:lstStyle/>
          <a:p>
            <a:r>
              <a:rPr lang="en-US" dirty="0"/>
              <a:t>KPIs: Per Network, Area, Time, …</a:t>
            </a:r>
          </a:p>
        </p:txBody>
      </p:sp>
      <p:sp>
        <p:nvSpPr>
          <p:cNvPr id="3" name="Content Placeholder 2">
            <a:extLst>
              <a:ext uri="{FF2B5EF4-FFF2-40B4-BE49-F238E27FC236}">
                <a16:creationId xmlns:a16="http://schemas.microsoft.com/office/drawing/2014/main" id="{4355D91A-B305-4404-B6A1-677365F043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B36B703-FCB0-4FCC-9691-92EC481CE57B}"/>
              </a:ext>
            </a:extLst>
          </p:cNvPr>
          <p:cNvSpPr>
            <a:spLocks noGrp="1"/>
          </p:cNvSpPr>
          <p:nvPr>
            <p:ph type="sldNum" sz="quarter" idx="4"/>
          </p:nvPr>
        </p:nvSpPr>
        <p:spPr/>
        <p:txBody>
          <a:bodyPr/>
          <a:lstStyle/>
          <a:p>
            <a:fld id="{1F373E91-1937-46D8-B393-D77320A7F825}" type="slidenum">
              <a:rPr lang="en-US" smtClean="0"/>
              <a:pPr/>
              <a:t>12</a:t>
            </a:fld>
            <a:endParaRPr lang="en-US" dirty="0"/>
          </a:p>
        </p:txBody>
      </p:sp>
      <p:pic>
        <p:nvPicPr>
          <p:cNvPr id="6" name="Picture 5">
            <a:extLst>
              <a:ext uri="{FF2B5EF4-FFF2-40B4-BE49-F238E27FC236}">
                <a16:creationId xmlns:a16="http://schemas.microsoft.com/office/drawing/2014/main" id="{73E37F7C-4276-44B3-A964-AC170E5EAE46}"/>
              </a:ext>
            </a:extLst>
          </p:cNvPr>
          <p:cNvPicPr>
            <a:picLocks noChangeAspect="1"/>
          </p:cNvPicPr>
          <p:nvPr/>
        </p:nvPicPr>
        <p:blipFill>
          <a:blip r:embed="rId2"/>
          <a:stretch>
            <a:fillRect/>
          </a:stretch>
        </p:blipFill>
        <p:spPr>
          <a:xfrm>
            <a:off x="0" y="1196752"/>
            <a:ext cx="9144000" cy="5143500"/>
          </a:xfrm>
          <a:prstGeom prst="rect">
            <a:avLst/>
          </a:prstGeom>
        </p:spPr>
      </p:pic>
    </p:spTree>
    <p:extLst>
      <p:ext uri="{BB962C8B-B14F-4D97-AF65-F5344CB8AC3E}">
        <p14:creationId xmlns:p14="http://schemas.microsoft.com/office/powerpoint/2010/main" val="3633350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4F03-94A6-4273-93A0-2FBCCCD86CA9}"/>
              </a:ext>
            </a:extLst>
          </p:cNvPr>
          <p:cNvSpPr>
            <a:spLocks noGrp="1"/>
          </p:cNvSpPr>
          <p:nvPr>
            <p:ph type="title"/>
          </p:nvPr>
        </p:nvSpPr>
        <p:spPr/>
        <p:txBody>
          <a:bodyPr/>
          <a:lstStyle/>
          <a:p>
            <a:r>
              <a:rPr lang="en-US" dirty="0"/>
              <a:t>Implementing OSCAR Requirements</a:t>
            </a:r>
            <a:br>
              <a:rPr lang="en-US" dirty="0"/>
            </a:br>
            <a:r>
              <a:rPr lang="en-US" dirty="0"/>
              <a:t>Project targets in 5°x5° fields</a:t>
            </a:r>
          </a:p>
        </p:txBody>
      </p:sp>
      <p:sp>
        <p:nvSpPr>
          <p:cNvPr id="3" name="Content Placeholder 2">
            <a:extLst>
              <a:ext uri="{FF2B5EF4-FFF2-40B4-BE49-F238E27FC236}">
                <a16:creationId xmlns:a16="http://schemas.microsoft.com/office/drawing/2014/main" id="{85900992-7F7E-428C-83C7-17EF1CD9D1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3094B42-705A-4520-98FB-FD2A1FF824F1}"/>
              </a:ext>
            </a:extLst>
          </p:cNvPr>
          <p:cNvSpPr>
            <a:spLocks noGrp="1"/>
          </p:cNvSpPr>
          <p:nvPr>
            <p:ph type="sldNum" sz="quarter" idx="4"/>
          </p:nvPr>
        </p:nvSpPr>
        <p:spPr/>
        <p:txBody>
          <a:bodyPr/>
          <a:lstStyle/>
          <a:p>
            <a:fld id="{1F373E91-1937-46D8-B393-D77320A7F825}" type="slidenum">
              <a:rPr lang="en-US" smtClean="0"/>
              <a:pPr/>
              <a:t>13</a:t>
            </a:fld>
            <a:endParaRPr lang="en-US" dirty="0"/>
          </a:p>
        </p:txBody>
      </p:sp>
      <p:pic>
        <p:nvPicPr>
          <p:cNvPr id="6" name="Picture 5">
            <a:extLst>
              <a:ext uri="{FF2B5EF4-FFF2-40B4-BE49-F238E27FC236}">
                <a16:creationId xmlns:a16="http://schemas.microsoft.com/office/drawing/2014/main" id="{FA7501B4-F229-4275-A73B-5C1AE8ACB174}"/>
              </a:ext>
            </a:extLst>
          </p:cNvPr>
          <p:cNvPicPr>
            <a:picLocks noChangeAspect="1"/>
          </p:cNvPicPr>
          <p:nvPr/>
        </p:nvPicPr>
        <p:blipFill>
          <a:blip r:embed="rId3"/>
          <a:stretch>
            <a:fillRect/>
          </a:stretch>
        </p:blipFill>
        <p:spPr>
          <a:xfrm>
            <a:off x="0" y="1196752"/>
            <a:ext cx="9144000" cy="5143500"/>
          </a:xfrm>
          <a:prstGeom prst="rect">
            <a:avLst/>
          </a:prstGeom>
        </p:spPr>
      </p:pic>
      <p:pic>
        <p:nvPicPr>
          <p:cNvPr id="8" name="Picture 7">
            <a:extLst>
              <a:ext uri="{FF2B5EF4-FFF2-40B4-BE49-F238E27FC236}">
                <a16:creationId xmlns:a16="http://schemas.microsoft.com/office/drawing/2014/main" id="{F43F45A0-95DA-4F80-88EE-5F21773A74D2}"/>
              </a:ext>
            </a:extLst>
          </p:cNvPr>
          <p:cNvPicPr>
            <a:picLocks noChangeAspect="1"/>
          </p:cNvPicPr>
          <p:nvPr/>
        </p:nvPicPr>
        <p:blipFill>
          <a:blip r:embed="rId4"/>
          <a:stretch>
            <a:fillRect/>
          </a:stretch>
        </p:blipFill>
        <p:spPr>
          <a:xfrm>
            <a:off x="4744480" y="1581051"/>
            <a:ext cx="4399520" cy="4082889"/>
          </a:xfrm>
          <a:prstGeom prst="rect">
            <a:avLst/>
          </a:prstGeom>
        </p:spPr>
      </p:pic>
    </p:spTree>
    <p:extLst>
      <p:ext uri="{BB962C8B-B14F-4D97-AF65-F5344CB8AC3E}">
        <p14:creationId xmlns:p14="http://schemas.microsoft.com/office/powerpoint/2010/main" val="229310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E77D-D2B2-4A9E-8488-0CE320A8EE26}"/>
              </a:ext>
            </a:extLst>
          </p:cNvPr>
          <p:cNvSpPr>
            <a:spLocks noGrp="1"/>
          </p:cNvSpPr>
          <p:nvPr>
            <p:ph type="title"/>
          </p:nvPr>
        </p:nvSpPr>
        <p:spPr/>
        <p:txBody>
          <a:bodyPr/>
          <a:lstStyle/>
          <a:p>
            <a:r>
              <a:rPr lang="en-US" dirty="0"/>
              <a:t>Targets per Latitude</a:t>
            </a:r>
            <a:br>
              <a:rPr lang="en-US" dirty="0"/>
            </a:br>
            <a:r>
              <a:rPr lang="en-US" sz="2400" dirty="0"/>
              <a:t>Interactive vs. static Maps</a:t>
            </a:r>
            <a:endParaRPr lang="en-US" dirty="0"/>
          </a:p>
        </p:txBody>
      </p:sp>
      <p:sp>
        <p:nvSpPr>
          <p:cNvPr id="3" name="Content Placeholder 2">
            <a:extLst>
              <a:ext uri="{FF2B5EF4-FFF2-40B4-BE49-F238E27FC236}">
                <a16:creationId xmlns:a16="http://schemas.microsoft.com/office/drawing/2014/main" id="{97EC33BF-DA7C-4C11-B427-D8105E20D10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26667C-D00A-450B-8BEB-F3B4E2CC00BC}"/>
              </a:ext>
            </a:extLst>
          </p:cNvPr>
          <p:cNvSpPr>
            <a:spLocks noGrp="1"/>
          </p:cNvSpPr>
          <p:nvPr>
            <p:ph type="sldNum" sz="quarter" idx="4"/>
          </p:nvPr>
        </p:nvSpPr>
        <p:spPr/>
        <p:txBody>
          <a:bodyPr/>
          <a:lstStyle/>
          <a:p>
            <a:fld id="{1F373E91-1937-46D8-B393-D77320A7F825}" type="slidenum">
              <a:rPr lang="en-US" smtClean="0"/>
              <a:pPr/>
              <a:t>14</a:t>
            </a:fld>
            <a:endParaRPr lang="en-US" dirty="0"/>
          </a:p>
        </p:txBody>
      </p:sp>
      <p:pic>
        <p:nvPicPr>
          <p:cNvPr id="6" name="Picture 5">
            <a:extLst>
              <a:ext uri="{FF2B5EF4-FFF2-40B4-BE49-F238E27FC236}">
                <a16:creationId xmlns:a16="http://schemas.microsoft.com/office/drawing/2014/main" id="{77ADF34C-D2C8-402F-BA3B-82E9D0FD7649}"/>
              </a:ext>
            </a:extLst>
          </p:cNvPr>
          <p:cNvPicPr>
            <a:picLocks noChangeAspect="1"/>
          </p:cNvPicPr>
          <p:nvPr/>
        </p:nvPicPr>
        <p:blipFill>
          <a:blip r:embed="rId2"/>
          <a:stretch>
            <a:fillRect/>
          </a:stretch>
        </p:blipFill>
        <p:spPr>
          <a:xfrm>
            <a:off x="0" y="1196752"/>
            <a:ext cx="9144000" cy="5143500"/>
          </a:xfrm>
          <a:prstGeom prst="rect">
            <a:avLst/>
          </a:prstGeom>
        </p:spPr>
      </p:pic>
      <p:pic>
        <p:nvPicPr>
          <p:cNvPr id="7" name="Picture 6" descr="Chart&#10;&#10;Description automatically generated">
            <a:extLst>
              <a:ext uri="{FF2B5EF4-FFF2-40B4-BE49-F238E27FC236}">
                <a16:creationId xmlns:a16="http://schemas.microsoft.com/office/drawing/2014/main" id="{41E3CAE2-8871-49DD-9E95-346AA41811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906952"/>
            <a:ext cx="6116320" cy="4326255"/>
          </a:xfrm>
          <a:prstGeom prst="rect">
            <a:avLst/>
          </a:prstGeom>
          <a:noFill/>
          <a:ln>
            <a:noFill/>
          </a:ln>
        </p:spPr>
      </p:pic>
    </p:spTree>
    <p:extLst>
      <p:ext uri="{BB962C8B-B14F-4D97-AF65-F5344CB8AC3E}">
        <p14:creationId xmlns:p14="http://schemas.microsoft.com/office/powerpoint/2010/main" val="27389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34F8-8401-4091-8A53-EFE96564A01B}"/>
              </a:ext>
            </a:extLst>
          </p:cNvPr>
          <p:cNvSpPr>
            <a:spLocks noGrp="1"/>
          </p:cNvSpPr>
          <p:nvPr>
            <p:ph type="title"/>
          </p:nvPr>
        </p:nvSpPr>
        <p:spPr/>
        <p:txBody>
          <a:bodyPr/>
          <a:lstStyle/>
          <a:p>
            <a:r>
              <a:rPr lang="en-US" dirty="0"/>
              <a:t>Covid 19: Monitoring Impact</a:t>
            </a:r>
            <a:br>
              <a:rPr lang="en-US" dirty="0"/>
            </a:br>
            <a:r>
              <a:rPr lang="en-US" sz="2400" dirty="0"/>
              <a:t>Reports published with WMO/IOC</a:t>
            </a:r>
            <a:endParaRPr lang="en-US" dirty="0"/>
          </a:p>
        </p:txBody>
      </p:sp>
      <p:sp>
        <p:nvSpPr>
          <p:cNvPr id="3" name="Content Placeholder 2">
            <a:extLst>
              <a:ext uri="{FF2B5EF4-FFF2-40B4-BE49-F238E27FC236}">
                <a16:creationId xmlns:a16="http://schemas.microsoft.com/office/drawing/2014/main" id="{7A484B2A-2C5D-4FE8-8E45-3BBB834FA6E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6823C4E-3037-4DE0-8E59-97A4D4418B3F}"/>
              </a:ext>
            </a:extLst>
          </p:cNvPr>
          <p:cNvSpPr>
            <a:spLocks noGrp="1"/>
          </p:cNvSpPr>
          <p:nvPr>
            <p:ph type="sldNum" sz="quarter" idx="4"/>
          </p:nvPr>
        </p:nvSpPr>
        <p:spPr/>
        <p:txBody>
          <a:bodyPr/>
          <a:lstStyle/>
          <a:p>
            <a:fld id="{1F373E91-1937-46D8-B393-D77320A7F825}" type="slidenum">
              <a:rPr lang="en-US" smtClean="0"/>
              <a:pPr/>
              <a:t>15</a:t>
            </a:fld>
            <a:endParaRPr lang="en-US" dirty="0"/>
          </a:p>
        </p:txBody>
      </p:sp>
      <p:pic>
        <p:nvPicPr>
          <p:cNvPr id="5" name="Picture 4" descr="Map&#10;&#10;Description automatically generated">
            <a:extLst>
              <a:ext uri="{FF2B5EF4-FFF2-40B4-BE49-F238E27FC236}">
                <a16:creationId xmlns:a16="http://schemas.microsoft.com/office/drawing/2014/main" id="{465A6339-6EDA-446C-B5D9-FCAE7C1F09A3}"/>
              </a:ext>
            </a:extLst>
          </p:cNvPr>
          <p:cNvPicPr/>
          <p:nvPr/>
        </p:nvPicPr>
        <p:blipFill>
          <a:blip r:embed="rId3"/>
          <a:stretch>
            <a:fillRect/>
          </a:stretch>
        </p:blipFill>
        <p:spPr>
          <a:xfrm>
            <a:off x="205740" y="1196752"/>
            <a:ext cx="8732520" cy="529145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5357DC35-D760-42D2-9914-F95EE6A516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2404" y="1448780"/>
            <a:ext cx="5679192" cy="3960440"/>
          </a:xfrm>
          <a:prstGeom prst="rect">
            <a:avLst/>
          </a:prstGeom>
          <a:noFill/>
          <a:ln>
            <a:noFill/>
          </a:ln>
        </p:spPr>
      </p:pic>
    </p:spTree>
    <p:extLst>
      <p:ext uri="{BB962C8B-B14F-4D97-AF65-F5344CB8AC3E}">
        <p14:creationId xmlns:p14="http://schemas.microsoft.com/office/powerpoint/2010/main" val="39377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576B-4EE1-43E6-9BB9-5D0DA2CCAAD0}"/>
              </a:ext>
            </a:extLst>
          </p:cNvPr>
          <p:cNvSpPr>
            <a:spLocks noGrp="1"/>
          </p:cNvSpPr>
          <p:nvPr>
            <p:ph type="title"/>
          </p:nvPr>
        </p:nvSpPr>
        <p:spPr/>
        <p:txBody>
          <a:bodyPr/>
          <a:lstStyle/>
          <a:p>
            <a:r>
              <a:rPr lang="en-US" dirty="0"/>
              <a:t>Day2Day Data Tracking Tool</a:t>
            </a:r>
          </a:p>
        </p:txBody>
      </p:sp>
      <p:sp>
        <p:nvSpPr>
          <p:cNvPr id="3" name="Content Placeholder 2">
            <a:extLst>
              <a:ext uri="{FF2B5EF4-FFF2-40B4-BE49-F238E27FC236}">
                <a16:creationId xmlns:a16="http://schemas.microsoft.com/office/drawing/2014/main" id="{116EB6DE-25C1-42AA-93C4-71639EC0231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8835939-5B94-4B9C-88DF-E5A34A513E40}"/>
              </a:ext>
            </a:extLst>
          </p:cNvPr>
          <p:cNvSpPr>
            <a:spLocks noGrp="1"/>
          </p:cNvSpPr>
          <p:nvPr>
            <p:ph type="sldNum" sz="quarter" idx="4"/>
          </p:nvPr>
        </p:nvSpPr>
        <p:spPr/>
        <p:txBody>
          <a:bodyPr/>
          <a:lstStyle/>
          <a:p>
            <a:fld id="{1F373E91-1937-46D8-B393-D77320A7F825}" type="slidenum">
              <a:rPr lang="en-US" smtClean="0"/>
              <a:pPr/>
              <a:t>16</a:t>
            </a:fld>
            <a:endParaRPr lang="en-US" dirty="0"/>
          </a:p>
        </p:txBody>
      </p:sp>
      <p:pic>
        <p:nvPicPr>
          <p:cNvPr id="6" name="Picture 5">
            <a:extLst>
              <a:ext uri="{FF2B5EF4-FFF2-40B4-BE49-F238E27FC236}">
                <a16:creationId xmlns:a16="http://schemas.microsoft.com/office/drawing/2014/main" id="{90218E39-0D1A-4D95-91F7-01D516CDF3E7}"/>
              </a:ext>
            </a:extLst>
          </p:cNvPr>
          <p:cNvPicPr>
            <a:picLocks noChangeAspect="1"/>
          </p:cNvPicPr>
          <p:nvPr/>
        </p:nvPicPr>
        <p:blipFill>
          <a:blip r:embed="rId3"/>
          <a:stretch>
            <a:fillRect/>
          </a:stretch>
        </p:blipFill>
        <p:spPr>
          <a:xfrm>
            <a:off x="0" y="1196752"/>
            <a:ext cx="9144000" cy="5143500"/>
          </a:xfrm>
          <a:prstGeom prst="rect">
            <a:avLst/>
          </a:prstGeom>
        </p:spPr>
      </p:pic>
    </p:spTree>
    <p:extLst>
      <p:ext uri="{BB962C8B-B14F-4D97-AF65-F5344CB8AC3E}">
        <p14:creationId xmlns:p14="http://schemas.microsoft.com/office/powerpoint/2010/main" val="92940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C2E-B0B3-4845-9332-B585C953BCDD}"/>
              </a:ext>
            </a:extLst>
          </p:cNvPr>
          <p:cNvSpPr>
            <a:spLocks noGrp="1"/>
          </p:cNvSpPr>
          <p:nvPr>
            <p:ph type="title"/>
          </p:nvPr>
        </p:nvSpPr>
        <p:spPr/>
        <p:txBody>
          <a:bodyPr/>
          <a:lstStyle/>
          <a:p>
            <a:r>
              <a:rPr lang="en-US" dirty="0"/>
              <a:t>How to submit/update Metadata ?</a:t>
            </a:r>
          </a:p>
        </p:txBody>
      </p:sp>
      <p:sp>
        <p:nvSpPr>
          <p:cNvPr id="3" name="Content Placeholder 2">
            <a:extLst>
              <a:ext uri="{FF2B5EF4-FFF2-40B4-BE49-F238E27FC236}">
                <a16:creationId xmlns:a16="http://schemas.microsoft.com/office/drawing/2014/main" id="{67BFEDAE-128B-4271-82F4-CD64B992C9FE}"/>
              </a:ext>
            </a:extLst>
          </p:cNvPr>
          <p:cNvSpPr>
            <a:spLocks noGrp="1"/>
          </p:cNvSpPr>
          <p:nvPr>
            <p:ph idx="1"/>
          </p:nvPr>
        </p:nvSpPr>
        <p:spPr>
          <a:xfrm>
            <a:off x="323528" y="1196752"/>
            <a:ext cx="8640960" cy="4929411"/>
          </a:xfrm>
        </p:spPr>
        <p:txBody>
          <a:bodyPr/>
          <a:lstStyle/>
          <a:p>
            <a:r>
              <a:rPr lang="en-US" dirty="0"/>
              <a:t>For VOS, presently all metadata must flow through former VOS database in Pub47 format</a:t>
            </a:r>
          </a:p>
          <a:p>
            <a:r>
              <a:rPr lang="en-US" dirty="0"/>
              <a:t>Metadata for SOOP-XBT/ASAP are updated by operators or TC on OceanOPS website</a:t>
            </a:r>
          </a:p>
          <a:p>
            <a:r>
              <a:rPr lang="en-US" dirty="0"/>
              <a:t>New SOT metadata format must go through test period, then phase out Pub47 (by SOT12?)</a:t>
            </a:r>
          </a:p>
          <a:p>
            <a:r>
              <a:rPr lang="en-US" dirty="0"/>
              <a:t>Next step in implementation: Adapt GUI for SOT requirements; financial SOT support (</a:t>
            </a:r>
            <a:r>
              <a:rPr lang="en-US" dirty="0" err="1"/>
              <a:t>webdesign</a:t>
            </a:r>
            <a:r>
              <a:rPr lang="en-US" dirty="0"/>
              <a:t>)</a:t>
            </a:r>
          </a:p>
          <a:p>
            <a:r>
              <a:rPr lang="en-US" dirty="0" err="1"/>
              <a:t>Training,Training,Training</a:t>
            </a:r>
            <a:r>
              <a:rPr lang="en-US" dirty="0"/>
              <a:t> (Webinars for PMOs…)</a:t>
            </a:r>
          </a:p>
        </p:txBody>
      </p:sp>
      <p:sp>
        <p:nvSpPr>
          <p:cNvPr id="4" name="Slide Number Placeholder 3">
            <a:extLst>
              <a:ext uri="{FF2B5EF4-FFF2-40B4-BE49-F238E27FC236}">
                <a16:creationId xmlns:a16="http://schemas.microsoft.com/office/drawing/2014/main" id="{3FF80198-DD44-41C9-9410-C5EC772A873C}"/>
              </a:ext>
            </a:extLst>
          </p:cNvPr>
          <p:cNvSpPr>
            <a:spLocks noGrp="1"/>
          </p:cNvSpPr>
          <p:nvPr>
            <p:ph type="sldNum" sz="quarter" idx="4"/>
          </p:nvPr>
        </p:nvSpPr>
        <p:spPr/>
        <p:txBody>
          <a:bodyPr/>
          <a:lstStyle/>
          <a:p>
            <a:fld id="{1F373E91-1937-46D8-B393-D77320A7F825}" type="slidenum">
              <a:rPr lang="en-US" smtClean="0"/>
              <a:pPr/>
              <a:t>17</a:t>
            </a:fld>
            <a:endParaRPr lang="en-US" dirty="0"/>
          </a:p>
        </p:txBody>
      </p:sp>
    </p:spTree>
    <p:extLst>
      <p:ext uri="{BB962C8B-B14F-4D97-AF65-F5344CB8AC3E}">
        <p14:creationId xmlns:p14="http://schemas.microsoft.com/office/powerpoint/2010/main" val="1431539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A20A-EE48-46E6-B8ED-5E059E382FAD}"/>
              </a:ext>
            </a:extLst>
          </p:cNvPr>
          <p:cNvSpPr>
            <a:spLocks noGrp="1"/>
          </p:cNvSpPr>
          <p:nvPr>
            <p:ph type="title"/>
          </p:nvPr>
        </p:nvSpPr>
        <p:spPr/>
        <p:txBody>
          <a:bodyPr/>
          <a:lstStyle/>
          <a:p>
            <a:r>
              <a:rPr lang="en-US" dirty="0"/>
              <a:t>Analysis today per Network,</a:t>
            </a:r>
            <a:br>
              <a:rPr lang="en-US" dirty="0"/>
            </a:br>
            <a:r>
              <a:rPr lang="en-US" dirty="0"/>
              <a:t>and tomorrow per ECV/EOV</a:t>
            </a:r>
          </a:p>
        </p:txBody>
      </p:sp>
      <p:sp>
        <p:nvSpPr>
          <p:cNvPr id="3" name="Content Placeholder 2">
            <a:extLst>
              <a:ext uri="{FF2B5EF4-FFF2-40B4-BE49-F238E27FC236}">
                <a16:creationId xmlns:a16="http://schemas.microsoft.com/office/drawing/2014/main" id="{D3AA5384-1A81-489E-B60E-A4AEB49AAA8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45B5FCC-795A-4D00-99D1-A67A5A5D92D8}"/>
              </a:ext>
            </a:extLst>
          </p:cNvPr>
          <p:cNvSpPr>
            <a:spLocks noGrp="1"/>
          </p:cNvSpPr>
          <p:nvPr>
            <p:ph type="sldNum" sz="quarter" idx="4"/>
          </p:nvPr>
        </p:nvSpPr>
        <p:spPr/>
        <p:txBody>
          <a:bodyPr/>
          <a:lstStyle/>
          <a:p>
            <a:fld id="{1F373E91-1937-46D8-B393-D77320A7F825}" type="slidenum">
              <a:rPr lang="en-US" smtClean="0"/>
              <a:pPr/>
              <a:t>18</a:t>
            </a:fld>
            <a:endParaRPr lang="en-US" dirty="0"/>
          </a:p>
        </p:txBody>
      </p:sp>
      <p:pic>
        <p:nvPicPr>
          <p:cNvPr id="6" name="Picture 5">
            <a:extLst>
              <a:ext uri="{FF2B5EF4-FFF2-40B4-BE49-F238E27FC236}">
                <a16:creationId xmlns:a16="http://schemas.microsoft.com/office/drawing/2014/main" id="{31E915CF-0598-4072-A22E-8F5A2D2D6B65}"/>
              </a:ext>
            </a:extLst>
          </p:cNvPr>
          <p:cNvPicPr>
            <a:picLocks noChangeAspect="1"/>
          </p:cNvPicPr>
          <p:nvPr/>
        </p:nvPicPr>
        <p:blipFill>
          <a:blip r:embed="rId2"/>
          <a:stretch>
            <a:fillRect/>
          </a:stretch>
        </p:blipFill>
        <p:spPr>
          <a:xfrm>
            <a:off x="0" y="1196752"/>
            <a:ext cx="9152024" cy="5143500"/>
          </a:xfrm>
          <a:prstGeom prst="rect">
            <a:avLst/>
          </a:prstGeom>
        </p:spPr>
      </p:pic>
    </p:spTree>
    <p:extLst>
      <p:ext uri="{BB962C8B-B14F-4D97-AF65-F5344CB8AC3E}">
        <p14:creationId xmlns:p14="http://schemas.microsoft.com/office/powerpoint/2010/main" val="570493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CB83-FE54-49B7-8785-4D9FD11A9318}"/>
              </a:ext>
            </a:extLst>
          </p:cNvPr>
          <p:cNvSpPr>
            <a:spLocks noGrp="1"/>
          </p:cNvSpPr>
          <p:nvPr>
            <p:ph type="title"/>
          </p:nvPr>
        </p:nvSpPr>
        <p:spPr/>
        <p:txBody>
          <a:bodyPr/>
          <a:lstStyle/>
          <a:p>
            <a:r>
              <a:rPr lang="en-US" dirty="0"/>
              <a:t>Plan Operations, exploit Synergies</a:t>
            </a:r>
            <a:br>
              <a:rPr lang="en-US" dirty="0"/>
            </a:br>
            <a:r>
              <a:rPr lang="en-US" dirty="0"/>
              <a:t>“Low-cost” charter in data sparse areas</a:t>
            </a:r>
          </a:p>
        </p:txBody>
      </p:sp>
      <p:sp>
        <p:nvSpPr>
          <p:cNvPr id="3" name="Content Placeholder 2">
            <a:extLst>
              <a:ext uri="{FF2B5EF4-FFF2-40B4-BE49-F238E27FC236}">
                <a16:creationId xmlns:a16="http://schemas.microsoft.com/office/drawing/2014/main" id="{CEAB5A72-FF61-415F-9B05-A4214C17EDF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3A6933F-9AED-489B-8570-606B6EA328A7}"/>
              </a:ext>
            </a:extLst>
          </p:cNvPr>
          <p:cNvSpPr>
            <a:spLocks noGrp="1"/>
          </p:cNvSpPr>
          <p:nvPr>
            <p:ph type="sldNum" sz="quarter" idx="4"/>
          </p:nvPr>
        </p:nvSpPr>
        <p:spPr/>
        <p:txBody>
          <a:bodyPr/>
          <a:lstStyle/>
          <a:p>
            <a:fld id="{1F373E91-1937-46D8-B393-D77320A7F825}" type="slidenum">
              <a:rPr lang="en-US" smtClean="0"/>
              <a:pPr/>
              <a:t>19</a:t>
            </a:fld>
            <a:endParaRPr lang="en-US" dirty="0"/>
          </a:p>
        </p:txBody>
      </p:sp>
      <p:pic>
        <p:nvPicPr>
          <p:cNvPr id="6" name="Picture 5">
            <a:extLst>
              <a:ext uri="{FF2B5EF4-FFF2-40B4-BE49-F238E27FC236}">
                <a16:creationId xmlns:a16="http://schemas.microsoft.com/office/drawing/2014/main" id="{6E387BD2-06DF-4D27-8045-29D730ACBA4D}"/>
              </a:ext>
            </a:extLst>
          </p:cNvPr>
          <p:cNvPicPr>
            <a:picLocks noChangeAspect="1"/>
          </p:cNvPicPr>
          <p:nvPr/>
        </p:nvPicPr>
        <p:blipFill>
          <a:blip r:embed="rId3"/>
          <a:stretch>
            <a:fillRect/>
          </a:stretch>
        </p:blipFill>
        <p:spPr>
          <a:xfrm>
            <a:off x="0" y="1196752"/>
            <a:ext cx="9144000" cy="5143500"/>
          </a:xfrm>
          <a:prstGeom prst="rect">
            <a:avLst/>
          </a:prstGeom>
        </p:spPr>
      </p:pic>
      <p:pic>
        <p:nvPicPr>
          <p:cNvPr id="2050" name="Picture 2" descr="Iodysséus (@iodysseus_org) | Twitter">
            <a:extLst>
              <a:ext uri="{FF2B5EF4-FFF2-40B4-BE49-F238E27FC236}">
                <a16:creationId xmlns:a16="http://schemas.microsoft.com/office/drawing/2014/main" id="{3782AC25-8532-4455-AC32-73500A35D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28634"/>
            <a:ext cx="3014566" cy="44371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1AE5A60-43F4-4212-91E0-48B5C7733F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97" t="7344"/>
          <a:stretch/>
        </p:blipFill>
        <p:spPr bwMode="auto">
          <a:xfrm>
            <a:off x="5673792" y="3128619"/>
            <a:ext cx="3384376" cy="3010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D323C73-74D2-4C3C-9474-85E544E12788}"/>
              </a:ext>
            </a:extLst>
          </p:cNvPr>
          <p:cNvPicPr>
            <a:picLocks noChangeAspect="1"/>
          </p:cNvPicPr>
          <p:nvPr/>
        </p:nvPicPr>
        <p:blipFill rotWithShape="1">
          <a:blip r:embed="rId6"/>
          <a:srcRect r="5163"/>
          <a:stretch/>
        </p:blipFill>
        <p:spPr>
          <a:xfrm>
            <a:off x="1493944" y="1988840"/>
            <a:ext cx="1440160" cy="917816"/>
          </a:xfrm>
          <a:prstGeom prst="rect">
            <a:avLst/>
          </a:prstGeom>
        </p:spPr>
      </p:pic>
      <p:cxnSp>
        <p:nvCxnSpPr>
          <p:cNvPr id="10" name="Straight Connector 9">
            <a:extLst>
              <a:ext uri="{FF2B5EF4-FFF2-40B4-BE49-F238E27FC236}">
                <a16:creationId xmlns:a16="http://schemas.microsoft.com/office/drawing/2014/main" id="{2503A5B7-5FCE-44A5-91DC-A6C118564B02}"/>
              </a:ext>
            </a:extLst>
          </p:cNvPr>
          <p:cNvCxnSpPr/>
          <p:nvPr/>
        </p:nvCxnSpPr>
        <p:spPr>
          <a:xfrm>
            <a:off x="323528" y="4634916"/>
            <a:ext cx="244827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12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0E22-FF76-44D6-A26F-E6B46DDDA109}"/>
              </a:ext>
            </a:extLst>
          </p:cNvPr>
          <p:cNvSpPr>
            <a:spLocks noGrp="1"/>
          </p:cNvSpPr>
          <p:nvPr>
            <p:ph type="title"/>
          </p:nvPr>
        </p:nvSpPr>
        <p:spPr/>
        <p:txBody>
          <a:bodyPr/>
          <a:lstStyle/>
          <a:p>
            <a:r>
              <a:rPr lang="en-US" dirty="0"/>
              <a:t>The Brest-based OceanOPS Team</a:t>
            </a:r>
          </a:p>
        </p:txBody>
      </p:sp>
      <p:sp>
        <p:nvSpPr>
          <p:cNvPr id="4" name="Slide Number Placeholder 3">
            <a:extLst>
              <a:ext uri="{FF2B5EF4-FFF2-40B4-BE49-F238E27FC236}">
                <a16:creationId xmlns:a16="http://schemas.microsoft.com/office/drawing/2014/main" id="{DA9EB226-D0A5-4742-AEC4-94831227562A}"/>
              </a:ext>
            </a:extLst>
          </p:cNvPr>
          <p:cNvSpPr>
            <a:spLocks noGrp="1"/>
          </p:cNvSpPr>
          <p:nvPr>
            <p:ph type="sldNum" sz="quarter" idx="4"/>
          </p:nvPr>
        </p:nvSpPr>
        <p:spPr/>
        <p:txBody>
          <a:bodyPr/>
          <a:lstStyle/>
          <a:p>
            <a:fld id="{1F373E91-1937-46D8-B393-D77320A7F825}" type="slidenum">
              <a:rPr lang="en-US" smtClean="0"/>
              <a:pPr/>
              <a:t>2</a:t>
            </a:fld>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E4AE4965-793B-4C05-B9DE-973EB417BB7C}"/>
              </a:ext>
            </a:extLst>
          </p:cNvPr>
          <p:cNvPicPr/>
          <p:nvPr/>
        </p:nvPicPr>
        <p:blipFill rotWithShape="1">
          <a:blip r:embed="rId3"/>
          <a:srcRect t="10918" b="5916"/>
          <a:stretch/>
        </p:blipFill>
        <p:spPr>
          <a:xfrm>
            <a:off x="0" y="885170"/>
            <a:ext cx="9144000" cy="5688633"/>
          </a:xfrm>
          <a:prstGeom prst="rect">
            <a:avLst/>
          </a:prstGeom>
        </p:spPr>
      </p:pic>
    </p:spTree>
    <p:extLst>
      <p:ext uri="{BB962C8B-B14F-4D97-AF65-F5344CB8AC3E}">
        <p14:creationId xmlns:p14="http://schemas.microsoft.com/office/powerpoint/2010/main" val="122999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2BFC-1FCD-4BF6-9ABB-5103C49C9D0D}"/>
              </a:ext>
            </a:extLst>
          </p:cNvPr>
          <p:cNvSpPr>
            <a:spLocks noGrp="1"/>
          </p:cNvSpPr>
          <p:nvPr>
            <p:ph type="title"/>
          </p:nvPr>
        </p:nvSpPr>
        <p:spPr/>
        <p:txBody>
          <a:bodyPr/>
          <a:lstStyle/>
          <a:p>
            <a:r>
              <a:rPr lang="en-US" dirty="0"/>
              <a:t>Other Cruise Opportunities</a:t>
            </a:r>
            <a:br>
              <a:rPr lang="en-US" dirty="0"/>
            </a:br>
            <a:r>
              <a:rPr lang="en-US" sz="2400" dirty="0"/>
              <a:t>Building m2m sync with IRSO – MFP; others manual</a:t>
            </a:r>
            <a:endParaRPr lang="en-US" dirty="0"/>
          </a:p>
        </p:txBody>
      </p:sp>
      <p:sp>
        <p:nvSpPr>
          <p:cNvPr id="4" name="Slide Number Placeholder 3">
            <a:extLst>
              <a:ext uri="{FF2B5EF4-FFF2-40B4-BE49-F238E27FC236}">
                <a16:creationId xmlns:a16="http://schemas.microsoft.com/office/drawing/2014/main" id="{B2D59823-47ED-4182-99EF-72858C8A3A9E}"/>
              </a:ext>
            </a:extLst>
          </p:cNvPr>
          <p:cNvSpPr>
            <a:spLocks noGrp="1"/>
          </p:cNvSpPr>
          <p:nvPr>
            <p:ph type="sldNum" sz="quarter" idx="4"/>
          </p:nvPr>
        </p:nvSpPr>
        <p:spPr/>
        <p:txBody>
          <a:bodyPr/>
          <a:lstStyle/>
          <a:p>
            <a:fld id="{1F373E91-1937-46D8-B393-D77320A7F825}" type="slidenum">
              <a:rPr lang="en-US" smtClean="0"/>
              <a:pPr/>
              <a:t>20</a:t>
            </a:fld>
            <a:endParaRPr lang="en-US" dirty="0"/>
          </a:p>
        </p:txBody>
      </p:sp>
      <p:pic>
        <p:nvPicPr>
          <p:cNvPr id="8" name="Picture 7">
            <a:extLst>
              <a:ext uri="{FF2B5EF4-FFF2-40B4-BE49-F238E27FC236}">
                <a16:creationId xmlns:a16="http://schemas.microsoft.com/office/drawing/2014/main" id="{9642AC6C-54A4-4E2E-A7D3-5936D03DAF32}"/>
              </a:ext>
            </a:extLst>
          </p:cNvPr>
          <p:cNvPicPr>
            <a:picLocks noChangeAspect="1"/>
          </p:cNvPicPr>
          <p:nvPr/>
        </p:nvPicPr>
        <p:blipFill>
          <a:blip r:embed="rId3"/>
          <a:stretch>
            <a:fillRect/>
          </a:stretch>
        </p:blipFill>
        <p:spPr>
          <a:xfrm>
            <a:off x="0" y="1200003"/>
            <a:ext cx="9144000" cy="5143500"/>
          </a:xfrm>
          <a:prstGeom prst="rect">
            <a:avLst/>
          </a:prstGeom>
        </p:spPr>
      </p:pic>
    </p:spTree>
    <p:extLst>
      <p:ext uri="{BB962C8B-B14F-4D97-AF65-F5344CB8AC3E}">
        <p14:creationId xmlns:p14="http://schemas.microsoft.com/office/powerpoint/2010/main" val="148728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4493-3502-4962-9A08-F455774A6AAC}"/>
              </a:ext>
            </a:extLst>
          </p:cNvPr>
          <p:cNvSpPr>
            <a:spLocks noGrp="1"/>
          </p:cNvSpPr>
          <p:nvPr>
            <p:ph type="title"/>
          </p:nvPr>
        </p:nvSpPr>
        <p:spPr/>
        <p:txBody>
          <a:bodyPr/>
          <a:lstStyle/>
          <a:p>
            <a:r>
              <a:rPr lang="en-US" dirty="0"/>
              <a:t>Static SOT Website</a:t>
            </a:r>
            <a:br>
              <a:rPr lang="en-US" dirty="0"/>
            </a:br>
            <a:r>
              <a:rPr lang="en-US" sz="2000" dirty="0"/>
              <a:t>Landing page for broader Community; Review? Brochure?</a:t>
            </a:r>
            <a:endParaRPr lang="en-US" dirty="0"/>
          </a:p>
        </p:txBody>
      </p:sp>
      <p:sp>
        <p:nvSpPr>
          <p:cNvPr id="3" name="Content Placeholder 2">
            <a:extLst>
              <a:ext uri="{FF2B5EF4-FFF2-40B4-BE49-F238E27FC236}">
                <a16:creationId xmlns:a16="http://schemas.microsoft.com/office/drawing/2014/main" id="{E65CE9D4-21CD-4834-82A5-7FD118BCCF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D5267D8-49F5-4661-B382-20F77D51604A}"/>
              </a:ext>
            </a:extLst>
          </p:cNvPr>
          <p:cNvSpPr>
            <a:spLocks noGrp="1"/>
          </p:cNvSpPr>
          <p:nvPr>
            <p:ph type="sldNum" sz="quarter" idx="4"/>
          </p:nvPr>
        </p:nvSpPr>
        <p:spPr/>
        <p:txBody>
          <a:bodyPr/>
          <a:lstStyle/>
          <a:p>
            <a:fld id="{1F373E91-1937-46D8-B393-D77320A7F825}" type="slidenum">
              <a:rPr lang="en-US" smtClean="0"/>
              <a:pPr/>
              <a:t>21</a:t>
            </a:fld>
            <a:endParaRPr lang="en-US" dirty="0"/>
          </a:p>
        </p:txBody>
      </p:sp>
      <p:pic>
        <p:nvPicPr>
          <p:cNvPr id="6" name="Picture 5">
            <a:extLst>
              <a:ext uri="{FF2B5EF4-FFF2-40B4-BE49-F238E27FC236}">
                <a16:creationId xmlns:a16="http://schemas.microsoft.com/office/drawing/2014/main" id="{CCAF69AF-702D-4EF9-91C8-C6BC0B079301}"/>
              </a:ext>
            </a:extLst>
          </p:cNvPr>
          <p:cNvPicPr>
            <a:picLocks noChangeAspect="1"/>
          </p:cNvPicPr>
          <p:nvPr/>
        </p:nvPicPr>
        <p:blipFill>
          <a:blip r:embed="rId3"/>
          <a:stretch>
            <a:fillRect/>
          </a:stretch>
        </p:blipFill>
        <p:spPr>
          <a:xfrm>
            <a:off x="0" y="1196752"/>
            <a:ext cx="9144000" cy="5143500"/>
          </a:xfrm>
          <a:prstGeom prst="rect">
            <a:avLst/>
          </a:prstGeom>
        </p:spPr>
      </p:pic>
    </p:spTree>
    <p:extLst>
      <p:ext uri="{BB962C8B-B14F-4D97-AF65-F5344CB8AC3E}">
        <p14:creationId xmlns:p14="http://schemas.microsoft.com/office/powerpoint/2010/main" val="2338856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9E70-78AE-4925-B95A-CC0AF8664FDA}"/>
              </a:ext>
            </a:extLst>
          </p:cNvPr>
          <p:cNvSpPr>
            <a:spLocks noGrp="1"/>
          </p:cNvSpPr>
          <p:nvPr>
            <p:ph type="title"/>
          </p:nvPr>
        </p:nvSpPr>
        <p:spPr/>
        <p:txBody>
          <a:bodyPr/>
          <a:lstStyle/>
          <a:p>
            <a:r>
              <a:rPr lang="en-US" dirty="0"/>
              <a:t>Static VOS Website</a:t>
            </a:r>
            <a:br>
              <a:rPr lang="en-US" dirty="0"/>
            </a:br>
            <a:r>
              <a:rPr lang="en-US" sz="2400" dirty="0"/>
              <a:t>Mostly for Operator Requirements</a:t>
            </a:r>
            <a:endParaRPr lang="en-US" dirty="0"/>
          </a:p>
        </p:txBody>
      </p:sp>
      <p:sp>
        <p:nvSpPr>
          <p:cNvPr id="3" name="Content Placeholder 2">
            <a:extLst>
              <a:ext uri="{FF2B5EF4-FFF2-40B4-BE49-F238E27FC236}">
                <a16:creationId xmlns:a16="http://schemas.microsoft.com/office/drawing/2014/main" id="{584533F9-D481-4A33-8A31-F9F457C812D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CACED92-9641-4CB8-BDCB-2DA908819A57}"/>
              </a:ext>
            </a:extLst>
          </p:cNvPr>
          <p:cNvSpPr>
            <a:spLocks noGrp="1"/>
          </p:cNvSpPr>
          <p:nvPr>
            <p:ph type="sldNum" sz="quarter" idx="4"/>
          </p:nvPr>
        </p:nvSpPr>
        <p:spPr/>
        <p:txBody>
          <a:bodyPr/>
          <a:lstStyle/>
          <a:p>
            <a:fld id="{1F373E91-1937-46D8-B393-D77320A7F825}" type="slidenum">
              <a:rPr lang="en-US" smtClean="0"/>
              <a:pPr/>
              <a:t>22</a:t>
            </a:fld>
            <a:endParaRPr lang="en-US" dirty="0"/>
          </a:p>
        </p:txBody>
      </p:sp>
      <p:pic>
        <p:nvPicPr>
          <p:cNvPr id="7" name="Picture 6">
            <a:extLst>
              <a:ext uri="{FF2B5EF4-FFF2-40B4-BE49-F238E27FC236}">
                <a16:creationId xmlns:a16="http://schemas.microsoft.com/office/drawing/2014/main" id="{1C179CDE-E090-419B-8055-79124F89B1C7}"/>
              </a:ext>
            </a:extLst>
          </p:cNvPr>
          <p:cNvPicPr>
            <a:picLocks noChangeAspect="1"/>
          </p:cNvPicPr>
          <p:nvPr/>
        </p:nvPicPr>
        <p:blipFill>
          <a:blip r:embed="rId2"/>
          <a:stretch>
            <a:fillRect/>
          </a:stretch>
        </p:blipFill>
        <p:spPr>
          <a:xfrm>
            <a:off x="-7650" y="1196752"/>
            <a:ext cx="9144000" cy="5143500"/>
          </a:xfrm>
          <a:prstGeom prst="rect">
            <a:avLst/>
          </a:prstGeom>
        </p:spPr>
      </p:pic>
    </p:spTree>
    <p:extLst>
      <p:ext uri="{BB962C8B-B14F-4D97-AF65-F5344CB8AC3E}">
        <p14:creationId xmlns:p14="http://schemas.microsoft.com/office/powerpoint/2010/main" val="2041936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1E3DD-1C99-4541-8879-654887F1D7FA}"/>
              </a:ext>
            </a:extLst>
          </p:cNvPr>
          <p:cNvSpPr>
            <a:spLocks noGrp="1"/>
          </p:cNvSpPr>
          <p:nvPr>
            <p:ph type="title"/>
          </p:nvPr>
        </p:nvSpPr>
        <p:spPr/>
        <p:txBody>
          <a:bodyPr/>
          <a:lstStyle/>
          <a:p>
            <a:r>
              <a:rPr lang="en-US" dirty="0"/>
              <a:t>User Groups: Overcome </a:t>
            </a:r>
            <a:r>
              <a:rPr lang="en-US" dirty="0" err="1"/>
              <a:t>OceanExpert</a:t>
            </a:r>
            <a:r>
              <a:rPr lang="en-US" dirty="0"/>
              <a:t>?</a:t>
            </a:r>
            <a:br>
              <a:rPr lang="en-US" dirty="0"/>
            </a:br>
            <a:r>
              <a:rPr lang="en-US" dirty="0">
                <a:sym typeface="Wingdings" panose="05000000000000000000" pitchFamily="2" charset="2"/>
              </a:rPr>
              <a:t></a:t>
            </a:r>
            <a:r>
              <a:rPr lang="en-US" sz="2400" dirty="0"/>
              <a:t>Contact Metadata for automated annual Reports</a:t>
            </a:r>
            <a:endParaRPr lang="en-US" dirty="0"/>
          </a:p>
        </p:txBody>
      </p:sp>
      <p:sp>
        <p:nvSpPr>
          <p:cNvPr id="3" name="Content Placeholder 2">
            <a:extLst>
              <a:ext uri="{FF2B5EF4-FFF2-40B4-BE49-F238E27FC236}">
                <a16:creationId xmlns:a16="http://schemas.microsoft.com/office/drawing/2014/main" id="{3DB7F756-1459-4397-857A-E1874AFFFC1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C0B8543-48CE-4D10-83E6-1BD6546CE6E7}"/>
              </a:ext>
            </a:extLst>
          </p:cNvPr>
          <p:cNvSpPr>
            <a:spLocks noGrp="1"/>
          </p:cNvSpPr>
          <p:nvPr>
            <p:ph type="sldNum" sz="quarter" idx="4"/>
          </p:nvPr>
        </p:nvSpPr>
        <p:spPr/>
        <p:txBody>
          <a:bodyPr/>
          <a:lstStyle/>
          <a:p>
            <a:fld id="{1F373E91-1937-46D8-B393-D77320A7F825}" type="slidenum">
              <a:rPr lang="en-US" smtClean="0"/>
              <a:pPr/>
              <a:t>23</a:t>
            </a:fld>
            <a:endParaRPr lang="en-US" dirty="0"/>
          </a:p>
        </p:txBody>
      </p:sp>
      <p:pic>
        <p:nvPicPr>
          <p:cNvPr id="6" name="Picture 5">
            <a:extLst>
              <a:ext uri="{FF2B5EF4-FFF2-40B4-BE49-F238E27FC236}">
                <a16:creationId xmlns:a16="http://schemas.microsoft.com/office/drawing/2014/main" id="{20D529B9-DA7D-4994-BF78-5C04EFB15864}"/>
              </a:ext>
            </a:extLst>
          </p:cNvPr>
          <p:cNvPicPr>
            <a:picLocks noChangeAspect="1"/>
          </p:cNvPicPr>
          <p:nvPr/>
        </p:nvPicPr>
        <p:blipFill>
          <a:blip r:embed="rId3"/>
          <a:stretch>
            <a:fillRect/>
          </a:stretch>
        </p:blipFill>
        <p:spPr>
          <a:xfrm>
            <a:off x="1182" y="1196752"/>
            <a:ext cx="9144000" cy="5143500"/>
          </a:xfrm>
          <a:prstGeom prst="rect">
            <a:avLst/>
          </a:prstGeom>
        </p:spPr>
      </p:pic>
      <p:pic>
        <p:nvPicPr>
          <p:cNvPr id="8" name="Picture 7">
            <a:extLst>
              <a:ext uri="{FF2B5EF4-FFF2-40B4-BE49-F238E27FC236}">
                <a16:creationId xmlns:a16="http://schemas.microsoft.com/office/drawing/2014/main" id="{8ABFBCB3-A398-4815-BE8B-87E94A488B8F}"/>
              </a:ext>
            </a:extLst>
          </p:cNvPr>
          <p:cNvPicPr>
            <a:picLocks noChangeAspect="1"/>
          </p:cNvPicPr>
          <p:nvPr/>
        </p:nvPicPr>
        <p:blipFill rotWithShape="1">
          <a:blip r:embed="rId3"/>
          <a:srcRect l="10236" t="32101" r="46774" b="31499"/>
          <a:stretch/>
        </p:blipFill>
        <p:spPr>
          <a:xfrm>
            <a:off x="304129" y="1916832"/>
            <a:ext cx="8535741" cy="4065315"/>
          </a:xfrm>
          <a:prstGeom prst="rect">
            <a:avLst/>
          </a:prstGeom>
        </p:spPr>
      </p:pic>
      <p:sp>
        <p:nvSpPr>
          <p:cNvPr id="9" name="TextBox 8">
            <a:extLst>
              <a:ext uri="{FF2B5EF4-FFF2-40B4-BE49-F238E27FC236}">
                <a16:creationId xmlns:a16="http://schemas.microsoft.com/office/drawing/2014/main" id="{5CCE7B5E-FA84-4FCE-9FA1-F60F3A991C03}"/>
              </a:ext>
            </a:extLst>
          </p:cNvPr>
          <p:cNvSpPr txBox="1"/>
          <p:nvPr/>
        </p:nvSpPr>
        <p:spPr>
          <a:xfrm>
            <a:off x="1598264" y="3476791"/>
            <a:ext cx="5472608" cy="461665"/>
          </a:xfrm>
          <a:prstGeom prst="rect">
            <a:avLst/>
          </a:prstGeom>
          <a:solidFill>
            <a:schemeClr val="accent6">
              <a:lumMod val="40000"/>
              <a:lumOff val="60000"/>
            </a:schemeClr>
          </a:solidFill>
        </p:spPr>
        <p:txBody>
          <a:bodyPr wrap="square" rtlCol="0">
            <a:spAutoFit/>
          </a:bodyPr>
          <a:lstStyle/>
          <a:p>
            <a:r>
              <a:rPr lang="en-US" sz="2400" dirty="0"/>
              <a:t>Mailing lists presently still @jcommops.org</a:t>
            </a:r>
          </a:p>
        </p:txBody>
      </p:sp>
    </p:spTree>
    <p:extLst>
      <p:ext uri="{BB962C8B-B14F-4D97-AF65-F5344CB8AC3E}">
        <p14:creationId xmlns:p14="http://schemas.microsoft.com/office/powerpoint/2010/main" val="192802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0611-5F57-423E-9096-BA4A37E0D68E}"/>
              </a:ext>
            </a:extLst>
          </p:cNvPr>
          <p:cNvSpPr>
            <a:spLocks noGrp="1"/>
          </p:cNvSpPr>
          <p:nvPr>
            <p:ph type="title"/>
          </p:nvPr>
        </p:nvSpPr>
        <p:spPr/>
        <p:txBody>
          <a:bodyPr/>
          <a:lstStyle/>
          <a:p>
            <a:r>
              <a:rPr lang="en-US" dirty="0"/>
              <a:t>VOS</a:t>
            </a:r>
            <a:br>
              <a:rPr lang="en-US" dirty="0"/>
            </a:br>
            <a:r>
              <a:rPr lang="en-US" sz="2400" dirty="0"/>
              <a:t>Stations and Observations</a:t>
            </a:r>
            <a:endParaRPr lang="en-US" dirty="0"/>
          </a:p>
        </p:txBody>
      </p:sp>
      <p:sp>
        <p:nvSpPr>
          <p:cNvPr id="3" name="Content Placeholder 2">
            <a:extLst>
              <a:ext uri="{FF2B5EF4-FFF2-40B4-BE49-F238E27FC236}">
                <a16:creationId xmlns:a16="http://schemas.microsoft.com/office/drawing/2014/main" id="{46C3E409-4070-4573-990C-AB2ECCF07020}"/>
              </a:ext>
            </a:extLst>
          </p:cNvPr>
          <p:cNvSpPr>
            <a:spLocks noGrp="1"/>
          </p:cNvSpPr>
          <p:nvPr>
            <p:ph idx="1"/>
          </p:nvPr>
        </p:nvSpPr>
        <p:spPr>
          <a:xfrm>
            <a:off x="457200" y="1196752"/>
            <a:ext cx="8363272" cy="4929411"/>
          </a:xfrm>
        </p:spPr>
        <p:txBody>
          <a:bodyPr/>
          <a:lstStyle/>
          <a:p>
            <a:r>
              <a:rPr lang="en-US" sz="2400" b="1" dirty="0"/>
              <a:t>Over the last month the following number of VOS per new class </a:t>
            </a:r>
            <a:r>
              <a:rPr lang="en-US" sz="2400" b="1" dirty="0">
                <a:solidFill>
                  <a:srgbClr val="FF0000"/>
                </a:solidFill>
              </a:rPr>
              <a:t>with metadata in the OceanOPS system </a:t>
            </a:r>
            <a:r>
              <a:rPr lang="en-US" sz="2400" b="1" dirty="0"/>
              <a:t>submitted data:</a:t>
            </a:r>
          </a:p>
          <a:p>
            <a:pPr marL="342900" lvl="0" indent="-342900">
              <a:spcBef>
                <a:spcPts val="1200"/>
              </a:spcBef>
              <a:buFont typeface="Verdana" panose="020B0604030504040204" pitchFamily="34" charset="0"/>
              <a:buChar char="-"/>
            </a:pPr>
            <a:r>
              <a:rPr lang="en-GB" sz="2400" dirty="0">
                <a:effectLst/>
                <a:latin typeface="Verdana" panose="020B0604030504040204" pitchFamily="34" charset="0"/>
                <a:ea typeface="Arial" panose="020B0604020202020204" pitchFamily="34" charset="0"/>
                <a:cs typeface="Arial" panose="020B0604020202020204" pitchFamily="34" charset="0"/>
              </a:rPr>
              <a:t>1362 NMHS operated VOS</a:t>
            </a:r>
            <a:endParaRPr lang="en-US" sz="2400" dirty="0">
              <a:effectLst/>
              <a:latin typeface="Verdana" panose="020B0604030504040204" pitchFamily="34" charset="0"/>
              <a:ea typeface="Arial" panose="020B0604020202020204" pitchFamily="34" charset="0"/>
              <a:cs typeface="Arial" panose="020B0604020202020204" pitchFamily="34" charset="0"/>
            </a:endParaRPr>
          </a:p>
          <a:p>
            <a:pPr marL="342900" lvl="0" indent="-342900">
              <a:spcBef>
                <a:spcPts val="1200"/>
              </a:spcBef>
              <a:buFont typeface="Verdana" panose="020B0604030504040204" pitchFamily="34" charset="0"/>
              <a:buChar char="-"/>
            </a:pPr>
            <a:r>
              <a:rPr lang="en-GB" sz="2400" dirty="0">
                <a:effectLst/>
                <a:latin typeface="Verdana" panose="020B0604030504040204" pitchFamily="34" charset="0"/>
                <a:ea typeface="Arial" panose="020B0604020202020204" pitchFamily="34" charset="0"/>
                <a:cs typeface="Arial" panose="020B0604020202020204" pitchFamily="34" charset="0"/>
              </a:rPr>
              <a:t>310 NMHS cooperative VOS</a:t>
            </a:r>
            <a:endParaRPr lang="en-US" sz="2400" dirty="0">
              <a:effectLst/>
              <a:latin typeface="Verdana" panose="020B0604030504040204" pitchFamily="34" charset="0"/>
              <a:ea typeface="Arial" panose="020B0604020202020204" pitchFamily="34" charset="0"/>
              <a:cs typeface="Arial" panose="020B0604020202020204" pitchFamily="34" charset="0"/>
            </a:endParaRPr>
          </a:p>
          <a:p>
            <a:pPr marL="342900" lvl="0" indent="-342900">
              <a:spcBef>
                <a:spcPts val="1200"/>
              </a:spcBef>
              <a:buFont typeface="Verdana" panose="020B0604030504040204" pitchFamily="34" charset="0"/>
              <a:buChar char="-"/>
            </a:pPr>
            <a:r>
              <a:rPr lang="en-GB" sz="2400" dirty="0">
                <a:effectLst/>
                <a:latin typeface="Verdana" panose="020B0604030504040204" pitchFamily="34" charset="0"/>
                <a:ea typeface="Arial" panose="020B0604020202020204" pitchFamily="34" charset="0"/>
                <a:cs typeface="Arial" panose="020B0604020202020204" pitchFamily="34" charset="0"/>
              </a:rPr>
              <a:t>1 NMHS independent VOS </a:t>
            </a:r>
            <a:endParaRPr lang="en-US" sz="2400" dirty="0">
              <a:effectLst/>
              <a:latin typeface="Verdana" panose="020B0604030504040204" pitchFamily="34" charset="0"/>
              <a:ea typeface="Arial" panose="020B0604020202020204" pitchFamily="34" charset="0"/>
              <a:cs typeface="Arial" panose="020B0604020202020204" pitchFamily="34" charset="0"/>
            </a:endParaRPr>
          </a:p>
          <a:p>
            <a:pPr>
              <a:spcBef>
                <a:spcPts val="1200"/>
              </a:spcBef>
            </a:pPr>
            <a:r>
              <a:rPr lang="en-GB" sz="2400" b="1" dirty="0"/>
              <a:t>For VOS which did submit data over the last 3 years:</a:t>
            </a:r>
            <a:endParaRPr lang="en-US" sz="2400" b="1" dirty="0"/>
          </a:p>
          <a:p>
            <a:pPr marL="342900" lvl="0" indent="-342900">
              <a:spcBef>
                <a:spcPts val="1200"/>
              </a:spcBef>
              <a:buFont typeface="Verdana" panose="020B0604030504040204" pitchFamily="34" charset="0"/>
              <a:buChar char="-"/>
            </a:pPr>
            <a:r>
              <a:rPr lang="en-GB" sz="2400" dirty="0">
                <a:effectLst/>
                <a:latin typeface="Verdana" panose="020B0604030504040204" pitchFamily="34" charset="0"/>
                <a:ea typeface="Arial" panose="020B0604020202020204" pitchFamily="34" charset="0"/>
                <a:cs typeface="Arial" panose="020B0604020202020204" pitchFamily="34" charset="0"/>
              </a:rPr>
              <a:t>2426 NMHS operated VOS</a:t>
            </a:r>
            <a:endParaRPr lang="en-US" sz="2400" dirty="0">
              <a:effectLst/>
              <a:latin typeface="Verdana" panose="020B0604030504040204" pitchFamily="34" charset="0"/>
              <a:ea typeface="Arial" panose="020B0604020202020204" pitchFamily="34" charset="0"/>
              <a:cs typeface="Arial" panose="020B0604020202020204" pitchFamily="34" charset="0"/>
            </a:endParaRPr>
          </a:p>
          <a:p>
            <a:pPr marL="342900" lvl="0" indent="-342900">
              <a:spcBef>
                <a:spcPts val="1200"/>
              </a:spcBef>
              <a:buFont typeface="Verdana" panose="020B0604030504040204" pitchFamily="34" charset="0"/>
              <a:buChar char="-"/>
            </a:pPr>
            <a:r>
              <a:rPr lang="en-GB" sz="2400" dirty="0">
                <a:effectLst/>
                <a:latin typeface="Verdana" panose="020B0604030504040204" pitchFamily="34" charset="0"/>
                <a:ea typeface="Arial" panose="020B0604020202020204" pitchFamily="34" charset="0"/>
                <a:cs typeface="Arial" panose="020B0604020202020204" pitchFamily="34" charset="0"/>
              </a:rPr>
              <a:t>751 NMHS cooperative VOS</a:t>
            </a:r>
            <a:endParaRPr lang="en-US" sz="2400" dirty="0">
              <a:effectLst/>
              <a:latin typeface="Verdana" panose="020B0604030504040204" pitchFamily="34" charset="0"/>
              <a:ea typeface="Arial" panose="020B0604020202020204" pitchFamily="34" charset="0"/>
              <a:cs typeface="Arial" panose="020B0604020202020204" pitchFamily="34" charset="0"/>
            </a:endParaRPr>
          </a:p>
          <a:p>
            <a:pPr marL="342900" lvl="0" indent="-342900">
              <a:spcBef>
                <a:spcPts val="1200"/>
              </a:spcBef>
              <a:buFont typeface="Verdana" panose="020B0604030504040204" pitchFamily="34" charset="0"/>
              <a:buChar char="-"/>
            </a:pPr>
            <a:r>
              <a:rPr lang="en-GB" sz="2400" dirty="0">
                <a:effectLst/>
                <a:latin typeface="Verdana" panose="020B0604030504040204" pitchFamily="34" charset="0"/>
                <a:ea typeface="Arial" panose="020B0604020202020204" pitchFamily="34" charset="0"/>
                <a:cs typeface="Arial" panose="020B0604020202020204" pitchFamily="34" charset="0"/>
              </a:rPr>
              <a:t>67 NMHS independent VOS</a:t>
            </a:r>
          </a:p>
          <a:p>
            <a:pPr marL="0" lvl="0" indent="0">
              <a:spcBef>
                <a:spcPts val="1200"/>
              </a:spcBef>
              <a:buNone/>
            </a:pPr>
            <a:endParaRPr lang="en-GB" sz="600" dirty="0">
              <a:effectLst/>
              <a:latin typeface="Verdana" panose="020B0604030504040204" pitchFamily="34" charset="0"/>
              <a:ea typeface="Arial" panose="020B0604020202020204" pitchFamily="34" charset="0"/>
              <a:cs typeface="Arial" panose="020B0604020202020204" pitchFamily="34" charset="0"/>
            </a:endParaRPr>
          </a:p>
          <a:p>
            <a:pPr marL="0" indent="0">
              <a:buNone/>
            </a:pPr>
            <a:r>
              <a:rPr lang="en-US" sz="2400" b="1" dirty="0"/>
              <a:t>On a monthly basis around 450k VOS observations are on the GTS, of which around 300k are unique</a:t>
            </a:r>
          </a:p>
        </p:txBody>
      </p:sp>
      <p:sp>
        <p:nvSpPr>
          <p:cNvPr id="4" name="Slide Number Placeholder 3">
            <a:extLst>
              <a:ext uri="{FF2B5EF4-FFF2-40B4-BE49-F238E27FC236}">
                <a16:creationId xmlns:a16="http://schemas.microsoft.com/office/drawing/2014/main" id="{36824751-32F5-433E-859A-B92F827E5E0C}"/>
              </a:ext>
            </a:extLst>
          </p:cNvPr>
          <p:cNvSpPr>
            <a:spLocks noGrp="1"/>
          </p:cNvSpPr>
          <p:nvPr>
            <p:ph type="sldNum" sz="quarter" idx="4"/>
          </p:nvPr>
        </p:nvSpPr>
        <p:spPr/>
        <p:txBody>
          <a:bodyPr/>
          <a:lstStyle/>
          <a:p>
            <a:fld id="{1F373E91-1937-46D8-B393-D77320A7F825}" type="slidenum">
              <a:rPr lang="en-US" smtClean="0"/>
              <a:pPr/>
              <a:t>24</a:t>
            </a:fld>
            <a:endParaRPr lang="en-US" dirty="0"/>
          </a:p>
        </p:txBody>
      </p:sp>
      <p:pic>
        <p:nvPicPr>
          <p:cNvPr id="5" name="Picture 4">
            <a:extLst>
              <a:ext uri="{FF2B5EF4-FFF2-40B4-BE49-F238E27FC236}">
                <a16:creationId xmlns:a16="http://schemas.microsoft.com/office/drawing/2014/main" id="{9BC433E9-72B8-45B4-871E-5F63029A5A4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840" y="1799908"/>
            <a:ext cx="6116320" cy="4326255"/>
          </a:xfrm>
          <a:prstGeom prst="rect">
            <a:avLst/>
          </a:prstGeom>
          <a:noFill/>
          <a:ln>
            <a:noFill/>
          </a:ln>
        </p:spPr>
      </p:pic>
    </p:spTree>
    <p:extLst>
      <p:ext uri="{BB962C8B-B14F-4D97-AF65-F5344CB8AC3E}">
        <p14:creationId xmlns:p14="http://schemas.microsoft.com/office/powerpoint/2010/main" val="15237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83A81-5039-4767-9776-345FB77D8E8D}"/>
              </a:ext>
            </a:extLst>
          </p:cNvPr>
          <p:cNvSpPr>
            <a:spLocks noGrp="1"/>
          </p:cNvSpPr>
          <p:nvPr>
            <p:ph type="title"/>
          </p:nvPr>
        </p:nvSpPr>
        <p:spPr/>
        <p:txBody>
          <a:bodyPr/>
          <a:lstStyle/>
          <a:p>
            <a:r>
              <a:rPr lang="en-US" dirty="0"/>
              <a:t>Where is your VOS?</a:t>
            </a:r>
          </a:p>
        </p:txBody>
      </p:sp>
      <p:sp>
        <p:nvSpPr>
          <p:cNvPr id="3" name="Content Placeholder 2">
            <a:extLst>
              <a:ext uri="{FF2B5EF4-FFF2-40B4-BE49-F238E27FC236}">
                <a16:creationId xmlns:a16="http://schemas.microsoft.com/office/drawing/2014/main" id="{3D8F4E34-3828-43DE-9FD6-6DAE7072AED7}"/>
              </a:ext>
            </a:extLst>
          </p:cNvPr>
          <p:cNvSpPr>
            <a:spLocks noGrp="1"/>
          </p:cNvSpPr>
          <p:nvPr>
            <p:ph idx="1"/>
          </p:nvPr>
        </p:nvSpPr>
        <p:spPr/>
        <p:txBody>
          <a:bodyPr/>
          <a:lstStyle/>
          <a:p>
            <a:r>
              <a:rPr lang="en-GB" sz="2400" dirty="0">
                <a:effectLst/>
                <a:latin typeface="Verdana" panose="020B0604030504040204" pitchFamily="34" charset="0"/>
                <a:ea typeface="Arial" panose="020B0604020202020204" pitchFamily="34" charset="0"/>
                <a:cs typeface="Arial" panose="020B0604020202020204" pitchFamily="34" charset="0"/>
              </a:rPr>
              <a:t>For 226 VOS metadata with recruiting dates over the last 5 years are available in OceanOPS, but corresponding observations could never be identified on the GTS. </a:t>
            </a:r>
            <a:r>
              <a:rPr lang="en-GB" sz="2400" dirty="0">
                <a:effectLst/>
                <a:latin typeface="Verdana" panose="020B0604030504040204" pitchFamily="34" charset="0"/>
                <a:ea typeface="Arial" panose="020B0604020202020204" pitchFamily="34" charset="0"/>
                <a:cs typeface="Arial" panose="020B0604020202020204" pitchFamily="34" charset="0"/>
                <a:sym typeface="Wingdings" panose="05000000000000000000" pitchFamily="2" charset="2"/>
              </a:rPr>
              <a:t> </a:t>
            </a:r>
            <a:r>
              <a:rPr lang="en-GB" sz="2400" dirty="0">
                <a:latin typeface="Verdana" panose="020B0604030504040204" pitchFamily="34" charset="0"/>
                <a:ea typeface="Arial" panose="020B0604020202020204" pitchFamily="34" charset="0"/>
                <a:cs typeface="Arial" panose="020B0604020202020204" pitchFamily="34" charset="0"/>
              </a:rPr>
              <a:t>Contact us!</a:t>
            </a:r>
            <a:endParaRPr lang="en-US" sz="4000" dirty="0"/>
          </a:p>
        </p:txBody>
      </p:sp>
      <p:sp>
        <p:nvSpPr>
          <p:cNvPr id="4" name="Slide Number Placeholder 3">
            <a:extLst>
              <a:ext uri="{FF2B5EF4-FFF2-40B4-BE49-F238E27FC236}">
                <a16:creationId xmlns:a16="http://schemas.microsoft.com/office/drawing/2014/main" id="{B4B2CC4E-16E2-4C14-96CA-1F6A08118420}"/>
              </a:ext>
            </a:extLst>
          </p:cNvPr>
          <p:cNvSpPr>
            <a:spLocks noGrp="1"/>
          </p:cNvSpPr>
          <p:nvPr>
            <p:ph type="sldNum" sz="quarter" idx="4"/>
          </p:nvPr>
        </p:nvSpPr>
        <p:spPr/>
        <p:txBody>
          <a:bodyPr/>
          <a:lstStyle/>
          <a:p>
            <a:fld id="{1F373E91-1937-46D8-B393-D77320A7F825}" type="slidenum">
              <a:rPr lang="en-US" smtClean="0"/>
              <a:pPr/>
              <a:t>25</a:t>
            </a:fld>
            <a:endParaRPr lang="en-US" dirty="0"/>
          </a:p>
        </p:txBody>
      </p:sp>
      <p:pic>
        <p:nvPicPr>
          <p:cNvPr id="5" name="Picture 4">
            <a:extLst>
              <a:ext uri="{FF2B5EF4-FFF2-40B4-BE49-F238E27FC236}">
                <a16:creationId xmlns:a16="http://schemas.microsoft.com/office/drawing/2014/main" id="{AC1D2CD1-B9BA-479F-81D2-DAD846C4395C}"/>
              </a:ext>
            </a:extLst>
          </p:cNvPr>
          <p:cNvPicPr/>
          <p:nvPr/>
        </p:nvPicPr>
        <p:blipFill>
          <a:blip r:embed="rId3"/>
          <a:stretch>
            <a:fillRect/>
          </a:stretch>
        </p:blipFill>
        <p:spPr>
          <a:xfrm>
            <a:off x="0" y="2708920"/>
            <a:ext cx="9119356" cy="3879894"/>
          </a:xfrm>
          <a:prstGeom prst="rect">
            <a:avLst/>
          </a:prstGeom>
        </p:spPr>
      </p:pic>
    </p:spTree>
    <p:extLst>
      <p:ext uri="{BB962C8B-B14F-4D97-AF65-F5344CB8AC3E}">
        <p14:creationId xmlns:p14="http://schemas.microsoft.com/office/powerpoint/2010/main" val="1826799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A131-ADD0-464D-98E3-98B0B8D86AC1}"/>
              </a:ext>
            </a:extLst>
          </p:cNvPr>
          <p:cNvSpPr>
            <a:spLocks noGrp="1"/>
          </p:cNvSpPr>
          <p:nvPr>
            <p:ph type="title"/>
          </p:nvPr>
        </p:nvSpPr>
        <p:spPr/>
        <p:txBody>
          <a:bodyPr/>
          <a:lstStyle/>
          <a:p>
            <a:r>
              <a:rPr lang="en-US" dirty="0"/>
              <a:t>SOOP-XBT</a:t>
            </a:r>
            <a:br>
              <a:rPr lang="en-US" dirty="0"/>
            </a:br>
            <a:r>
              <a:rPr lang="en-US" sz="2400" dirty="0"/>
              <a:t>Stations and Deployments</a:t>
            </a:r>
            <a:endParaRPr lang="en-US" dirty="0"/>
          </a:p>
        </p:txBody>
      </p:sp>
      <p:sp>
        <p:nvSpPr>
          <p:cNvPr id="3" name="Content Placeholder 2">
            <a:extLst>
              <a:ext uri="{FF2B5EF4-FFF2-40B4-BE49-F238E27FC236}">
                <a16:creationId xmlns:a16="http://schemas.microsoft.com/office/drawing/2014/main" id="{1060D81C-42EB-46BE-B788-EDF2B5A72418}"/>
              </a:ext>
            </a:extLst>
          </p:cNvPr>
          <p:cNvSpPr>
            <a:spLocks noGrp="1"/>
          </p:cNvSpPr>
          <p:nvPr>
            <p:ph idx="1"/>
          </p:nvPr>
        </p:nvSpPr>
        <p:spPr/>
        <p:txBody>
          <a:bodyPr/>
          <a:lstStyle/>
          <a:p>
            <a:r>
              <a:rPr lang="en-US" sz="2400" dirty="0"/>
              <a:t>Some data seem still unavailable at the French GTS node which requires further investigations</a:t>
            </a:r>
          </a:p>
          <a:p>
            <a:r>
              <a:rPr lang="en-US" sz="2400" dirty="0"/>
              <a:t>9 XBT stations provided data over the last month, 55 provided data over the last 3 years.</a:t>
            </a:r>
          </a:p>
          <a:p>
            <a:r>
              <a:rPr lang="en-US" sz="2400" dirty="0"/>
              <a:t> For 16 XBT stations metadata are available in OceanOPS but no data have been identified on the GTS. </a:t>
            </a:r>
          </a:p>
          <a:p>
            <a:r>
              <a:rPr lang="en-US" sz="2400" dirty="0"/>
              <a:t>No XBT performance analysis for intersessional period due to Covid impact. Requires review with Science Team</a:t>
            </a:r>
          </a:p>
          <a:p>
            <a:r>
              <a:rPr lang="en-US" sz="2400" dirty="0"/>
              <a:t>Advanced monitoring of XBT data underway based on more available metadata fields in BUFR (line, transect, …)</a:t>
            </a:r>
          </a:p>
          <a:p>
            <a:r>
              <a:rPr lang="en-US" sz="2400" dirty="0"/>
              <a:t>For other SOOP stations (TSG, pCO2, CPR, fishing gear) data and metadata are not collected yet.</a:t>
            </a:r>
          </a:p>
        </p:txBody>
      </p:sp>
      <p:sp>
        <p:nvSpPr>
          <p:cNvPr id="4" name="Slide Number Placeholder 3">
            <a:extLst>
              <a:ext uri="{FF2B5EF4-FFF2-40B4-BE49-F238E27FC236}">
                <a16:creationId xmlns:a16="http://schemas.microsoft.com/office/drawing/2014/main" id="{0D11249B-F063-4B52-9EDA-88A3A5762CD4}"/>
              </a:ext>
            </a:extLst>
          </p:cNvPr>
          <p:cNvSpPr>
            <a:spLocks noGrp="1"/>
          </p:cNvSpPr>
          <p:nvPr>
            <p:ph type="sldNum" sz="quarter" idx="4"/>
          </p:nvPr>
        </p:nvSpPr>
        <p:spPr/>
        <p:txBody>
          <a:bodyPr/>
          <a:lstStyle/>
          <a:p>
            <a:fld id="{1F373E91-1937-46D8-B393-D77320A7F825}" type="slidenum">
              <a:rPr lang="en-US" smtClean="0"/>
              <a:pPr/>
              <a:t>26</a:t>
            </a:fld>
            <a:endParaRPr lang="en-US" dirty="0"/>
          </a:p>
        </p:txBody>
      </p:sp>
      <p:pic>
        <p:nvPicPr>
          <p:cNvPr id="5" name="Picture 4">
            <a:extLst>
              <a:ext uri="{FF2B5EF4-FFF2-40B4-BE49-F238E27FC236}">
                <a16:creationId xmlns:a16="http://schemas.microsoft.com/office/drawing/2014/main" id="{D36138A7-F328-46C0-9CF3-B5B97F8A886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475" y="1499282"/>
            <a:ext cx="6115050" cy="4324350"/>
          </a:xfrm>
          <a:prstGeom prst="rect">
            <a:avLst/>
          </a:prstGeom>
          <a:noFill/>
          <a:ln>
            <a:noFill/>
          </a:ln>
        </p:spPr>
      </p:pic>
    </p:spTree>
    <p:extLst>
      <p:ext uri="{BB962C8B-B14F-4D97-AF65-F5344CB8AC3E}">
        <p14:creationId xmlns:p14="http://schemas.microsoft.com/office/powerpoint/2010/main" val="180953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B73B-E246-4ABD-85AE-238287E5ECE1}"/>
              </a:ext>
            </a:extLst>
          </p:cNvPr>
          <p:cNvSpPr>
            <a:spLocks noGrp="1"/>
          </p:cNvSpPr>
          <p:nvPr>
            <p:ph type="title"/>
          </p:nvPr>
        </p:nvSpPr>
        <p:spPr/>
        <p:txBody>
          <a:bodyPr/>
          <a:lstStyle/>
          <a:p>
            <a:r>
              <a:rPr lang="en-US" dirty="0"/>
              <a:t>ASAP</a:t>
            </a:r>
            <a:br>
              <a:rPr lang="en-US" dirty="0"/>
            </a:br>
            <a:r>
              <a:rPr lang="en-US" sz="2400" dirty="0"/>
              <a:t>Stations and Deployments</a:t>
            </a:r>
            <a:endParaRPr lang="en-US" dirty="0"/>
          </a:p>
        </p:txBody>
      </p:sp>
      <p:sp>
        <p:nvSpPr>
          <p:cNvPr id="3" name="Content Placeholder 2">
            <a:extLst>
              <a:ext uri="{FF2B5EF4-FFF2-40B4-BE49-F238E27FC236}">
                <a16:creationId xmlns:a16="http://schemas.microsoft.com/office/drawing/2014/main" id="{CB588346-CAA2-4877-B483-865CA54E6D19}"/>
              </a:ext>
            </a:extLst>
          </p:cNvPr>
          <p:cNvSpPr>
            <a:spLocks noGrp="1"/>
          </p:cNvSpPr>
          <p:nvPr>
            <p:ph idx="1"/>
          </p:nvPr>
        </p:nvSpPr>
        <p:spPr>
          <a:xfrm>
            <a:off x="179512" y="1196752"/>
            <a:ext cx="8640960" cy="5422666"/>
          </a:xfrm>
        </p:spPr>
        <p:txBody>
          <a:bodyPr/>
          <a:lstStyle/>
          <a:p>
            <a:r>
              <a:rPr lang="en-US" dirty="0"/>
              <a:t>ASAP soundings: mostly </a:t>
            </a:r>
            <a:r>
              <a:rPr lang="en-US" dirty="0" err="1"/>
              <a:t>eASAP</a:t>
            </a:r>
            <a:r>
              <a:rPr lang="en-US" dirty="0"/>
              <a:t> program with a stable number of stations and observations. </a:t>
            </a:r>
          </a:p>
          <a:p>
            <a:r>
              <a:rPr lang="en-US" dirty="0"/>
              <a:t>MOSAIC: RV </a:t>
            </a:r>
            <a:r>
              <a:rPr lang="en-US" dirty="0" err="1"/>
              <a:t>Polarstern</a:t>
            </a:r>
            <a:r>
              <a:rPr lang="en-US" dirty="0"/>
              <a:t> launched more than 1000 balloons in Arctic at peak of pandemic.</a:t>
            </a:r>
          </a:p>
          <a:p>
            <a:r>
              <a:rPr lang="en-US" dirty="0"/>
              <a:t>Recently many soundings in Arctic by Korean RV ARAON and Norwegian RV KRONPRINS HAAKON.</a:t>
            </a:r>
          </a:p>
          <a:p>
            <a:r>
              <a:rPr lang="en-US" dirty="0"/>
              <a:t> 17 ASAP stations submitted data over the last month for around 500 launches.</a:t>
            </a:r>
          </a:p>
          <a:p>
            <a:r>
              <a:rPr lang="en-US" dirty="0"/>
              <a:t>Some discussions are underway in the US to equip cruise ships with ASAP launchers.</a:t>
            </a:r>
          </a:p>
        </p:txBody>
      </p:sp>
      <p:sp>
        <p:nvSpPr>
          <p:cNvPr id="4" name="Slide Number Placeholder 3">
            <a:extLst>
              <a:ext uri="{FF2B5EF4-FFF2-40B4-BE49-F238E27FC236}">
                <a16:creationId xmlns:a16="http://schemas.microsoft.com/office/drawing/2014/main" id="{F2AC07F4-6787-498A-B593-FFC9DD0BA242}"/>
              </a:ext>
            </a:extLst>
          </p:cNvPr>
          <p:cNvSpPr>
            <a:spLocks noGrp="1"/>
          </p:cNvSpPr>
          <p:nvPr>
            <p:ph type="sldNum" sz="quarter" idx="4"/>
          </p:nvPr>
        </p:nvSpPr>
        <p:spPr/>
        <p:txBody>
          <a:bodyPr/>
          <a:lstStyle/>
          <a:p>
            <a:fld id="{1F373E91-1937-46D8-B393-D77320A7F825}" type="slidenum">
              <a:rPr lang="en-US" smtClean="0"/>
              <a:pPr/>
              <a:t>27</a:t>
            </a:fld>
            <a:endParaRPr lang="en-US" dirty="0"/>
          </a:p>
        </p:txBody>
      </p:sp>
      <p:pic>
        <p:nvPicPr>
          <p:cNvPr id="5" name="Picture 4" descr="A picture containing map&#10;&#10;Description automatically generated">
            <a:extLst>
              <a:ext uri="{FF2B5EF4-FFF2-40B4-BE49-F238E27FC236}">
                <a16:creationId xmlns:a16="http://schemas.microsoft.com/office/drawing/2014/main" id="{9BDBA94B-50DD-4548-8006-1E4E2DE429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4392" y="1484784"/>
            <a:ext cx="6111240" cy="4328160"/>
          </a:xfrm>
          <a:prstGeom prst="rect">
            <a:avLst/>
          </a:prstGeom>
          <a:noFill/>
          <a:ln>
            <a:noFill/>
          </a:ln>
        </p:spPr>
      </p:pic>
    </p:spTree>
    <p:extLst>
      <p:ext uri="{BB962C8B-B14F-4D97-AF65-F5344CB8AC3E}">
        <p14:creationId xmlns:p14="http://schemas.microsoft.com/office/powerpoint/2010/main" val="34634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B8AD-4A1E-4698-BA5F-1AF2296D772E}"/>
              </a:ext>
            </a:extLst>
          </p:cNvPr>
          <p:cNvSpPr>
            <a:spLocks noGrp="1"/>
          </p:cNvSpPr>
          <p:nvPr>
            <p:ph type="title"/>
          </p:nvPr>
        </p:nvSpPr>
        <p:spPr/>
        <p:txBody>
          <a:bodyPr/>
          <a:lstStyle/>
          <a:p>
            <a:r>
              <a:rPr lang="en-US" dirty="0"/>
              <a:t>IOC driven Data Flow Diagrams</a:t>
            </a:r>
            <a:br>
              <a:rPr lang="en-US" dirty="0"/>
            </a:br>
            <a:r>
              <a:rPr lang="en-US" dirty="0"/>
              <a:t>Cookbook?</a:t>
            </a:r>
          </a:p>
        </p:txBody>
      </p:sp>
      <p:sp>
        <p:nvSpPr>
          <p:cNvPr id="4" name="Slide Number Placeholder 3">
            <a:extLst>
              <a:ext uri="{FF2B5EF4-FFF2-40B4-BE49-F238E27FC236}">
                <a16:creationId xmlns:a16="http://schemas.microsoft.com/office/drawing/2014/main" id="{9ADC0276-82F8-4D22-A0A8-61BF2B072D91}"/>
              </a:ext>
            </a:extLst>
          </p:cNvPr>
          <p:cNvSpPr>
            <a:spLocks noGrp="1"/>
          </p:cNvSpPr>
          <p:nvPr>
            <p:ph type="sldNum" sz="quarter" idx="4"/>
          </p:nvPr>
        </p:nvSpPr>
        <p:spPr/>
        <p:txBody>
          <a:bodyPr/>
          <a:lstStyle/>
          <a:p>
            <a:fld id="{1F373E91-1937-46D8-B393-D77320A7F825}" type="slidenum">
              <a:rPr lang="en-US" smtClean="0"/>
              <a:pPr/>
              <a:t>28</a:t>
            </a:fld>
            <a:endParaRPr lang="en-US" dirty="0"/>
          </a:p>
        </p:txBody>
      </p:sp>
      <p:pic>
        <p:nvPicPr>
          <p:cNvPr id="10" name="Picture 9" descr="Graphical user interface&#10;&#10;Description automatically generated">
            <a:extLst>
              <a:ext uri="{FF2B5EF4-FFF2-40B4-BE49-F238E27FC236}">
                <a16:creationId xmlns:a16="http://schemas.microsoft.com/office/drawing/2014/main" id="{0CE07A81-41F0-4F6E-AC4C-8D46FE090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50" y="1093083"/>
            <a:ext cx="6680964" cy="4723650"/>
          </a:xfrm>
          <a:prstGeom prst="rect">
            <a:avLst/>
          </a:prstGeom>
        </p:spPr>
      </p:pic>
      <p:sp>
        <p:nvSpPr>
          <p:cNvPr id="11" name="TextBox 10">
            <a:extLst>
              <a:ext uri="{FF2B5EF4-FFF2-40B4-BE49-F238E27FC236}">
                <a16:creationId xmlns:a16="http://schemas.microsoft.com/office/drawing/2014/main" id="{C219B111-F5E2-429E-B174-C6533D2CC724}"/>
              </a:ext>
            </a:extLst>
          </p:cNvPr>
          <p:cNvSpPr txBox="1"/>
          <p:nvPr/>
        </p:nvSpPr>
        <p:spPr>
          <a:xfrm>
            <a:off x="467544" y="5901322"/>
            <a:ext cx="5065361" cy="830997"/>
          </a:xfrm>
          <a:prstGeom prst="rect">
            <a:avLst/>
          </a:prstGeom>
          <a:noFill/>
        </p:spPr>
        <p:txBody>
          <a:bodyPr wrap="square" rtlCol="0">
            <a:spAutoFit/>
          </a:bodyPr>
          <a:lstStyle/>
          <a:p>
            <a:r>
              <a:rPr lang="en-US" sz="2400" b="1" dirty="0"/>
              <a:t>Join workshop 27 September!</a:t>
            </a:r>
            <a:br>
              <a:rPr lang="en-US" sz="2400" b="1" dirty="0"/>
            </a:br>
            <a:r>
              <a:rPr lang="en-US" sz="2400" b="1" dirty="0"/>
              <a:t>Contact TC if interested</a:t>
            </a:r>
          </a:p>
        </p:txBody>
      </p:sp>
      <p:pic>
        <p:nvPicPr>
          <p:cNvPr id="13" name="Picture 12" descr="Diagram&#10;&#10;Description automatically generated with medium confidence">
            <a:extLst>
              <a:ext uri="{FF2B5EF4-FFF2-40B4-BE49-F238E27FC236}">
                <a16:creationId xmlns:a16="http://schemas.microsoft.com/office/drawing/2014/main" id="{7107813C-403E-48DB-8AD0-1BCFB8FFC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664286"/>
            <a:ext cx="3108545" cy="2197839"/>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04F32F38-946E-4954-AB70-8BA2B397E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672" y="3715232"/>
            <a:ext cx="3780178" cy="2672704"/>
          </a:xfrm>
          <a:prstGeom prst="rect">
            <a:avLst/>
          </a:prstGeom>
        </p:spPr>
      </p:pic>
    </p:spTree>
    <p:extLst>
      <p:ext uri="{BB962C8B-B14F-4D97-AF65-F5344CB8AC3E}">
        <p14:creationId xmlns:p14="http://schemas.microsoft.com/office/powerpoint/2010/main" val="1249634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EA54-0A81-4547-AE5E-3C6B44C1AB0E}"/>
              </a:ext>
            </a:extLst>
          </p:cNvPr>
          <p:cNvSpPr>
            <a:spLocks noGrp="1"/>
          </p:cNvSpPr>
          <p:nvPr>
            <p:ph type="title"/>
          </p:nvPr>
        </p:nvSpPr>
        <p:spPr/>
        <p:txBody>
          <a:bodyPr/>
          <a:lstStyle/>
          <a:p>
            <a:r>
              <a:rPr lang="en-US" dirty="0"/>
              <a:t>SOT Actions: Trello Board</a:t>
            </a:r>
            <a:br>
              <a:rPr lang="en-US" dirty="0"/>
            </a:br>
            <a:r>
              <a:rPr lang="en-US" sz="2400" dirty="0"/>
              <a:t>https://trello.com/b/fTxHWAqN/sot-actions</a:t>
            </a:r>
            <a:endParaRPr lang="en-US" dirty="0"/>
          </a:p>
        </p:txBody>
      </p:sp>
      <p:sp>
        <p:nvSpPr>
          <p:cNvPr id="3" name="Content Placeholder 2">
            <a:extLst>
              <a:ext uri="{FF2B5EF4-FFF2-40B4-BE49-F238E27FC236}">
                <a16:creationId xmlns:a16="http://schemas.microsoft.com/office/drawing/2014/main" id="{973C68CA-4CCB-4CFF-B029-DF47CFB6764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0C3C186-F3A7-43E4-8522-7151CFE49222}"/>
              </a:ext>
            </a:extLst>
          </p:cNvPr>
          <p:cNvSpPr>
            <a:spLocks noGrp="1"/>
          </p:cNvSpPr>
          <p:nvPr>
            <p:ph type="sldNum" sz="quarter" idx="4"/>
          </p:nvPr>
        </p:nvSpPr>
        <p:spPr/>
        <p:txBody>
          <a:bodyPr/>
          <a:lstStyle/>
          <a:p>
            <a:fld id="{1F373E91-1937-46D8-B393-D77320A7F825}" type="slidenum">
              <a:rPr lang="en-US" smtClean="0"/>
              <a:pPr/>
              <a:t>29</a:t>
            </a:fld>
            <a:endParaRPr lang="en-US" dirty="0"/>
          </a:p>
        </p:txBody>
      </p:sp>
      <p:pic>
        <p:nvPicPr>
          <p:cNvPr id="6" name="Picture 5">
            <a:extLst>
              <a:ext uri="{FF2B5EF4-FFF2-40B4-BE49-F238E27FC236}">
                <a16:creationId xmlns:a16="http://schemas.microsoft.com/office/drawing/2014/main" id="{0A418FC5-FD50-4E2B-8D94-FF203981DD56}"/>
              </a:ext>
            </a:extLst>
          </p:cNvPr>
          <p:cNvPicPr>
            <a:picLocks noChangeAspect="1"/>
          </p:cNvPicPr>
          <p:nvPr/>
        </p:nvPicPr>
        <p:blipFill>
          <a:blip r:embed="rId2"/>
          <a:stretch>
            <a:fillRect/>
          </a:stretch>
        </p:blipFill>
        <p:spPr>
          <a:xfrm>
            <a:off x="0" y="1196752"/>
            <a:ext cx="9144000" cy="5143500"/>
          </a:xfrm>
          <a:prstGeom prst="rect">
            <a:avLst/>
          </a:prstGeom>
        </p:spPr>
      </p:pic>
    </p:spTree>
    <p:extLst>
      <p:ext uri="{BB962C8B-B14F-4D97-AF65-F5344CB8AC3E}">
        <p14:creationId xmlns:p14="http://schemas.microsoft.com/office/powerpoint/2010/main" val="1412294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93B1-1162-4EEE-99B7-C7E71B100AD7}"/>
              </a:ext>
            </a:extLst>
          </p:cNvPr>
          <p:cNvSpPr>
            <a:spLocks noGrp="1"/>
          </p:cNvSpPr>
          <p:nvPr>
            <p:ph type="title"/>
          </p:nvPr>
        </p:nvSpPr>
        <p:spPr/>
        <p:txBody>
          <a:bodyPr/>
          <a:lstStyle/>
          <a:p>
            <a:r>
              <a:rPr lang="en-US" dirty="0"/>
              <a:t>5-year OceanOPS Strategy</a:t>
            </a:r>
          </a:p>
        </p:txBody>
      </p:sp>
      <p:sp>
        <p:nvSpPr>
          <p:cNvPr id="3" name="Content Placeholder 2">
            <a:extLst>
              <a:ext uri="{FF2B5EF4-FFF2-40B4-BE49-F238E27FC236}">
                <a16:creationId xmlns:a16="http://schemas.microsoft.com/office/drawing/2014/main" id="{7853ADF9-F4AC-45E1-9F4E-AB4D0EE5959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591390-8178-42DD-8D87-4CCC70E777CA}"/>
              </a:ext>
            </a:extLst>
          </p:cNvPr>
          <p:cNvSpPr>
            <a:spLocks noGrp="1"/>
          </p:cNvSpPr>
          <p:nvPr>
            <p:ph type="sldNum" sz="quarter" idx="4"/>
          </p:nvPr>
        </p:nvSpPr>
        <p:spPr/>
        <p:txBody>
          <a:bodyPr/>
          <a:lstStyle/>
          <a:p>
            <a:fld id="{1F373E91-1937-46D8-B393-D77320A7F825}" type="slidenum">
              <a:rPr lang="en-US" smtClean="0"/>
              <a:pPr/>
              <a:t>3</a:t>
            </a:fld>
            <a:endParaRPr lang="en-US" dirty="0"/>
          </a:p>
        </p:txBody>
      </p:sp>
      <p:grpSp>
        <p:nvGrpSpPr>
          <p:cNvPr id="38" name="Group 37">
            <a:extLst>
              <a:ext uri="{FF2B5EF4-FFF2-40B4-BE49-F238E27FC236}">
                <a16:creationId xmlns:a16="http://schemas.microsoft.com/office/drawing/2014/main" id="{D6016B1C-F715-40FE-B8A8-2F644FC169A9}"/>
              </a:ext>
            </a:extLst>
          </p:cNvPr>
          <p:cNvGrpSpPr/>
          <p:nvPr/>
        </p:nvGrpSpPr>
        <p:grpSpPr>
          <a:xfrm>
            <a:off x="0" y="964294"/>
            <a:ext cx="9144000" cy="5655124"/>
            <a:chOff x="1427700" y="152400"/>
            <a:chExt cx="10002189" cy="5430149"/>
          </a:xfrm>
        </p:grpSpPr>
        <p:grpSp>
          <p:nvGrpSpPr>
            <p:cNvPr id="20" name="Google Shape;73;gd7ada2acc3_1_4">
              <a:extLst>
                <a:ext uri="{FF2B5EF4-FFF2-40B4-BE49-F238E27FC236}">
                  <a16:creationId xmlns:a16="http://schemas.microsoft.com/office/drawing/2014/main" id="{896B1E8A-7471-4064-AC0A-0579E6E4AA22}"/>
                </a:ext>
              </a:extLst>
            </p:cNvPr>
            <p:cNvGrpSpPr/>
            <p:nvPr/>
          </p:nvGrpSpPr>
          <p:grpSpPr>
            <a:xfrm>
              <a:off x="1427701" y="152400"/>
              <a:ext cx="6193643" cy="2677122"/>
              <a:chOff x="-10636" y="0"/>
              <a:chExt cx="14209665" cy="6857999"/>
            </a:xfrm>
          </p:grpSpPr>
          <p:pic>
            <p:nvPicPr>
              <p:cNvPr id="21" name="Google Shape;74;gd7ada2acc3_1_4">
                <a:extLst>
                  <a:ext uri="{FF2B5EF4-FFF2-40B4-BE49-F238E27FC236}">
                    <a16:creationId xmlns:a16="http://schemas.microsoft.com/office/drawing/2014/main" id="{0B2B3638-21E3-4295-AA4C-A1368F4498DA}"/>
                  </a:ext>
                </a:extLst>
              </p:cNvPr>
              <p:cNvPicPr preferRelativeResize="0"/>
              <p:nvPr/>
            </p:nvPicPr>
            <p:blipFill>
              <a:blip r:embed="rId3">
                <a:alphaModFix/>
              </a:blip>
              <a:stretch>
                <a:fillRect/>
              </a:stretch>
            </p:blipFill>
            <p:spPr>
              <a:xfrm>
                <a:off x="2638689" y="0"/>
                <a:ext cx="2638722" cy="6857999"/>
              </a:xfrm>
              <a:prstGeom prst="rect">
                <a:avLst/>
              </a:prstGeom>
              <a:noFill/>
              <a:ln>
                <a:noFill/>
              </a:ln>
            </p:spPr>
          </p:pic>
          <p:pic>
            <p:nvPicPr>
              <p:cNvPr id="22" name="Google Shape;75;gd7ada2acc3_1_4">
                <a:extLst>
                  <a:ext uri="{FF2B5EF4-FFF2-40B4-BE49-F238E27FC236}">
                    <a16:creationId xmlns:a16="http://schemas.microsoft.com/office/drawing/2014/main" id="{836DA093-052E-4F33-907E-564ECE96F4B9}"/>
                  </a:ext>
                </a:extLst>
              </p:cNvPr>
              <p:cNvPicPr preferRelativeResize="0"/>
              <p:nvPr/>
            </p:nvPicPr>
            <p:blipFill>
              <a:blip r:embed="rId4">
                <a:alphaModFix/>
              </a:blip>
              <a:stretch>
                <a:fillRect/>
              </a:stretch>
            </p:blipFill>
            <p:spPr>
              <a:xfrm>
                <a:off x="5277391" y="0"/>
                <a:ext cx="2899915" cy="6857999"/>
              </a:xfrm>
              <a:prstGeom prst="rect">
                <a:avLst/>
              </a:prstGeom>
              <a:noFill/>
              <a:ln>
                <a:noFill/>
              </a:ln>
            </p:spPr>
          </p:pic>
          <p:pic>
            <p:nvPicPr>
              <p:cNvPr id="23" name="Google Shape;76;gd7ada2acc3_1_4">
                <a:extLst>
                  <a:ext uri="{FF2B5EF4-FFF2-40B4-BE49-F238E27FC236}">
                    <a16:creationId xmlns:a16="http://schemas.microsoft.com/office/drawing/2014/main" id="{1398E48D-3CE8-497F-99CC-3DB74654E9AE}"/>
                  </a:ext>
                </a:extLst>
              </p:cNvPr>
              <p:cNvPicPr preferRelativeResize="0"/>
              <p:nvPr/>
            </p:nvPicPr>
            <p:blipFill>
              <a:blip r:embed="rId5">
                <a:alphaModFix/>
              </a:blip>
              <a:stretch>
                <a:fillRect/>
              </a:stretch>
            </p:blipFill>
            <p:spPr>
              <a:xfrm>
                <a:off x="8177292" y="0"/>
                <a:ext cx="2899916" cy="6857999"/>
              </a:xfrm>
              <a:prstGeom prst="rect">
                <a:avLst/>
              </a:prstGeom>
              <a:noFill/>
              <a:ln>
                <a:noFill/>
              </a:ln>
            </p:spPr>
          </p:pic>
          <p:pic>
            <p:nvPicPr>
              <p:cNvPr id="24" name="Google Shape;77;gd7ada2acc3_1_4">
                <a:extLst>
                  <a:ext uri="{FF2B5EF4-FFF2-40B4-BE49-F238E27FC236}">
                    <a16:creationId xmlns:a16="http://schemas.microsoft.com/office/drawing/2014/main" id="{796EF5FA-9615-4256-BE79-D7D1F319FD27}"/>
                  </a:ext>
                </a:extLst>
              </p:cNvPr>
              <p:cNvPicPr preferRelativeResize="0"/>
              <p:nvPr/>
            </p:nvPicPr>
            <p:blipFill>
              <a:blip r:embed="rId6">
                <a:alphaModFix/>
              </a:blip>
              <a:stretch>
                <a:fillRect/>
              </a:stretch>
            </p:blipFill>
            <p:spPr>
              <a:xfrm>
                <a:off x="-10636" y="0"/>
                <a:ext cx="2649351" cy="6857999"/>
              </a:xfrm>
              <a:prstGeom prst="rect">
                <a:avLst/>
              </a:prstGeom>
              <a:noFill/>
              <a:ln>
                <a:noFill/>
              </a:ln>
            </p:spPr>
          </p:pic>
          <p:pic>
            <p:nvPicPr>
              <p:cNvPr id="25" name="Google Shape;78;gd7ada2acc3_1_4">
                <a:extLst>
                  <a:ext uri="{FF2B5EF4-FFF2-40B4-BE49-F238E27FC236}">
                    <a16:creationId xmlns:a16="http://schemas.microsoft.com/office/drawing/2014/main" id="{D9930145-F9BD-43E5-9BE5-EDF6AB63E3ED}"/>
                  </a:ext>
                </a:extLst>
              </p:cNvPr>
              <p:cNvPicPr preferRelativeResize="0"/>
              <p:nvPr/>
            </p:nvPicPr>
            <p:blipFill>
              <a:blip r:embed="rId7">
                <a:alphaModFix/>
              </a:blip>
              <a:stretch>
                <a:fillRect/>
              </a:stretch>
            </p:blipFill>
            <p:spPr>
              <a:xfrm>
                <a:off x="11034571" y="0"/>
                <a:ext cx="3164458" cy="6857999"/>
              </a:xfrm>
              <a:prstGeom prst="rect">
                <a:avLst/>
              </a:prstGeom>
              <a:noFill/>
              <a:ln>
                <a:noFill/>
              </a:ln>
            </p:spPr>
          </p:pic>
        </p:grpSp>
        <p:pic>
          <p:nvPicPr>
            <p:cNvPr id="26" name="Google Shape;79;gd7ada2acc3_1_4">
              <a:extLst>
                <a:ext uri="{FF2B5EF4-FFF2-40B4-BE49-F238E27FC236}">
                  <a16:creationId xmlns:a16="http://schemas.microsoft.com/office/drawing/2014/main" id="{F3A6C7BE-4B20-481A-8E04-947D09B19A83}"/>
                </a:ext>
              </a:extLst>
            </p:cNvPr>
            <p:cNvPicPr preferRelativeResize="0"/>
            <p:nvPr/>
          </p:nvPicPr>
          <p:blipFill>
            <a:blip r:embed="rId8">
              <a:alphaModFix/>
            </a:blip>
            <a:stretch>
              <a:fillRect/>
            </a:stretch>
          </p:blipFill>
          <p:spPr>
            <a:xfrm>
              <a:off x="9017292" y="152403"/>
              <a:ext cx="1157901" cy="2677127"/>
            </a:xfrm>
            <a:prstGeom prst="rect">
              <a:avLst/>
            </a:prstGeom>
            <a:noFill/>
            <a:ln>
              <a:noFill/>
            </a:ln>
          </p:spPr>
        </p:pic>
        <p:pic>
          <p:nvPicPr>
            <p:cNvPr id="27" name="Google Shape;80;gd7ada2acc3_1_4">
              <a:extLst>
                <a:ext uri="{FF2B5EF4-FFF2-40B4-BE49-F238E27FC236}">
                  <a16:creationId xmlns:a16="http://schemas.microsoft.com/office/drawing/2014/main" id="{8D99E03C-BB54-4941-A59D-8B7935BCA9C4}"/>
                </a:ext>
              </a:extLst>
            </p:cNvPr>
            <p:cNvPicPr preferRelativeResize="0"/>
            <p:nvPr/>
          </p:nvPicPr>
          <p:blipFill>
            <a:blip r:embed="rId9">
              <a:alphaModFix/>
            </a:blip>
            <a:stretch>
              <a:fillRect/>
            </a:stretch>
          </p:blipFill>
          <p:spPr>
            <a:xfrm>
              <a:off x="10175190" y="152403"/>
              <a:ext cx="1254699" cy="2677127"/>
            </a:xfrm>
            <a:prstGeom prst="rect">
              <a:avLst/>
            </a:prstGeom>
            <a:noFill/>
            <a:ln>
              <a:noFill/>
            </a:ln>
          </p:spPr>
        </p:pic>
        <p:pic>
          <p:nvPicPr>
            <p:cNvPr id="28" name="Google Shape;81;gd7ada2acc3_1_4">
              <a:extLst>
                <a:ext uri="{FF2B5EF4-FFF2-40B4-BE49-F238E27FC236}">
                  <a16:creationId xmlns:a16="http://schemas.microsoft.com/office/drawing/2014/main" id="{026E84BC-42B1-4D89-BE99-A46168E2179C}"/>
                </a:ext>
              </a:extLst>
            </p:cNvPr>
            <p:cNvPicPr preferRelativeResize="0"/>
            <p:nvPr/>
          </p:nvPicPr>
          <p:blipFill>
            <a:blip r:embed="rId10">
              <a:alphaModFix/>
            </a:blip>
            <a:stretch>
              <a:fillRect/>
            </a:stretch>
          </p:blipFill>
          <p:spPr>
            <a:xfrm>
              <a:off x="7621339" y="152403"/>
              <a:ext cx="1395943" cy="2677122"/>
            </a:xfrm>
            <a:prstGeom prst="rect">
              <a:avLst/>
            </a:prstGeom>
            <a:noFill/>
            <a:ln>
              <a:noFill/>
            </a:ln>
          </p:spPr>
        </p:pic>
        <p:grpSp>
          <p:nvGrpSpPr>
            <p:cNvPr id="29" name="Google Shape;82;gd7ada2acc3_1_4">
              <a:extLst>
                <a:ext uri="{FF2B5EF4-FFF2-40B4-BE49-F238E27FC236}">
                  <a16:creationId xmlns:a16="http://schemas.microsoft.com/office/drawing/2014/main" id="{37F5E9DB-2A88-4D1A-9056-BE566159895C}"/>
                </a:ext>
              </a:extLst>
            </p:cNvPr>
            <p:cNvGrpSpPr/>
            <p:nvPr/>
          </p:nvGrpSpPr>
          <p:grpSpPr>
            <a:xfrm>
              <a:off x="1427700" y="2904389"/>
              <a:ext cx="10000120" cy="2678160"/>
              <a:chOff x="1427700" y="2828189"/>
              <a:chExt cx="10000120" cy="2678160"/>
            </a:xfrm>
          </p:grpSpPr>
          <p:pic>
            <p:nvPicPr>
              <p:cNvPr id="30" name="Google Shape;83;gd7ada2acc3_1_4">
                <a:extLst>
                  <a:ext uri="{FF2B5EF4-FFF2-40B4-BE49-F238E27FC236}">
                    <a16:creationId xmlns:a16="http://schemas.microsoft.com/office/drawing/2014/main" id="{42907836-1E2A-484D-B8D0-A06D5BBC5325}"/>
                  </a:ext>
                </a:extLst>
              </p:cNvPr>
              <p:cNvPicPr preferRelativeResize="0"/>
              <p:nvPr/>
            </p:nvPicPr>
            <p:blipFill>
              <a:blip r:embed="rId11">
                <a:alphaModFix/>
              </a:blip>
              <a:stretch>
                <a:fillRect/>
              </a:stretch>
            </p:blipFill>
            <p:spPr>
              <a:xfrm>
                <a:off x="7528090" y="2828189"/>
                <a:ext cx="1503637" cy="2677122"/>
              </a:xfrm>
              <a:prstGeom prst="rect">
                <a:avLst/>
              </a:prstGeom>
              <a:noFill/>
              <a:ln>
                <a:noFill/>
              </a:ln>
            </p:spPr>
          </p:pic>
          <p:pic>
            <p:nvPicPr>
              <p:cNvPr id="31" name="Google Shape;84;gd7ada2acc3_1_4">
                <a:extLst>
                  <a:ext uri="{FF2B5EF4-FFF2-40B4-BE49-F238E27FC236}">
                    <a16:creationId xmlns:a16="http://schemas.microsoft.com/office/drawing/2014/main" id="{EB0A18B1-DD20-4DCC-A035-1821B46FE58A}"/>
                  </a:ext>
                </a:extLst>
              </p:cNvPr>
              <p:cNvPicPr preferRelativeResize="0"/>
              <p:nvPr/>
            </p:nvPicPr>
            <p:blipFill>
              <a:blip r:embed="rId12">
                <a:alphaModFix/>
              </a:blip>
              <a:stretch>
                <a:fillRect/>
              </a:stretch>
            </p:blipFill>
            <p:spPr>
              <a:xfrm>
                <a:off x="9011038" y="2828272"/>
                <a:ext cx="1121569" cy="2676961"/>
              </a:xfrm>
              <a:prstGeom prst="rect">
                <a:avLst/>
              </a:prstGeom>
              <a:noFill/>
              <a:ln>
                <a:noFill/>
              </a:ln>
            </p:spPr>
          </p:pic>
          <p:pic>
            <p:nvPicPr>
              <p:cNvPr id="32" name="Google Shape;85;gd7ada2acc3_1_4">
                <a:extLst>
                  <a:ext uri="{FF2B5EF4-FFF2-40B4-BE49-F238E27FC236}">
                    <a16:creationId xmlns:a16="http://schemas.microsoft.com/office/drawing/2014/main" id="{D78EA155-5C4A-4A82-81A2-616C3AD69586}"/>
                  </a:ext>
                </a:extLst>
              </p:cNvPr>
              <p:cNvPicPr preferRelativeResize="0"/>
              <p:nvPr/>
            </p:nvPicPr>
            <p:blipFill>
              <a:blip r:embed="rId13">
                <a:alphaModFix/>
              </a:blip>
              <a:stretch>
                <a:fillRect/>
              </a:stretch>
            </p:blipFill>
            <p:spPr>
              <a:xfrm>
                <a:off x="10031866" y="2828272"/>
                <a:ext cx="1395954" cy="2676986"/>
              </a:xfrm>
              <a:prstGeom prst="rect">
                <a:avLst/>
              </a:prstGeom>
              <a:noFill/>
              <a:ln>
                <a:noFill/>
              </a:ln>
            </p:spPr>
          </p:pic>
          <p:pic>
            <p:nvPicPr>
              <p:cNvPr id="33" name="Google Shape;86;gd7ada2acc3_1_4">
                <a:extLst>
                  <a:ext uri="{FF2B5EF4-FFF2-40B4-BE49-F238E27FC236}">
                    <a16:creationId xmlns:a16="http://schemas.microsoft.com/office/drawing/2014/main" id="{1E54B9BE-B4B5-44D2-9905-AFC15BC8BDFF}"/>
                  </a:ext>
                </a:extLst>
              </p:cNvPr>
              <p:cNvPicPr preferRelativeResize="0"/>
              <p:nvPr/>
            </p:nvPicPr>
            <p:blipFill>
              <a:blip r:embed="rId14">
                <a:alphaModFix/>
              </a:blip>
              <a:stretch>
                <a:fillRect/>
              </a:stretch>
            </p:blipFill>
            <p:spPr>
              <a:xfrm>
                <a:off x="1427700" y="2829363"/>
                <a:ext cx="1326223" cy="2676986"/>
              </a:xfrm>
              <a:prstGeom prst="rect">
                <a:avLst/>
              </a:prstGeom>
              <a:noFill/>
              <a:ln>
                <a:noFill/>
              </a:ln>
            </p:spPr>
          </p:pic>
          <p:pic>
            <p:nvPicPr>
              <p:cNvPr id="34" name="Google Shape;87;gd7ada2acc3_1_4">
                <a:extLst>
                  <a:ext uri="{FF2B5EF4-FFF2-40B4-BE49-F238E27FC236}">
                    <a16:creationId xmlns:a16="http://schemas.microsoft.com/office/drawing/2014/main" id="{74D1C16B-BD7E-4447-AAEF-B2EA55640205}"/>
                  </a:ext>
                </a:extLst>
              </p:cNvPr>
              <p:cNvPicPr preferRelativeResize="0"/>
              <p:nvPr/>
            </p:nvPicPr>
            <p:blipFill>
              <a:blip r:embed="rId15">
                <a:alphaModFix/>
              </a:blip>
              <a:stretch>
                <a:fillRect/>
              </a:stretch>
            </p:blipFill>
            <p:spPr>
              <a:xfrm>
                <a:off x="2682264" y="2829364"/>
                <a:ext cx="1326223" cy="2676971"/>
              </a:xfrm>
              <a:prstGeom prst="rect">
                <a:avLst/>
              </a:prstGeom>
              <a:noFill/>
              <a:ln>
                <a:noFill/>
              </a:ln>
            </p:spPr>
          </p:pic>
          <p:pic>
            <p:nvPicPr>
              <p:cNvPr id="35" name="Google Shape;88;gd7ada2acc3_1_4">
                <a:extLst>
                  <a:ext uri="{FF2B5EF4-FFF2-40B4-BE49-F238E27FC236}">
                    <a16:creationId xmlns:a16="http://schemas.microsoft.com/office/drawing/2014/main" id="{DC9D71E4-78A7-4B04-B4AE-25F72A796F04}"/>
                  </a:ext>
                </a:extLst>
              </p:cNvPr>
              <p:cNvPicPr preferRelativeResize="0"/>
              <p:nvPr/>
            </p:nvPicPr>
            <p:blipFill>
              <a:blip r:embed="rId16">
                <a:alphaModFix/>
              </a:blip>
              <a:stretch>
                <a:fillRect/>
              </a:stretch>
            </p:blipFill>
            <p:spPr>
              <a:xfrm>
                <a:off x="4008486" y="2828298"/>
                <a:ext cx="1223896" cy="2676961"/>
              </a:xfrm>
              <a:prstGeom prst="rect">
                <a:avLst/>
              </a:prstGeom>
              <a:noFill/>
              <a:ln>
                <a:noFill/>
              </a:ln>
            </p:spPr>
          </p:pic>
          <p:pic>
            <p:nvPicPr>
              <p:cNvPr id="36" name="Google Shape;89;gd7ada2acc3_1_4">
                <a:extLst>
                  <a:ext uri="{FF2B5EF4-FFF2-40B4-BE49-F238E27FC236}">
                    <a16:creationId xmlns:a16="http://schemas.microsoft.com/office/drawing/2014/main" id="{BE6AB4D9-2148-4372-9A36-34F9BCB1CC35}"/>
                  </a:ext>
                </a:extLst>
              </p:cNvPr>
              <p:cNvPicPr preferRelativeResize="0"/>
              <p:nvPr/>
            </p:nvPicPr>
            <p:blipFill>
              <a:blip r:embed="rId17">
                <a:alphaModFix/>
              </a:blip>
              <a:stretch>
                <a:fillRect/>
              </a:stretch>
            </p:blipFill>
            <p:spPr>
              <a:xfrm>
                <a:off x="5232394" y="2828272"/>
                <a:ext cx="1223907" cy="2676986"/>
              </a:xfrm>
              <a:prstGeom prst="rect">
                <a:avLst/>
              </a:prstGeom>
              <a:noFill/>
              <a:ln>
                <a:noFill/>
              </a:ln>
            </p:spPr>
          </p:pic>
          <p:pic>
            <p:nvPicPr>
              <p:cNvPr id="37" name="Google Shape;90;gd7ada2acc3_1_4">
                <a:extLst>
                  <a:ext uri="{FF2B5EF4-FFF2-40B4-BE49-F238E27FC236}">
                    <a16:creationId xmlns:a16="http://schemas.microsoft.com/office/drawing/2014/main" id="{4C972087-2161-4ECE-A59E-4319548706B6}"/>
                  </a:ext>
                </a:extLst>
              </p:cNvPr>
              <p:cNvPicPr preferRelativeResize="0"/>
              <p:nvPr/>
            </p:nvPicPr>
            <p:blipFill>
              <a:blip r:embed="rId18">
                <a:alphaModFix/>
              </a:blip>
              <a:stretch>
                <a:fillRect/>
              </a:stretch>
            </p:blipFill>
            <p:spPr>
              <a:xfrm>
                <a:off x="6456300" y="2829375"/>
                <a:ext cx="1121577" cy="2676961"/>
              </a:xfrm>
              <a:prstGeom prst="rect">
                <a:avLst/>
              </a:prstGeom>
              <a:noFill/>
              <a:ln>
                <a:noFill/>
              </a:ln>
            </p:spPr>
          </p:pic>
        </p:grpSp>
      </p:grpSp>
    </p:spTree>
    <p:extLst>
      <p:ext uri="{BB962C8B-B14F-4D97-AF65-F5344CB8AC3E}">
        <p14:creationId xmlns:p14="http://schemas.microsoft.com/office/powerpoint/2010/main" val="994338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0E22-FF76-44D6-A26F-E6B46DDDA109}"/>
              </a:ext>
            </a:extLst>
          </p:cNvPr>
          <p:cNvSpPr>
            <a:spLocks noGrp="1"/>
          </p:cNvSpPr>
          <p:nvPr>
            <p:ph type="title"/>
          </p:nvPr>
        </p:nvSpPr>
        <p:spPr/>
        <p:txBody>
          <a:bodyPr/>
          <a:lstStyle/>
          <a:p>
            <a:r>
              <a:rPr lang="en-US" dirty="0"/>
              <a:t>Actions/Recommendations</a:t>
            </a:r>
          </a:p>
        </p:txBody>
      </p:sp>
      <p:sp>
        <p:nvSpPr>
          <p:cNvPr id="3" name="Content Placeholder 2">
            <a:extLst>
              <a:ext uri="{FF2B5EF4-FFF2-40B4-BE49-F238E27FC236}">
                <a16:creationId xmlns:a16="http://schemas.microsoft.com/office/drawing/2014/main" id="{E7D83C83-0396-49E5-933E-735FFF2E18C4}"/>
              </a:ext>
            </a:extLst>
          </p:cNvPr>
          <p:cNvSpPr>
            <a:spLocks noGrp="1"/>
          </p:cNvSpPr>
          <p:nvPr>
            <p:ph idx="1"/>
          </p:nvPr>
        </p:nvSpPr>
        <p:spPr>
          <a:xfrm>
            <a:off x="107504" y="1196752"/>
            <a:ext cx="8856984" cy="5422666"/>
          </a:xfrm>
        </p:spPr>
        <p:txBody>
          <a:bodyPr/>
          <a:lstStyle/>
          <a:p>
            <a:pPr>
              <a:spcBef>
                <a:spcPts val="1200"/>
              </a:spcBef>
            </a:pPr>
            <a:r>
              <a:rPr lang="en-GB" sz="2200" b="1" i="1" dirty="0">
                <a:solidFill>
                  <a:srgbClr val="1A1A1A"/>
                </a:solidFill>
                <a:effectLst/>
                <a:ea typeface="MS Mincho" panose="02020609040205080304" pitchFamily="49" charset="-128"/>
                <a:cs typeface="Arial" panose="020B0604020202020204" pitchFamily="34" charset="0"/>
              </a:rPr>
              <a:t>With potentially hundreds of new third-party stations, SOT EB/TT to develop strategy how huge amount of additional data and instruments could be managed, in cooperation with </a:t>
            </a:r>
            <a:r>
              <a:rPr lang="en-GB" sz="2200" b="1" i="1" dirty="0" err="1">
                <a:solidFill>
                  <a:srgbClr val="1A1A1A"/>
                </a:solidFill>
                <a:effectLst/>
                <a:ea typeface="MS Mincho" panose="02020609040205080304" pitchFamily="49" charset="-128"/>
                <a:cs typeface="Arial" panose="020B0604020202020204" pitchFamily="34" charset="0"/>
              </a:rPr>
              <a:t>openGTS</a:t>
            </a:r>
            <a:r>
              <a:rPr lang="en-GB" sz="2200" b="1" i="1" dirty="0">
                <a:solidFill>
                  <a:srgbClr val="1A1A1A"/>
                </a:solidFill>
                <a:effectLst/>
                <a:ea typeface="MS Mincho" panose="02020609040205080304" pitchFamily="49" charset="-128"/>
                <a:cs typeface="Arial" panose="020B0604020202020204" pitchFamily="34" charset="0"/>
              </a:rPr>
              <a:t> project and industry partners like </a:t>
            </a:r>
            <a:r>
              <a:rPr lang="en-GB" sz="2200" b="1" i="1" dirty="0" err="1">
                <a:solidFill>
                  <a:srgbClr val="1A1A1A"/>
                </a:solidFill>
                <a:effectLst/>
                <a:ea typeface="MS Mincho" panose="02020609040205080304" pitchFamily="49" charset="-128"/>
                <a:cs typeface="Arial" panose="020B0604020202020204" pitchFamily="34" charset="0"/>
              </a:rPr>
              <a:t>eg</a:t>
            </a:r>
            <a:r>
              <a:rPr lang="en-GB" sz="2200" b="1" i="1" dirty="0">
                <a:solidFill>
                  <a:srgbClr val="1A1A1A"/>
                </a:solidFill>
                <a:effectLst/>
                <a:ea typeface="MS Mincho" panose="02020609040205080304" pitchFamily="49" charset="-128"/>
                <a:cs typeface="Arial" panose="020B0604020202020204" pitchFamily="34" charset="0"/>
              </a:rPr>
              <a:t> CLS who have GTS access. SOT12</a:t>
            </a:r>
            <a:endParaRPr lang="en-US" sz="2200" b="1" dirty="0">
              <a:effectLst/>
              <a:ea typeface="Arial" panose="020B0604020202020204" pitchFamily="34" charset="0"/>
              <a:cs typeface="Arial" panose="020B0604020202020204" pitchFamily="34" charset="0"/>
            </a:endParaRPr>
          </a:p>
          <a:p>
            <a:pPr>
              <a:spcBef>
                <a:spcPts val="1200"/>
              </a:spcBef>
            </a:pPr>
            <a:r>
              <a:rPr lang="en-GB" sz="2200" b="1" i="1" dirty="0">
                <a:solidFill>
                  <a:srgbClr val="1A1A1A"/>
                </a:solidFill>
                <a:effectLst/>
                <a:ea typeface="MS Mincho" panose="02020609040205080304" pitchFamily="49" charset="-128"/>
                <a:cs typeface="Arial" panose="020B0604020202020204" pitchFamily="34" charset="0"/>
              </a:rPr>
              <a:t>Based on MAERSK success, TT RPT and TC to foster company-wide recruitments, with focus on ship-side funded and maintained AWS systems. Ongoing</a:t>
            </a:r>
            <a:endParaRPr lang="en-US" sz="2200" b="1" dirty="0">
              <a:effectLst/>
              <a:ea typeface="Arial" panose="020B0604020202020204" pitchFamily="34" charset="0"/>
              <a:cs typeface="Arial" panose="020B0604020202020204" pitchFamily="34" charset="0"/>
            </a:endParaRPr>
          </a:p>
          <a:p>
            <a:pPr>
              <a:spcBef>
                <a:spcPts val="1200"/>
              </a:spcBef>
            </a:pPr>
            <a:r>
              <a:rPr lang="en-GB" sz="2200" b="1" i="1" dirty="0">
                <a:solidFill>
                  <a:srgbClr val="1A1A1A"/>
                </a:solidFill>
                <a:effectLst/>
                <a:ea typeface="MS Mincho" panose="02020609040205080304" pitchFamily="49" charset="-128"/>
                <a:cs typeface="Arial" panose="020B0604020202020204" pitchFamily="34" charset="0"/>
              </a:rPr>
              <a:t>TT RPT, with TC, to review the VOS brochure, as a lighter and broader (SOT, OCG) document. SOT12</a:t>
            </a:r>
            <a:endParaRPr lang="en-US" sz="2200" b="1" dirty="0">
              <a:effectLst/>
              <a:ea typeface="Arial" panose="020B0604020202020204" pitchFamily="34" charset="0"/>
              <a:cs typeface="Arial" panose="020B0604020202020204" pitchFamily="34" charset="0"/>
            </a:endParaRPr>
          </a:p>
          <a:p>
            <a:pPr>
              <a:spcBef>
                <a:spcPts val="1200"/>
              </a:spcBef>
            </a:pPr>
            <a:r>
              <a:rPr lang="en-GB" sz="2200" b="1" i="1" dirty="0">
                <a:solidFill>
                  <a:srgbClr val="1A1A1A"/>
                </a:solidFill>
                <a:effectLst/>
                <a:ea typeface="MS Mincho" panose="02020609040205080304" pitchFamily="49" charset="-128"/>
                <a:cs typeface="Arial" panose="020B0604020202020204" pitchFamily="34" charset="0"/>
              </a:rPr>
              <a:t>OceanOPS to maintain contact information and user groups for Task Teams and other SOT groups, which show membership and TORs as replacement of </a:t>
            </a:r>
            <a:r>
              <a:rPr lang="en-GB" sz="2200" b="1" i="1" dirty="0" err="1">
                <a:solidFill>
                  <a:srgbClr val="1A1A1A"/>
                </a:solidFill>
                <a:effectLst/>
                <a:ea typeface="MS Mincho" panose="02020609040205080304" pitchFamily="49" charset="-128"/>
                <a:cs typeface="Arial" panose="020B0604020202020204" pitchFamily="34" charset="0"/>
              </a:rPr>
              <a:t>OceanExpert</a:t>
            </a:r>
            <a:r>
              <a:rPr lang="en-GB" sz="2200" b="1" i="1" dirty="0">
                <a:solidFill>
                  <a:srgbClr val="1A1A1A"/>
                </a:solidFill>
                <a:effectLst/>
                <a:ea typeface="MS Mincho" panose="02020609040205080304" pitchFamily="49" charset="-128"/>
                <a:cs typeface="Arial" panose="020B0604020202020204" pitchFamily="34" charset="0"/>
              </a:rPr>
              <a:t> repository. SOT12</a:t>
            </a:r>
            <a:endParaRPr lang="en-US" sz="2200" b="1" dirty="0">
              <a:effectLst/>
              <a:ea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A9EB226-D0A5-4742-AEC4-94831227562A}"/>
              </a:ext>
            </a:extLst>
          </p:cNvPr>
          <p:cNvSpPr>
            <a:spLocks noGrp="1"/>
          </p:cNvSpPr>
          <p:nvPr>
            <p:ph type="sldNum" sz="quarter" idx="4"/>
          </p:nvPr>
        </p:nvSpPr>
        <p:spPr/>
        <p:txBody>
          <a:bodyPr/>
          <a:lstStyle/>
          <a:p>
            <a:fld id="{1F373E91-1937-46D8-B393-D77320A7F825}" type="slidenum">
              <a:rPr lang="en-US" smtClean="0"/>
              <a:pPr/>
              <a:t>30</a:t>
            </a:fld>
            <a:endParaRPr lang="en-US" dirty="0"/>
          </a:p>
        </p:txBody>
      </p:sp>
    </p:spTree>
    <p:extLst>
      <p:ext uri="{BB962C8B-B14F-4D97-AF65-F5344CB8AC3E}">
        <p14:creationId xmlns:p14="http://schemas.microsoft.com/office/powerpoint/2010/main" val="180723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0467-FBBC-4369-A8A1-FDD91CEC45C9}"/>
              </a:ext>
            </a:extLst>
          </p:cNvPr>
          <p:cNvSpPr>
            <a:spLocks noGrp="1"/>
          </p:cNvSpPr>
          <p:nvPr>
            <p:ph type="title"/>
          </p:nvPr>
        </p:nvSpPr>
        <p:spPr/>
        <p:txBody>
          <a:bodyPr/>
          <a:lstStyle/>
          <a:p>
            <a:r>
              <a:rPr lang="en-US" dirty="0"/>
              <a:t>Actions/Recommendations</a:t>
            </a:r>
            <a:br>
              <a:rPr lang="en-US" dirty="0"/>
            </a:br>
            <a:r>
              <a:rPr lang="en-US" sz="2400" dirty="0"/>
              <a:t>(continued)</a:t>
            </a:r>
            <a:endParaRPr lang="en-US" dirty="0"/>
          </a:p>
        </p:txBody>
      </p:sp>
      <p:sp>
        <p:nvSpPr>
          <p:cNvPr id="3" name="Content Placeholder 2">
            <a:extLst>
              <a:ext uri="{FF2B5EF4-FFF2-40B4-BE49-F238E27FC236}">
                <a16:creationId xmlns:a16="http://schemas.microsoft.com/office/drawing/2014/main" id="{89E499BB-DF58-4FB6-B282-E7B05C1E1859}"/>
              </a:ext>
            </a:extLst>
          </p:cNvPr>
          <p:cNvSpPr>
            <a:spLocks noGrp="1"/>
          </p:cNvSpPr>
          <p:nvPr>
            <p:ph idx="1"/>
          </p:nvPr>
        </p:nvSpPr>
        <p:spPr>
          <a:xfrm>
            <a:off x="107504" y="1196752"/>
            <a:ext cx="8784976" cy="4929411"/>
          </a:xfrm>
        </p:spPr>
        <p:txBody>
          <a:bodyPr/>
          <a:lstStyle/>
          <a:p>
            <a:r>
              <a:rPr lang="en-US" sz="2200" b="1" dirty="0"/>
              <a:t>Establish stronger cooperation with IRSO, probably at OCG level; RVs should all be contributing to SOT activities. SOT12</a:t>
            </a:r>
          </a:p>
          <a:p>
            <a:r>
              <a:rPr lang="en-US" sz="2200" b="1" dirty="0"/>
              <a:t>TT metadata to provide clear specifications for GUI development by end of September, and review/comment on then achieved developments mid-October, with the aim to fully exploit the SOT-funded web-designer resources. September/October</a:t>
            </a:r>
          </a:p>
          <a:p>
            <a:r>
              <a:rPr lang="en-US" sz="2200" b="1" dirty="0"/>
              <a:t>TT KPI to review existing monthly statistics, indicators and maps computed by OceanOPS, and suggest improvements, including OCG wide EOV/ECV analysis. December 2021</a:t>
            </a:r>
          </a:p>
          <a:p>
            <a:r>
              <a:rPr lang="en-US" sz="2200" b="1" dirty="0"/>
              <a:t>SOT operators (including new SOOP groups) to implement SOT-ID management and new metadata format, and end all remaining masking schemes, SOT12</a:t>
            </a:r>
          </a:p>
          <a:p>
            <a:endParaRPr lang="en-US" sz="2200" b="1" dirty="0"/>
          </a:p>
        </p:txBody>
      </p:sp>
      <p:sp>
        <p:nvSpPr>
          <p:cNvPr id="4" name="Slide Number Placeholder 3">
            <a:extLst>
              <a:ext uri="{FF2B5EF4-FFF2-40B4-BE49-F238E27FC236}">
                <a16:creationId xmlns:a16="http://schemas.microsoft.com/office/drawing/2014/main" id="{4E03F450-46AB-4F5B-ADFF-7AD04DEFE283}"/>
              </a:ext>
            </a:extLst>
          </p:cNvPr>
          <p:cNvSpPr>
            <a:spLocks noGrp="1"/>
          </p:cNvSpPr>
          <p:nvPr>
            <p:ph type="sldNum" sz="quarter" idx="4"/>
          </p:nvPr>
        </p:nvSpPr>
        <p:spPr/>
        <p:txBody>
          <a:bodyPr/>
          <a:lstStyle/>
          <a:p>
            <a:fld id="{1F373E91-1937-46D8-B393-D77320A7F825}" type="slidenum">
              <a:rPr lang="en-US" smtClean="0"/>
              <a:pPr/>
              <a:t>31</a:t>
            </a:fld>
            <a:endParaRPr lang="en-US" dirty="0"/>
          </a:p>
        </p:txBody>
      </p:sp>
    </p:spTree>
    <p:extLst>
      <p:ext uri="{BB962C8B-B14F-4D97-AF65-F5344CB8AC3E}">
        <p14:creationId xmlns:p14="http://schemas.microsoft.com/office/powerpoint/2010/main" val="2337768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A8B0-91A6-4435-9836-C819B035784A}"/>
              </a:ext>
            </a:extLst>
          </p:cNvPr>
          <p:cNvSpPr>
            <a:spLocks noGrp="1"/>
          </p:cNvSpPr>
          <p:nvPr>
            <p:ph type="title"/>
          </p:nvPr>
        </p:nvSpPr>
        <p:spPr/>
        <p:txBody>
          <a:bodyPr/>
          <a:lstStyle/>
          <a:p>
            <a:r>
              <a:rPr lang="en-US" dirty="0"/>
              <a:t>Actions/Recommendations</a:t>
            </a:r>
            <a:br>
              <a:rPr lang="en-US" dirty="0"/>
            </a:br>
            <a:r>
              <a:rPr lang="en-US" sz="2400" dirty="0"/>
              <a:t>(continued)</a:t>
            </a:r>
            <a:endParaRPr lang="en-US" dirty="0"/>
          </a:p>
        </p:txBody>
      </p:sp>
      <p:sp>
        <p:nvSpPr>
          <p:cNvPr id="3" name="Content Placeholder 2">
            <a:extLst>
              <a:ext uri="{FF2B5EF4-FFF2-40B4-BE49-F238E27FC236}">
                <a16:creationId xmlns:a16="http://schemas.microsoft.com/office/drawing/2014/main" id="{227B1249-0804-4304-87CF-29AB41C9CE96}"/>
              </a:ext>
            </a:extLst>
          </p:cNvPr>
          <p:cNvSpPr>
            <a:spLocks noGrp="1"/>
          </p:cNvSpPr>
          <p:nvPr>
            <p:ph idx="1"/>
          </p:nvPr>
        </p:nvSpPr>
        <p:spPr/>
        <p:txBody>
          <a:bodyPr/>
          <a:lstStyle/>
          <a:p>
            <a:r>
              <a:rPr lang="en-US" sz="2200" b="1" dirty="0"/>
              <a:t>SOT operators to compare observation numbers and station metadata availability at OceanOPS and to report back to the TC in case of any issues, in particular in transition to new IDs and metadata format, ongoing</a:t>
            </a:r>
          </a:p>
          <a:p>
            <a:r>
              <a:rPr lang="en-US" sz="2200" b="1" dirty="0"/>
              <a:t>Members who do not share data publicly or unmasked (GTS or elsewhere) to investigate if national data policies or technical protocols could be improved and report to the SOT-EB, April 2022</a:t>
            </a:r>
          </a:p>
          <a:p>
            <a:r>
              <a:rPr lang="en-US" sz="2200" b="1" dirty="0"/>
              <a:t>TC to update and circulate SOT certificate with new IOC-UNESCO logo (October), operators to use only new certificate version and send copies to certificate@jcommops.org, ongoing </a:t>
            </a:r>
          </a:p>
          <a:p>
            <a:r>
              <a:rPr lang="en-US" sz="2200" b="1" dirty="0"/>
              <a:t>Members to attend OCG (meta-) data workshop and assist with review of IOC driven data flow charts, October 2021.</a:t>
            </a:r>
          </a:p>
          <a:p>
            <a:endParaRPr lang="en-US" sz="2200" dirty="0"/>
          </a:p>
        </p:txBody>
      </p:sp>
      <p:sp>
        <p:nvSpPr>
          <p:cNvPr id="4" name="Slide Number Placeholder 3">
            <a:extLst>
              <a:ext uri="{FF2B5EF4-FFF2-40B4-BE49-F238E27FC236}">
                <a16:creationId xmlns:a16="http://schemas.microsoft.com/office/drawing/2014/main" id="{F4E9A97D-5755-4F99-AC2D-0BABF0DE79DF}"/>
              </a:ext>
            </a:extLst>
          </p:cNvPr>
          <p:cNvSpPr>
            <a:spLocks noGrp="1"/>
          </p:cNvSpPr>
          <p:nvPr>
            <p:ph type="sldNum" sz="quarter" idx="4"/>
          </p:nvPr>
        </p:nvSpPr>
        <p:spPr/>
        <p:txBody>
          <a:bodyPr/>
          <a:lstStyle/>
          <a:p>
            <a:fld id="{1F373E91-1937-46D8-B393-D77320A7F825}" type="slidenum">
              <a:rPr lang="en-US" smtClean="0"/>
              <a:pPr/>
              <a:t>32</a:t>
            </a:fld>
            <a:endParaRPr lang="en-US" dirty="0"/>
          </a:p>
        </p:txBody>
      </p:sp>
    </p:spTree>
    <p:extLst>
      <p:ext uri="{BB962C8B-B14F-4D97-AF65-F5344CB8AC3E}">
        <p14:creationId xmlns:p14="http://schemas.microsoft.com/office/powerpoint/2010/main" val="3851774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cretariat Structure July 2021">
            <a:extLst>
              <a:ext uri="{FF2B5EF4-FFF2-40B4-BE49-F238E27FC236}">
                <a16:creationId xmlns:a16="http://schemas.microsoft.com/office/drawing/2014/main" id="{85E6C356-7A8E-482A-BBFD-3BEB389C34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31837"/>
            <a:ext cx="9144000" cy="61261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F4CC42-A7DD-47BB-A559-DBD8F8C58EFB}"/>
              </a:ext>
            </a:extLst>
          </p:cNvPr>
          <p:cNvSpPr>
            <a:spLocks noGrp="1"/>
          </p:cNvSpPr>
          <p:nvPr>
            <p:ph type="title"/>
          </p:nvPr>
        </p:nvSpPr>
        <p:spPr>
          <a:xfrm>
            <a:off x="1115616" y="12778"/>
            <a:ext cx="7128792" cy="1399998"/>
          </a:xfrm>
        </p:spPr>
        <p:txBody>
          <a:bodyPr/>
          <a:lstStyle/>
          <a:p>
            <a:r>
              <a:rPr lang="en-US" dirty="0"/>
              <a:t>New WMO Structure</a:t>
            </a:r>
            <a:br>
              <a:rPr lang="en-US" dirty="0"/>
            </a:br>
            <a:r>
              <a:rPr lang="en-US" sz="2300" dirty="0"/>
              <a:t>OceanOPS in ESM Division of Infrastructure Department</a:t>
            </a:r>
          </a:p>
        </p:txBody>
      </p:sp>
      <p:sp>
        <p:nvSpPr>
          <p:cNvPr id="3" name="Content Placeholder 2">
            <a:extLst>
              <a:ext uri="{FF2B5EF4-FFF2-40B4-BE49-F238E27FC236}">
                <a16:creationId xmlns:a16="http://schemas.microsoft.com/office/drawing/2014/main" id="{BC74643D-0760-453F-8473-EBA5A6C75FB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541630E-13CB-450C-9069-50691DC06633}"/>
              </a:ext>
            </a:extLst>
          </p:cNvPr>
          <p:cNvSpPr>
            <a:spLocks noGrp="1"/>
          </p:cNvSpPr>
          <p:nvPr>
            <p:ph type="sldNum" sz="quarter" idx="4"/>
          </p:nvPr>
        </p:nvSpPr>
        <p:spPr/>
        <p:txBody>
          <a:bodyPr/>
          <a:lstStyle/>
          <a:p>
            <a:fld id="{1F373E91-1937-46D8-B393-D77320A7F825}" type="slidenum">
              <a:rPr lang="en-US" smtClean="0"/>
              <a:pPr/>
              <a:t>4</a:t>
            </a:fld>
            <a:endParaRPr lang="en-US" dirty="0"/>
          </a:p>
        </p:txBody>
      </p:sp>
    </p:spTree>
    <p:extLst>
      <p:ext uri="{BB962C8B-B14F-4D97-AF65-F5344CB8AC3E}">
        <p14:creationId xmlns:p14="http://schemas.microsoft.com/office/powerpoint/2010/main" val="99144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6677-D809-486F-9511-8AD05C42C0C3}"/>
              </a:ext>
            </a:extLst>
          </p:cNvPr>
          <p:cNvSpPr>
            <a:spLocks noGrp="1"/>
          </p:cNvSpPr>
          <p:nvPr>
            <p:ph type="title"/>
          </p:nvPr>
        </p:nvSpPr>
        <p:spPr/>
        <p:txBody>
          <a:bodyPr/>
          <a:lstStyle/>
          <a:p>
            <a:r>
              <a:rPr lang="en-US" dirty="0"/>
              <a:t>OceanOPS at </a:t>
            </a:r>
            <a:r>
              <a:rPr lang="en-US" dirty="0" err="1"/>
              <a:t>OceanOBS</a:t>
            </a:r>
            <a:r>
              <a:rPr lang="en-US" dirty="0"/>
              <a:t> (2019)</a:t>
            </a:r>
            <a:br>
              <a:rPr lang="en-US" dirty="0"/>
            </a:br>
            <a:r>
              <a:rPr lang="en-US" sz="2400" dirty="0"/>
              <a:t>3</a:t>
            </a:r>
            <a:r>
              <a:rPr lang="en-US" sz="2400" baseline="30000" dirty="0"/>
              <a:t>rd</a:t>
            </a:r>
            <a:r>
              <a:rPr lang="en-US" sz="2400" dirty="0"/>
              <a:t> party data a key discussion </a:t>
            </a:r>
            <a:endParaRPr lang="en-US" dirty="0"/>
          </a:p>
        </p:txBody>
      </p:sp>
      <p:sp>
        <p:nvSpPr>
          <p:cNvPr id="3" name="Content Placeholder 2">
            <a:extLst>
              <a:ext uri="{FF2B5EF4-FFF2-40B4-BE49-F238E27FC236}">
                <a16:creationId xmlns:a16="http://schemas.microsoft.com/office/drawing/2014/main" id="{5D2B4AA7-A429-4D5A-821C-110470F548A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AD96501-AA2C-45B9-9575-25E33166EAC4}"/>
              </a:ext>
            </a:extLst>
          </p:cNvPr>
          <p:cNvSpPr>
            <a:spLocks noGrp="1"/>
          </p:cNvSpPr>
          <p:nvPr>
            <p:ph type="sldNum" sz="quarter" idx="4"/>
          </p:nvPr>
        </p:nvSpPr>
        <p:spPr/>
        <p:txBody>
          <a:bodyPr/>
          <a:lstStyle/>
          <a:p>
            <a:fld id="{1F373E91-1937-46D8-B393-D77320A7F825}" type="slidenum">
              <a:rPr lang="en-US" smtClean="0"/>
              <a:pPr/>
              <a:t>5</a:t>
            </a:fld>
            <a:endParaRPr lang="en-US" dirty="0"/>
          </a:p>
        </p:txBody>
      </p:sp>
      <p:pic>
        <p:nvPicPr>
          <p:cNvPr id="6" name="Picture 5">
            <a:extLst>
              <a:ext uri="{FF2B5EF4-FFF2-40B4-BE49-F238E27FC236}">
                <a16:creationId xmlns:a16="http://schemas.microsoft.com/office/drawing/2014/main" id="{2822D437-CAF4-4226-9815-B2A1B0E84D50}"/>
              </a:ext>
            </a:extLst>
          </p:cNvPr>
          <p:cNvPicPr>
            <a:picLocks noChangeAspect="1"/>
          </p:cNvPicPr>
          <p:nvPr/>
        </p:nvPicPr>
        <p:blipFill rotWithShape="1">
          <a:blip r:embed="rId3"/>
          <a:srcRect l="32445" t="11602" r="3565"/>
          <a:stretch/>
        </p:blipFill>
        <p:spPr>
          <a:xfrm>
            <a:off x="11360" y="1306456"/>
            <a:ext cx="5040560" cy="5312962"/>
          </a:xfrm>
          <a:prstGeom prst="rect">
            <a:avLst/>
          </a:prstGeom>
        </p:spPr>
      </p:pic>
      <p:pic>
        <p:nvPicPr>
          <p:cNvPr id="8" name="Picture 7">
            <a:extLst>
              <a:ext uri="{FF2B5EF4-FFF2-40B4-BE49-F238E27FC236}">
                <a16:creationId xmlns:a16="http://schemas.microsoft.com/office/drawing/2014/main" id="{41B123F4-B33B-4B83-8D3E-CECC634A8514}"/>
              </a:ext>
            </a:extLst>
          </p:cNvPr>
          <p:cNvPicPr>
            <a:picLocks noChangeAspect="1"/>
          </p:cNvPicPr>
          <p:nvPr/>
        </p:nvPicPr>
        <p:blipFill rotWithShape="1">
          <a:blip r:embed="rId4"/>
          <a:srcRect l="1" r="1049"/>
          <a:stretch/>
        </p:blipFill>
        <p:spPr>
          <a:xfrm>
            <a:off x="5051920" y="1105669"/>
            <a:ext cx="3921435" cy="5598687"/>
          </a:xfrm>
          <a:prstGeom prst="rect">
            <a:avLst/>
          </a:prstGeom>
        </p:spPr>
      </p:pic>
      <p:pic>
        <p:nvPicPr>
          <p:cNvPr id="1026" name="Picture 2" descr="OceanObs19 Logo">
            <a:extLst>
              <a:ext uri="{FF2B5EF4-FFF2-40B4-BE49-F238E27FC236}">
                <a16:creationId xmlns:a16="http://schemas.microsoft.com/office/drawing/2014/main" id="{C4E70F8C-0BC4-4363-A548-27DB95506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8040" y="1053698"/>
            <a:ext cx="1674658" cy="8959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SM 2022 Logo">
            <a:extLst>
              <a:ext uri="{FF2B5EF4-FFF2-40B4-BE49-F238E27FC236}">
                <a16:creationId xmlns:a16="http://schemas.microsoft.com/office/drawing/2014/main" id="{B5FA2642-2E0D-4D7B-9EB0-97583A314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162" y="4161412"/>
            <a:ext cx="3810582" cy="20072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5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9F7E-9083-45DA-B3B0-57ED960FE302}"/>
              </a:ext>
            </a:extLst>
          </p:cNvPr>
          <p:cNvSpPr>
            <a:spLocks noGrp="1"/>
          </p:cNvSpPr>
          <p:nvPr>
            <p:ph type="title"/>
          </p:nvPr>
        </p:nvSpPr>
        <p:spPr/>
        <p:txBody>
          <a:bodyPr/>
          <a:lstStyle/>
          <a:p>
            <a:r>
              <a:rPr lang="en-US" dirty="0"/>
              <a:t>Ocean Observing System Report Card</a:t>
            </a:r>
          </a:p>
        </p:txBody>
      </p:sp>
      <p:sp>
        <p:nvSpPr>
          <p:cNvPr id="3" name="Content Placeholder 2">
            <a:extLst>
              <a:ext uri="{FF2B5EF4-FFF2-40B4-BE49-F238E27FC236}">
                <a16:creationId xmlns:a16="http://schemas.microsoft.com/office/drawing/2014/main" id="{C91544D1-F139-4024-BDD4-2DA7C6D72F19}"/>
              </a:ext>
            </a:extLst>
          </p:cNvPr>
          <p:cNvSpPr>
            <a:spLocks noGrp="1"/>
          </p:cNvSpPr>
          <p:nvPr>
            <p:ph idx="1"/>
          </p:nvPr>
        </p:nvSpPr>
        <p:spPr>
          <a:xfrm>
            <a:off x="107504" y="1038206"/>
            <a:ext cx="8928992" cy="5087957"/>
          </a:xfrm>
        </p:spPr>
        <p:txBody>
          <a:bodyPr/>
          <a:lstStyle/>
          <a:p>
            <a:pPr marL="171450" marR="0" lvl="0" indent="-165100" algn="l" rtl="0">
              <a:lnSpc>
                <a:spcPct val="90000"/>
              </a:lnSpc>
              <a:spcBef>
                <a:spcPts val="750"/>
              </a:spcBef>
              <a:spcAft>
                <a:spcPts val="0"/>
              </a:spcAft>
              <a:buClr>
                <a:srgbClr val="009EE0"/>
              </a:buClr>
              <a:buSzPts val="1600"/>
              <a:buFont typeface="Noto Sans Symbols"/>
              <a:buChar char="▪"/>
            </a:pPr>
            <a:r>
              <a:rPr lang="en-US" sz="3200" dirty="0"/>
              <a:t>Released in July 2021 with interactive web version</a:t>
            </a:r>
          </a:p>
          <a:p>
            <a:pPr marL="171450" indent="-165100">
              <a:lnSpc>
                <a:spcPct val="90000"/>
              </a:lnSpc>
              <a:spcBef>
                <a:spcPts val="750"/>
              </a:spcBef>
              <a:buClr>
                <a:srgbClr val="009EE0"/>
              </a:buClr>
              <a:buSzPts val="1600"/>
              <a:buFont typeface="Noto Sans Symbols"/>
              <a:buChar char="▪"/>
            </a:pPr>
            <a:r>
              <a:rPr lang="en-US" dirty="0">
                <a:solidFill>
                  <a:srgbClr val="00153A"/>
                </a:solidFill>
              </a:rPr>
              <a:t>B</a:t>
            </a:r>
            <a:r>
              <a:rPr lang="en-US" sz="3200" b="0" i="0" u="none" strike="noStrike" dirty="0">
                <a:solidFill>
                  <a:srgbClr val="00153A"/>
                </a:solidFill>
              </a:rPr>
              <a:t>roader GOOS Report (includes BGC Panel and GOOS SC members in editorial board)</a:t>
            </a:r>
          </a:p>
          <a:p>
            <a:pPr marL="171450" marR="0" lvl="0" indent="-165100" algn="l" rtl="0">
              <a:lnSpc>
                <a:spcPct val="90000"/>
              </a:lnSpc>
              <a:spcBef>
                <a:spcPts val="750"/>
              </a:spcBef>
              <a:spcAft>
                <a:spcPts val="0"/>
              </a:spcAft>
              <a:buClr>
                <a:srgbClr val="009EE0"/>
              </a:buClr>
              <a:buSzPts val="1600"/>
              <a:buFont typeface="Noto Sans Symbols"/>
              <a:buChar char="▪"/>
            </a:pPr>
            <a:r>
              <a:rPr lang="en-US" dirty="0">
                <a:solidFill>
                  <a:srgbClr val="00153A"/>
                </a:solidFill>
              </a:rPr>
              <a:t>2021 Focus:</a:t>
            </a:r>
            <a:br>
              <a:rPr lang="en-US" dirty="0">
                <a:solidFill>
                  <a:srgbClr val="00153A"/>
                </a:solidFill>
              </a:rPr>
            </a:br>
            <a:endParaRPr lang="fr-FR" sz="1500" dirty="0"/>
          </a:p>
          <a:p>
            <a:pPr marL="514350" lvl="1" indent="-158750">
              <a:lnSpc>
                <a:spcPct val="90000"/>
              </a:lnSpc>
              <a:spcBef>
                <a:spcPts val="375"/>
              </a:spcBef>
              <a:buClr>
                <a:srgbClr val="87888A"/>
              </a:buClr>
              <a:buSzPts val="1500"/>
              <a:buFont typeface="Noto Sans Symbols"/>
              <a:buChar char="▪"/>
            </a:pPr>
            <a:r>
              <a:rPr lang="fr-FR" sz="1800" dirty="0"/>
              <a:t>In situ &amp; satellite </a:t>
            </a:r>
            <a:br>
              <a:rPr lang="fr-FR" sz="1800" dirty="0"/>
            </a:br>
            <a:r>
              <a:rPr lang="fr-FR" sz="1800" dirty="0"/>
              <a:t>observation </a:t>
            </a:r>
            <a:r>
              <a:rPr lang="fr-FR" sz="1800" dirty="0" err="1"/>
              <a:t>status</a:t>
            </a:r>
            <a:endParaRPr lang="fr-FR" sz="1800" dirty="0"/>
          </a:p>
          <a:p>
            <a:pPr marL="514350" marR="0" lvl="1" indent="-158750" algn="l" rtl="0">
              <a:lnSpc>
                <a:spcPct val="90000"/>
              </a:lnSpc>
              <a:spcBef>
                <a:spcPts val="375"/>
              </a:spcBef>
              <a:spcAft>
                <a:spcPts val="0"/>
              </a:spcAft>
              <a:buClr>
                <a:srgbClr val="87888A"/>
              </a:buClr>
              <a:buSzPts val="1500"/>
              <a:buFont typeface="Noto Sans Symbols"/>
              <a:buChar char="▪"/>
            </a:pPr>
            <a:r>
              <a:rPr lang="fr-FR" sz="1800" dirty="0"/>
              <a:t>Ocean </a:t>
            </a:r>
            <a:r>
              <a:rPr lang="fr-FR" sz="1800" dirty="0" err="1"/>
              <a:t>oxygen</a:t>
            </a:r>
            <a:r>
              <a:rPr lang="fr-FR" sz="1800" dirty="0"/>
              <a:t> </a:t>
            </a:r>
          </a:p>
          <a:p>
            <a:pPr marL="514350" marR="0" lvl="1" indent="-158750" algn="l" rtl="0">
              <a:lnSpc>
                <a:spcPct val="90000"/>
              </a:lnSpc>
              <a:spcBef>
                <a:spcPts val="375"/>
              </a:spcBef>
              <a:spcAft>
                <a:spcPts val="0"/>
              </a:spcAft>
              <a:buClr>
                <a:srgbClr val="87888A"/>
              </a:buClr>
              <a:buSzPts val="1500"/>
              <a:buFont typeface="Noto Sans Symbols"/>
              <a:buChar char="▪"/>
            </a:pPr>
            <a:r>
              <a:rPr lang="fr-FR" sz="1800" dirty="0"/>
              <a:t>Tropical Pacific </a:t>
            </a:r>
            <a:br>
              <a:rPr lang="fr-FR" sz="1800" dirty="0"/>
            </a:br>
            <a:r>
              <a:rPr lang="fr-FR" sz="1800" dirty="0" err="1"/>
              <a:t>Observing</a:t>
            </a:r>
            <a:r>
              <a:rPr lang="fr-FR" sz="1800" dirty="0"/>
              <a:t> System 2020</a:t>
            </a:r>
          </a:p>
          <a:p>
            <a:pPr marL="514350" marR="0" lvl="1" indent="-158750" algn="l" rtl="0">
              <a:lnSpc>
                <a:spcPct val="90000"/>
              </a:lnSpc>
              <a:spcBef>
                <a:spcPts val="375"/>
              </a:spcBef>
              <a:spcAft>
                <a:spcPts val="0"/>
              </a:spcAft>
              <a:buClr>
                <a:srgbClr val="87888A"/>
              </a:buClr>
              <a:buSzPts val="1500"/>
              <a:buFont typeface="Noto Sans Symbols"/>
              <a:buChar char="▪"/>
            </a:pPr>
            <a:r>
              <a:rPr lang="fr-FR" sz="1800" dirty="0"/>
              <a:t>Community stories</a:t>
            </a:r>
          </a:p>
          <a:p>
            <a:pPr marL="514350" marR="0" lvl="1" indent="-158750" algn="l" rtl="0">
              <a:lnSpc>
                <a:spcPct val="90000"/>
              </a:lnSpc>
              <a:spcBef>
                <a:spcPts val="375"/>
              </a:spcBef>
              <a:spcAft>
                <a:spcPts val="0"/>
              </a:spcAft>
              <a:buClr>
                <a:srgbClr val="87888A"/>
              </a:buClr>
              <a:buSzPts val="1500"/>
              <a:buFont typeface="Noto Sans Symbols"/>
              <a:buChar char="▪"/>
            </a:pPr>
            <a:r>
              <a:rPr lang="fr-FR" sz="1800" dirty="0" err="1"/>
              <a:t>Emerging</a:t>
            </a:r>
            <a:r>
              <a:rPr lang="fr-FR" sz="1800" dirty="0"/>
              <a:t> networks </a:t>
            </a:r>
            <a:br>
              <a:rPr lang="fr-FR" sz="1800" dirty="0"/>
            </a:br>
            <a:r>
              <a:rPr lang="fr-FR" sz="1800" dirty="0" err="1"/>
              <a:t>growth</a:t>
            </a:r>
            <a:endParaRPr lang="fr-FR" sz="1800" dirty="0"/>
          </a:p>
          <a:p>
            <a:pPr marL="514350" marR="0" lvl="1" indent="-158750" algn="l" rtl="0">
              <a:lnSpc>
                <a:spcPct val="90000"/>
              </a:lnSpc>
              <a:spcBef>
                <a:spcPts val="375"/>
              </a:spcBef>
              <a:spcAft>
                <a:spcPts val="0"/>
              </a:spcAft>
              <a:buClr>
                <a:srgbClr val="87888A"/>
              </a:buClr>
              <a:buSzPts val="1500"/>
              <a:buFont typeface="Noto Sans Symbols"/>
              <a:buChar char="▪"/>
            </a:pPr>
            <a:r>
              <a:rPr lang="fr-FR" sz="1800" dirty="0" err="1"/>
              <a:t>Technology</a:t>
            </a:r>
            <a:r>
              <a:rPr lang="fr-FR" sz="1800" dirty="0"/>
              <a:t> </a:t>
            </a:r>
            <a:br>
              <a:rPr lang="fr-FR" sz="1800" dirty="0"/>
            </a:br>
            <a:r>
              <a:rPr lang="fr-FR" sz="1800" dirty="0" err="1"/>
              <a:t>development</a:t>
            </a:r>
            <a:endParaRPr lang="fr-FR" sz="1800" dirty="0"/>
          </a:p>
          <a:p>
            <a:pPr marL="171450" indent="-165100">
              <a:lnSpc>
                <a:spcPct val="90000"/>
              </a:lnSpc>
              <a:spcBef>
                <a:spcPts val="750"/>
              </a:spcBef>
              <a:buClr>
                <a:srgbClr val="009EE0"/>
              </a:buClr>
              <a:buSzPts val="1600"/>
              <a:buFont typeface="Noto Sans Symbols"/>
              <a:buChar char="▪"/>
            </a:pPr>
            <a:endParaRPr lang="en-US" sz="3200" dirty="0"/>
          </a:p>
          <a:p>
            <a:pPr marL="171450" marR="0" lvl="0" indent="-165100" algn="l" rtl="0">
              <a:lnSpc>
                <a:spcPct val="90000"/>
              </a:lnSpc>
              <a:spcBef>
                <a:spcPts val="750"/>
              </a:spcBef>
              <a:spcAft>
                <a:spcPts val="0"/>
              </a:spcAft>
              <a:buClr>
                <a:srgbClr val="009EE0"/>
              </a:buClr>
              <a:buSzPts val="1600"/>
              <a:buFont typeface="Noto Sans Symbols"/>
              <a:buChar char="▪"/>
            </a:pPr>
            <a:endParaRPr lang="en-US" sz="3200" dirty="0"/>
          </a:p>
          <a:p>
            <a:endParaRPr lang="en-US" dirty="0"/>
          </a:p>
        </p:txBody>
      </p:sp>
      <p:sp>
        <p:nvSpPr>
          <p:cNvPr id="4" name="Slide Number Placeholder 3">
            <a:extLst>
              <a:ext uri="{FF2B5EF4-FFF2-40B4-BE49-F238E27FC236}">
                <a16:creationId xmlns:a16="http://schemas.microsoft.com/office/drawing/2014/main" id="{D8B5DDDC-DBA7-4F38-9F5A-416AC83E2734}"/>
              </a:ext>
            </a:extLst>
          </p:cNvPr>
          <p:cNvSpPr>
            <a:spLocks noGrp="1"/>
          </p:cNvSpPr>
          <p:nvPr>
            <p:ph type="sldNum" sz="quarter" idx="4"/>
          </p:nvPr>
        </p:nvSpPr>
        <p:spPr/>
        <p:txBody>
          <a:bodyPr/>
          <a:lstStyle/>
          <a:p>
            <a:fld id="{1F373E91-1937-46D8-B393-D77320A7F825}" type="slidenum">
              <a:rPr lang="en-US" smtClean="0"/>
              <a:pPr/>
              <a:t>6</a:t>
            </a:fld>
            <a:endParaRPr lang="en-US" dirty="0"/>
          </a:p>
        </p:txBody>
      </p:sp>
      <p:grpSp>
        <p:nvGrpSpPr>
          <p:cNvPr id="5" name="Google Shape;256;p20">
            <a:extLst>
              <a:ext uri="{FF2B5EF4-FFF2-40B4-BE49-F238E27FC236}">
                <a16:creationId xmlns:a16="http://schemas.microsoft.com/office/drawing/2014/main" id="{17CE8E0A-690C-4A31-84A4-20B0B266B1AD}"/>
              </a:ext>
            </a:extLst>
          </p:cNvPr>
          <p:cNvGrpSpPr/>
          <p:nvPr/>
        </p:nvGrpSpPr>
        <p:grpSpPr>
          <a:xfrm>
            <a:off x="2987824" y="2564904"/>
            <a:ext cx="6156176" cy="4280317"/>
            <a:chOff x="4802437" y="1629524"/>
            <a:chExt cx="7325535" cy="5183425"/>
          </a:xfrm>
        </p:grpSpPr>
        <p:pic>
          <p:nvPicPr>
            <p:cNvPr id="6" name="Google Shape;257;p20">
              <a:extLst>
                <a:ext uri="{FF2B5EF4-FFF2-40B4-BE49-F238E27FC236}">
                  <a16:creationId xmlns:a16="http://schemas.microsoft.com/office/drawing/2014/main" id="{91C9C497-733B-4C7B-8914-9D881A55919F}"/>
                </a:ext>
              </a:extLst>
            </p:cNvPr>
            <p:cNvPicPr preferRelativeResize="0"/>
            <p:nvPr/>
          </p:nvPicPr>
          <p:blipFill rotWithShape="1">
            <a:blip r:embed="rId3">
              <a:alphaModFix/>
            </a:blip>
            <a:srcRect/>
            <a:stretch/>
          </p:blipFill>
          <p:spPr>
            <a:xfrm>
              <a:off x="10197929" y="1629524"/>
              <a:ext cx="1930043" cy="2516400"/>
            </a:xfrm>
            <a:prstGeom prst="rect">
              <a:avLst/>
            </a:prstGeom>
            <a:noFill/>
            <a:ln>
              <a:noFill/>
            </a:ln>
          </p:spPr>
        </p:pic>
        <p:pic>
          <p:nvPicPr>
            <p:cNvPr id="7" name="Google Shape;258;p20">
              <a:extLst>
                <a:ext uri="{FF2B5EF4-FFF2-40B4-BE49-F238E27FC236}">
                  <a16:creationId xmlns:a16="http://schemas.microsoft.com/office/drawing/2014/main" id="{77535EC4-C9E0-47BC-BE1B-A538FB4CAE23}"/>
                </a:ext>
              </a:extLst>
            </p:cNvPr>
            <p:cNvPicPr preferRelativeResize="0"/>
            <p:nvPr/>
          </p:nvPicPr>
          <p:blipFill rotWithShape="1">
            <a:blip r:embed="rId4">
              <a:alphaModFix/>
            </a:blip>
            <a:srcRect/>
            <a:stretch/>
          </p:blipFill>
          <p:spPr>
            <a:xfrm>
              <a:off x="4802437" y="1633331"/>
              <a:ext cx="1799707" cy="2512379"/>
            </a:xfrm>
            <a:prstGeom prst="rect">
              <a:avLst/>
            </a:prstGeom>
            <a:noFill/>
            <a:ln>
              <a:noFill/>
            </a:ln>
          </p:spPr>
        </p:pic>
        <p:pic>
          <p:nvPicPr>
            <p:cNvPr id="8" name="Google Shape;259;p20">
              <a:extLst>
                <a:ext uri="{FF2B5EF4-FFF2-40B4-BE49-F238E27FC236}">
                  <a16:creationId xmlns:a16="http://schemas.microsoft.com/office/drawing/2014/main" id="{98EEFD22-1878-4117-B118-17F9A7DEAA19}"/>
                </a:ext>
              </a:extLst>
            </p:cNvPr>
            <p:cNvPicPr preferRelativeResize="0"/>
            <p:nvPr/>
          </p:nvPicPr>
          <p:blipFill rotWithShape="1">
            <a:blip r:embed="rId5">
              <a:alphaModFix/>
            </a:blip>
            <a:srcRect/>
            <a:stretch/>
          </p:blipFill>
          <p:spPr>
            <a:xfrm>
              <a:off x="4802437" y="4290562"/>
              <a:ext cx="7322451" cy="2522387"/>
            </a:xfrm>
            <a:prstGeom prst="rect">
              <a:avLst/>
            </a:prstGeom>
            <a:noFill/>
            <a:ln>
              <a:noFill/>
            </a:ln>
          </p:spPr>
        </p:pic>
        <p:pic>
          <p:nvPicPr>
            <p:cNvPr id="9" name="Google Shape;260;p20">
              <a:extLst>
                <a:ext uri="{FF2B5EF4-FFF2-40B4-BE49-F238E27FC236}">
                  <a16:creationId xmlns:a16="http://schemas.microsoft.com/office/drawing/2014/main" id="{5E4EDE2D-CCEE-4959-84BE-00CAE1AA29E0}"/>
                </a:ext>
              </a:extLst>
            </p:cNvPr>
            <p:cNvPicPr preferRelativeResize="0"/>
            <p:nvPr/>
          </p:nvPicPr>
          <p:blipFill rotWithShape="1">
            <a:blip r:embed="rId6">
              <a:alphaModFix/>
            </a:blip>
            <a:srcRect/>
            <a:stretch/>
          </p:blipFill>
          <p:spPr>
            <a:xfrm>
              <a:off x="6602144" y="1633327"/>
              <a:ext cx="3595785" cy="2512379"/>
            </a:xfrm>
            <a:prstGeom prst="rect">
              <a:avLst/>
            </a:prstGeom>
            <a:noFill/>
            <a:ln>
              <a:noFill/>
            </a:ln>
          </p:spPr>
        </p:pic>
      </p:grpSp>
    </p:spTree>
    <p:extLst>
      <p:ext uri="{BB962C8B-B14F-4D97-AF65-F5344CB8AC3E}">
        <p14:creationId xmlns:p14="http://schemas.microsoft.com/office/powerpoint/2010/main" val="1030835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Graphical user interface, text, application&#10;&#10;Description automatically generated">
            <a:extLst>
              <a:ext uri="{FF2B5EF4-FFF2-40B4-BE49-F238E27FC236}">
                <a16:creationId xmlns:a16="http://schemas.microsoft.com/office/drawing/2014/main" id="{955F1EDA-13A3-4E87-9544-29CDD4F6A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69" y="1083677"/>
            <a:ext cx="7128792" cy="5513675"/>
          </a:xfrm>
          <a:prstGeom prst="rect">
            <a:avLst/>
          </a:prstGeom>
          <a:noFill/>
          <a:ln>
            <a:solidFill>
              <a:schemeClr val="tx1"/>
            </a:solidFill>
          </a:ln>
        </p:spPr>
      </p:pic>
      <p:sp>
        <p:nvSpPr>
          <p:cNvPr id="2" name="Title 1">
            <a:extLst>
              <a:ext uri="{FF2B5EF4-FFF2-40B4-BE49-F238E27FC236}">
                <a16:creationId xmlns:a16="http://schemas.microsoft.com/office/drawing/2014/main" id="{997D3E45-80C5-4988-8DCB-7D71904D360D}"/>
              </a:ext>
            </a:extLst>
          </p:cNvPr>
          <p:cNvSpPr>
            <a:spLocks noGrp="1"/>
          </p:cNvSpPr>
          <p:nvPr>
            <p:ph type="title"/>
          </p:nvPr>
        </p:nvSpPr>
        <p:spPr/>
        <p:txBody>
          <a:bodyPr/>
          <a:lstStyle/>
          <a:p>
            <a:r>
              <a:rPr lang="en-US" dirty="0"/>
              <a:t>Quarterly OceanOPS Bulletin</a:t>
            </a:r>
            <a:br>
              <a:rPr lang="en-US" dirty="0"/>
            </a:br>
            <a:r>
              <a:rPr lang="en-US" sz="2400" dirty="0"/>
              <a:t>Newsletter-like, integrated and network view</a:t>
            </a:r>
            <a:endParaRPr lang="en-US" dirty="0"/>
          </a:p>
        </p:txBody>
      </p:sp>
      <p:sp>
        <p:nvSpPr>
          <p:cNvPr id="4" name="Slide Number Placeholder 3">
            <a:extLst>
              <a:ext uri="{FF2B5EF4-FFF2-40B4-BE49-F238E27FC236}">
                <a16:creationId xmlns:a16="http://schemas.microsoft.com/office/drawing/2014/main" id="{479D4D95-E6F9-41EE-96FF-3D510EF5ED64}"/>
              </a:ext>
            </a:extLst>
          </p:cNvPr>
          <p:cNvSpPr>
            <a:spLocks noGrp="1"/>
          </p:cNvSpPr>
          <p:nvPr>
            <p:ph type="sldNum" sz="quarter" idx="4"/>
          </p:nvPr>
        </p:nvSpPr>
        <p:spPr/>
        <p:txBody>
          <a:bodyPr/>
          <a:lstStyle/>
          <a:p>
            <a:fld id="{1F373E91-1937-46D8-B393-D77320A7F825}" type="slidenum">
              <a:rPr lang="en-US" smtClean="0"/>
              <a:pPr/>
              <a:t>7</a:t>
            </a:fld>
            <a:endParaRPr lang="en-US" dirty="0"/>
          </a:p>
        </p:txBody>
      </p:sp>
      <p:pic>
        <p:nvPicPr>
          <p:cNvPr id="6" name="Picture 5" descr="Graphical user interface&#10;&#10;Description automatically generated with low confidence">
            <a:extLst>
              <a:ext uri="{FF2B5EF4-FFF2-40B4-BE49-F238E27FC236}">
                <a16:creationId xmlns:a16="http://schemas.microsoft.com/office/drawing/2014/main" id="{79DC8006-1CF9-4932-88FA-2560F97C3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196752"/>
            <a:ext cx="4748164" cy="3672408"/>
          </a:xfrm>
          <a:prstGeom prst="rect">
            <a:avLst/>
          </a:prstGeom>
          <a:ln>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74C8464A-24A1-495E-AE39-5C2F31FBB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1844824"/>
            <a:ext cx="4433454" cy="3429000"/>
          </a:xfrm>
          <a:prstGeom prst="rect">
            <a:avLst/>
          </a:prstGeom>
          <a:noFill/>
          <a:ln>
            <a:solidFill>
              <a:schemeClr val="tx1"/>
            </a:solidFill>
          </a:ln>
        </p:spPr>
      </p:pic>
      <p:pic>
        <p:nvPicPr>
          <p:cNvPr id="10" name="Picture 9" descr="Graphical user interface, website&#10;&#10;Description automatically generated">
            <a:extLst>
              <a:ext uri="{FF2B5EF4-FFF2-40B4-BE49-F238E27FC236}">
                <a16:creationId xmlns:a16="http://schemas.microsoft.com/office/drawing/2014/main" id="{1F1659C2-0F1D-4A63-81A2-E4A09C593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08" y="1232296"/>
            <a:ext cx="6546808" cy="5063546"/>
          </a:xfrm>
          <a:prstGeom prst="rect">
            <a:avLst/>
          </a:prstGeom>
          <a:noFill/>
          <a:ln>
            <a:solidFill>
              <a:schemeClr val="tx1"/>
            </a:solidFill>
          </a:ln>
        </p:spPr>
      </p:pic>
      <p:grpSp>
        <p:nvGrpSpPr>
          <p:cNvPr id="21" name="Group 20">
            <a:extLst>
              <a:ext uri="{FF2B5EF4-FFF2-40B4-BE49-F238E27FC236}">
                <a16:creationId xmlns:a16="http://schemas.microsoft.com/office/drawing/2014/main" id="{3C9B5569-75CC-42BE-87CE-BBBF5E2CE9BE}"/>
              </a:ext>
            </a:extLst>
          </p:cNvPr>
          <p:cNvGrpSpPr/>
          <p:nvPr/>
        </p:nvGrpSpPr>
        <p:grpSpPr>
          <a:xfrm>
            <a:off x="4299339" y="868781"/>
            <a:ext cx="4765537" cy="5863538"/>
            <a:chOff x="4294257" y="702594"/>
            <a:chExt cx="4765537" cy="5863538"/>
          </a:xfrm>
          <a:noFill/>
        </p:grpSpPr>
        <p:pic>
          <p:nvPicPr>
            <p:cNvPr id="12" name="Picture 11" descr="Graphical user interface, application&#10;&#10;Description automatically generated">
              <a:extLst>
                <a:ext uri="{FF2B5EF4-FFF2-40B4-BE49-F238E27FC236}">
                  <a16:creationId xmlns:a16="http://schemas.microsoft.com/office/drawing/2014/main" id="{782C180C-70BB-4D06-9C4D-E61506E124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4257" y="2914358"/>
              <a:ext cx="4721486" cy="3651774"/>
            </a:xfrm>
            <a:prstGeom prst="rect">
              <a:avLst/>
            </a:prstGeom>
            <a:grpFill/>
            <a:ln>
              <a:solidFill>
                <a:schemeClr val="tx1"/>
              </a:solidFill>
            </a:ln>
          </p:spPr>
        </p:pic>
        <p:pic>
          <p:nvPicPr>
            <p:cNvPr id="14" name="Picture 13" descr="Graphical user interface&#10;&#10;Description automatically generated with medium confidence">
              <a:extLst>
                <a:ext uri="{FF2B5EF4-FFF2-40B4-BE49-F238E27FC236}">
                  <a16:creationId xmlns:a16="http://schemas.microsoft.com/office/drawing/2014/main" id="{0DF7E21C-007F-4E22-8A4B-6AB2766F22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9253" y="2797906"/>
              <a:ext cx="3096344" cy="2394829"/>
            </a:xfrm>
            <a:prstGeom prst="rect">
              <a:avLst/>
            </a:prstGeom>
            <a:grpFill/>
            <a:ln>
              <a:solidFill>
                <a:schemeClr val="tx1"/>
              </a:solidFill>
            </a:ln>
          </p:spPr>
        </p:pic>
        <p:pic>
          <p:nvPicPr>
            <p:cNvPr id="16" name="Picture 15" descr="Graphical user interface&#10;&#10;Description automatically generated">
              <a:extLst>
                <a:ext uri="{FF2B5EF4-FFF2-40B4-BE49-F238E27FC236}">
                  <a16:creationId xmlns:a16="http://schemas.microsoft.com/office/drawing/2014/main" id="{442DE1B9-AEB8-4DF3-8D36-7D8D160CAC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7640" y="3963207"/>
              <a:ext cx="2417230" cy="1869576"/>
            </a:xfrm>
            <a:prstGeom prst="rect">
              <a:avLst/>
            </a:prstGeom>
            <a:grpFill/>
            <a:ln>
              <a:solidFill>
                <a:schemeClr val="tx1"/>
              </a:solidFill>
            </a:ln>
          </p:spPr>
        </p:pic>
        <p:pic>
          <p:nvPicPr>
            <p:cNvPr id="18" name="Picture 17" descr="Chart, radar chart&#10;&#10;Description automatically generated">
              <a:extLst>
                <a:ext uri="{FF2B5EF4-FFF2-40B4-BE49-F238E27FC236}">
                  <a16:creationId xmlns:a16="http://schemas.microsoft.com/office/drawing/2014/main" id="{B9726894-7A61-4C8E-8A39-D3D3FAE7D0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1554" y="3296961"/>
              <a:ext cx="2589328" cy="2002683"/>
            </a:xfrm>
            <a:prstGeom prst="rect">
              <a:avLst/>
            </a:prstGeom>
            <a:grpFill/>
            <a:ln>
              <a:solidFill>
                <a:schemeClr val="tx1"/>
              </a:solidFill>
            </a:ln>
          </p:spPr>
        </p:pic>
        <p:pic>
          <p:nvPicPr>
            <p:cNvPr id="20" name="Picture 19" descr="Graphical user interface, text, application&#10;&#10;Description automatically generated">
              <a:extLst>
                <a:ext uri="{FF2B5EF4-FFF2-40B4-BE49-F238E27FC236}">
                  <a16:creationId xmlns:a16="http://schemas.microsoft.com/office/drawing/2014/main" id="{3D6C8A83-84C4-4369-ADB6-18A9FC8C79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1846" y="702594"/>
              <a:ext cx="3967948" cy="3068960"/>
            </a:xfrm>
            <a:prstGeom prst="rect">
              <a:avLst/>
            </a:prstGeom>
            <a:grpFill/>
            <a:ln>
              <a:solidFill>
                <a:schemeClr val="tx1"/>
              </a:solidFill>
            </a:ln>
          </p:spPr>
        </p:pic>
      </p:grpSp>
      <p:sp>
        <p:nvSpPr>
          <p:cNvPr id="22" name="TextBox 21">
            <a:extLst>
              <a:ext uri="{FF2B5EF4-FFF2-40B4-BE49-F238E27FC236}">
                <a16:creationId xmlns:a16="http://schemas.microsoft.com/office/drawing/2014/main" id="{F0448885-3A8C-462D-A6B7-7BC3C54188D5}"/>
              </a:ext>
            </a:extLst>
          </p:cNvPr>
          <p:cNvSpPr txBox="1"/>
          <p:nvPr/>
        </p:nvSpPr>
        <p:spPr>
          <a:xfrm>
            <a:off x="726507" y="6190259"/>
            <a:ext cx="3456384" cy="461665"/>
          </a:xfrm>
          <a:prstGeom prst="rect">
            <a:avLst/>
          </a:prstGeom>
          <a:noFill/>
        </p:spPr>
        <p:txBody>
          <a:bodyPr wrap="square" rtlCol="0">
            <a:spAutoFit/>
          </a:bodyPr>
          <a:lstStyle/>
          <a:p>
            <a:r>
              <a:rPr lang="en-US" sz="2400" b="1" dirty="0"/>
              <a:t>Total pages around 15</a:t>
            </a:r>
          </a:p>
        </p:txBody>
      </p:sp>
    </p:spTree>
    <p:extLst>
      <p:ext uri="{BB962C8B-B14F-4D97-AF65-F5344CB8AC3E}">
        <p14:creationId xmlns:p14="http://schemas.microsoft.com/office/powerpoint/2010/main" val="3428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57FE-BE85-40AA-AE1C-3AB3C1C40867}"/>
              </a:ext>
            </a:extLst>
          </p:cNvPr>
          <p:cNvSpPr>
            <a:spLocks noGrp="1"/>
          </p:cNvSpPr>
          <p:nvPr>
            <p:ph type="title"/>
          </p:nvPr>
        </p:nvSpPr>
        <p:spPr/>
        <p:txBody>
          <a:bodyPr/>
          <a:lstStyle/>
          <a:p>
            <a:r>
              <a:rPr lang="en-US" dirty="0"/>
              <a:t>OceanOPS Monitoring Dashboard</a:t>
            </a:r>
            <a:br>
              <a:rPr lang="en-US" dirty="0"/>
            </a:br>
            <a:r>
              <a:rPr lang="en-US" sz="2800" dirty="0"/>
              <a:t>GOOS-wide metadata, including cruise plans</a:t>
            </a:r>
            <a:endParaRPr lang="en-US" dirty="0"/>
          </a:p>
        </p:txBody>
      </p:sp>
      <p:sp>
        <p:nvSpPr>
          <p:cNvPr id="3" name="Content Placeholder 2">
            <a:extLst>
              <a:ext uri="{FF2B5EF4-FFF2-40B4-BE49-F238E27FC236}">
                <a16:creationId xmlns:a16="http://schemas.microsoft.com/office/drawing/2014/main" id="{9D8F758E-3288-4DE9-8C02-E57F403E782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FF1F026-3B0F-41FE-8E84-4C23D5084D80}"/>
              </a:ext>
            </a:extLst>
          </p:cNvPr>
          <p:cNvSpPr>
            <a:spLocks noGrp="1"/>
          </p:cNvSpPr>
          <p:nvPr>
            <p:ph type="sldNum" sz="quarter" idx="4"/>
          </p:nvPr>
        </p:nvSpPr>
        <p:spPr/>
        <p:txBody>
          <a:bodyPr/>
          <a:lstStyle/>
          <a:p>
            <a:fld id="{1F373E91-1937-46D8-B393-D77320A7F825}" type="slidenum">
              <a:rPr lang="en-US" smtClean="0"/>
              <a:pPr/>
              <a:t>8</a:t>
            </a:fld>
            <a:endParaRPr lang="en-US" dirty="0"/>
          </a:p>
        </p:txBody>
      </p:sp>
      <p:pic>
        <p:nvPicPr>
          <p:cNvPr id="6" name="Picture 5">
            <a:extLst>
              <a:ext uri="{FF2B5EF4-FFF2-40B4-BE49-F238E27FC236}">
                <a16:creationId xmlns:a16="http://schemas.microsoft.com/office/drawing/2014/main" id="{19A16270-F1C1-4264-85B6-808B74801DB5}"/>
              </a:ext>
            </a:extLst>
          </p:cNvPr>
          <p:cNvPicPr>
            <a:picLocks noChangeAspect="1"/>
          </p:cNvPicPr>
          <p:nvPr/>
        </p:nvPicPr>
        <p:blipFill>
          <a:blip r:embed="rId3"/>
          <a:stretch>
            <a:fillRect/>
          </a:stretch>
        </p:blipFill>
        <p:spPr>
          <a:xfrm>
            <a:off x="0" y="1196752"/>
            <a:ext cx="9144000" cy="5139328"/>
          </a:xfrm>
          <a:prstGeom prst="rect">
            <a:avLst/>
          </a:prstGeom>
        </p:spPr>
      </p:pic>
    </p:spTree>
    <p:extLst>
      <p:ext uri="{BB962C8B-B14F-4D97-AF65-F5344CB8AC3E}">
        <p14:creationId xmlns:p14="http://schemas.microsoft.com/office/powerpoint/2010/main" val="29689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B1C60-F3F6-453A-A25E-CF7B5DCF9039}"/>
              </a:ext>
            </a:extLst>
          </p:cNvPr>
          <p:cNvSpPr>
            <a:spLocks noGrp="1"/>
          </p:cNvSpPr>
          <p:nvPr>
            <p:ph type="title"/>
          </p:nvPr>
        </p:nvSpPr>
        <p:spPr/>
        <p:txBody>
          <a:bodyPr/>
          <a:lstStyle/>
          <a:p>
            <a:r>
              <a:rPr lang="en-US" dirty="0"/>
              <a:t>Many Statistics and Graphs</a:t>
            </a:r>
            <a:br>
              <a:rPr lang="en-US" dirty="0"/>
            </a:br>
            <a:r>
              <a:rPr lang="en-US" dirty="0"/>
              <a:t>Query what you need!</a:t>
            </a:r>
          </a:p>
        </p:txBody>
      </p:sp>
      <p:sp>
        <p:nvSpPr>
          <p:cNvPr id="3" name="Content Placeholder 2">
            <a:extLst>
              <a:ext uri="{FF2B5EF4-FFF2-40B4-BE49-F238E27FC236}">
                <a16:creationId xmlns:a16="http://schemas.microsoft.com/office/drawing/2014/main" id="{708D23E9-54D6-4885-B39E-B4960987CF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980E08-0AD6-48E5-A890-18E7F70EFAE2}"/>
              </a:ext>
            </a:extLst>
          </p:cNvPr>
          <p:cNvSpPr>
            <a:spLocks noGrp="1"/>
          </p:cNvSpPr>
          <p:nvPr>
            <p:ph type="sldNum" sz="quarter" idx="4"/>
          </p:nvPr>
        </p:nvSpPr>
        <p:spPr/>
        <p:txBody>
          <a:bodyPr/>
          <a:lstStyle/>
          <a:p>
            <a:fld id="{1F373E91-1937-46D8-B393-D77320A7F825}" type="slidenum">
              <a:rPr lang="en-US" smtClean="0"/>
              <a:pPr/>
              <a:t>9</a:t>
            </a:fld>
            <a:endParaRPr lang="en-US" dirty="0"/>
          </a:p>
        </p:txBody>
      </p:sp>
      <p:pic>
        <p:nvPicPr>
          <p:cNvPr id="6" name="Picture 5">
            <a:extLst>
              <a:ext uri="{FF2B5EF4-FFF2-40B4-BE49-F238E27FC236}">
                <a16:creationId xmlns:a16="http://schemas.microsoft.com/office/drawing/2014/main" id="{29EB39F4-6F1E-4185-BC61-E0B8E622C4E3}"/>
              </a:ext>
            </a:extLst>
          </p:cNvPr>
          <p:cNvPicPr>
            <a:picLocks noChangeAspect="1"/>
          </p:cNvPicPr>
          <p:nvPr/>
        </p:nvPicPr>
        <p:blipFill>
          <a:blip r:embed="rId2"/>
          <a:stretch>
            <a:fillRect/>
          </a:stretch>
        </p:blipFill>
        <p:spPr>
          <a:xfrm>
            <a:off x="0" y="1196752"/>
            <a:ext cx="9144000" cy="5143500"/>
          </a:xfrm>
          <a:prstGeom prst="rect">
            <a:avLst/>
          </a:prstGeom>
        </p:spPr>
      </p:pic>
    </p:spTree>
    <p:extLst>
      <p:ext uri="{BB962C8B-B14F-4D97-AF65-F5344CB8AC3E}">
        <p14:creationId xmlns:p14="http://schemas.microsoft.com/office/powerpoint/2010/main" val="981572303"/>
      </p:ext>
    </p:extLst>
  </p:cSld>
  <p:clrMapOvr>
    <a:masterClrMapping/>
  </p:clrMapOvr>
</p:sld>
</file>

<file path=ppt/theme/theme1.xml><?xml version="1.0" encoding="utf-8"?>
<a:theme xmlns:a="http://schemas.openxmlformats.org/drawingml/2006/main" name="SOT-10-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SOT-8-Template</Template>
  <TotalTime>2963</TotalTime>
  <Words>3141</Words>
  <Application>Microsoft Office PowerPoint</Application>
  <PresentationFormat>On-screen Show (4:3)</PresentationFormat>
  <Paragraphs>156</Paragraphs>
  <Slides>32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Noto Sans Symbols</vt:lpstr>
      <vt:lpstr>Verdana</vt:lpstr>
      <vt:lpstr>SOT-10-Template</vt:lpstr>
      <vt:lpstr>PowerPoint Presentation</vt:lpstr>
      <vt:lpstr>The Brest-based OceanOPS Team</vt:lpstr>
      <vt:lpstr>5-year OceanOPS Strategy</vt:lpstr>
      <vt:lpstr>New WMO Structure OceanOPS in ESM Division of Infrastructure Department</vt:lpstr>
      <vt:lpstr>OceanOPS at OceanOBS (2019) 3rd party data a key discussion </vt:lpstr>
      <vt:lpstr>Ocean Observing System Report Card</vt:lpstr>
      <vt:lpstr>Quarterly OceanOPS Bulletin Newsletter-like, integrated and network view</vt:lpstr>
      <vt:lpstr>OceanOPS Monitoring Dashboard GOOS-wide metadata, including cruise plans</vt:lpstr>
      <vt:lpstr>Many Statistics and Graphs Query what you need!</vt:lpstr>
      <vt:lpstr>Export your individual Charts, add Title and Comments</vt:lpstr>
      <vt:lpstr>GOOS-wide, national or program…</vt:lpstr>
      <vt:lpstr>KPIs: Per Network, Area, Time, …</vt:lpstr>
      <vt:lpstr>Implementing OSCAR Requirements Project targets in 5°x5° fields</vt:lpstr>
      <vt:lpstr>Targets per Latitude Interactive vs. static Maps</vt:lpstr>
      <vt:lpstr>Covid 19: Monitoring Impact Reports published with WMO/IOC</vt:lpstr>
      <vt:lpstr>Day2Day Data Tracking Tool</vt:lpstr>
      <vt:lpstr>How to submit/update Metadata ?</vt:lpstr>
      <vt:lpstr>Analysis today per Network, and tomorrow per ECV/EOV</vt:lpstr>
      <vt:lpstr>Plan Operations, exploit Synergies “Low-cost” charter in data sparse areas</vt:lpstr>
      <vt:lpstr>Other Cruise Opportunities Building m2m sync with IRSO – MFP; others manual</vt:lpstr>
      <vt:lpstr>Static SOT Website Landing page for broader Community; Review? Brochure?</vt:lpstr>
      <vt:lpstr>Static VOS Website Mostly for Operator Requirements</vt:lpstr>
      <vt:lpstr>User Groups: Overcome OceanExpert? Contact Metadata for automated annual Reports</vt:lpstr>
      <vt:lpstr>VOS Stations and Observations</vt:lpstr>
      <vt:lpstr>Where is your VOS?</vt:lpstr>
      <vt:lpstr>SOOP-XBT Stations and Deployments</vt:lpstr>
      <vt:lpstr>ASAP Stations and Deployments</vt:lpstr>
      <vt:lpstr>IOC driven Data Flow Diagrams Cookbook?</vt:lpstr>
      <vt:lpstr>SOT Actions: Trello Board https://trello.com/b/fTxHWAqN/sot-actions</vt:lpstr>
      <vt:lpstr>Actions/Recommendations</vt:lpstr>
      <vt:lpstr>Actions/Recommendations (continued)</vt:lpstr>
      <vt:lpstr>Actions/Recommendations (continued)</vt:lpstr>
    </vt:vector>
  </TitlesOfParts>
  <Company>WMO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Item 5.2 WMO Rolling Review of Requirements (RRR)</dc:title>
  <dc:creator>Etienne Charpentier</dc:creator>
  <cp:lastModifiedBy>Kramp Martin (OceanOPS)</cp:lastModifiedBy>
  <cp:revision>46</cp:revision>
  <dcterms:created xsi:type="dcterms:W3CDTF">2015-04-15T06:27:16Z</dcterms:created>
  <dcterms:modified xsi:type="dcterms:W3CDTF">2021-09-14T17:38:28Z</dcterms:modified>
</cp:coreProperties>
</file>