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3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63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139119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4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15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100000">
              <a:srgbClr val="00153A"/>
            </a:gs>
            <a:gs pos="0">
              <a:srgbClr val="3343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3BE5-45F5-488C-A449-111B3E30B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3" y="765457"/>
            <a:ext cx="7022764" cy="1502345"/>
          </a:xfrm>
        </p:spPr>
        <p:txBody>
          <a:bodyPr anchor="ctr">
            <a:normAutofit/>
          </a:bodyPr>
          <a:lstStyle>
            <a:lvl1pPr algn="l">
              <a:defRPr sz="3000" u="none" spc="-113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and Subtitle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A4621-BA33-4FE2-A5EC-0184B8FF6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4765" y="765458"/>
            <a:ext cx="1976694" cy="1502345"/>
          </a:xfrm>
        </p:spPr>
        <p:txBody>
          <a:bodyPr anchor="b"/>
          <a:lstStyle>
            <a:lvl1pPr marL="0" indent="0" algn="r">
              <a:lnSpc>
                <a:spcPct val="70000"/>
              </a:lnSpc>
              <a:buNone/>
              <a:defRPr sz="1350" spc="-113">
                <a:solidFill>
                  <a:srgbClr val="74AFDB"/>
                </a:solidFill>
                <a:latin typeface="Franklin Gothic Book" panose="020B05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 dirty="0" err="1"/>
              <a:t>Author</a:t>
            </a:r>
            <a:r>
              <a:rPr lang="fr-FR" dirty="0"/>
              <a:t> &amp; speaker 1</a:t>
            </a:r>
          </a:p>
          <a:p>
            <a:r>
              <a:rPr lang="fr-FR" dirty="0" err="1"/>
              <a:t>Author</a:t>
            </a:r>
            <a:r>
              <a:rPr lang="fr-FR" dirty="0"/>
              <a:t> 2</a:t>
            </a:r>
          </a:p>
          <a:p>
            <a:r>
              <a:rPr lang="fr-FR" dirty="0" err="1"/>
              <a:t>Author</a:t>
            </a:r>
            <a:r>
              <a:rPr lang="fr-FR" dirty="0"/>
              <a:t> 3</a:t>
            </a:r>
          </a:p>
          <a:p>
            <a:r>
              <a:rPr lang="fr-FR" dirty="0" err="1"/>
              <a:t>Author</a:t>
            </a:r>
            <a:r>
              <a:rPr lang="fr-FR" dirty="0"/>
              <a:t> 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2E1A4-BF7A-4125-BB90-E6287576C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0090" y="2271723"/>
            <a:ext cx="2520889" cy="250825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Speaker’s email</a:t>
            </a:r>
            <a:endParaRPr lang="fr-FR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9B034F65-63E2-453F-A8E5-60EBF56E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682" y="2405346"/>
            <a:ext cx="6578637" cy="4452654"/>
          </a:xfrm>
          <a:prstGeom prst="rect">
            <a:avLst/>
          </a:prstGeom>
          <a:effectLst/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74B75D66-C78C-4755-BF6C-28615A004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07" y="142676"/>
            <a:ext cx="244056" cy="46531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07CA4D8-83D3-4345-A113-DFEA44EEB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656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29FD630-1CE1-4734-BBC8-4250D9FB8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29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Place and meeting name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2537CE2-0D3F-40C5-B067-2BDE881F3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" y="144079"/>
            <a:ext cx="867344" cy="556543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8B366EB-CEA5-4882-BFB6-F1E10DAAE9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49" y="128441"/>
            <a:ext cx="909880" cy="5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3164-2A04-4B29-B5D5-5F9D0A4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039D-4BB6-4890-8E0D-B79F2DDC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1" y="1825631"/>
            <a:ext cx="8786544" cy="4523417"/>
          </a:xfrm>
        </p:spPr>
        <p:txBody>
          <a:bodyPr/>
          <a:lstStyle>
            <a:lvl1pPr marL="128588" indent="-128588">
              <a:buClr>
                <a:srgbClr val="009EE0"/>
              </a:buClr>
              <a:buFont typeface="Wingdings" panose="05000000000000000000" pitchFamily="2" charset="2"/>
              <a:buChar char="§"/>
              <a:defRPr/>
            </a:lvl1pPr>
            <a:lvl2pPr marL="385763" indent="-128588">
              <a:buClr>
                <a:srgbClr val="87888A"/>
              </a:buClr>
              <a:buFont typeface="Wingdings" panose="05000000000000000000" pitchFamily="2" charset="2"/>
              <a:buChar char="§"/>
              <a:defRPr/>
            </a:lvl2pPr>
            <a:lvl3pPr marL="642938" indent="-128588">
              <a:buClr>
                <a:srgbClr val="87888A"/>
              </a:buClr>
              <a:buFont typeface="Wingdings" panose="05000000000000000000" pitchFamily="2" charset="2"/>
              <a:buChar char="§"/>
              <a:defRPr/>
            </a:lvl3pPr>
            <a:lvl4pPr marL="900113" indent="-128588">
              <a:buClr>
                <a:srgbClr val="87888A"/>
              </a:buClr>
              <a:buFont typeface="Wingdings" panose="05000000000000000000" pitchFamily="2" charset="2"/>
              <a:buChar char="§"/>
              <a:defRPr/>
            </a:lvl4pPr>
            <a:lvl5pPr marL="1157288" indent="-128588">
              <a:buClr>
                <a:srgbClr val="87888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6AFB42-D325-4CCB-9238-EDF088C169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5300" y="1195388"/>
            <a:ext cx="4210050" cy="495300"/>
          </a:xfrm>
        </p:spPr>
        <p:txBody>
          <a:bodyPr anchor="ctr"/>
          <a:lstStyle>
            <a:lvl1pPr marL="0" indent="0" algn="r">
              <a:buNone/>
              <a:defRPr i="1" spc="-113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the problematic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2C45000-C8D7-4BC9-8E7A-1830C8000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656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07D0E2-71D7-4917-A951-DED6A686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29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Place and meeting name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6CE146-733C-439B-A875-BA24B5769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" y="128162"/>
            <a:ext cx="866700" cy="5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gradFill>
          <a:gsLst>
            <a:gs pos="100000">
              <a:srgbClr val="00153A"/>
            </a:gs>
            <a:gs pos="0">
              <a:srgbClr val="3343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67756C-B5C1-4D30-87D6-024B5CB56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93" y="1211413"/>
            <a:ext cx="7277814" cy="6864193"/>
          </a:xfrm>
          <a:prstGeom prst="rect">
            <a:avLst/>
          </a:prstGeom>
          <a:effectLst/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B14ABB63-DDE3-4D62-AC38-52B9D88740F8}"/>
              </a:ext>
            </a:extLst>
          </p:cNvPr>
          <p:cNvGrpSpPr/>
          <p:nvPr userDrawn="1"/>
        </p:nvGrpSpPr>
        <p:grpSpPr>
          <a:xfrm>
            <a:off x="175029" y="911314"/>
            <a:ext cx="1566130" cy="2323992"/>
            <a:chOff x="233371" y="911314"/>
            <a:chExt cx="2088173" cy="23239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A8692F-56D6-46D5-84B0-995E19F445CA}"/>
                </a:ext>
              </a:extLst>
            </p:cNvPr>
            <p:cNvSpPr txBox="1"/>
            <p:nvPr userDrawn="1"/>
          </p:nvSpPr>
          <p:spPr>
            <a:xfrm>
              <a:off x="233376" y="1311479"/>
              <a:ext cx="1970809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1500" spc="-113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Thank</a:t>
              </a:r>
              <a:r>
                <a:rPr lang="fr-FR" sz="1500" spc="-113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fr-FR" sz="1500" spc="-113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you</a:t>
              </a:r>
              <a:endParaRPr lang="en-US" sz="1500" spc="-113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418BB-B000-498B-8735-97D7B9E7EB41}"/>
                </a:ext>
              </a:extLst>
            </p:cNvPr>
            <p:cNvSpPr txBox="1"/>
            <p:nvPr userDrawn="1"/>
          </p:nvSpPr>
          <p:spPr>
            <a:xfrm>
              <a:off x="233372" y="2111809"/>
              <a:ext cx="1569461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1500" dirty="0">
                  <a:solidFill>
                    <a:schemeClr val="bg1"/>
                  </a:solidFill>
                  <a:latin typeface="Lucida Sans" panose="020B0602030504020204" pitchFamily="34" charset="0"/>
                  <a:cs typeface="Lao UI" panose="020B0502040204020203" pitchFamily="34" charset="0"/>
                </a:rPr>
                <a:t>Merci</a:t>
              </a:r>
              <a:endParaRPr lang="en-US" sz="1500" dirty="0">
                <a:solidFill>
                  <a:schemeClr val="bg1"/>
                </a:solidFill>
                <a:latin typeface="Lucida Sans" panose="020B0602030504020204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37F0B-A1E8-4DB1-B2CA-3EDD39F6015A}"/>
                </a:ext>
              </a:extLst>
            </p:cNvPr>
            <p:cNvSpPr txBox="1"/>
            <p:nvPr userDrawn="1"/>
          </p:nvSpPr>
          <p:spPr>
            <a:xfrm>
              <a:off x="233372" y="1711644"/>
              <a:ext cx="1919829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fr-FR" sz="1500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Gracias</a:t>
              </a:r>
              <a:endParaRPr lang="en-US" sz="1500" dirty="0">
                <a:solidFill>
                  <a:schemeClr val="bg1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2EE0AF-08C6-49AA-9471-18F8F5D28ACA}"/>
                </a:ext>
              </a:extLst>
            </p:cNvPr>
            <p:cNvSpPr txBox="1"/>
            <p:nvPr userDrawn="1"/>
          </p:nvSpPr>
          <p:spPr>
            <a:xfrm>
              <a:off x="233373" y="911314"/>
              <a:ext cx="2088171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az-Cyrl-AZ" sz="1500" b="0" i="0" kern="1200" dirty="0">
                  <a:solidFill>
                    <a:schemeClr val="bg1"/>
                  </a:solidFill>
                  <a:effectLst/>
                  <a:latin typeface="Corbel" panose="020B0503020204020204" pitchFamily="34" charset="0"/>
                  <a:ea typeface="+mn-ea"/>
                  <a:cs typeface="+mn-cs"/>
                </a:rPr>
                <a:t>Спасибо</a:t>
              </a:r>
              <a:endParaRPr lang="en-US" sz="15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1C43F-A227-464C-B897-E237EFC2BBBF}"/>
                </a:ext>
              </a:extLst>
            </p:cNvPr>
            <p:cNvSpPr txBox="1"/>
            <p:nvPr userDrawn="1"/>
          </p:nvSpPr>
          <p:spPr>
            <a:xfrm>
              <a:off x="233371" y="2912141"/>
              <a:ext cx="1296044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ar-AE" sz="1500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شُكْرًا</a:t>
              </a:r>
              <a:endParaRPr lang="en-US" sz="15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1078B-1ED6-43E5-A60D-451C9DC42209}"/>
                </a:ext>
              </a:extLst>
            </p:cNvPr>
            <p:cNvSpPr txBox="1"/>
            <p:nvPr userDrawn="1"/>
          </p:nvSpPr>
          <p:spPr>
            <a:xfrm>
              <a:off x="233371" y="2511974"/>
              <a:ext cx="139936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ja-JP" altLang="en-US" sz="1500" b="0" i="0" u="none" kern="1200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谢谢</a:t>
              </a:r>
              <a:endParaRPr lang="en-US" sz="1500" u="none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9E34A5-9667-4E33-AB76-AB9ACFCA951C}"/>
              </a:ext>
            </a:extLst>
          </p:cNvPr>
          <p:cNvSpPr txBox="1"/>
          <p:nvPr userDrawn="1"/>
        </p:nvSpPr>
        <p:spPr>
          <a:xfrm>
            <a:off x="7070486" y="2080221"/>
            <a:ext cx="199624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35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support@ocean-ops.org</a:t>
            </a:r>
            <a:endParaRPr lang="en-US" sz="13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B1BFEE-CC03-4C18-9707-DDAD5B106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643" y="1151030"/>
            <a:ext cx="405000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1F1580-F519-44E7-8A71-FDC971DFD6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24" y="1151030"/>
            <a:ext cx="404775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72E206-8B42-43EC-A00E-86567E9389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579" y="1151030"/>
            <a:ext cx="405000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128ED6-AEBD-4FEB-AC70-EAA0A20459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12" y="1151030"/>
            <a:ext cx="405000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BE9F9F4-8D95-48FB-B348-CA4AA9187E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106" y="1151030"/>
            <a:ext cx="549360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656CD8-5755-4675-B381-B81D03A2C9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47" y="1151030"/>
            <a:ext cx="403673" cy="54000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D72A985-647C-4862-B018-1B3C01404F7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797" y="180000"/>
            <a:ext cx="244056" cy="465312"/>
          </a:xfrm>
          <a:prstGeom prst="rect">
            <a:avLst/>
          </a:prstGeom>
        </p:spPr>
      </p:pic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BBE234EC-B0AF-4594-9E3B-AEBBE9AE9937}"/>
              </a:ext>
            </a:extLst>
          </p:cNvPr>
          <p:cNvCxnSpPr>
            <a:cxnSpLocks/>
          </p:cNvCxnSpPr>
          <p:nvPr userDrawn="1"/>
        </p:nvCxnSpPr>
        <p:spPr>
          <a:xfrm>
            <a:off x="3841697" y="934471"/>
            <a:ext cx="0" cy="936000"/>
          </a:xfrm>
          <a:prstGeom prst="line">
            <a:avLst/>
          </a:prstGeom>
          <a:ln w="25400">
            <a:solidFill>
              <a:srgbClr val="74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02DDE0-523B-4562-A329-535715AA1B7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12015" y="645312"/>
            <a:ext cx="2504735" cy="1400976"/>
          </a:xfrm>
        </p:spPr>
        <p:txBody>
          <a:bodyPr rIns="0"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 few</a:t>
            </a:r>
            <a:br>
              <a:rPr lang="fr-FR" dirty="0"/>
            </a:br>
            <a:r>
              <a:rPr lang="fr-FR" dirty="0"/>
              <a:t>conclusion</a:t>
            </a:r>
            <a:br>
              <a:rPr lang="fr-FR" dirty="0"/>
            </a:br>
            <a:r>
              <a:rPr lang="fr-FR" dirty="0" err="1"/>
              <a:t>words</a:t>
            </a:r>
            <a:endParaRPr lang="fr-FR" dirty="0"/>
          </a:p>
        </p:txBody>
      </p:sp>
      <p:pic>
        <p:nvPicPr>
          <p:cNvPr id="4" name="Picture 3" descr="A picture containing window&#10;&#10;Description generated with high confidence">
            <a:extLst>
              <a:ext uri="{FF2B5EF4-FFF2-40B4-BE49-F238E27FC236}">
                <a16:creationId xmlns:a16="http://schemas.microsoft.com/office/drawing/2014/main" id="{D4E76A5C-0DBB-40D5-B2F3-F837BE8BD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9" t="8384" r="16269" b="18803"/>
          <a:stretch/>
        </p:blipFill>
        <p:spPr>
          <a:xfrm>
            <a:off x="7711665" y="1073644"/>
            <a:ext cx="572873" cy="694772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732D46B-64E6-469A-A54B-F553C907076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" y="144079"/>
            <a:ext cx="867344" cy="556543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4A34488-08ED-4400-B2F9-F11A59B2B37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07" y="200581"/>
            <a:ext cx="909880" cy="57603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5043E2-2495-4E71-A5E0-1804C79DCA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34" y="1151030"/>
            <a:ext cx="4285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3236-78EF-4487-88D3-D6FEE63F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78BB-81EE-4B3B-8B63-C21EA72D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775E6-E254-4840-B0AE-285D2D90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4139-0D8B-4617-8BA4-9A086E2DFF1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9EDF8-98CC-45A4-A38A-F2DCB816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34552-C885-47B8-B686-92A668BA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6FCB-E154-4783-ABF4-1539A527F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3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4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70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0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07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20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40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80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95CC-A818-4D04-BE5C-E19FA15A25F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C9CB8"/>
            </a:gs>
            <a:gs pos="0">
              <a:srgbClr val="D6E0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5DB5C-55F1-487D-BDB6-5DF62804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ln>
            <a:noFill/>
            <a:round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C54CD-5622-45A2-90C6-9EA630DF7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E7FA-6D8E-4D38-9D35-AD17B72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656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AC5EB-58FE-4F05-B870-4A785209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29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Place and meeting name</a:t>
            </a:r>
          </a:p>
        </p:txBody>
      </p:sp>
    </p:spTree>
    <p:extLst>
      <p:ext uri="{BB962C8B-B14F-4D97-AF65-F5344CB8AC3E}">
        <p14:creationId xmlns:p14="http://schemas.microsoft.com/office/powerpoint/2010/main" val="23982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u="sng" kern="1200" cap="small" spc="-113" baseline="0">
          <a:solidFill>
            <a:srgbClr val="00153A"/>
          </a:solidFill>
          <a:uFill>
            <a:solidFill>
              <a:srgbClr val="009EE0"/>
            </a:solidFill>
          </a:uFill>
          <a:latin typeface="Franklin Gothic Book" panose="020B0503020102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rgbClr val="00153A"/>
          </a:solidFill>
          <a:latin typeface="Segoe UI Light" panose="020B0502040204020203" pitchFamily="34" charset="0"/>
          <a:ea typeface="Open Sans" panose="020B0606030504020204" pitchFamily="34" charset="0"/>
          <a:cs typeface="Segoe UI Semilight" panose="020B0402040204020203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socean.org/index.php?option=com_oe&amp;task=viewDocumentRecord&amp;docID=26929" TargetMode="External"/><Relationship Id="rId2" Type="http://schemas.openxmlformats.org/officeDocument/2006/relationships/hyperlink" Target="https://www.goosocean.org/index.php?option=com_oe&amp;task=viewGroupRecord&amp;groupID=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860880" cy="16859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Agenda Item 10:  Executive Board Status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2021" y="4077072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Darin Figurskey, SOT Chair</a:t>
            </a:r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471" y="1556792"/>
            <a:ext cx="2381487" cy="19195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1552303"/>
            <a:ext cx="2028825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10" y="4149080"/>
            <a:ext cx="1664292" cy="1922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019" y="3476353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Rebecca Cowley</a:t>
            </a:r>
          </a:p>
          <a:p>
            <a:pPr algn="ctr"/>
            <a:r>
              <a:rPr lang="en-US" dirty="0" smtClean="0"/>
              <a:t>Outgoing SOOP Chair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1828" y="3476352"/>
            <a:ext cx="230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Gustavo </a:t>
            </a:r>
            <a:r>
              <a:rPr lang="en-US" dirty="0" err="1" smtClean="0"/>
              <a:t>Goni</a:t>
            </a:r>
            <a:endParaRPr lang="en-US" dirty="0" smtClean="0"/>
          </a:p>
          <a:p>
            <a:pPr algn="ctr"/>
            <a:r>
              <a:rPr lang="en-US" dirty="0" smtClean="0"/>
              <a:t>Outgoing SOOP </a:t>
            </a:r>
            <a:r>
              <a:rPr lang="en-US" dirty="0" err="1" smtClean="0"/>
              <a:t>VChair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5708" y="6106352"/>
            <a:ext cx="215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S.T. Chan</a:t>
            </a:r>
          </a:p>
          <a:p>
            <a:pPr algn="ctr"/>
            <a:r>
              <a:rPr lang="en-US" dirty="0" smtClean="0"/>
              <a:t>Outgoing VOS </a:t>
            </a:r>
            <a:r>
              <a:rPr lang="en-US" dirty="0" err="1" smtClean="0"/>
              <a:t>VChair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32502" y="6071220"/>
            <a:ext cx="213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Dave Berry</a:t>
            </a:r>
          </a:p>
          <a:p>
            <a:pPr algn="ctr"/>
            <a:r>
              <a:rPr lang="en-US" dirty="0" smtClean="0"/>
              <a:t>Outgoing SOT </a:t>
            </a:r>
            <a:r>
              <a:rPr lang="en-US" dirty="0" err="1" smtClean="0"/>
              <a:t>VChair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674" y="4360175"/>
            <a:ext cx="1914525" cy="1676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0800000" flipV="1">
            <a:off x="3275856" y="3356411"/>
            <a:ext cx="2937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are grateful for their </a:t>
            </a:r>
            <a:r>
              <a:rPr lang="en-GB" sz="1600" i="1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years of service, their commitment to science and observations, and their friendship.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Prospective EB for the Next Intersessional Period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With thanks, volunteers for the SOT EB for the next intersessional period are:</a:t>
            </a:r>
            <a:endParaRPr lang="en-US" sz="2400" dirty="0"/>
          </a:p>
          <a:p>
            <a:pPr lvl="0"/>
            <a:r>
              <a:rPr lang="en-GB" dirty="0" smtClean="0">
                <a:effectLst/>
              </a:rPr>
              <a:t>SOT	</a:t>
            </a:r>
            <a:endParaRPr lang="en-US" dirty="0" smtClean="0">
              <a:effectLst/>
            </a:endParaRPr>
          </a:p>
          <a:p>
            <a:pPr lvl="1"/>
            <a:r>
              <a:rPr lang="en-GB" dirty="0" smtClean="0">
                <a:effectLst/>
              </a:rPr>
              <a:t>Darin Figurskey, Chair (United States);  Elizabeth Kent, Vice Chair (United Kingdom).</a:t>
            </a:r>
            <a:endParaRPr lang="en-US" dirty="0" smtClean="0">
              <a:effectLst/>
            </a:endParaRPr>
          </a:p>
          <a:p>
            <a:pPr lvl="0"/>
            <a:r>
              <a:rPr lang="en-GB" dirty="0" smtClean="0">
                <a:effectLst/>
              </a:rPr>
              <a:t>VOS Panel</a:t>
            </a:r>
            <a:endParaRPr lang="en-US" dirty="0" smtClean="0">
              <a:effectLst/>
            </a:endParaRPr>
          </a:p>
          <a:p>
            <a:pPr lvl="1"/>
            <a:r>
              <a:rPr lang="en-GB" dirty="0" smtClean="0">
                <a:effectLst/>
              </a:rPr>
              <a:t>Henry </a:t>
            </a:r>
            <a:r>
              <a:rPr lang="en-GB" dirty="0" err="1" smtClean="0">
                <a:effectLst/>
              </a:rPr>
              <a:t>Kleta</a:t>
            </a:r>
            <a:r>
              <a:rPr lang="en-GB" dirty="0" smtClean="0">
                <a:effectLst/>
              </a:rPr>
              <a:t>, Chair (Germany);  vacant, Vice Chair.</a:t>
            </a:r>
            <a:endParaRPr lang="en-US" dirty="0" smtClean="0">
              <a:effectLst/>
            </a:endParaRPr>
          </a:p>
          <a:p>
            <a:pPr lvl="0"/>
            <a:r>
              <a:rPr lang="en-GB" dirty="0" smtClean="0">
                <a:effectLst/>
              </a:rPr>
              <a:t>SOOP Panel</a:t>
            </a:r>
            <a:endParaRPr lang="en-US" dirty="0" smtClean="0">
              <a:effectLst/>
            </a:endParaRPr>
          </a:p>
          <a:p>
            <a:pPr lvl="1"/>
            <a:r>
              <a:rPr lang="en-GB" dirty="0" err="1" smtClean="0">
                <a:effectLst/>
              </a:rPr>
              <a:t>Tamaryn</a:t>
            </a:r>
            <a:r>
              <a:rPr lang="en-GB" dirty="0" smtClean="0">
                <a:effectLst/>
              </a:rPr>
              <a:t> Morris, co-Chair, Logistics and Development (South Africa), Francis </a:t>
            </a:r>
            <a:r>
              <a:rPr lang="en-GB" dirty="0" err="1" smtClean="0">
                <a:effectLst/>
              </a:rPr>
              <a:t>Bringas</a:t>
            </a:r>
            <a:r>
              <a:rPr lang="en-GB" dirty="0" smtClean="0">
                <a:effectLst/>
              </a:rPr>
              <a:t>, co-Chair, Data Management (United States)</a:t>
            </a:r>
            <a:endParaRPr lang="en-US" dirty="0" smtClean="0">
              <a:effectLst/>
            </a:endParaRPr>
          </a:p>
          <a:p>
            <a:pPr lvl="1"/>
            <a:r>
              <a:rPr lang="en-GB" dirty="0" smtClean="0">
                <a:effectLst/>
              </a:rPr>
              <a:t>Justine Parks, Vice Chair (United States).</a:t>
            </a:r>
          </a:p>
          <a:p>
            <a:pPr marL="34290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SOT is </a:t>
            </a:r>
            <a:r>
              <a:rPr lang="en-GB" sz="2400" i="1" dirty="0"/>
              <a:t>requested to approve</a:t>
            </a:r>
            <a:r>
              <a:rPr lang="en-GB" sz="2400" dirty="0"/>
              <a:t> the slate of volunteers for the SOT EB for term one per the SOT EB terms of reference.</a:t>
            </a:r>
            <a:endParaRPr lang="en-US" sz="2400" dirty="0"/>
          </a:p>
          <a:p>
            <a:pPr lvl="1"/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SOT Implementation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49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Following SOT-10, the SOT codified its </a:t>
            </a:r>
            <a:r>
              <a:rPr lang="en-US" dirty="0">
                <a:hlinkClick r:id="rId2"/>
              </a:rPr>
              <a:t>EB terms of reference</a:t>
            </a:r>
            <a:r>
              <a:rPr lang="en-US" dirty="0"/>
              <a:t> and the </a:t>
            </a:r>
            <a:r>
              <a:rPr lang="en-US" dirty="0">
                <a:hlinkClick r:id="rId3"/>
              </a:rPr>
              <a:t>SOT Implementation Strategy, version 2.0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overarching mission statements of the SOT in its implementation strategy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promotion of the free and unrestricted exchange of quality ship-based weather and ocean observations for a better understanding and prediction of the marine environment and to support safety of life at sea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Currently</a:t>
            </a:r>
            <a:r>
              <a:rPr lang="en-US" dirty="0"/>
              <a:t>, the SOT has completed a draft version of an update to the implementation strategy, version </a:t>
            </a:r>
            <a:r>
              <a:rPr lang="en-US" dirty="0" smtClean="0"/>
              <a:t>2.1.</a:t>
            </a:r>
            <a:r>
              <a:rPr lang="en-US" dirty="0"/>
              <a:t> </a:t>
            </a:r>
            <a:r>
              <a:rPr lang="en-US" dirty="0" smtClean="0"/>
              <a:t> This </a:t>
            </a:r>
            <a:r>
              <a:rPr lang="en-US" dirty="0"/>
              <a:t>implementation strategy should serve the SOT well as it executes activities during the next intersessional </a:t>
            </a:r>
            <a:r>
              <a:rPr lang="en-US" dirty="0" smtClean="0"/>
              <a:t>period.  </a:t>
            </a:r>
          </a:p>
          <a:p>
            <a:r>
              <a:rPr lang="en-US" dirty="0" smtClean="0"/>
              <a:t>The </a:t>
            </a:r>
            <a:r>
              <a:rPr lang="en-US" dirty="0"/>
              <a:t>SOT is </a:t>
            </a:r>
            <a:r>
              <a:rPr lang="en-US" i="1" dirty="0"/>
              <a:t>requested to approve</a:t>
            </a:r>
            <a:r>
              <a:rPr lang="en-US" dirty="0"/>
              <a:t> the updated version of the implementation strategy, which will </a:t>
            </a:r>
            <a:r>
              <a:rPr lang="en-US" dirty="0" smtClean="0"/>
              <a:t>be updated again by SOT-12, acknowledging an update to the cookbook in 5.2 and working to make the implementation strategy even more strategic (action).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5589240"/>
            <a:ext cx="3364250" cy="1175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8" y="5589240"/>
            <a:ext cx="2160240" cy="12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SOT Financial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49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SOT is </a:t>
            </a:r>
            <a:r>
              <a:rPr lang="en-US" i="1" dirty="0" smtClean="0"/>
              <a:t>requested to approve</a:t>
            </a:r>
            <a:r>
              <a:rPr lang="en-US" dirty="0" smtClean="0"/>
              <a:t> </a:t>
            </a:r>
            <a:r>
              <a:rPr lang="en-US" dirty="0"/>
              <a:t>the financial report, which includes the SOT spending plan for the upcoming intersessional </a:t>
            </a:r>
            <a:r>
              <a:rPr lang="en-US" dirty="0" smtClean="0"/>
              <a:t>period.</a:t>
            </a:r>
          </a:p>
          <a:p>
            <a:r>
              <a:rPr lang="en-US" dirty="0" smtClean="0"/>
              <a:t>SOT spending will have </a:t>
            </a:r>
            <a:r>
              <a:rPr lang="en-US" dirty="0"/>
              <a:t>a near-term focus on a capacity development initiative for nation or nations, depending on available funds, dedicated to developing and sustaining a new VOS network or networks</a:t>
            </a:r>
            <a:r>
              <a:rPr lang="en-US" dirty="0" smtClean="0"/>
              <a:t>.</a:t>
            </a:r>
          </a:p>
          <a:p>
            <a:r>
              <a:rPr lang="en-US" dirty="0"/>
              <a:t>To reduce the maintenance burden of an additional </a:t>
            </a:r>
            <a:r>
              <a:rPr lang="en-US" dirty="0" smtClean="0"/>
              <a:t>trust fund (TF), </a:t>
            </a:r>
            <a:r>
              <a:rPr lang="en-US" dirty="0"/>
              <a:t>BoM focal Point (Mr. Joel </a:t>
            </a:r>
            <a:r>
              <a:rPr lang="en-US" dirty="0" err="1"/>
              <a:t>Cabrie</a:t>
            </a:r>
            <a:r>
              <a:rPr lang="en-US" dirty="0"/>
              <a:t>) approved to transfer all the funds in </a:t>
            </a:r>
            <a:r>
              <a:rPr lang="en-US" dirty="0" smtClean="0"/>
              <a:t>ASAP-TF (CHF </a:t>
            </a:r>
            <a:r>
              <a:rPr lang="en-US" dirty="0"/>
              <a:t>12,906) to the DBCP </a:t>
            </a:r>
            <a:r>
              <a:rPr lang="en-US" dirty="0" smtClean="0"/>
              <a:t>TF </a:t>
            </a:r>
            <a:r>
              <a:rPr lang="en-US" dirty="0"/>
              <a:t>SOT project for pure SOT activities and granted spending authority to SOT Chairperson. </a:t>
            </a:r>
            <a:endParaRPr lang="en-US" dirty="0" smtClean="0"/>
          </a:p>
          <a:p>
            <a:r>
              <a:rPr lang="en-US" dirty="0" smtClean="0"/>
              <a:t>Accordingly</a:t>
            </a:r>
            <a:r>
              <a:rPr lang="en-US" dirty="0"/>
              <a:t>, the funds were transferred, and the ASAP-TF was closed in 2021.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373216"/>
            <a:ext cx="61531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7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D8EF-2B9C-4E3F-92FD-7B9613A2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OceanOPS Budget – Update for SOT#11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9830-3FDC-492B-83CE-7F13CFDE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OceanOPS supports the activity of OCG Networks, including SOT, through:</a:t>
            </a:r>
          </a:p>
          <a:p>
            <a:pPr lvl="1"/>
            <a:r>
              <a:rPr lang="en-US" sz="1050" b="1" dirty="0"/>
              <a:t>7 staff + 1 outsourced web developer, including 1 dedicated staff for overall ship coordination</a:t>
            </a:r>
          </a:p>
          <a:p>
            <a:pPr lvl="1"/>
            <a:r>
              <a:rPr lang="en-US" sz="1050" b="1" dirty="0"/>
              <a:t>For a budget of ~1M$/year (1.2 M$ in 2020)</a:t>
            </a:r>
          </a:p>
          <a:p>
            <a:pPr lvl="1"/>
            <a:r>
              <a:rPr lang="en-US" sz="1050" b="1" dirty="0"/>
              <a:t>WMO will fund OceanOPS manager on regular budget (end 2021)</a:t>
            </a:r>
          </a:p>
          <a:p>
            <a:pPr lvl="1"/>
            <a:r>
              <a:rPr lang="en-US" sz="1050" b="1" dirty="0"/>
              <a:t>IOC provided one off support to help sustain some staff (2020)</a:t>
            </a:r>
            <a:br>
              <a:rPr lang="en-US" sz="1050" b="1" dirty="0"/>
            </a:br>
            <a:endParaRPr lang="en-US" sz="1050" b="1" dirty="0"/>
          </a:p>
          <a:p>
            <a:r>
              <a:rPr lang="en-US" sz="1350" b="1" dirty="0"/>
              <a:t>Target for network contribution to OceanOPS is 116k$ / year</a:t>
            </a:r>
          </a:p>
          <a:p>
            <a:r>
              <a:rPr lang="en-US" sz="1350" b="1" dirty="0"/>
              <a:t>SOT 2020: 79144$ (regular) from 5 Members + </a:t>
            </a:r>
            <a:r>
              <a:rPr lang="en-US" sz="1350" b="1"/>
              <a:t>Eumetnet</a:t>
            </a:r>
            <a:endParaRPr lang="en-US" sz="1350" b="1" dirty="0"/>
          </a:p>
          <a:p>
            <a:r>
              <a:rPr lang="en-US" sz="1350" b="1" dirty="0"/>
              <a:t>SOT 2021: +8k$ for dedicated web development (October)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SOT to seek ~30k$ to help OceanOPS to sustain =&gt; diversify national contributions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F20152-99FA-4DF0-8F02-B3FCE1EC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08" y="4397846"/>
            <a:ext cx="2590405" cy="16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40BDA5-DF02-4783-85A8-C858C8BE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03" y="4397846"/>
            <a:ext cx="2598790" cy="1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C07570D-290A-4F1C-B483-D449F871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2" y="872242"/>
            <a:ext cx="2732300" cy="16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DD5DFCF-5ABC-4B19-B43E-FA882018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846"/>
            <a:ext cx="2585488" cy="1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4497936-1E01-4667-BD3A-C2CB4302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13" y="2495833"/>
            <a:ext cx="2115449" cy="19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2BBDC0-497B-4D5F-A23E-BF1921EB4560}" vid="{33A93459-68CC-44DF-9C01-1D7F87A606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583</Words>
  <Application>Microsoft Office PowerPoint</Application>
  <PresentationFormat>On-screen Show (4:3)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Corbel</vt:lpstr>
      <vt:lpstr>Franklin Gothic Book</vt:lpstr>
      <vt:lpstr>Lao UI</vt:lpstr>
      <vt:lpstr>Lucida Sans</vt:lpstr>
      <vt:lpstr>Montserrat</vt:lpstr>
      <vt:lpstr>Open Sans</vt:lpstr>
      <vt:lpstr>Open Sans Light</vt:lpstr>
      <vt:lpstr>Segoe UI Light</vt:lpstr>
      <vt:lpstr>Segoe UI Semilight</vt:lpstr>
      <vt:lpstr>Verdana</vt:lpstr>
      <vt:lpstr>Wingdings</vt:lpstr>
      <vt:lpstr>Office Theme</vt:lpstr>
      <vt:lpstr>Thème Office</vt:lpstr>
      <vt:lpstr>PowerPoint Presentation</vt:lpstr>
      <vt:lpstr>Thank You!</vt:lpstr>
      <vt:lpstr>Prospective EB for the Next Intersessional Period</vt:lpstr>
      <vt:lpstr>SOT Implementation Strategy</vt:lpstr>
      <vt:lpstr>SOT Financial Report</vt:lpstr>
      <vt:lpstr>OceanOPS Budget – Update for SOT#11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Darin Figurskey</cp:lastModifiedBy>
  <cp:revision>43</cp:revision>
  <dcterms:created xsi:type="dcterms:W3CDTF">2015-04-15T06:27:16Z</dcterms:created>
  <dcterms:modified xsi:type="dcterms:W3CDTF">2021-09-13T15:57:57Z</dcterms:modified>
</cp:coreProperties>
</file>