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78" r:id="rId8"/>
    <p:sldId id="277" r:id="rId9"/>
    <p:sldId id="268" r:id="rId10"/>
    <p:sldId id="269" r:id="rId11"/>
    <p:sldId id="270" r:id="rId12"/>
    <p:sldId id="272" r:id="rId13"/>
    <p:sldId id="258" r:id="rId14"/>
    <p:sldId id="260" r:id="rId15"/>
    <p:sldId id="259" r:id="rId16"/>
    <p:sldId id="263" r:id="rId17"/>
    <p:sldId id="276" r:id="rId18"/>
    <p:sldId id="275" r:id="rId19"/>
    <p:sldId id="264" r:id="rId20"/>
    <p:sldId id="271" r:id="rId21"/>
    <p:sldId id="261" r:id="rId22"/>
    <p:sldId id="26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1051B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145" d="100"/>
          <a:sy n="145" d="100"/>
        </p:scale>
        <p:origin x="1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4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4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24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47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smtClean="0"/>
              <a:t>SOT-11, 13 - 16 September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5" b="4076"/>
          <a:stretch/>
        </p:blipFill>
        <p:spPr>
          <a:xfrm>
            <a:off x="-3174" y="738052"/>
            <a:ext cx="9147173" cy="390579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4176714" cy="360099"/>
          </a:xfrm>
          <a:solidFill>
            <a:srgbClr val="FFFFFF">
              <a:alpha val="54902"/>
            </a:srgbClr>
          </a:solidFill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350047"/>
            <a:ext cx="4176712" cy="3166391"/>
          </a:xfrm>
          <a:solidFill>
            <a:srgbClr val="FFFFFF">
              <a:alpha val="45098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SOT-11, 13 - 16 September 2021</a:t>
            </a:r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Bild 7" descr="Logo_master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3" y="99761"/>
            <a:ext cx="585979" cy="520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os-gdac@dwd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wd.de/vos-gdac" TargetMode="External"/><Relationship Id="rId4" Type="http://schemas.openxmlformats.org/officeDocument/2006/relationships/hyperlink" Target="mailto:GDAC@metoffice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os-gdac@dwd.de" TargetMode="External"/><Relationship Id="rId2" Type="http://schemas.openxmlformats.org/officeDocument/2006/relationships/hyperlink" Target="http://www.dwd.de/vos-gda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mailto:GDAC@metoffice.gov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os-gdac@dwd.de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dwd.de/vos-gda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icoads.noaa.gov/" TargetMode="External"/><Relationship Id="rId4" Type="http://schemas.openxmlformats.org/officeDocument/2006/relationships/hyperlink" Target="mailto:GDAC@metoffice.gov.u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95287" y="1801475"/>
            <a:ext cx="8353425" cy="830997"/>
          </a:xfrm>
        </p:spPr>
        <p:txBody>
          <a:bodyPr/>
          <a:lstStyle/>
          <a:p>
            <a:r>
              <a:rPr lang="en-US" dirty="0"/>
              <a:t>Voluntary Observing Ship Global Data Assembly </a:t>
            </a:r>
            <a:r>
              <a:rPr lang="en-US" dirty="0" err="1"/>
              <a:t>Centres</a:t>
            </a:r>
            <a:r>
              <a:rPr lang="en-US" dirty="0"/>
              <a:t> (VOS-GDACs)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dirty="0"/>
              <a:t>SOT-11 Report</a:t>
            </a:r>
          </a:p>
          <a:p>
            <a:endParaRPr lang="de-DE" dirty="0"/>
          </a:p>
          <a:p>
            <a:r>
              <a:rPr lang="de-DE" dirty="0"/>
              <a:t>Hildrun Otten-Balaccanu</a:t>
            </a:r>
            <a:r>
              <a:rPr lang="de-DE" baseline="30000" dirty="0"/>
              <a:t>1</a:t>
            </a:r>
            <a:r>
              <a:rPr lang="de-DE" dirty="0"/>
              <a:t>, </a:t>
            </a:r>
            <a:r>
              <a:rPr lang="de-DE" dirty="0" err="1"/>
              <a:t>Callum</a:t>
            </a:r>
            <a:r>
              <a:rPr lang="de-DE" dirty="0"/>
              <a:t> Stone</a:t>
            </a:r>
            <a:r>
              <a:rPr lang="de-DE" baseline="30000" dirty="0"/>
              <a:t>2</a:t>
            </a:r>
            <a:r>
              <a:rPr lang="de-DE" dirty="0"/>
              <a:t>, </a:t>
            </a:r>
            <a:r>
              <a:rPr lang="de-DE" u="sng" dirty="0"/>
              <a:t>Axel Andersson</a:t>
            </a:r>
            <a:r>
              <a:rPr lang="de-DE" baseline="30000" dirty="0"/>
              <a:t>1</a:t>
            </a:r>
          </a:p>
          <a:p>
            <a:r>
              <a:rPr lang="de-DE" sz="1400" baseline="30000" dirty="0"/>
              <a:t>1</a:t>
            </a:r>
            <a:r>
              <a:rPr lang="de-DE" sz="1400" dirty="0"/>
              <a:t>Deutscher Wetterdienst, Hamburg, Germany</a:t>
            </a:r>
          </a:p>
          <a:p>
            <a:r>
              <a:rPr lang="de-DE" sz="1400" baseline="30000" dirty="0"/>
              <a:t>2</a:t>
            </a:r>
            <a:r>
              <a:rPr lang="de-DE" sz="1400" dirty="0"/>
              <a:t>UK Met Office, Edinburgh, United Kingdom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1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276999"/>
          </a:xfrm>
        </p:spPr>
        <p:txBody>
          <a:bodyPr/>
          <a:lstStyle/>
          <a:p>
            <a:r>
              <a:rPr lang="en-GB" sz="2000" i="1" dirty="0"/>
              <a:t>Numbers of contributed observations and active contributors by year 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40999"/>
            <a:ext cx="5602718" cy="347047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999517" y="1446963"/>
            <a:ext cx="2749196" cy="283207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352425" marR="0" indent="-352425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baseline="0">
                <a:solidFill>
                  <a:srgbClr val="000000"/>
                </a:solidFill>
              </a:defRPr>
            </a:lvl1pPr>
            <a:lvl2pPr marL="692150" marR="0" indent="-26035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2pPr>
            <a:lvl3pPr marL="11430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3pPr>
            <a:lvl4pPr marL="16002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4pPr>
            <a:lvl5pPr marL="20574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de-DE" dirty="0" smtClean="0"/>
              <a:t>Strong </a:t>
            </a:r>
            <a:r>
              <a:rPr lang="de-DE" dirty="0" err="1" smtClean="0"/>
              <a:t>increase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submission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AWS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smtClean="0"/>
              <a:t>Further </a:t>
            </a: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already</a:t>
            </a:r>
            <a:r>
              <a:rPr lang="de-DE" dirty="0" smtClean="0"/>
              <a:t> ~3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obs</a:t>
            </a:r>
            <a:r>
              <a:rPr lang="de-DE" dirty="0" smtClean="0"/>
              <a:t> in 2021)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4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en-GB" i="1" dirty="0"/>
              <a:t>Total number of observations per year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24099"/>
            <a:ext cx="5274645" cy="3403771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999517" y="1446963"/>
            <a:ext cx="2749196" cy="283207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352425" marR="0" indent="-352425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baseline="0">
                <a:solidFill>
                  <a:srgbClr val="000000"/>
                </a:solidFill>
              </a:defRPr>
            </a:lvl1pPr>
            <a:lvl2pPr marL="692150" marR="0" indent="-26035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2pPr>
            <a:lvl3pPr marL="11430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3pPr>
            <a:lvl4pPr marL="16002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4pPr>
            <a:lvl5pPr marL="20574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dirty="0"/>
              <a:t>62% of the data were observed in the last two years, 2019 and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6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en-GB" i="1" dirty="0"/>
              <a:t>Spatial Distribution of Observations received in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 rotWithShape="1">
          <a:blip r:embed="rId3"/>
          <a:srcRect t="8630" b="10778"/>
          <a:stretch/>
        </p:blipFill>
        <p:spPr>
          <a:xfrm>
            <a:off x="1708038" y="1154509"/>
            <a:ext cx="5727924" cy="34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VOSClim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VOSClim</a:t>
            </a:r>
            <a:r>
              <a:rPr lang="en-US" dirty="0"/>
              <a:t> Project aims at providing a high-quality subset of marine meteorological data with detailed information on how data have been obtained. </a:t>
            </a:r>
          </a:p>
          <a:p>
            <a:r>
              <a:rPr lang="en-US" dirty="0"/>
              <a:t>During 2020:</a:t>
            </a:r>
          </a:p>
          <a:p>
            <a:pPr lvl="1"/>
            <a:r>
              <a:rPr lang="en-US" dirty="0"/>
              <a:t>10 of the 12 countries with registered </a:t>
            </a:r>
            <a:r>
              <a:rPr lang="en-US" dirty="0" err="1"/>
              <a:t>VOSClim</a:t>
            </a:r>
            <a:r>
              <a:rPr lang="en-US" dirty="0"/>
              <a:t> ships submitted observations.</a:t>
            </a:r>
          </a:p>
          <a:p>
            <a:pPr lvl="1"/>
            <a:r>
              <a:rPr lang="en-US" dirty="0"/>
              <a:t>The VOS-GDACs received data from over 226 ships listed as </a:t>
            </a:r>
            <a:r>
              <a:rPr lang="en-US" dirty="0" err="1"/>
              <a:t>VOSClim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489,310 observations were received and processed from </a:t>
            </a:r>
            <a:r>
              <a:rPr lang="en-US" dirty="0" err="1"/>
              <a:t>VOSClim</a:t>
            </a:r>
            <a:r>
              <a:rPr lang="en-US" dirty="0"/>
              <a:t> registered ships.</a:t>
            </a:r>
          </a:p>
          <a:p>
            <a:pPr lvl="1"/>
            <a:r>
              <a:rPr lang="en-US" dirty="0"/>
              <a:t>This represents 31% of data received by the VOS-GDACs from the VOS fleet.</a:t>
            </a:r>
          </a:p>
          <a:p>
            <a:pPr lvl="1"/>
            <a:r>
              <a:rPr lang="en-US" dirty="0"/>
              <a:t>193,015 of the </a:t>
            </a:r>
            <a:r>
              <a:rPr lang="en-US" dirty="0" err="1"/>
              <a:t>VOSClim</a:t>
            </a:r>
            <a:r>
              <a:rPr lang="en-US" dirty="0"/>
              <a:t> observations (39%) contain the additional </a:t>
            </a:r>
            <a:r>
              <a:rPr lang="en-US" dirty="0" err="1"/>
              <a:t>VOSClim</a:t>
            </a:r>
            <a:r>
              <a:rPr lang="en-US" dirty="0"/>
              <a:t> elements.</a:t>
            </a:r>
          </a:p>
          <a:p>
            <a:r>
              <a:rPr lang="de-DE" dirty="0" err="1" smtClean="0"/>
              <a:t>Question</a:t>
            </a:r>
            <a:r>
              <a:rPr lang="de-DE" dirty="0" smtClean="0"/>
              <a:t>: </a:t>
            </a:r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handle </a:t>
            </a:r>
            <a:r>
              <a:rPr lang="de-DE" dirty="0" err="1" smtClean="0"/>
              <a:t>VOSClim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?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VosClim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in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16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2140213"/>
            <a:ext cx="8353425" cy="720197"/>
          </a:xfrm>
        </p:spPr>
        <p:txBody>
          <a:bodyPr/>
          <a:lstStyle/>
          <a:p>
            <a:pPr algn="ctr"/>
            <a:r>
              <a:rPr lang="de-DE" dirty="0"/>
              <a:t>Actions / Decisions / Recommendations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46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 VOS GDAC report 2020</a:t>
            </a:r>
          </a:p>
          <a:p>
            <a:r>
              <a:rPr lang="en-GB" dirty="0"/>
              <a:t>Not yet registered countries are encouraged to register a DAC and contribute their data.</a:t>
            </a:r>
          </a:p>
          <a:p>
            <a:r>
              <a:rPr lang="en-GB" dirty="0"/>
              <a:t>Data Acquisition Centres (DACs) that did not submit data during 2020 should do so in 2021.</a:t>
            </a:r>
          </a:p>
          <a:p>
            <a:r>
              <a:rPr lang="en-GB" dirty="0"/>
              <a:t>If DACs are not able to submit their data because of issues e.g. with digitizing or converting into the IMMT format, </a:t>
            </a:r>
            <a:r>
              <a:rPr lang="en-GB" b="1" u="sng" dirty="0"/>
              <a:t>Please contact the GDACs for advice.</a:t>
            </a:r>
          </a:p>
          <a:p>
            <a:endParaRPr lang="en-GB" b="1" dirty="0"/>
          </a:p>
          <a:p>
            <a:r>
              <a:rPr lang="en-GB" sz="2000" b="1" dirty="0"/>
              <a:t>All data are important – even small contributions!</a:t>
            </a:r>
          </a:p>
          <a:p>
            <a:endParaRPr lang="en-GB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38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Actions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</a:t>
            </a:r>
            <a:r>
              <a:rPr lang="en-US" b="1" dirty="0" err="1"/>
              <a:t>VOSClim</a:t>
            </a:r>
            <a:r>
              <a:rPr lang="en-US" dirty="0"/>
              <a:t> class ship observations should include the additional </a:t>
            </a:r>
            <a:r>
              <a:rPr lang="en-US" dirty="0" err="1"/>
              <a:t>VOSClim</a:t>
            </a:r>
            <a:r>
              <a:rPr lang="en-US" dirty="0"/>
              <a:t> elements.</a:t>
            </a:r>
          </a:p>
          <a:p>
            <a:r>
              <a:rPr lang="en-US" dirty="0"/>
              <a:t>As DACs continually move to </a:t>
            </a:r>
            <a:r>
              <a:rPr lang="en-US" b="1" dirty="0"/>
              <a:t>automated voluntary observing </a:t>
            </a:r>
            <a:r>
              <a:rPr lang="en-US" dirty="0"/>
              <a:t>fleets there is a risk that data could be lost. In order to submit these data to the VOS-GDACs, common procedures for producing observations in the IMMT format directly from Automatic Weather Stations (AWS), or for </a:t>
            </a:r>
            <a:r>
              <a:rPr lang="en-US" b="1" dirty="0"/>
              <a:t>converting observations into the IMMT format </a:t>
            </a:r>
            <a:r>
              <a:rPr lang="en-US" dirty="0"/>
              <a:t>at a later stage should be investigated.</a:t>
            </a:r>
          </a:p>
          <a:p>
            <a:r>
              <a:rPr lang="en-GB" dirty="0"/>
              <a:t>Observations should contain the same call sign, as on the GTS;</a:t>
            </a:r>
            <a:br>
              <a:rPr lang="en-GB" dirty="0"/>
            </a:br>
            <a:r>
              <a:rPr lang="en-GB" dirty="0"/>
              <a:t>i.e. the </a:t>
            </a:r>
            <a:r>
              <a:rPr lang="en-GB" b="1" dirty="0"/>
              <a:t>SOT-ID should be used as call sign also in IMMT</a:t>
            </a:r>
            <a:r>
              <a:rPr lang="en-GB" dirty="0"/>
              <a:t>, if it is used for GTS real time data.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3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Recommendations: IMMT / MQCS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dirty="0"/>
              <a:t>The </a:t>
            </a:r>
            <a:r>
              <a:rPr lang="en-US" b="1" dirty="0"/>
              <a:t>IMMT-format and the MQCS need to be revised </a:t>
            </a:r>
            <a:r>
              <a:rPr lang="en-US" dirty="0"/>
              <a:t>in order to: </a:t>
            </a:r>
          </a:p>
          <a:p>
            <a:pPr marL="774700" lvl="1" indent="-342900">
              <a:buFont typeface="+mj-lt"/>
              <a:buAutoNum type="alphaLcPeriod"/>
            </a:pPr>
            <a:r>
              <a:rPr lang="en-US" dirty="0"/>
              <a:t>be compatible with parameters, flags and accuracies provided in the BUFR format</a:t>
            </a:r>
          </a:p>
          <a:p>
            <a:pPr marL="774700" lvl="1" indent="-342900">
              <a:buFont typeface="+mj-lt"/>
              <a:buAutoNum type="alphaLcPeriod"/>
            </a:pPr>
            <a:r>
              <a:rPr lang="en-US" dirty="0"/>
              <a:t>be flexible for future changes in other fields such as the </a:t>
            </a:r>
            <a:r>
              <a:rPr lang="en-US" dirty="0" smtClean="0"/>
              <a:t>IMO-number</a:t>
            </a:r>
            <a:endParaRPr lang="en-US" dirty="0"/>
          </a:p>
          <a:p>
            <a:pPr marL="774700" lvl="1" indent="-342900">
              <a:buFont typeface="+mj-lt"/>
              <a:buAutoNum type="alphaLcPeriod"/>
            </a:pPr>
            <a:r>
              <a:rPr lang="en-US" dirty="0"/>
              <a:t>maintain compatibility with OceanOPS meta data structure (e.g. new VOS Classes)</a:t>
            </a:r>
          </a:p>
          <a:p>
            <a:pPr marL="774700" lvl="1" indent="-342900">
              <a:buFont typeface="+mj-lt"/>
              <a:buAutoNum type="alphaLcPeriod"/>
            </a:pPr>
            <a:r>
              <a:rPr lang="en-US" dirty="0"/>
              <a:t>provide accurate quality flags for all relevant parameters</a:t>
            </a:r>
          </a:p>
          <a:p>
            <a:pPr marL="400050" indent="-400050">
              <a:buFont typeface="+mj-lt"/>
              <a:buAutoNum type="romanLcPeriod"/>
            </a:pPr>
            <a:r>
              <a:rPr lang="en-US" b="1" dirty="0"/>
              <a:t>An (ad-hoc) Task Team </a:t>
            </a:r>
            <a:r>
              <a:rPr lang="en-US" dirty="0"/>
              <a:t>should be set up under the VOS Panel to </a:t>
            </a:r>
            <a:r>
              <a:rPr lang="en-US" b="1" dirty="0"/>
              <a:t>investigate and propose changes or alternatives to IMMT</a:t>
            </a:r>
            <a:r>
              <a:rPr lang="en-US" dirty="0" smtClean="0"/>
              <a:t>.</a:t>
            </a:r>
          </a:p>
          <a:p>
            <a:pPr marL="625475" lvl="1" indent="-285750"/>
            <a:r>
              <a:rPr lang="en-US" dirty="0" smtClean="0"/>
              <a:t>Remark: IMMT and MQCS are referenced in WMO No. 471 (</a:t>
            </a:r>
            <a:r>
              <a:rPr lang="en-US" dirty="0"/>
              <a:t>Guide to Marine Meteorological </a:t>
            </a:r>
            <a:r>
              <a:rPr lang="en-US" dirty="0" smtClean="0"/>
              <a:t>Services), TT would be required to liaise with WMO INFCOM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39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VOS GDAC </a:t>
            </a:r>
            <a:r>
              <a:rPr lang="de-DE" dirty="0" err="1"/>
              <a:t>Contacts</a:t>
            </a:r>
            <a:r>
              <a:rPr lang="de-DE" dirty="0"/>
              <a:t>: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95288" y="1302528"/>
            <a:ext cx="4176712" cy="1776171"/>
          </a:xfrm>
        </p:spPr>
        <p:txBody>
          <a:bodyPr anchor="ctr"/>
          <a:lstStyle/>
          <a:p>
            <a:r>
              <a:rPr lang="de-DE" dirty="0">
                <a:hlinkClick r:id="rId3"/>
              </a:rPr>
              <a:t>vos-gdac@dwd.de</a:t>
            </a:r>
            <a:endParaRPr lang="de-DE" dirty="0"/>
          </a:p>
          <a:p>
            <a:r>
              <a:rPr lang="de-DE" dirty="0">
                <a:hlinkClick r:id="rId4"/>
              </a:rPr>
              <a:t>GDAC@metoffice.gov.uk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5"/>
              </a:rPr>
              <a:t>www.dwd.de/vos-gdac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13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276999"/>
          </a:xfrm>
        </p:spPr>
        <p:txBody>
          <a:bodyPr/>
          <a:lstStyle/>
          <a:p>
            <a:r>
              <a:rPr lang="en-US" sz="2000" b="1" dirty="0"/>
              <a:t>V</a:t>
            </a:r>
            <a:r>
              <a:rPr lang="en-US" sz="2000" dirty="0"/>
              <a:t>oluntary </a:t>
            </a:r>
            <a:r>
              <a:rPr lang="en-US" sz="2000" b="1" dirty="0"/>
              <a:t>O</a:t>
            </a:r>
            <a:r>
              <a:rPr lang="en-US" sz="2000" dirty="0"/>
              <a:t>bserving </a:t>
            </a:r>
            <a:r>
              <a:rPr lang="en-US" sz="2000" b="1" dirty="0"/>
              <a:t>S</a:t>
            </a:r>
            <a:r>
              <a:rPr lang="en-US" sz="2000" dirty="0"/>
              <a:t>hip </a:t>
            </a:r>
            <a:r>
              <a:rPr lang="en-US" sz="2000" b="1" dirty="0"/>
              <a:t>G</a:t>
            </a:r>
            <a:r>
              <a:rPr lang="en-US" sz="2000" dirty="0"/>
              <a:t>lobal </a:t>
            </a:r>
            <a:r>
              <a:rPr lang="en-US" sz="2000" b="1" dirty="0"/>
              <a:t>D</a:t>
            </a:r>
            <a:r>
              <a:rPr lang="en-US" sz="2000" dirty="0"/>
              <a:t>ata </a:t>
            </a:r>
            <a:r>
              <a:rPr lang="en-US" sz="2000" b="1" dirty="0"/>
              <a:t>A</a:t>
            </a:r>
            <a:r>
              <a:rPr lang="en-US" sz="2000" dirty="0"/>
              <a:t>ssembly </a:t>
            </a:r>
            <a:r>
              <a:rPr lang="en-US" sz="2000" b="1" dirty="0" err="1"/>
              <a:t>C</a:t>
            </a:r>
            <a:r>
              <a:rPr lang="en-US" sz="2000" dirty="0" err="1"/>
              <a:t>entres</a:t>
            </a:r>
            <a:r>
              <a:rPr lang="en-US" sz="2000" dirty="0"/>
              <a:t> - Background</a:t>
            </a:r>
            <a:endParaRPr lang="de-DE" sz="2000" dirty="0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395287" y="1361733"/>
            <a:ext cx="8353426" cy="3154706"/>
          </a:xfrm>
        </p:spPr>
        <p:txBody>
          <a:bodyPr>
            <a:normAutofit/>
          </a:bodyPr>
          <a:lstStyle/>
          <a:p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endParaRPr lang="de-DE" dirty="0"/>
          </a:p>
          <a:p>
            <a:pPr lvl="1"/>
            <a:r>
              <a:rPr lang="de-DE" sz="1400" u="sng" dirty="0"/>
              <a:t>Long </a:t>
            </a:r>
            <a:r>
              <a:rPr lang="de-DE" sz="1400" u="sng" dirty="0" err="1"/>
              <a:t>term</a:t>
            </a:r>
            <a:r>
              <a:rPr lang="de-DE" sz="1400" u="sng" dirty="0"/>
              <a:t> </a:t>
            </a:r>
            <a:r>
              <a:rPr lang="de-DE" sz="1400" u="sng" dirty="0" err="1"/>
              <a:t>preservation</a:t>
            </a:r>
            <a:r>
              <a:rPr lang="de-DE" sz="1400" u="sng" dirty="0"/>
              <a:t> </a:t>
            </a:r>
            <a:r>
              <a:rPr lang="de-DE" sz="1400" u="sng" dirty="0" err="1"/>
              <a:t>and</a:t>
            </a:r>
            <a:r>
              <a:rPr lang="de-DE" sz="1400" u="sng" dirty="0"/>
              <a:t> </a:t>
            </a:r>
            <a:r>
              <a:rPr lang="de-DE" sz="1400" u="sng" dirty="0" err="1"/>
              <a:t>availability</a:t>
            </a:r>
            <a:r>
              <a:rPr lang="de-DE" sz="1400" u="sng" dirty="0"/>
              <a:t> </a:t>
            </a:r>
            <a:r>
              <a:rPr lang="de-DE" sz="1400" u="sng" dirty="0" err="1"/>
              <a:t>of</a:t>
            </a:r>
            <a:r>
              <a:rPr lang="de-DE" sz="1400" u="sng" dirty="0"/>
              <a:t> </a:t>
            </a:r>
            <a:br>
              <a:rPr lang="de-DE" sz="1400" u="sng" dirty="0"/>
            </a:br>
            <a:r>
              <a:rPr lang="de-DE" sz="1400" u="sng" dirty="0" err="1"/>
              <a:t>observations</a:t>
            </a:r>
            <a:endParaRPr lang="de-DE" sz="1400" u="sng" dirty="0"/>
          </a:p>
          <a:p>
            <a:pPr lvl="2"/>
            <a:r>
              <a:rPr lang="de-DE" sz="1400" b="1" dirty="0" err="1"/>
              <a:t>Important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climate</a:t>
            </a:r>
            <a:r>
              <a:rPr lang="de-DE" sz="1400" b="1" dirty="0"/>
              <a:t> </a:t>
            </a:r>
            <a:r>
              <a:rPr lang="de-DE" sz="1400" b="1" dirty="0" err="1"/>
              <a:t>applications</a:t>
            </a:r>
            <a:r>
              <a:rPr lang="de-DE" sz="1400" b="1" dirty="0"/>
              <a:t>!</a:t>
            </a:r>
          </a:p>
          <a:p>
            <a:pPr lvl="1"/>
            <a:r>
              <a:rPr lang="de-DE" sz="1400" dirty="0"/>
              <a:t>Quality </a:t>
            </a:r>
            <a:r>
              <a:rPr lang="de-DE" sz="1400" dirty="0" err="1"/>
              <a:t>controlled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consolidated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endParaRPr lang="de-DE" sz="1400" dirty="0"/>
          </a:p>
          <a:p>
            <a:pPr lvl="1"/>
            <a:r>
              <a:rPr lang="de-DE" sz="1400" dirty="0"/>
              <a:t>Enhanced metadata</a:t>
            </a:r>
          </a:p>
          <a:p>
            <a:pPr lvl="1"/>
            <a:r>
              <a:rPr lang="de-DE" sz="1400" dirty="0"/>
              <a:t>Manual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preparation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exchange</a:t>
            </a:r>
            <a:endParaRPr lang="de-DE" sz="1400" dirty="0"/>
          </a:p>
          <a:p>
            <a:pPr lvl="1"/>
            <a:r>
              <a:rPr lang="de-DE" sz="1400" dirty="0"/>
              <a:t>Not </a:t>
            </a:r>
            <a:r>
              <a:rPr lang="de-DE" sz="1400" dirty="0" err="1"/>
              <a:t>restricted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GTS </a:t>
            </a:r>
            <a:r>
              <a:rPr lang="de-DE" sz="1400" dirty="0" err="1"/>
              <a:t>data</a:t>
            </a:r>
            <a:endParaRPr lang="de-DE" sz="1400" dirty="0"/>
          </a:p>
          <a:p>
            <a:pPr lvl="1"/>
            <a:r>
              <a:rPr lang="de-DE" sz="1400" dirty="0"/>
              <a:t>Open </a:t>
            </a:r>
            <a:r>
              <a:rPr lang="de-DE" sz="1400" dirty="0" err="1" smtClean="0"/>
              <a:t>access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8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276999"/>
          </a:xfrm>
        </p:spPr>
        <p:txBody>
          <a:bodyPr/>
          <a:lstStyle/>
          <a:p>
            <a:r>
              <a:rPr lang="en-US" sz="2000" b="1" dirty="0"/>
              <a:t>V</a:t>
            </a:r>
            <a:r>
              <a:rPr lang="en-US" sz="2000" dirty="0"/>
              <a:t>oluntary </a:t>
            </a:r>
            <a:r>
              <a:rPr lang="en-US" sz="2000" b="1" dirty="0"/>
              <a:t>O</a:t>
            </a:r>
            <a:r>
              <a:rPr lang="en-US" sz="2000" dirty="0"/>
              <a:t>bserving </a:t>
            </a:r>
            <a:r>
              <a:rPr lang="en-US" sz="2000" b="1" dirty="0"/>
              <a:t>S</a:t>
            </a:r>
            <a:r>
              <a:rPr lang="en-US" sz="2000" dirty="0"/>
              <a:t>hip </a:t>
            </a:r>
            <a:r>
              <a:rPr lang="en-US" sz="2000" b="1" dirty="0"/>
              <a:t>G</a:t>
            </a:r>
            <a:r>
              <a:rPr lang="en-US" sz="2000" dirty="0"/>
              <a:t>lobal </a:t>
            </a:r>
            <a:r>
              <a:rPr lang="en-US" sz="2000" b="1" dirty="0"/>
              <a:t>D</a:t>
            </a:r>
            <a:r>
              <a:rPr lang="en-US" sz="2000" dirty="0"/>
              <a:t>ata </a:t>
            </a:r>
            <a:r>
              <a:rPr lang="en-US" sz="2000" b="1" dirty="0"/>
              <a:t>A</a:t>
            </a:r>
            <a:r>
              <a:rPr lang="en-US" sz="2000" dirty="0"/>
              <a:t>ssembly </a:t>
            </a:r>
            <a:r>
              <a:rPr lang="en-US" sz="2000" b="1" dirty="0" err="1"/>
              <a:t>C</a:t>
            </a:r>
            <a:r>
              <a:rPr lang="en-US" sz="2000" dirty="0" err="1"/>
              <a:t>entres</a:t>
            </a:r>
            <a:r>
              <a:rPr lang="en-US" sz="2000" dirty="0"/>
              <a:t> - Background</a:t>
            </a:r>
            <a:endParaRPr lang="de-DE" sz="2000" dirty="0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395287" y="1361733"/>
            <a:ext cx="8353426" cy="3154706"/>
          </a:xfrm>
        </p:spPr>
        <p:txBody>
          <a:bodyPr>
            <a:normAutofit/>
          </a:bodyPr>
          <a:lstStyle/>
          <a:p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endParaRPr lang="de-DE" dirty="0"/>
          </a:p>
          <a:p>
            <a:pPr lvl="1"/>
            <a:r>
              <a:rPr lang="de-DE" sz="1400" u="sng" dirty="0"/>
              <a:t>Long </a:t>
            </a:r>
            <a:r>
              <a:rPr lang="de-DE" sz="1400" u="sng" dirty="0" err="1"/>
              <a:t>term</a:t>
            </a:r>
            <a:r>
              <a:rPr lang="de-DE" sz="1400" u="sng" dirty="0"/>
              <a:t> </a:t>
            </a:r>
            <a:r>
              <a:rPr lang="de-DE" sz="1400" u="sng" dirty="0" err="1"/>
              <a:t>preservation</a:t>
            </a:r>
            <a:r>
              <a:rPr lang="de-DE" sz="1400" u="sng" dirty="0"/>
              <a:t> </a:t>
            </a:r>
            <a:r>
              <a:rPr lang="de-DE" sz="1400" u="sng" dirty="0" err="1"/>
              <a:t>and</a:t>
            </a:r>
            <a:r>
              <a:rPr lang="de-DE" sz="1400" u="sng" dirty="0"/>
              <a:t> </a:t>
            </a:r>
            <a:r>
              <a:rPr lang="de-DE" sz="1400" u="sng" dirty="0" err="1"/>
              <a:t>availability</a:t>
            </a:r>
            <a:r>
              <a:rPr lang="de-DE" sz="1400" u="sng" dirty="0"/>
              <a:t> </a:t>
            </a:r>
            <a:r>
              <a:rPr lang="de-DE" sz="1400" u="sng" dirty="0" err="1"/>
              <a:t>of</a:t>
            </a:r>
            <a:r>
              <a:rPr lang="de-DE" sz="1400" u="sng" dirty="0"/>
              <a:t> </a:t>
            </a:r>
            <a:br>
              <a:rPr lang="de-DE" sz="1400" u="sng" dirty="0"/>
            </a:br>
            <a:r>
              <a:rPr lang="de-DE" sz="1400" u="sng" dirty="0" err="1"/>
              <a:t>observations</a:t>
            </a:r>
            <a:endParaRPr lang="de-DE" sz="1400" u="sng" dirty="0"/>
          </a:p>
          <a:p>
            <a:pPr lvl="2"/>
            <a:r>
              <a:rPr lang="de-DE" sz="1400" dirty="0" err="1"/>
              <a:t>Important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climate</a:t>
            </a:r>
            <a:r>
              <a:rPr lang="de-DE" sz="1400" dirty="0"/>
              <a:t> </a:t>
            </a:r>
            <a:r>
              <a:rPr lang="de-DE" sz="1400" dirty="0" err="1"/>
              <a:t>applications</a:t>
            </a:r>
            <a:r>
              <a:rPr lang="de-DE" sz="1400" dirty="0"/>
              <a:t>!</a:t>
            </a:r>
          </a:p>
          <a:p>
            <a:pPr lvl="1"/>
            <a:r>
              <a:rPr lang="de-DE" sz="1400" dirty="0"/>
              <a:t>Quality </a:t>
            </a:r>
            <a:r>
              <a:rPr lang="de-DE" sz="1400" dirty="0" err="1"/>
              <a:t>controlled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consolidated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endParaRPr lang="de-DE" sz="1400" dirty="0"/>
          </a:p>
          <a:p>
            <a:pPr lvl="1"/>
            <a:r>
              <a:rPr lang="de-DE" sz="1400" dirty="0"/>
              <a:t>Enhanced metadata</a:t>
            </a:r>
          </a:p>
          <a:p>
            <a:pPr lvl="1"/>
            <a:r>
              <a:rPr lang="de-DE" sz="1400" dirty="0"/>
              <a:t>Manual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preparation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exchange</a:t>
            </a:r>
            <a:endParaRPr lang="de-DE" sz="1400" dirty="0"/>
          </a:p>
          <a:p>
            <a:pPr lvl="1"/>
            <a:r>
              <a:rPr lang="de-DE" sz="1400" dirty="0"/>
              <a:t>Not </a:t>
            </a:r>
            <a:r>
              <a:rPr lang="de-DE" sz="1400" dirty="0" err="1"/>
              <a:t>restricted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GTS </a:t>
            </a:r>
            <a:r>
              <a:rPr lang="de-DE" sz="1400" dirty="0" err="1"/>
              <a:t>data</a:t>
            </a:r>
            <a:endParaRPr lang="de-DE" sz="1400" dirty="0"/>
          </a:p>
          <a:p>
            <a:pPr lvl="1"/>
            <a:r>
              <a:rPr lang="de-DE" sz="1400" dirty="0"/>
              <a:t>Open </a:t>
            </a:r>
            <a:r>
              <a:rPr lang="de-DE" sz="1400" dirty="0" err="1"/>
              <a:t>access</a:t>
            </a:r>
            <a:endParaRPr lang="de-DE" sz="1400" dirty="0"/>
          </a:p>
          <a:p>
            <a:r>
              <a:rPr lang="de-DE" sz="1600" b="1" dirty="0" err="1"/>
              <a:t>Existing</a:t>
            </a:r>
            <a:r>
              <a:rPr lang="de-DE" sz="1600" b="1" dirty="0"/>
              <a:t> </a:t>
            </a:r>
            <a:r>
              <a:rPr lang="de-DE" sz="1600" b="1" dirty="0" err="1"/>
              <a:t>since</a:t>
            </a:r>
            <a:r>
              <a:rPr lang="de-DE" sz="1600" b="1" dirty="0"/>
              <a:t> 19th </a:t>
            </a:r>
            <a:r>
              <a:rPr lang="de-DE" sz="1600" b="1" dirty="0" err="1"/>
              <a:t>century</a:t>
            </a:r>
            <a:endParaRPr lang="de-DE" sz="1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572000" y="1658263"/>
            <a:ext cx="41767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1963:</a:t>
            </a:r>
            <a:r>
              <a:rPr lang="en-GB" sz="1400" dirty="0"/>
              <a:t> The Marine Climatological Summaries Scheme (MCSS) was established by the WMO Commission for Marine Meteorology.</a:t>
            </a:r>
          </a:p>
          <a:p>
            <a:endParaRPr lang="en-GB" sz="1400" dirty="0"/>
          </a:p>
          <a:p>
            <a:r>
              <a:rPr lang="en-GB" sz="1400" b="1" dirty="0"/>
              <a:t>1994:</a:t>
            </a:r>
            <a:r>
              <a:rPr lang="en-GB" sz="1400" dirty="0"/>
              <a:t> In an effort to improve data flow and quality of global marine data two Global Collecting Centres (GCCs) were created.</a:t>
            </a:r>
          </a:p>
          <a:p>
            <a:endParaRPr lang="de-DE" sz="1400" dirty="0"/>
          </a:p>
          <a:p>
            <a:r>
              <a:rPr lang="en-GB" sz="1400" b="1" dirty="0"/>
              <a:t>2017: </a:t>
            </a:r>
            <a:r>
              <a:rPr lang="en-GB" sz="1400" dirty="0"/>
              <a:t>the MCSS was declared obsolete at the Fifth session of </a:t>
            </a:r>
            <a:r>
              <a:rPr lang="en-GB" sz="1400" dirty="0" smtClean="0"/>
              <a:t>JCOMM and </a:t>
            </a:r>
            <a:r>
              <a:rPr lang="en-GB" sz="1400" dirty="0"/>
              <a:t>officially replaced by the Marine Climate Data System (MCDS). The VOS GDACs operate in the structure of the new MCDS.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7983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VOS GDACs - Background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441115"/>
            <a:ext cx="8353426" cy="3572824"/>
          </a:xfrm>
        </p:spPr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endParaRPr lang="de-DE" dirty="0"/>
          </a:p>
          <a:p>
            <a:pPr lvl="1"/>
            <a:r>
              <a:rPr lang="de-DE" sz="1400" u="sng" dirty="0"/>
              <a:t>Long </a:t>
            </a:r>
            <a:r>
              <a:rPr lang="de-DE" sz="1400" u="sng" dirty="0" err="1"/>
              <a:t>term</a:t>
            </a:r>
            <a:r>
              <a:rPr lang="de-DE" sz="1400" u="sng" dirty="0"/>
              <a:t> </a:t>
            </a:r>
            <a:r>
              <a:rPr lang="de-DE" sz="1400" u="sng" dirty="0" err="1"/>
              <a:t>preservation</a:t>
            </a:r>
            <a:r>
              <a:rPr lang="de-DE" sz="1400" u="sng" dirty="0"/>
              <a:t> </a:t>
            </a:r>
            <a:r>
              <a:rPr lang="de-DE" sz="1400" u="sng" dirty="0" err="1"/>
              <a:t>and</a:t>
            </a:r>
            <a:r>
              <a:rPr lang="de-DE" sz="1400" u="sng" dirty="0"/>
              <a:t> </a:t>
            </a:r>
            <a:r>
              <a:rPr lang="de-DE" sz="1400" u="sng" dirty="0" err="1"/>
              <a:t>availability</a:t>
            </a:r>
            <a:r>
              <a:rPr lang="de-DE" sz="1400" u="sng" dirty="0"/>
              <a:t> </a:t>
            </a:r>
            <a:r>
              <a:rPr lang="de-DE" sz="1400" u="sng" dirty="0" err="1"/>
              <a:t>of</a:t>
            </a:r>
            <a:r>
              <a:rPr lang="de-DE" sz="1400" u="sng" dirty="0"/>
              <a:t> </a:t>
            </a:r>
            <a:r>
              <a:rPr lang="de-DE" sz="1400" u="sng" dirty="0" err="1"/>
              <a:t>observations</a:t>
            </a:r>
            <a:endParaRPr lang="de-DE" sz="1400" u="sng" dirty="0"/>
          </a:p>
          <a:p>
            <a:pPr lvl="2"/>
            <a:r>
              <a:rPr lang="de-DE" sz="1400" dirty="0" err="1"/>
              <a:t>Important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climate</a:t>
            </a:r>
            <a:r>
              <a:rPr lang="de-DE" sz="1400" dirty="0"/>
              <a:t> </a:t>
            </a:r>
            <a:r>
              <a:rPr lang="de-DE" sz="1400" dirty="0" err="1"/>
              <a:t>applications</a:t>
            </a:r>
            <a:r>
              <a:rPr lang="de-DE" sz="1400" dirty="0"/>
              <a:t>!</a:t>
            </a:r>
          </a:p>
          <a:p>
            <a:pPr lvl="1"/>
            <a:r>
              <a:rPr lang="de-DE" sz="1400" dirty="0"/>
              <a:t>Quality </a:t>
            </a:r>
            <a:r>
              <a:rPr lang="de-DE" sz="1400" dirty="0" err="1"/>
              <a:t>controlled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consolidated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endParaRPr lang="de-DE" sz="1400" dirty="0"/>
          </a:p>
          <a:p>
            <a:pPr lvl="1"/>
            <a:r>
              <a:rPr lang="de-DE" sz="1400" dirty="0"/>
              <a:t>Enhanced </a:t>
            </a:r>
            <a:r>
              <a:rPr lang="de-DE" sz="1400" dirty="0" err="1"/>
              <a:t>meta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endParaRPr lang="de-DE" sz="1400" dirty="0"/>
          </a:p>
          <a:p>
            <a:pPr lvl="1"/>
            <a:r>
              <a:rPr lang="de-DE" sz="1400" dirty="0"/>
              <a:t>Manual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preparation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exchange</a:t>
            </a:r>
            <a:endParaRPr lang="de-DE" sz="1400" dirty="0"/>
          </a:p>
          <a:p>
            <a:pPr lvl="1"/>
            <a:r>
              <a:rPr lang="de-DE" sz="1400" dirty="0"/>
              <a:t>Not </a:t>
            </a:r>
            <a:r>
              <a:rPr lang="de-DE" sz="1400" dirty="0" err="1"/>
              <a:t>restricted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GTS </a:t>
            </a:r>
            <a:r>
              <a:rPr lang="de-DE" sz="1400" dirty="0" err="1"/>
              <a:t>data</a:t>
            </a:r>
            <a:endParaRPr lang="de-DE" sz="1400" dirty="0"/>
          </a:p>
          <a:p>
            <a:pPr lvl="1"/>
            <a:r>
              <a:rPr lang="de-DE" sz="1400" dirty="0"/>
              <a:t>Open </a:t>
            </a:r>
            <a:r>
              <a:rPr lang="de-DE" sz="1400" dirty="0" err="1"/>
              <a:t>access</a:t>
            </a:r>
            <a:endParaRPr lang="de-DE" sz="1400" dirty="0"/>
          </a:p>
          <a:p>
            <a:r>
              <a:rPr lang="de-DE" sz="1400" b="1" dirty="0"/>
              <a:t>International </a:t>
            </a:r>
            <a:r>
              <a:rPr lang="de-DE" sz="1400" b="1" dirty="0" err="1"/>
              <a:t>data</a:t>
            </a:r>
            <a:r>
              <a:rPr lang="de-DE" sz="1400" b="1" dirty="0"/>
              <a:t> </a:t>
            </a:r>
            <a:r>
              <a:rPr lang="de-DE" sz="1400" b="1" dirty="0" err="1"/>
              <a:t>exchance</a:t>
            </a:r>
            <a:r>
              <a:rPr lang="de-DE" sz="1400" b="1" dirty="0"/>
              <a:t> </a:t>
            </a:r>
            <a:r>
              <a:rPr lang="de-DE" sz="1400" b="1" dirty="0" err="1"/>
              <a:t>through</a:t>
            </a:r>
            <a:r>
              <a:rPr lang="de-DE" sz="1400" b="1" dirty="0"/>
              <a:t> WMO / IOC „Marine </a:t>
            </a:r>
            <a:r>
              <a:rPr lang="de-DE" sz="1400" b="1" dirty="0" err="1"/>
              <a:t>Climate</a:t>
            </a:r>
            <a:r>
              <a:rPr lang="de-DE" sz="1400" b="1" dirty="0"/>
              <a:t> Data System“ (MCDS)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266" y="915989"/>
            <a:ext cx="2454096" cy="36062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06" y="915988"/>
            <a:ext cx="1196926" cy="40420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4" y="1464080"/>
            <a:ext cx="1243263" cy="7430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45226" y="2328087"/>
            <a:ext cx="183968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err="1"/>
              <a:t>Formalized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all </a:t>
            </a:r>
            <a:r>
              <a:rPr lang="de-DE" sz="1400" dirty="0" err="1"/>
              <a:t>kinds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marine </a:t>
            </a:r>
            <a:r>
              <a:rPr lang="de-DE" sz="1400" dirty="0" err="1"/>
              <a:t>climate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endParaRPr lang="de-DE" sz="1400" dirty="0"/>
          </a:p>
          <a:p>
            <a:r>
              <a:rPr lang="de-DE" sz="1400" dirty="0" err="1"/>
              <a:t>under</a:t>
            </a:r>
            <a:r>
              <a:rPr lang="de-DE" sz="1400" dirty="0"/>
              <a:t> IOC / WMO </a:t>
            </a:r>
          </a:p>
        </p:txBody>
      </p:sp>
    </p:spTree>
    <p:extLst>
      <p:ext uri="{BB962C8B-B14F-4D97-AF65-F5344CB8AC3E}">
        <p14:creationId xmlns:p14="http://schemas.microsoft.com/office/powerpoint/2010/main" val="2430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VOS GDACs - Background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441115"/>
            <a:ext cx="5880979" cy="3075323"/>
          </a:xfrm>
        </p:spPr>
        <p:txBody>
          <a:bodyPr numCol="1"/>
          <a:lstStyle/>
          <a:p>
            <a:pPr marL="0" indent="0">
              <a:buNone/>
            </a:pPr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VOS </a:t>
            </a:r>
            <a:r>
              <a:rPr lang="de-DE" dirty="0" err="1"/>
              <a:t>data</a:t>
            </a:r>
            <a:endParaRPr lang="de-DE" dirty="0"/>
          </a:p>
          <a:p>
            <a:pPr marL="0" indent="0">
              <a:buNone/>
            </a:pPr>
            <a:r>
              <a:rPr lang="de-DE" i="1" u="sng" dirty="0"/>
              <a:t>DAC (Data </a:t>
            </a:r>
            <a:r>
              <a:rPr lang="de-DE" i="1" u="sng" dirty="0" err="1"/>
              <a:t>Aqcuisition</a:t>
            </a:r>
            <a:r>
              <a:rPr lang="de-DE" i="1" u="sng" dirty="0"/>
              <a:t> </a:t>
            </a:r>
            <a:r>
              <a:rPr lang="de-DE" i="1" u="sng" dirty="0" err="1"/>
              <a:t>Centre</a:t>
            </a:r>
            <a:r>
              <a:rPr lang="de-DE" i="1" u="sng" dirty="0"/>
              <a:t>)</a:t>
            </a:r>
          </a:p>
          <a:p>
            <a:r>
              <a:rPr lang="de-DE" dirty="0"/>
              <a:t>Data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collected</a:t>
            </a:r>
            <a:r>
              <a:rPr lang="de-DE" dirty="0"/>
              <a:t> offline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provider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(NHMS, PMO…)</a:t>
            </a:r>
          </a:p>
          <a:p>
            <a:r>
              <a:rPr lang="de-DE" dirty="0"/>
              <a:t>Basic QC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applied</a:t>
            </a:r>
            <a:endParaRPr lang="de-DE" dirty="0"/>
          </a:p>
          <a:p>
            <a:r>
              <a:rPr lang="de-DE" dirty="0"/>
              <a:t>Data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forwarded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i="1" u="sng" dirty="0"/>
              <a:t>GDACs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266" y="915989"/>
            <a:ext cx="2454096" cy="360629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276266" y="1222625"/>
            <a:ext cx="2472447" cy="1294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19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VOS GDACs - Background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441116"/>
            <a:ext cx="5880979" cy="3075323"/>
          </a:xfrm>
        </p:spPr>
        <p:txBody>
          <a:bodyPr numCol="1"/>
          <a:lstStyle/>
          <a:p>
            <a:pPr marL="0" indent="0">
              <a:buNone/>
            </a:pPr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VOS </a:t>
            </a:r>
            <a:r>
              <a:rPr lang="de-DE" dirty="0" err="1"/>
              <a:t>data</a:t>
            </a:r>
            <a:endParaRPr lang="de-DE" dirty="0"/>
          </a:p>
          <a:p>
            <a:pPr marL="0" indent="0">
              <a:buNone/>
            </a:pPr>
            <a:r>
              <a:rPr lang="de-DE" i="1" u="sng" dirty="0"/>
              <a:t>GDAC (Global Data </a:t>
            </a:r>
            <a:r>
              <a:rPr lang="de-DE" i="1" u="sng" dirty="0" err="1"/>
              <a:t>Assembly</a:t>
            </a:r>
            <a:r>
              <a:rPr lang="de-DE" i="1" u="sng" dirty="0"/>
              <a:t> </a:t>
            </a:r>
            <a:r>
              <a:rPr lang="de-DE" i="1" u="sng" dirty="0" err="1"/>
              <a:t>Centre</a:t>
            </a:r>
            <a:r>
              <a:rPr lang="de-DE" i="1" u="sng" dirty="0"/>
              <a:t>)</a:t>
            </a:r>
          </a:p>
          <a:p>
            <a:r>
              <a:rPr lang="de-DE" dirty="0"/>
              <a:t>Two VOS GDACs (DWD and UK Met Office) collect and consolidate international VOS data contributions</a:t>
            </a:r>
          </a:p>
          <a:p>
            <a:r>
              <a:rPr lang="de-DE" dirty="0"/>
              <a:t>Datasets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internet</a:t>
            </a:r>
            <a:endParaRPr lang="de-DE" dirty="0"/>
          </a:p>
          <a:p>
            <a:r>
              <a:rPr lang="de-DE" dirty="0" err="1"/>
              <a:t>Contacts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submission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www.dwd.de/vos-gdac</a:t>
            </a:r>
            <a:endParaRPr lang="de-DE" dirty="0"/>
          </a:p>
          <a:p>
            <a:pPr lvl="1"/>
            <a:r>
              <a:rPr lang="de-DE" dirty="0">
                <a:hlinkClick r:id="rId3"/>
              </a:rPr>
              <a:t>vos-gdac@dwd.de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GDAC@metoffice.gov.uk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266" y="915989"/>
            <a:ext cx="2454096" cy="360629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276266" y="2229492"/>
            <a:ext cx="2472447" cy="1006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18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VOS GDACs - Background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441116"/>
            <a:ext cx="5880979" cy="3075322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VOS </a:t>
            </a:r>
            <a:r>
              <a:rPr lang="de-DE" dirty="0" err="1"/>
              <a:t>data</a:t>
            </a:r>
            <a:endParaRPr lang="de-DE" dirty="0"/>
          </a:p>
          <a:p>
            <a:pPr marL="0" indent="0">
              <a:buNone/>
            </a:pPr>
            <a:r>
              <a:rPr lang="de-DE" i="1" u="sng" dirty="0"/>
              <a:t>GDAC (Global Data </a:t>
            </a:r>
            <a:r>
              <a:rPr lang="de-DE" i="1" u="sng" dirty="0" err="1"/>
              <a:t>Assembly</a:t>
            </a:r>
            <a:r>
              <a:rPr lang="de-DE" i="1" u="sng" dirty="0"/>
              <a:t> </a:t>
            </a:r>
            <a:r>
              <a:rPr lang="de-DE" i="1" u="sng" dirty="0" err="1"/>
              <a:t>Centre</a:t>
            </a:r>
            <a:r>
              <a:rPr lang="de-DE" i="1" u="sng" dirty="0"/>
              <a:t>)</a:t>
            </a:r>
          </a:p>
          <a:p>
            <a:r>
              <a:rPr lang="de-DE" dirty="0"/>
              <a:t>Two VOS GDACs (DWD and UK Met Office) collect and consolidate international VOS data contributions</a:t>
            </a:r>
          </a:p>
          <a:p>
            <a:r>
              <a:rPr lang="de-DE" dirty="0"/>
              <a:t>Datasets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internet</a:t>
            </a:r>
            <a:endParaRPr lang="de-DE" dirty="0"/>
          </a:p>
          <a:p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submission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www.dwd.de/vos-gdac</a:t>
            </a:r>
            <a:endParaRPr lang="de-DE" dirty="0"/>
          </a:p>
          <a:p>
            <a:pPr lvl="1"/>
            <a:r>
              <a:rPr lang="de-DE" dirty="0">
                <a:hlinkClick r:id="rId3"/>
              </a:rPr>
              <a:t>vos-gdac@dwd.de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GDAC@metoffice.gov.uk</a:t>
            </a:r>
            <a:r>
              <a:rPr lang="de-DE" dirty="0"/>
              <a:t> </a:t>
            </a:r>
          </a:p>
          <a:p>
            <a:r>
              <a:rPr lang="de-DE" dirty="0"/>
              <a:t>Data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„International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Ocean-Atmosphere</a:t>
            </a:r>
            <a:r>
              <a:rPr lang="de-DE" dirty="0"/>
              <a:t> Data Set“ (</a:t>
            </a:r>
            <a:r>
              <a:rPr lang="de-DE" dirty="0">
                <a:hlinkClick r:id="rId5"/>
              </a:rPr>
              <a:t>ICOADS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266" y="915989"/>
            <a:ext cx="2454096" cy="360629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276266" y="2927396"/>
            <a:ext cx="2472447" cy="855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683" y="4224998"/>
            <a:ext cx="929519" cy="4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4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2140213"/>
            <a:ext cx="8353425" cy="720197"/>
          </a:xfrm>
        </p:spPr>
        <p:txBody>
          <a:bodyPr/>
          <a:lstStyle/>
          <a:p>
            <a:pPr algn="ctr"/>
            <a:r>
              <a:rPr lang="de-DE" dirty="0"/>
              <a:t>VOS GDAC Data received in 2020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62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en-GB" i="1" dirty="0"/>
              <a:t>Number of contributed observations in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SOT-11, 13 - 16 September 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VOS GDAC Report</a:t>
            </a:r>
            <a:endParaRPr lang="de-DE" dirty="0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24099"/>
            <a:ext cx="4682589" cy="3327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5150902" y="1337121"/>
            <a:ext cx="3232200" cy="3214242"/>
          </a:xfrm>
          <a:prstGeom prst="rect">
            <a:avLst/>
          </a:prstGeom>
        </p:spPr>
        <p:txBody>
          <a:bodyPr vert="horz" lIns="72000" tIns="36000" rIns="72000" bIns="36000" rtlCol="0">
            <a:normAutofit fontScale="77500" lnSpcReduction="20000"/>
          </a:bodyPr>
          <a:lstStyle>
            <a:defPPr>
              <a:defRPr lang="en-US"/>
            </a:defPPr>
            <a:lvl1pPr marL="352425" marR="0" indent="-352425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baseline="0">
                <a:solidFill>
                  <a:srgbClr val="000000"/>
                </a:solidFill>
              </a:defRPr>
            </a:lvl1pPr>
            <a:lvl2pPr marL="692150" marR="0" indent="-26035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2pPr>
            <a:lvl3pPr marL="11430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3pPr>
            <a:lvl4pPr marL="16002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4pPr>
            <a:lvl5pPr marL="20574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GB" dirty="0"/>
              <a:t>14 of 27 registered countries submitted data</a:t>
            </a:r>
          </a:p>
          <a:p>
            <a:r>
              <a:rPr lang="en-GB" dirty="0"/>
              <a:t>Over 1.5 Million Observations in total</a:t>
            </a:r>
          </a:p>
          <a:p>
            <a:r>
              <a:rPr lang="en-US" dirty="0" smtClean="0"/>
              <a:t>observations </a:t>
            </a:r>
            <a:r>
              <a:rPr lang="en-US" dirty="0"/>
              <a:t>from 558 </a:t>
            </a:r>
            <a:r>
              <a:rPr lang="en-US" dirty="0" smtClean="0"/>
              <a:t>VOS</a:t>
            </a:r>
          </a:p>
          <a:p>
            <a:endParaRPr lang="en-US" dirty="0"/>
          </a:p>
          <a:p>
            <a:r>
              <a:rPr lang="en-US" dirty="0"/>
              <a:t>55% of the received observations were coded in the most recent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IMMT-5 </a:t>
            </a:r>
            <a:r>
              <a:rPr lang="en-US" dirty="0"/>
              <a:t>format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43% in the IMMT-4 format.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% of the received observations were coded in the older IMMT-3 format and </a:t>
            </a:r>
            <a:br>
              <a:rPr lang="en-US" dirty="0"/>
            </a:br>
            <a:r>
              <a:rPr lang="en-US" dirty="0"/>
              <a:t>1% in the very old IMMT-1 format.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001833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b1bb55a9-a1b5-4196-b12d-1833970ed366" ContentTypeId="0x01010008EC4BDFB4C3D542892399C37F0B505F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t Office Document" ma:contentTypeID="0x01010008EC4BDFB4C3D542892399C37F0B505F00AF05984E688B9C41B7E1FF25F8ADD374" ma:contentTypeVersion="7" ma:contentTypeDescription="" ma:contentTypeScope="" ma:versionID="3f025d65fe9683eb07e3b29933ecf70c">
  <xsd:schema xmlns:xsd="http://www.w3.org/2001/XMLSchema" xmlns:xs="http://www.w3.org/2001/XMLSchema" xmlns:p="http://schemas.microsoft.com/office/2006/metadata/properties" xmlns:ns2="95a6d21c-7db0-4b7e-981f-b4f22b02b9d8" targetNamespace="http://schemas.microsoft.com/office/2006/metadata/properties" ma:root="true" ma:fieldsID="c844e8ff534fe7b11be182359bdff21d" ns2:_=""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TNA" minOccurs="0"/>
                <xsd:element ref="ns2: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NA" ma:index="1" nillable="true" ma:displayName="TNA" ma:default="Not of potential interest" ma:format="Dropdown" ma:internalName="TNA">
      <xsd:simpleType>
        <xsd:restriction base="dms:Choice">
          <xsd:enumeration value="Not of potential interest"/>
          <xsd:enumeration value="Potential TNA Record"/>
          <xsd:enumeration value="Flagged for TNA"/>
          <xsd:enumeration value="List to TNA"/>
          <xsd:enumeration value="Not listed to TNA"/>
          <xsd:enumeration value="Transferred to TNA"/>
          <xsd:enumeration value="Published by TNA"/>
        </xsd:restriction>
      </xsd:simpleType>
    </xsd:element>
    <xsd:element name="ReviewDate" ma:index="2" nillable="true" ma:displayName="Review Date" ma:format="DateOnly" ma:internalName="Review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A xmlns="95a6d21c-7db0-4b7e-981f-b4f22b02b9d8">Not of potential interest</TNA>
    <ReviewDate xmlns="95a6d21c-7db0-4b7e-981f-b4f22b02b9d8" xsi:nil="true"/>
  </documentManagement>
</p:properties>
</file>

<file path=customXml/itemProps1.xml><?xml version="1.0" encoding="utf-8"?>
<ds:datastoreItem xmlns:ds="http://schemas.openxmlformats.org/officeDocument/2006/customXml" ds:itemID="{7F476425-CD95-4E59-8DA4-9050BD69D8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F27549-E76D-4A35-B5A5-B86ACEA2CB6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3B99F62-9A7E-4D37-80A3-F4460B6EA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C6B918D-CF1C-4EBA-A557-E2F21DBC5439}">
  <ds:schemaRefs>
    <ds:schemaRef ds:uri="http://schemas.microsoft.com/office/2006/metadata/properties"/>
    <ds:schemaRef ds:uri="http://schemas.microsoft.com/office/infopath/2007/PartnerControls"/>
    <ds:schemaRef ds:uri="95a6d21c-7db0-4b7e-981f-b4f22b02b9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1193</Words>
  <Application>Microsoft Office PowerPoint</Application>
  <PresentationFormat>Bildschirmpräsentation (16:9)</PresentationFormat>
  <Paragraphs>154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DWD-PowerPoint</vt:lpstr>
      <vt:lpstr>Voluntary Observing Ship Global Data Assembly Centres (VOS-GDACs)</vt:lpstr>
      <vt:lpstr>Voluntary Observing Ship Global Data Assembly Centres - Background</vt:lpstr>
      <vt:lpstr>Voluntary Observing Ship Global Data Assembly Centres - Background</vt:lpstr>
      <vt:lpstr>VOS GDACs - Background</vt:lpstr>
      <vt:lpstr>VOS GDACs - Background</vt:lpstr>
      <vt:lpstr>VOS GDACs - Background</vt:lpstr>
      <vt:lpstr>VOS GDACs - Background</vt:lpstr>
      <vt:lpstr>VOS GDAC Data received in 2020 </vt:lpstr>
      <vt:lpstr>Number of contributed observations in 2020</vt:lpstr>
      <vt:lpstr>Numbers of contributed observations and active contributors by year </vt:lpstr>
      <vt:lpstr>Total number of observations per year</vt:lpstr>
      <vt:lpstr>Spatial Distribution of Observations received in 2020</vt:lpstr>
      <vt:lpstr>VOSClim</vt:lpstr>
      <vt:lpstr>Actions / Decisions / Recommendations </vt:lpstr>
      <vt:lpstr>Actions</vt:lpstr>
      <vt:lpstr>Actions </vt:lpstr>
      <vt:lpstr>Recommendations: IMMT / MQCS</vt:lpstr>
      <vt:lpstr>VOS GDAC Contacts: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Andersson Axel</cp:lastModifiedBy>
  <cp:revision>92</cp:revision>
  <dcterms:created xsi:type="dcterms:W3CDTF">2020-05-28T07:34:32Z</dcterms:created>
  <dcterms:modified xsi:type="dcterms:W3CDTF">2021-09-15T07:59:51Z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0x01010008EC4BDFB4C3D542892399C37F0B505F00AF05984E688B9C41B7E1FF25F8ADD374</vt:lpwstr>
  </property>
</Properties>
</file>