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58" r:id="rId3"/>
    <p:sldId id="263"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0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1C66A-7EE4-4248-93B5-DA75E3C1C070}" type="datetimeFigureOut">
              <a:rPr lang="en-GB" smtClean="0"/>
              <a:pPr/>
              <a:t>15/09/2021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4DDAB-8D54-4665-8494-983F6C0AC758}" type="slidenum">
              <a:rPr lang="en-GB" smtClean="0"/>
              <a:pPr/>
              <a:t>‹#›</a:t>
            </a:fld>
            <a:endParaRPr lang="en-GB"/>
          </a:p>
        </p:txBody>
      </p:sp>
    </p:spTree>
    <p:extLst>
      <p:ext uri="{BB962C8B-B14F-4D97-AF65-F5344CB8AC3E}">
        <p14:creationId xmlns:p14="http://schemas.microsoft.com/office/powerpoint/2010/main" val="6734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886B5-5F00-4EB7-BDC7-1DC793D5CB0F}" type="datetimeFigureOut">
              <a:rPr lang="en-GB" smtClean="0"/>
              <a:pPr/>
              <a:t>15/09/2021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1DF2E-ABFB-4E81-8A8E-EBBB292FF09D}" type="slidenum">
              <a:rPr lang="en-GB" smtClean="0"/>
              <a:pPr/>
              <a:t>‹#›</a:t>
            </a:fld>
            <a:endParaRPr lang="en-GB"/>
          </a:p>
        </p:txBody>
      </p:sp>
    </p:spTree>
    <p:extLst>
      <p:ext uri="{BB962C8B-B14F-4D97-AF65-F5344CB8AC3E}">
        <p14:creationId xmlns:p14="http://schemas.microsoft.com/office/powerpoint/2010/main" val="71594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2</a:t>
            </a:fld>
            <a:endParaRPr lang="en-GB"/>
          </a:p>
        </p:txBody>
      </p:sp>
    </p:spTree>
    <p:extLst>
      <p:ext uri="{BB962C8B-B14F-4D97-AF65-F5344CB8AC3E}">
        <p14:creationId xmlns:p14="http://schemas.microsoft.com/office/powerpoint/2010/main" val="220163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96952"/>
            <a:ext cx="7772400" cy="1224136"/>
          </a:xfrm>
          <a:prstGeom prst="rect">
            <a:avLst/>
          </a:prstGeom>
        </p:spPr>
        <p:txBody>
          <a:bodyPr/>
          <a:lstStyle>
            <a:lvl1pPr>
              <a:defRPr/>
            </a:lvl1pPr>
          </a:lstStyle>
          <a:p>
            <a:r>
              <a:rPr lang="en-US" dirty="0"/>
              <a:t>Click to add Country/Agency</a:t>
            </a:r>
            <a:endParaRPr lang="en-GB" dirty="0"/>
          </a:p>
        </p:txBody>
      </p:sp>
      <p:sp>
        <p:nvSpPr>
          <p:cNvPr id="3" name="Subtitle 2"/>
          <p:cNvSpPr>
            <a:spLocks noGrp="1"/>
          </p:cNvSpPr>
          <p:nvPr>
            <p:ph type="subTitle" idx="1" hasCustomPrompt="1"/>
          </p:nvPr>
        </p:nvSpPr>
        <p:spPr>
          <a:xfrm>
            <a:off x="827584" y="4509120"/>
            <a:ext cx="7630616" cy="17526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Name of Presenter with e-Mail, Role, Agency, and other Contributors</a:t>
            </a:r>
            <a:endParaRPr lang="en-GB" dirty="0"/>
          </a:p>
        </p:txBody>
      </p:sp>
      <p:sp>
        <p:nvSpPr>
          <p:cNvPr id="8" name="TextBox 7">
            <a:extLst>
              <a:ext uri="{FF2B5EF4-FFF2-40B4-BE49-F238E27FC236}">
                <a16:creationId xmlns:a16="http://schemas.microsoft.com/office/drawing/2014/main" id="{6F3F41C9-C6C0-4ED0-97B8-D0500C149A18}"/>
              </a:ext>
            </a:extLst>
          </p:cNvPr>
          <p:cNvSpPr txBox="1"/>
          <p:nvPr userDrawn="1"/>
        </p:nvSpPr>
        <p:spPr>
          <a:xfrm>
            <a:off x="1547664" y="151904"/>
            <a:ext cx="6336704" cy="1692771"/>
          </a:xfrm>
          <a:prstGeom prst="rect">
            <a:avLst/>
          </a:prstGeom>
          <a:noFill/>
        </p:spPr>
        <p:txBody>
          <a:bodyPr wrap="square" rtlCol="0">
            <a:spAutoFit/>
          </a:bodyPr>
          <a:lstStyle/>
          <a:p>
            <a:pPr algn="ctr"/>
            <a:r>
              <a:rPr lang="en-US" sz="3600" dirty="0"/>
              <a:t>Eleventh Session of the </a:t>
            </a:r>
            <a:br>
              <a:rPr lang="en-US" sz="3600" dirty="0"/>
            </a:br>
            <a:r>
              <a:rPr lang="en-US" sz="4000" b="1" dirty="0"/>
              <a:t>Ship Observations Team</a:t>
            </a:r>
          </a:p>
          <a:p>
            <a:pPr algn="ctr"/>
            <a:r>
              <a:rPr lang="en-US" sz="2800" dirty="0"/>
              <a:t>Online-Meeting, 13-16 September 2021</a:t>
            </a:r>
          </a:p>
        </p:txBody>
      </p:sp>
      <p:sp>
        <p:nvSpPr>
          <p:cNvPr id="4" name="TextBox 3">
            <a:extLst>
              <a:ext uri="{FF2B5EF4-FFF2-40B4-BE49-F238E27FC236}">
                <a16:creationId xmlns:a16="http://schemas.microsoft.com/office/drawing/2014/main" id="{1E6E754F-0B81-49DB-87D1-D1570B54F521}"/>
              </a:ext>
            </a:extLst>
          </p:cNvPr>
          <p:cNvSpPr txBox="1"/>
          <p:nvPr userDrawn="1"/>
        </p:nvSpPr>
        <p:spPr>
          <a:xfrm>
            <a:off x="1835696" y="2124145"/>
            <a:ext cx="5904656" cy="584775"/>
          </a:xfrm>
          <a:prstGeom prst="rect">
            <a:avLst/>
          </a:prstGeom>
          <a:noFill/>
        </p:spPr>
        <p:txBody>
          <a:bodyPr wrap="square" rtlCol="0">
            <a:spAutoFit/>
          </a:bodyPr>
          <a:lstStyle/>
          <a:p>
            <a:r>
              <a:rPr lang="en-US" sz="3200" dirty="0"/>
              <a:t>Agenda Item 2: National Reports</a:t>
            </a:r>
          </a:p>
        </p:txBody>
      </p:sp>
    </p:spTree>
    <p:extLst>
      <p:ext uri="{BB962C8B-B14F-4D97-AF65-F5344CB8AC3E}">
        <p14:creationId xmlns:p14="http://schemas.microsoft.com/office/powerpoint/2010/main" val="296829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2779"/>
            <a:ext cx="7128792" cy="895942"/>
          </a:xfrm>
          <a:prstGeom prst="rect">
            <a:avLst/>
          </a:prstGeom>
        </p:spPr>
        <p:txBody>
          <a:bodyPr/>
          <a:lstStyle>
            <a:lvl1pPr>
              <a:defRPr sz="3200" b="1"/>
            </a:lvl1pPr>
          </a:lstStyle>
          <a:p>
            <a:r>
              <a:rPr lang="en-US" dirty="0"/>
              <a:t>Click to add Slide </a:t>
            </a:r>
            <a:r>
              <a:rPr lang="en-US" dirty="0" err="1"/>
              <a:t>Titel</a:t>
            </a:r>
            <a:endParaRPr lang="en-GB" dirty="0"/>
          </a:p>
        </p:txBody>
      </p:sp>
      <p:sp>
        <p:nvSpPr>
          <p:cNvPr id="3" name="Content Placeholder 2"/>
          <p:cNvSpPr>
            <a:spLocks noGrp="1"/>
          </p:cNvSpPr>
          <p:nvPr>
            <p:ph idx="1" hasCustomPrompt="1"/>
          </p:nvPr>
        </p:nvSpPr>
        <p:spPr>
          <a:xfrm>
            <a:off x="457200" y="1196752"/>
            <a:ext cx="8229600" cy="4929411"/>
          </a:xfrm>
          <a:prstGeom prst="rect">
            <a:avLst/>
          </a:prstGeo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Box 7">
            <a:extLst>
              <a:ext uri="{FF2B5EF4-FFF2-40B4-BE49-F238E27FC236}">
                <a16:creationId xmlns:a16="http://schemas.microsoft.com/office/drawing/2014/main" id="{9DEDFFFA-F72F-4083-8FD0-01BC0514C4F4}"/>
              </a:ext>
            </a:extLst>
          </p:cNvPr>
          <p:cNvSpPr txBox="1"/>
          <p:nvPr userDrawn="1"/>
        </p:nvSpPr>
        <p:spPr>
          <a:xfrm>
            <a:off x="2771800" y="6639253"/>
            <a:ext cx="44644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lumMod val="65000"/>
                  </a:schemeClr>
                </a:solidFill>
                <a:latin typeface="Arial" panose="020B0604020202020204" pitchFamily="34" charset="0"/>
                <a:cs typeface="Arial" panose="020B0604020202020204" pitchFamily="34" charset="0"/>
              </a:rPr>
              <a:t>SOT-11, online Conference, 13 - 16 September 2021</a:t>
            </a:r>
            <a:endParaRPr lang="en-US" dirty="0"/>
          </a:p>
        </p:txBody>
      </p:sp>
      <p:sp>
        <p:nvSpPr>
          <p:cNvPr id="10" name="Slide Number Placeholder 6">
            <a:extLst>
              <a:ext uri="{FF2B5EF4-FFF2-40B4-BE49-F238E27FC236}">
                <a16:creationId xmlns:a16="http://schemas.microsoft.com/office/drawing/2014/main" id="{24573B8B-F5AF-41B2-AC51-24FA3B5C4023}"/>
              </a:ext>
            </a:extLst>
          </p:cNvPr>
          <p:cNvSpPr>
            <a:spLocks noGrp="1"/>
          </p:cNvSpPr>
          <p:nvPr>
            <p:ph type="sldNum" sz="quarter" idx="4"/>
          </p:nvPr>
        </p:nvSpPr>
        <p:spPr>
          <a:xfrm>
            <a:off x="7086600" y="6619418"/>
            <a:ext cx="2057400" cy="225803"/>
          </a:xfrm>
          <a:prstGeom prst="rect">
            <a:avLst/>
          </a:prstGeom>
        </p:spPr>
        <p:txBody>
          <a:bodyPr vert="horz" lIns="91440" tIns="45720" rIns="91440" bIns="45720" rtlCol="0" anchor="ctr"/>
          <a:lstStyle>
            <a:lvl1pPr algn="r">
              <a:defRPr sz="1200">
                <a:solidFill>
                  <a:schemeClr val="bg1">
                    <a:lumMod val="65000"/>
                  </a:schemeClr>
                </a:solidFill>
                <a:latin typeface="Arial" panose="020B0604020202020204" pitchFamily="34" charset="0"/>
                <a:cs typeface="Arial" panose="020B0604020202020204" pitchFamily="34" charset="0"/>
              </a:defRPr>
            </a:lvl1pPr>
          </a:lstStyle>
          <a:p>
            <a:fld id="{1F373E91-1937-46D8-B393-D77320A7F825}" type="slidenum">
              <a:rPr lang="en-US" smtClean="0"/>
              <a:pPr/>
              <a:t>‹#›</a:t>
            </a:fld>
            <a:endParaRPr lang="en-US" dirty="0"/>
          </a:p>
        </p:txBody>
      </p:sp>
    </p:spTree>
    <p:extLst>
      <p:ext uri="{BB962C8B-B14F-4D97-AF65-F5344CB8AC3E}">
        <p14:creationId xmlns:p14="http://schemas.microsoft.com/office/powerpoint/2010/main" val="1364103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690D5425-7279-4107-BB9F-66E8D3A8B7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15808" y="13252"/>
            <a:ext cx="692696" cy="692696"/>
          </a:xfrm>
          <a:prstGeom prst="rect">
            <a:avLst/>
          </a:prstGeom>
        </p:spPr>
      </p:pic>
      <p:pic>
        <p:nvPicPr>
          <p:cNvPr id="4" name="Picture 2">
            <a:extLst>
              <a:ext uri="{FF2B5EF4-FFF2-40B4-BE49-F238E27FC236}">
                <a16:creationId xmlns:a16="http://schemas.microsoft.com/office/drawing/2014/main" id="{9D0A0311-B6C7-495B-B24F-26B81CB1295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704" y="44624"/>
            <a:ext cx="1441184" cy="52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123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ine@metservice.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ED76-4968-40DB-A6E4-E680C8F4AA07}"/>
              </a:ext>
            </a:extLst>
          </p:cNvPr>
          <p:cNvSpPr>
            <a:spLocks noGrp="1"/>
          </p:cNvSpPr>
          <p:nvPr>
            <p:ph type="ctrTitle"/>
          </p:nvPr>
        </p:nvSpPr>
        <p:spPr/>
        <p:txBody>
          <a:bodyPr/>
          <a:lstStyle/>
          <a:p>
            <a:r>
              <a:rPr lang="en-US" dirty="0"/>
              <a:t>New Zealand </a:t>
            </a:r>
          </a:p>
        </p:txBody>
      </p:sp>
      <p:sp>
        <p:nvSpPr>
          <p:cNvPr id="3" name="Subtitle 2">
            <a:extLst>
              <a:ext uri="{FF2B5EF4-FFF2-40B4-BE49-F238E27FC236}">
                <a16:creationId xmlns:a16="http://schemas.microsoft.com/office/drawing/2014/main" id="{E98EC455-955C-4295-9D76-11F52C69EC4D}"/>
              </a:ext>
            </a:extLst>
          </p:cNvPr>
          <p:cNvSpPr>
            <a:spLocks noGrp="1"/>
          </p:cNvSpPr>
          <p:nvPr>
            <p:ph type="subTitle" idx="1"/>
          </p:nvPr>
        </p:nvSpPr>
        <p:spPr/>
        <p:txBody>
          <a:bodyPr/>
          <a:lstStyle/>
          <a:p>
            <a:r>
              <a:rPr lang="en-US" dirty="0"/>
              <a:t>Steve Knowles  - Network Operations Manager &amp; Acting PMO – New Zealand MetService</a:t>
            </a:r>
          </a:p>
          <a:p>
            <a:r>
              <a:rPr lang="en-US" dirty="0"/>
              <a:t>email </a:t>
            </a:r>
            <a:r>
              <a:rPr lang="en-US" dirty="0">
                <a:hlinkClick r:id="rId2"/>
              </a:rPr>
              <a:t>Marine@metservice.com</a:t>
            </a:r>
            <a:endParaRPr lang="en-US" dirty="0"/>
          </a:p>
        </p:txBody>
      </p:sp>
    </p:spTree>
    <p:extLst>
      <p:ext uri="{BB962C8B-B14F-4D97-AF65-F5344CB8AC3E}">
        <p14:creationId xmlns:p14="http://schemas.microsoft.com/office/powerpoint/2010/main" val="357172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About </a:t>
            </a:r>
            <a:r>
              <a:rPr lang="en-US" dirty="0" err="1"/>
              <a:t>Organisation</a:t>
            </a:r>
            <a:r>
              <a:rPr lang="en-US" dirty="0"/>
              <a:t> </a:t>
            </a:r>
            <a:br>
              <a:rPr lang="en-US" dirty="0"/>
            </a:br>
            <a:r>
              <a:rPr lang="en-US" dirty="0"/>
              <a:t>(Met-Ocean Structure)</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p:txBody>
          <a:bodyPr/>
          <a:lstStyle/>
          <a:p>
            <a:r>
              <a:rPr lang="en-US" sz="2800" dirty="0"/>
              <a:t>VOS responsibilities: </a:t>
            </a:r>
          </a:p>
          <a:p>
            <a:pPr marL="0" indent="0">
              <a:buNone/>
            </a:pPr>
            <a:r>
              <a:rPr lang="en-US" sz="2800" dirty="0"/>
              <a:t>New Zealand currently has a VOS fleet of 39 ships, of which only 19 are reporting regularly. 27 regularly visit New Zealand ports, and the remainder operate in other parts of the world including Asia, Indian Ocean and Mediterranean.</a:t>
            </a:r>
          </a:p>
          <a:p>
            <a:pPr marL="0" indent="0">
              <a:buNone/>
            </a:pPr>
            <a:r>
              <a:rPr lang="en-US" sz="2800" dirty="0"/>
              <a:t>37 ships equipped to do manual observations</a:t>
            </a:r>
          </a:p>
          <a:p>
            <a:pPr marL="0" indent="0">
              <a:buNone/>
            </a:pPr>
            <a:r>
              <a:rPr lang="en-US" sz="2800" dirty="0"/>
              <a:t>2 ships with Automatic Weather Stations</a:t>
            </a:r>
          </a:p>
          <a:p>
            <a:pPr marL="0" indent="0">
              <a:buNone/>
            </a:pPr>
            <a:endParaRPr lang="en-US" sz="2800" dirty="0"/>
          </a:p>
          <a:p>
            <a:pPr marL="0" indent="0">
              <a:buNone/>
            </a:pPr>
            <a:r>
              <a:rPr lang="en-US" sz="2800" dirty="0"/>
              <a:t>-New Zealand currently doesn’t have a full time PMO</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2</a:t>
            </a:fld>
            <a:endParaRPr lang="en-US" dirty="0"/>
          </a:p>
        </p:txBody>
      </p:sp>
    </p:spTree>
    <p:extLst>
      <p:ext uri="{BB962C8B-B14F-4D97-AF65-F5344CB8AC3E}">
        <p14:creationId xmlns:p14="http://schemas.microsoft.com/office/powerpoint/2010/main" val="12299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6EEB-0AB4-4439-AE57-3A4E8C26FA09}"/>
              </a:ext>
            </a:extLst>
          </p:cNvPr>
          <p:cNvSpPr>
            <a:spLocks noGrp="1"/>
          </p:cNvSpPr>
          <p:nvPr>
            <p:ph type="title"/>
          </p:nvPr>
        </p:nvSpPr>
        <p:spPr/>
        <p:txBody>
          <a:bodyPr/>
          <a:lstStyle/>
          <a:p>
            <a:r>
              <a:rPr lang="en-US" dirty="0"/>
              <a:t>SOT Activities</a:t>
            </a:r>
          </a:p>
        </p:txBody>
      </p:sp>
      <p:sp>
        <p:nvSpPr>
          <p:cNvPr id="3" name="Content Placeholder 2">
            <a:extLst>
              <a:ext uri="{FF2B5EF4-FFF2-40B4-BE49-F238E27FC236}">
                <a16:creationId xmlns:a16="http://schemas.microsoft.com/office/drawing/2014/main" id="{1180009D-B187-40C5-9CA3-716BA138F26E}"/>
              </a:ext>
            </a:extLst>
          </p:cNvPr>
          <p:cNvSpPr>
            <a:spLocks noGrp="1"/>
          </p:cNvSpPr>
          <p:nvPr>
            <p:ph idx="1"/>
          </p:nvPr>
        </p:nvSpPr>
        <p:spPr>
          <a:xfrm>
            <a:off x="457200" y="1196752"/>
            <a:ext cx="8291264" cy="4929411"/>
          </a:xfrm>
        </p:spPr>
        <p:txBody>
          <a:bodyPr/>
          <a:lstStyle/>
          <a:p>
            <a:r>
              <a:rPr lang="en-US" dirty="0"/>
              <a:t>Contributions and data (real time and delayed mode) collected for SOT:</a:t>
            </a:r>
          </a:p>
          <a:p>
            <a:pPr lvl="1"/>
            <a:r>
              <a:rPr lang="en-US" dirty="0"/>
              <a:t>VOS 2020</a:t>
            </a:r>
          </a:p>
          <a:p>
            <a:pPr lvl="1">
              <a:buFont typeface="Wingdings" panose="05000000000000000000" pitchFamily="2" charset="2"/>
              <a:buChar char="v"/>
            </a:pPr>
            <a:r>
              <a:rPr lang="en-US" dirty="0"/>
              <a:t> AWS 8797 reports</a:t>
            </a:r>
          </a:p>
          <a:p>
            <a:pPr lvl="1">
              <a:buFont typeface="Wingdings" panose="05000000000000000000" pitchFamily="2" charset="2"/>
              <a:buChar char="v"/>
            </a:pPr>
            <a:r>
              <a:rPr lang="en-US" dirty="0"/>
              <a:t> Manual 11040 reports</a:t>
            </a:r>
          </a:p>
          <a:p>
            <a:pPr marL="457200" lvl="1" indent="0">
              <a:buNone/>
            </a:pPr>
            <a:endParaRPr lang="en-US" dirty="0"/>
          </a:p>
          <a:p>
            <a:pPr lvl="1">
              <a:buFontTx/>
              <a:buChar char="-"/>
            </a:pPr>
            <a:r>
              <a:rPr lang="en-US" dirty="0"/>
              <a:t>VOS 2021 (to 31</a:t>
            </a:r>
            <a:r>
              <a:rPr lang="en-US" baseline="30000" dirty="0"/>
              <a:t>st</a:t>
            </a:r>
            <a:r>
              <a:rPr lang="en-US" dirty="0"/>
              <a:t> Aug)</a:t>
            </a:r>
          </a:p>
          <a:p>
            <a:pPr lvl="1">
              <a:buFont typeface="Wingdings" panose="05000000000000000000" pitchFamily="2" charset="2"/>
              <a:buChar char="v"/>
            </a:pPr>
            <a:r>
              <a:rPr lang="en-US" dirty="0"/>
              <a:t> AWS  9075 reports</a:t>
            </a:r>
          </a:p>
          <a:p>
            <a:pPr lvl="1">
              <a:buFont typeface="Wingdings" panose="05000000000000000000" pitchFamily="2" charset="2"/>
              <a:buChar char="v"/>
            </a:pPr>
            <a:r>
              <a:rPr lang="en-US" dirty="0"/>
              <a:t> Manual 3942 reports</a:t>
            </a: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1074ABD9-98E0-4009-845F-99F24FC08FD7}"/>
              </a:ext>
            </a:extLst>
          </p:cNvPr>
          <p:cNvSpPr>
            <a:spLocks noGrp="1"/>
          </p:cNvSpPr>
          <p:nvPr>
            <p:ph type="sldNum" sz="quarter" idx="4"/>
          </p:nvPr>
        </p:nvSpPr>
        <p:spPr/>
        <p:txBody>
          <a:bodyPr/>
          <a:lstStyle/>
          <a:p>
            <a:fld id="{1F373E91-1937-46D8-B393-D77320A7F825}" type="slidenum">
              <a:rPr lang="en-US" smtClean="0"/>
              <a:pPr/>
              <a:t>3</a:t>
            </a:fld>
            <a:endParaRPr lang="en-US" dirty="0"/>
          </a:p>
        </p:txBody>
      </p:sp>
    </p:spTree>
    <p:extLst>
      <p:ext uri="{BB962C8B-B14F-4D97-AF65-F5344CB8AC3E}">
        <p14:creationId xmlns:p14="http://schemas.microsoft.com/office/powerpoint/2010/main" val="195662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Other initiatives/resources:</a:t>
            </a:r>
            <a:br>
              <a:rPr lang="en-US" dirty="0"/>
            </a:br>
            <a:r>
              <a:rPr lang="en-US" dirty="0"/>
              <a:t>Met and ocean network</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p:txBody>
          <a:bodyPr/>
          <a:lstStyle/>
          <a:p>
            <a:r>
              <a:rPr lang="en-US" dirty="0"/>
              <a:t>New Zealand Metservice operates a Drifting Buoy Program.</a:t>
            </a:r>
          </a:p>
          <a:p>
            <a:pPr lvl="1">
              <a:buFont typeface="Wingdings" panose="05000000000000000000" pitchFamily="2" charset="2"/>
              <a:buChar char="v"/>
            </a:pPr>
            <a:r>
              <a:rPr lang="en-US" dirty="0"/>
              <a:t>	Sept 2021 - 19 drifters</a:t>
            </a:r>
          </a:p>
          <a:p>
            <a:pPr lvl="1">
              <a:buFont typeface="Wingdings" panose="05000000000000000000" pitchFamily="2" charset="2"/>
              <a:buChar char="v"/>
            </a:pPr>
            <a:r>
              <a:rPr lang="en-US" dirty="0"/>
              <a:t>  Sept 2020 – 8 drifters</a:t>
            </a:r>
          </a:p>
          <a:p>
            <a:pPr lvl="1">
              <a:buFont typeface="Wingdings" panose="05000000000000000000" pitchFamily="2" charset="2"/>
              <a:buChar char="v"/>
            </a:pPr>
            <a:endParaRPr lang="en-US" dirty="0"/>
          </a:p>
          <a:p>
            <a:pPr marL="457200" lvl="1" indent="0">
              <a:buNone/>
            </a:pPr>
            <a:r>
              <a:rPr lang="en-US" dirty="0"/>
              <a:t>5 beached buoys recovered, 2 redeployed &amp; 3 awaiting refit prior to redeployment.</a:t>
            </a:r>
          </a:p>
          <a:p>
            <a:pPr marL="457200" lvl="1" indent="0">
              <a:buNone/>
            </a:pPr>
            <a:endParaRPr lang="en-US" dirty="0"/>
          </a:p>
          <a:p>
            <a:pPr marL="457200" lvl="1" indent="0">
              <a:buNone/>
            </a:pPr>
            <a:r>
              <a:rPr lang="en-US" dirty="0"/>
              <a:t>Covid has limited deployment opportunities.</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4</a:t>
            </a:fld>
            <a:endParaRPr lang="en-US" dirty="0"/>
          </a:p>
        </p:txBody>
      </p:sp>
    </p:spTree>
    <p:extLst>
      <p:ext uri="{BB962C8B-B14F-4D97-AF65-F5344CB8AC3E}">
        <p14:creationId xmlns:p14="http://schemas.microsoft.com/office/powerpoint/2010/main" val="392447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Gaps and Requirements,</a:t>
            </a:r>
            <a:br>
              <a:rPr lang="en-US" dirty="0"/>
            </a:br>
            <a:r>
              <a:rPr lang="en-US" dirty="0"/>
              <a:t>and Covid-19 Impact </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5256584"/>
          </a:xfrm>
        </p:spPr>
        <p:txBody>
          <a:bodyPr/>
          <a:lstStyle/>
          <a:p>
            <a:r>
              <a:rPr lang="en-US" dirty="0"/>
              <a:t>Covid has restricted access to all vessels visiting New Zealand Ports. </a:t>
            </a:r>
          </a:p>
          <a:p>
            <a:r>
              <a:rPr lang="en-US" dirty="0"/>
              <a:t>Mercury thermometer replacement has been suspended until covid restrictions are lifted.</a:t>
            </a:r>
          </a:p>
          <a:p>
            <a:r>
              <a:rPr lang="en-US" dirty="0"/>
              <a:t>Ships changing their charter at short notice and leaving little time for agents to retrieve Met equipment.</a:t>
            </a:r>
          </a:p>
          <a:p>
            <a:r>
              <a:rPr lang="en-US" dirty="0"/>
              <a:t>New Zealand  hasn’t had a permanent PMO since Sept 2020. Steve Knowles is Acting PMO.</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5</a:t>
            </a:fld>
            <a:endParaRPr lang="en-US" dirty="0"/>
          </a:p>
        </p:txBody>
      </p:sp>
    </p:spTree>
    <p:extLst>
      <p:ext uri="{BB962C8B-B14F-4D97-AF65-F5344CB8AC3E}">
        <p14:creationId xmlns:p14="http://schemas.microsoft.com/office/powerpoint/2010/main" val="2867024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Future Plans</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p:txBody>
          <a:bodyPr/>
          <a:lstStyle/>
          <a:p>
            <a:r>
              <a:rPr lang="en-US" dirty="0"/>
              <a:t>Continue to monitor New Zealand VOS as time permits.</a:t>
            </a:r>
          </a:p>
          <a:p>
            <a:r>
              <a:rPr lang="en-US" dirty="0"/>
              <a:t>Employ a full-time PMO who can focus on running the New Zealand Marine programs and restore the programs to their former glory…. date TBA.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6</a:t>
            </a:fld>
            <a:endParaRPr lang="en-US" dirty="0"/>
          </a:p>
        </p:txBody>
      </p:sp>
    </p:spTree>
    <p:extLst>
      <p:ext uri="{BB962C8B-B14F-4D97-AF65-F5344CB8AC3E}">
        <p14:creationId xmlns:p14="http://schemas.microsoft.com/office/powerpoint/2010/main" val="2118227256"/>
      </p:ext>
    </p:extLst>
  </p:cSld>
  <p:clrMapOvr>
    <a:masterClrMapping/>
  </p:clrMapOvr>
</p:sld>
</file>

<file path=ppt/theme/theme1.xml><?xml version="1.0" encoding="utf-8"?>
<a:theme xmlns:a="http://schemas.openxmlformats.org/drawingml/2006/main" name="SOT-10-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SOT-8-Template</Template>
  <TotalTime>1411</TotalTime>
  <Words>302</Words>
  <Application>Microsoft Office PowerPoint</Application>
  <PresentationFormat>On-screen Show (4:3)</PresentationFormat>
  <Paragraphs>41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SOT-10-Template</vt:lpstr>
      <vt:lpstr>New Zealand </vt:lpstr>
      <vt:lpstr>About Organisation  (Met-Ocean Structure)</vt:lpstr>
      <vt:lpstr>SOT Activities</vt:lpstr>
      <vt:lpstr>Other initiatives/resources: Met and ocean network</vt:lpstr>
      <vt:lpstr>Gaps and Requirements, and Covid-19 Impact </vt:lpstr>
      <vt:lpstr>Future Plans</vt:lpstr>
    </vt:vector>
  </TitlesOfParts>
  <Company>WMO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5.2 WMO Rolling Review of Requirements (RRR)</dc:title>
  <dc:creator>Etienne Charpentier</dc:creator>
  <cp:lastModifiedBy>Steve Knowles</cp:lastModifiedBy>
  <cp:revision>42</cp:revision>
  <dcterms:created xsi:type="dcterms:W3CDTF">2015-04-15T06:27:16Z</dcterms:created>
  <dcterms:modified xsi:type="dcterms:W3CDTF">2021-09-15T10:30:20Z</dcterms:modified>
</cp:coreProperties>
</file>