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61" r:id="rId3"/>
    <p:sldId id="263" r:id="rId4"/>
    <p:sldId id="262" r:id="rId5"/>
    <p:sldId id="264" r:id="rId6"/>
    <p:sldId id="265" r:id="rId7"/>
    <p:sldId id="1115" r:id="rId8"/>
    <p:sldId id="279" r:id="rId9"/>
    <p:sldId id="280" r:id="rId10"/>
    <p:sldId id="274" r:id="rId11"/>
    <p:sldId id="258" r:id="rId12"/>
    <p:sldId id="1083" r:id="rId13"/>
    <p:sldId id="269" r:id="rId14"/>
    <p:sldId id="272" r:id="rId15"/>
    <p:sldId id="257" r:id="rId16"/>
    <p:sldId id="1104" r:id="rId17"/>
    <p:sldId id="1112" r:id="rId18"/>
    <p:sldId id="1110" r:id="rId19"/>
    <p:sldId id="1116" r:id="rId20"/>
    <p:sldId id="1117" r:id="rId21"/>
    <p:sldId id="268" r:id="rId22"/>
    <p:sldId id="278" r:id="rId23"/>
  </p:sldIdLst>
  <p:sldSz cx="12192000" cy="6858000"/>
  <p:notesSz cx="6858000" cy="9144000"/>
  <p:embeddedFontLst>
    <p:embeddedFont>
      <p:font typeface="Barlow Semi Condensed SemiBold" panose="020F050202020403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Proxima Nova" panose="020F0502020204030204" pitchFamily="34" charset="0"/>
      <p:regular r:id="rId33"/>
      <p:bold r:id="rId34"/>
      <p:italic r:id="rId35"/>
      <p:boldItalic r:id="rId36"/>
    </p:embeddedFont>
    <p:embeddedFont>
      <p:font typeface="Quattrocento Sans" panose="020F0502020204030204" pitchFamily="34" charset="0"/>
      <p:regular r:id="rId37"/>
      <p:bold r:id="rId38"/>
      <p:italic r:id="rId39"/>
      <p:boldItalic r:id="rId40"/>
    </p:embeddedFont>
    <p:embeddedFont>
      <p:font typeface="Roboto Light" panose="020F03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XRtfVw943EyMiH+k5TG+/JS811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637FC8-F2EC-47BA-A27A-EDDD5E7B32EE}">
  <a:tblStyle styleId="{66637FC8-F2EC-47BA-A27A-EDDD5E7B32E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86"/>
    <p:restoredTop sz="75637"/>
  </p:normalViewPr>
  <p:slideViewPr>
    <p:cSldViewPr snapToGrid="0" snapToObjects="1">
      <p:cViewPr varScale="1">
        <p:scale>
          <a:sx n="80" d="100"/>
          <a:sy n="80" d="100"/>
        </p:scale>
        <p:origin x="11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10795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465138" y="3708400"/>
            <a:ext cx="577215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e4f674a29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de4f674a29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1" name="Google Shape;281;gde4f674a29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IOC Assembly in 2019 adopted a Global Ocean Observing System 2030 Strategy which now informs our work.</a:t>
            </a:r>
            <a:endParaRPr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459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E569C4-56F1-C649-8AF1-246A29F5B976}" type="slidenum">
              <a:rPr lang="en-US" smtClean="0"/>
              <a:t>12</a:t>
            </a:fld>
            <a:endParaRPr lang="en-US"/>
          </a:p>
        </p:txBody>
      </p:sp>
    </p:spTree>
    <p:extLst>
      <p:ext uri="{BB962C8B-B14F-4D97-AF65-F5344CB8AC3E}">
        <p14:creationId xmlns:p14="http://schemas.microsoft.com/office/powerpoint/2010/main" val="385469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02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0990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work of ocean observations and forecasting systems, the work of GOOS, is a key infrastructure to enable a large number of applications related to climate, to forecasting and early warning for a wide range of end users, and creating sustainable and resilient marine economies while conserving key ocean ecosystem services now and for the future.</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41168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2016 – first exploratory workshop OECD/observing community</a:t>
            </a:r>
          </a:p>
          <a:p>
            <a:r>
              <a:rPr lang="en-GB" dirty="0"/>
              <a:t>2018 – extensive literature review on the ocean observations valuation – Report on Socio-Economic Valuation of Ocean Observation Data - understood need to look at value chains </a:t>
            </a:r>
          </a:p>
          <a:p>
            <a:r>
              <a:rPr lang="en-GB" dirty="0"/>
              <a:t>2019 – initiated an OECD-GOOS Project to look at value chains – 2 parts</a:t>
            </a:r>
          </a:p>
          <a:p>
            <a:endParaRPr lang="en-GB" dirty="0"/>
          </a:p>
        </p:txBody>
      </p:sp>
      <p:sp>
        <p:nvSpPr>
          <p:cNvPr id="4" name="Slide Number Placeholder 3"/>
          <p:cNvSpPr>
            <a:spLocks noGrp="1"/>
          </p:cNvSpPr>
          <p:nvPr>
            <p:ph type="sldNum" sz="quarter" idx="5"/>
          </p:nvPr>
        </p:nvSpPr>
        <p:spPr/>
        <p:txBody>
          <a:bodyPr/>
          <a:lstStyle/>
          <a:p>
            <a:fld id="{7FE569C4-56F1-C649-8AF1-246A29F5B976}" type="slidenum">
              <a:rPr lang="en-US" smtClean="0"/>
              <a:t>16</a:t>
            </a:fld>
            <a:endParaRPr lang="en-US"/>
          </a:p>
        </p:txBody>
      </p:sp>
    </p:spTree>
    <p:extLst>
      <p:ext uri="{BB962C8B-B14F-4D97-AF65-F5344CB8AC3E}">
        <p14:creationId xmlns:p14="http://schemas.microsoft.com/office/powerpoint/2010/main" val="166053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79FDB31-2514-4DEB-A654-A62532CE77B5}" type="slidenum">
              <a:rPr lang="en-US" smtClean="0"/>
              <a:pPr>
                <a:defRPr/>
              </a:pPr>
              <a:t>17</a:t>
            </a:fld>
            <a:endParaRPr lang="en-US"/>
          </a:p>
        </p:txBody>
      </p:sp>
    </p:spTree>
    <p:extLst>
      <p:ext uri="{BB962C8B-B14F-4D97-AF65-F5344CB8AC3E}">
        <p14:creationId xmlns:p14="http://schemas.microsoft.com/office/powerpoint/2010/main" val="2079300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time this aggregated use has been tracked through the ‘value’ chain </a:t>
            </a:r>
          </a:p>
          <a:p>
            <a:endParaRPr lang="en-GB" dirty="0"/>
          </a:p>
        </p:txBody>
      </p:sp>
      <p:sp>
        <p:nvSpPr>
          <p:cNvPr id="4" name="Slide Number Placeholder 3"/>
          <p:cNvSpPr>
            <a:spLocks noGrp="1"/>
          </p:cNvSpPr>
          <p:nvPr>
            <p:ph type="sldNum" sz="quarter" idx="5"/>
          </p:nvPr>
        </p:nvSpPr>
        <p:spPr/>
        <p:txBody>
          <a:bodyPr/>
          <a:lstStyle/>
          <a:p>
            <a:fld id="{7FE569C4-56F1-C649-8AF1-246A29F5B976}" type="slidenum">
              <a:rPr lang="en-US" smtClean="0"/>
              <a:t>18</a:t>
            </a:fld>
            <a:endParaRPr lang="en-US"/>
          </a:p>
        </p:txBody>
      </p:sp>
    </p:spTree>
    <p:extLst>
      <p:ext uri="{BB962C8B-B14F-4D97-AF65-F5344CB8AC3E}">
        <p14:creationId xmlns:p14="http://schemas.microsoft.com/office/powerpoint/2010/main" val="171582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c6fba2295_0_1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c6fba2295_0_1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763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have built tools to monitor and evaluate the system and centrally support implementation</a:t>
            </a:r>
            <a:endParaRPr/>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07510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have built tools to monitor and evaluate the system and centrally support implementation</a:t>
            </a:r>
            <a:endParaRPr/>
          </a:p>
          <a:p>
            <a:pPr marL="0" lvl="0" indent="0" algn="l" rtl="0">
              <a:spcBef>
                <a:spcPts val="0"/>
              </a:spcBef>
              <a:spcAft>
                <a:spcPts val="0"/>
              </a:spcAft>
              <a:buNone/>
            </a:pPr>
            <a:r>
              <a:rPr lang="en-US"/>
              <a:t>annual reporting on the status</a:t>
            </a:r>
            <a:endParaRPr/>
          </a:p>
        </p:txBody>
      </p:sp>
      <p:sp>
        <p:nvSpPr>
          <p:cNvPr id="152" name="Google Shape;1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dirty="0">
                <a:solidFill>
                  <a:srgbClr val="002060"/>
                </a:solidFill>
                <a:latin typeface="Arial"/>
                <a:ea typeface="Arial"/>
                <a:cs typeface="Arial"/>
                <a:sym typeface="Arial"/>
              </a:rPr>
              <a:t>Continue tracking:</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Argo array down 10% to end 2020</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Drifting buoys network back up to operational levels</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50% fewer animals tagged Southern Ocean 2020/2021</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Voluntary Observing Ships – approx. 5% reduction</a:t>
            </a:r>
            <a:endParaRPr sz="1000" dirty="0">
              <a:solidFill>
                <a:srgbClr val="002060"/>
              </a:solidFill>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Research vessels re-commenced with restricted operations</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Locally and for specific datasets impacts can be higher</a:t>
            </a:r>
            <a:endParaRPr sz="1000" dirty="0">
              <a:latin typeface="Arial"/>
              <a:ea typeface="Arial"/>
              <a:cs typeface="Arial"/>
              <a:sym typeface="Arial"/>
            </a:endParaRPr>
          </a:p>
          <a:p>
            <a:pPr marL="0" lvl="0" indent="0" algn="l" rtl="0">
              <a:spcBef>
                <a:spcPts val="0"/>
              </a:spcBef>
              <a:spcAft>
                <a:spcPts val="0"/>
              </a:spcAft>
              <a:buNone/>
            </a:pPr>
            <a:r>
              <a:rPr lang="en-US" sz="1000" dirty="0">
                <a:solidFill>
                  <a:srgbClr val="002060"/>
                </a:solidFill>
                <a:latin typeface="Arial"/>
                <a:ea typeface="Arial"/>
                <a:cs typeface="Arial"/>
                <a:sym typeface="Arial"/>
              </a:rPr>
              <a:t>Observing system adaptation:</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Ships of Opportunity </a:t>
            </a:r>
            <a:r>
              <a:rPr lang="en-US" sz="1000" dirty="0" err="1">
                <a:solidFill>
                  <a:srgbClr val="002060"/>
                </a:solidFill>
                <a:latin typeface="Arial"/>
                <a:ea typeface="Arial"/>
                <a:cs typeface="Arial"/>
                <a:sym typeface="Arial"/>
              </a:rPr>
              <a:t>Programme</a:t>
            </a:r>
            <a:r>
              <a:rPr lang="en-US" sz="1000" dirty="0">
                <a:solidFill>
                  <a:srgbClr val="002060"/>
                </a:solidFill>
                <a:latin typeface="Arial"/>
                <a:ea typeface="Arial"/>
                <a:cs typeface="Arial"/>
                <a:sym typeface="Arial"/>
              </a:rPr>
              <a:t> trained commercial shipping partners crew – now 5/32 lines operational - 15% </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Use of charter vessels and local vessels for re-seeding and mooring turnaround</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Increased cross-network cooperation for operations</a:t>
            </a:r>
            <a:endParaRPr sz="1000" dirty="0">
              <a:latin typeface="Arial"/>
              <a:ea typeface="Arial"/>
              <a:cs typeface="Arial"/>
              <a:sym typeface="Arial"/>
            </a:endParaRPr>
          </a:p>
          <a:p>
            <a:pPr marL="457200" lvl="1" indent="0" algn="l" rtl="0">
              <a:spcBef>
                <a:spcPts val="0"/>
              </a:spcBef>
              <a:spcAft>
                <a:spcPts val="0"/>
              </a:spcAft>
              <a:buNone/>
            </a:pPr>
            <a:r>
              <a:rPr lang="en-US" sz="1000" dirty="0">
                <a:solidFill>
                  <a:srgbClr val="002060"/>
                </a:solidFill>
                <a:latin typeface="Arial"/>
                <a:ea typeface="Arial"/>
                <a:cs typeface="Arial"/>
                <a:sym typeface="Arial"/>
              </a:rPr>
              <a:t>Training of local operators to undertake calibration work</a:t>
            </a:r>
            <a:endParaRPr sz="1000" dirty="0">
              <a:latin typeface="Arial"/>
              <a:ea typeface="Arial"/>
              <a:cs typeface="Arial"/>
              <a:sym typeface="Arial"/>
            </a:endParaRPr>
          </a:p>
          <a:p>
            <a:pPr marL="0" lvl="0" indent="0" algn="l" rtl="0">
              <a:spcBef>
                <a:spcPts val="0"/>
              </a:spcBef>
              <a:spcAft>
                <a:spcPts val="0"/>
              </a:spcAft>
              <a:buNone/>
            </a:pPr>
            <a:endParaRPr sz="1000" dirty="0">
              <a:latin typeface="Arial"/>
              <a:ea typeface="Arial"/>
              <a:cs typeface="Arial"/>
              <a:sym typeface="Arial"/>
            </a:endParaRPr>
          </a:p>
        </p:txBody>
      </p:sp>
      <p:sp>
        <p:nvSpPr>
          <p:cNvPr id="168" name="Google Shape;1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However the system showed resilience - in part due to increased automation – commercial </a:t>
            </a:r>
            <a:r>
              <a:rPr lang="en-US">
                <a:latin typeface="Arial"/>
                <a:ea typeface="Arial"/>
                <a:cs typeface="Arial"/>
                <a:sym typeface="Arial"/>
              </a:rPr>
              <a:t>vessels and</a:t>
            </a:r>
            <a:r>
              <a:rPr lang="en-US" sz="1200">
                <a:solidFill>
                  <a:schemeClr val="dk1"/>
                </a:solidFill>
                <a:latin typeface="Arial"/>
                <a:ea typeface="Arial"/>
                <a:cs typeface="Arial"/>
                <a:sym typeface="Arial"/>
              </a:rPr>
              <a:t> VOS are OK, arrays of autonomous platforms take time to decay, land based not maintained </a:t>
            </a:r>
            <a:r>
              <a:rPr lang="en-US">
                <a:latin typeface="Arial"/>
                <a:ea typeface="Arial"/>
                <a:cs typeface="Arial"/>
                <a:sym typeface="Arial"/>
              </a:rPr>
              <a:t>but</a:t>
            </a:r>
            <a:r>
              <a:rPr lang="en-US" sz="1200">
                <a:solidFill>
                  <a:schemeClr val="dk1"/>
                </a:solidFill>
                <a:latin typeface="Arial"/>
                <a:ea typeface="Arial"/>
                <a:cs typeface="Arial"/>
                <a:sym typeface="Arial"/>
              </a:rPr>
              <a:t> functioning and gliders recovered quickly.</a:t>
            </a:r>
            <a:endParaRPr/>
          </a:p>
          <a:p>
            <a:pPr marL="0" lvl="0" indent="0" algn="l" rtl="0">
              <a:spcBef>
                <a:spcPts val="0"/>
              </a:spcBef>
              <a:spcAft>
                <a:spcPts val="0"/>
              </a:spcAft>
              <a:buNone/>
            </a:pPr>
            <a:endParaRPr/>
          </a:p>
        </p:txBody>
      </p:sp>
      <p:sp>
        <p:nvSpPr>
          <p:cNvPr id="177" name="Google Shape;17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However the system showed resilience - in part due to increased automation – commercial </a:t>
            </a:r>
            <a:r>
              <a:rPr lang="en-US">
                <a:latin typeface="Arial"/>
                <a:ea typeface="Arial"/>
                <a:cs typeface="Arial"/>
                <a:sym typeface="Arial"/>
              </a:rPr>
              <a:t>vessels and</a:t>
            </a:r>
            <a:r>
              <a:rPr lang="en-US" sz="1200">
                <a:solidFill>
                  <a:schemeClr val="dk1"/>
                </a:solidFill>
                <a:latin typeface="Arial"/>
                <a:ea typeface="Arial"/>
                <a:cs typeface="Arial"/>
                <a:sym typeface="Arial"/>
              </a:rPr>
              <a:t> VOS are OK, arrays of autonomous platforms take time to decay, land based not maintained </a:t>
            </a:r>
            <a:r>
              <a:rPr lang="en-US">
                <a:latin typeface="Arial"/>
                <a:ea typeface="Arial"/>
                <a:cs typeface="Arial"/>
                <a:sym typeface="Arial"/>
              </a:rPr>
              <a:t>but</a:t>
            </a:r>
            <a:r>
              <a:rPr lang="en-US" sz="1200">
                <a:solidFill>
                  <a:schemeClr val="dk1"/>
                </a:solidFill>
                <a:latin typeface="Arial"/>
                <a:ea typeface="Arial"/>
                <a:cs typeface="Arial"/>
                <a:sym typeface="Arial"/>
              </a:rPr>
              <a:t> functioning and gliders recovered quickly.</a:t>
            </a:r>
            <a:endParaRPr/>
          </a:p>
          <a:p>
            <a:pPr marL="0" lvl="0" indent="0" algn="l" rtl="0">
              <a:spcBef>
                <a:spcPts val="0"/>
              </a:spcBef>
              <a:spcAft>
                <a:spcPts val="0"/>
              </a:spcAft>
              <a:buNone/>
            </a:pPr>
            <a:endParaRPr/>
          </a:p>
        </p:txBody>
      </p:sp>
      <p:sp>
        <p:nvSpPr>
          <p:cNvPr id="177" name="Google Shape;17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955667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f140355d7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ef140355d7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We have to move faster (Implementation plan)</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latin typeface="Helvetica Neue"/>
                <a:ea typeface="Helvetica Neue"/>
                <a:cs typeface="Helvetica Neue"/>
                <a:sym typeface="Helvetica Neue"/>
              </a:rPr>
              <a:t>The ocean is a complex and dynamic socio-ecological system that is influenced by land-based activities, as well as ocean-atmosphere and ocean-cryosphere Interactions.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rPr>
              <a:t>7 societal benefit areas one of them a predicted ocean</a:t>
            </a:r>
            <a:endParaRPr sz="1200">
              <a:solidFill>
                <a:schemeClr val="dk1"/>
              </a:solidFill>
            </a:endParaRPr>
          </a:p>
        </p:txBody>
      </p:sp>
    </p:spTree>
    <p:extLst>
      <p:ext uri="{BB962C8B-B14F-4D97-AF65-F5344CB8AC3E}">
        <p14:creationId xmlns:p14="http://schemas.microsoft.com/office/powerpoint/2010/main" val="2562094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bde574b2c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ebde574b2c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49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320"/>
              </a:spcBef>
              <a:spcAft>
                <a:spcPts val="0"/>
              </a:spcAft>
              <a:buClr>
                <a:schemeClr val="dk1"/>
              </a:buClr>
              <a:buSzPts val="1600"/>
              <a:buFont typeface="Arial"/>
              <a:buNone/>
              <a:defRPr/>
            </a:lvl4pPr>
            <a:lvl5pPr lvl="4" algn="ctr">
              <a:spcBef>
                <a:spcPts val="320"/>
              </a:spcBef>
              <a:spcAft>
                <a:spcPts val="0"/>
              </a:spcAft>
              <a:buClr>
                <a:schemeClr val="dk1"/>
              </a:buClr>
              <a:buSzPts val="1600"/>
              <a:buFont typeface="Arial"/>
              <a:buNone/>
              <a:defRPr/>
            </a:lvl5pPr>
            <a:lvl6pPr lvl="5" algn="ctr">
              <a:spcBef>
                <a:spcPts val="320"/>
              </a:spcBef>
              <a:spcAft>
                <a:spcPts val="0"/>
              </a:spcAft>
              <a:buClr>
                <a:schemeClr val="dk1"/>
              </a:buClr>
              <a:buSzPts val="1600"/>
              <a:buFont typeface="Arial"/>
              <a:buNone/>
              <a:defRPr/>
            </a:lvl6pPr>
            <a:lvl7pPr lvl="6" algn="ctr">
              <a:spcBef>
                <a:spcPts val="320"/>
              </a:spcBef>
              <a:spcAft>
                <a:spcPts val="0"/>
              </a:spcAft>
              <a:buClr>
                <a:schemeClr val="dk1"/>
              </a:buClr>
              <a:buSzPts val="1600"/>
              <a:buFont typeface="Arial"/>
              <a:buNone/>
              <a:defRPr/>
            </a:lvl7pPr>
            <a:lvl8pPr lvl="7" algn="ctr">
              <a:spcBef>
                <a:spcPts val="320"/>
              </a:spcBef>
              <a:spcAft>
                <a:spcPts val="0"/>
              </a:spcAft>
              <a:buClr>
                <a:schemeClr val="dk1"/>
              </a:buClr>
              <a:buSzPts val="1600"/>
              <a:buFont typeface="Arial"/>
              <a:buNone/>
              <a:defRPr/>
            </a:lvl8pPr>
            <a:lvl9pPr lvl="8" algn="ctr">
              <a:spcBef>
                <a:spcPts val="320"/>
              </a:spcBef>
              <a:spcAft>
                <a:spcPts val="0"/>
              </a:spcAft>
              <a:buClr>
                <a:schemeClr val="dk1"/>
              </a:buClr>
              <a:buSzPts val="1600"/>
              <a:buFont typeface="Arial"/>
              <a:buNone/>
              <a:defRPr/>
            </a:lvl9pPr>
          </a:lstStyle>
          <a:p>
            <a:endParaRPr/>
          </a:p>
        </p:txBody>
      </p:sp>
      <p:sp>
        <p:nvSpPr>
          <p:cNvPr id="18" name="Google Shape;18;p2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048500" y="1943101"/>
            <a:ext cx="5867400" cy="259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65301" y="-546099"/>
            <a:ext cx="5867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115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3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3"/>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body" idx="1"/>
          </p:nvPr>
        </p:nvSpPr>
        <p:spPr>
          <a:xfrm>
            <a:off x="914400" y="1676401"/>
            <a:ext cx="5080000" cy="4495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9" name="Google Shape;39;p33"/>
          <p:cNvSpPr txBox="1">
            <a:spLocks noGrp="1"/>
          </p:cNvSpPr>
          <p:nvPr>
            <p:ph type="body" idx="2"/>
          </p:nvPr>
        </p:nvSpPr>
        <p:spPr>
          <a:xfrm>
            <a:off x="6197601" y="1676401"/>
            <a:ext cx="5080000" cy="4495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 name="Google Shape;40;p3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4"/>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46" name="Google Shape;46;p3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3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35"/>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4" name="Google Shape;54;p35"/>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5" name="Google Shape;55;p3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609602" y="273051"/>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36"/>
          <p:cNvSpPr txBox="1">
            <a:spLocks noGrp="1"/>
          </p:cNvSpPr>
          <p:nvPr>
            <p:ph type="body" idx="2"/>
          </p:nvPr>
        </p:nvSpPr>
        <p:spPr>
          <a:xfrm>
            <a:off x="609602"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3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37"/>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3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848100" y="-1257300"/>
            <a:ext cx="4495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2"/>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oceanexpert.org/event/3028#agend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hyperlink" Target="http://www.ocean-ops.org/reportcar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subTitle" idx="1"/>
          </p:nvPr>
        </p:nvSpPr>
        <p:spPr>
          <a:xfrm>
            <a:off x="1775521" y="3902797"/>
            <a:ext cx="7992888" cy="144016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800"/>
              <a:buFont typeface="Arial"/>
              <a:buNone/>
            </a:pPr>
            <a:endParaRPr sz="1800" i="1" dirty="0"/>
          </a:p>
          <a:p>
            <a:pPr marL="0" lvl="0" indent="0">
              <a:spcBef>
                <a:spcPts val="360"/>
              </a:spcBef>
              <a:buSzPts val="1800"/>
            </a:pPr>
            <a:r>
              <a:rPr lang="en-GB" sz="1800" b="1" i="1" dirty="0"/>
              <a:t>Emma Heslop </a:t>
            </a:r>
            <a:endParaRPr lang="en-GB" sz="1800" dirty="0"/>
          </a:p>
          <a:p>
            <a:pPr marL="0" lvl="0" indent="0">
              <a:spcBef>
                <a:spcPts val="360"/>
              </a:spcBef>
              <a:buSzPts val="1800"/>
            </a:pPr>
            <a:r>
              <a:rPr lang="en-GB" sz="1800" i="1" dirty="0"/>
              <a:t>GOOS Programme Specialist GOOS - </a:t>
            </a:r>
            <a:r>
              <a:rPr lang="en-GB" sz="1600" i="1" dirty="0"/>
              <a:t>IOC/UNESCO </a:t>
            </a:r>
            <a:r>
              <a:rPr lang="en-US" sz="1600" i="1" dirty="0"/>
              <a:t>GOOS IOC</a:t>
            </a:r>
          </a:p>
          <a:p>
            <a:pPr marL="0" lvl="0" indent="0">
              <a:spcBef>
                <a:spcPts val="360"/>
              </a:spcBef>
              <a:buSzPts val="1800"/>
            </a:pPr>
            <a:r>
              <a:rPr lang="en-US" sz="1600" i="1" dirty="0"/>
              <a:t>SOT-11 September 2021</a:t>
            </a:r>
            <a:endParaRPr sz="1800" i="1" dirty="0"/>
          </a:p>
        </p:txBody>
      </p:sp>
      <p:sp>
        <p:nvSpPr>
          <p:cNvPr id="90" name="Google Shape;90;p1"/>
          <p:cNvSpPr/>
          <p:nvPr/>
        </p:nvSpPr>
        <p:spPr>
          <a:xfrm>
            <a:off x="6600826" y="333376"/>
            <a:ext cx="3311525" cy="5746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1" name="Google Shape;91;p1"/>
          <p:cNvSpPr txBox="1"/>
          <p:nvPr/>
        </p:nvSpPr>
        <p:spPr>
          <a:xfrm>
            <a:off x="6600056" y="406405"/>
            <a:ext cx="4662116"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The Global Ocean Observing System</a:t>
            </a:r>
            <a:endParaRPr dirty="0"/>
          </a:p>
          <a:p>
            <a:pPr marL="0" marR="0" lvl="0" indent="0" algn="r" rtl="0">
              <a:lnSpc>
                <a:spcPct val="100000"/>
              </a:lnSpc>
              <a:spcBef>
                <a:spcPts val="0"/>
              </a:spcBef>
              <a:spcAft>
                <a:spcPts val="0"/>
              </a:spcAft>
              <a:buClr>
                <a:srgbClr val="000000"/>
              </a:buClr>
              <a:buSzPts val="1800"/>
              <a:buFont typeface="Arial"/>
              <a:buNone/>
            </a:pPr>
            <a:r>
              <a:rPr lang="en-US" sz="1800" b="0" i="1" u="none" strike="noStrike" cap="none" dirty="0" err="1">
                <a:solidFill>
                  <a:srgbClr val="000000"/>
                </a:solidFill>
                <a:latin typeface="Arial"/>
                <a:ea typeface="Arial"/>
                <a:cs typeface="Arial"/>
                <a:sym typeface="Arial"/>
              </a:rPr>
              <a:t>www.goosocean.org</a:t>
            </a:r>
            <a:endParaRPr sz="1800" b="0" i="1" u="none" strike="noStrike" cap="none" dirty="0">
              <a:solidFill>
                <a:srgbClr val="000000"/>
              </a:solidFill>
              <a:latin typeface="Arial"/>
              <a:ea typeface="Arial"/>
              <a:cs typeface="Arial"/>
              <a:sym typeface="Arial"/>
            </a:endParaRPr>
          </a:p>
        </p:txBody>
      </p:sp>
      <p:sp>
        <p:nvSpPr>
          <p:cNvPr id="92" name="Google Shape;92;p1"/>
          <p:cNvSpPr txBox="1">
            <a:spLocks noGrp="1"/>
          </p:cNvSpPr>
          <p:nvPr>
            <p:ph type="ctrTitle"/>
          </p:nvPr>
        </p:nvSpPr>
        <p:spPr>
          <a:xfrm>
            <a:off x="1991544" y="1700808"/>
            <a:ext cx="7776864" cy="2016224"/>
          </a:xfrm>
          <a:prstGeom prst="rect">
            <a:avLst/>
          </a:prstGeom>
          <a:noFill/>
          <a:ln>
            <a:noFill/>
          </a:ln>
        </p:spPr>
        <p:txBody>
          <a:bodyPr spcFirstLastPara="1" wrap="square" lIns="91425" tIns="45700" rIns="91425" bIns="45700" anchor="ctr" anchorCtr="0">
            <a:noAutofit/>
          </a:bodyPr>
          <a:lstStyle/>
          <a:p>
            <a:pPr lvl="0" algn="ctr"/>
            <a:r>
              <a:rPr lang="en-GB" sz="3200" b="1" dirty="0"/>
              <a:t>IOC Secretariat Report - News</a:t>
            </a:r>
            <a:endParaRPr sz="3200" b="1" dirty="0"/>
          </a:p>
        </p:txBody>
      </p:sp>
      <p:sp>
        <p:nvSpPr>
          <p:cNvPr id="93" name="Google Shape;93;p1"/>
          <p:cNvSpPr/>
          <p:nvPr/>
        </p:nvSpPr>
        <p:spPr>
          <a:xfrm>
            <a:off x="3863976" y="6092826"/>
            <a:ext cx="4392613" cy="765175"/>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94" name="Google Shape;94;p1"/>
          <p:cNvPicPr preferRelativeResize="0"/>
          <p:nvPr/>
        </p:nvPicPr>
        <p:blipFill rotWithShape="1">
          <a:blip r:embed="rId4">
            <a:alphaModFix/>
          </a:blip>
          <a:srcRect/>
          <a:stretch/>
        </p:blipFill>
        <p:spPr>
          <a:xfrm>
            <a:off x="3729038" y="6021389"/>
            <a:ext cx="4660900" cy="77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de4f674a29_0_47"/>
          <p:cNvSpPr/>
          <p:nvPr/>
        </p:nvSpPr>
        <p:spPr>
          <a:xfrm>
            <a:off x="0" y="6131022"/>
            <a:ext cx="1379100" cy="573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286" name="Google Shape;286;gde4f674a29_0_47"/>
          <p:cNvSpPr txBox="1">
            <a:spLocks noGrp="1"/>
          </p:cNvSpPr>
          <p:nvPr>
            <p:ph type="body" idx="1"/>
          </p:nvPr>
        </p:nvSpPr>
        <p:spPr>
          <a:xfrm>
            <a:off x="4904508" y="1824768"/>
            <a:ext cx="6967193" cy="4548300"/>
          </a:xfrm>
          <a:prstGeom prst="rect">
            <a:avLst/>
          </a:prstGeom>
          <a:solidFill>
            <a:schemeClr val="lt1"/>
          </a:solidFill>
          <a:ln>
            <a:noFill/>
          </a:ln>
        </p:spPr>
        <p:txBody>
          <a:bodyPr spcFirstLastPara="1" wrap="square" lIns="720000" tIns="45700" rIns="91425" bIns="45700" anchor="t" anchorCtr="0">
            <a:noAutofit/>
          </a:bodyPr>
          <a:lstStyle/>
          <a:p>
            <a:pPr marL="285750" indent="-285750">
              <a:buSzPts val="1600"/>
              <a:buFont typeface="Courier New" panose="02070309020205020404" pitchFamily="49" charset="0"/>
              <a:buChar char="o"/>
            </a:pPr>
            <a:r>
              <a:rPr lang="en-GB" sz="1600" b="1" dirty="0">
                <a:latin typeface="Roboto Light"/>
                <a:ea typeface="Roboto Light"/>
              </a:rPr>
              <a:t>IOC Resolution A-31/1: Implementation of the United Nations Decade of Ocean Science for Sustainable Development (2021–2030)</a:t>
            </a:r>
          </a:p>
          <a:p>
            <a:pPr marL="285750" indent="-285750">
              <a:buSzPts val="1600"/>
              <a:buFont typeface="Courier New" panose="02070309020205020404" pitchFamily="49" charset="0"/>
              <a:buChar char="o"/>
            </a:pPr>
            <a:r>
              <a:rPr lang="en-GB" sz="1600" b="1" dirty="0">
                <a:latin typeface="Roboto Light"/>
                <a:ea typeface="Roboto Light"/>
              </a:rPr>
              <a:t>GOOS SC-10 Decision 1 Ocean Decade</a:t>
            </a:r>
          </a:p>
          <a:p>
            <a:pPr marL="342900">
              <a:buSzPts val="1600"/>
              <a:buFont typeface="Arial"/>
              <a:buAutoNum type="arabicPeriod"/>
            </a:pPr>
            <a:endParaRPr lang="en-GB" sz="1400" dirty="0">
              <a:latin typeface="Roboto Light"/>
              <a:ea typeface="Roboto Light"/>
            </a:endParaRPr>
          </a:p>
          <a:p>
            <a:pPr marL="342900">
              <a:buSzPts val="1600"/>
            </a:pPr>
            <a:r>
              <a:rPr lang="en-GB" sz="1600" dirty="0">
                <a:latin typeface="Roboto Light"/>
                <a:ea typeface="Roboto Light"/>
              </a:rPr>
              <a:t>First UN Ocean Decade Programmes have been endorsed </a:t>
            </a:r>
          </a:p>
          <a:p>
            <a:pPr marL="342900">
              <a:buSzPts val="1600"/>
            </a:pPr>
            <a:r>
              <a:rPr lang="en-GB" sz="1600" dirty="0">
                <a:latin typeface="Roboto Light"/>
                <a:ea typeface="Roboto Light"/>
              </a:rPr>
              <a:t>The Ocean Decade Implementation Plan is approved and work will begin on the collaborative centres, programme funding, project calls and further endorsements etc. </a:t>
            </a:r>
          </a:p>
          <a:p>
            <a:pPr marL="342900">
              <a:buSzPts val="1600"/>
            </a:pPr>
            <a:r>
              <a:rPr lang="en-US" sz="1600" dirty="0">
                <a:latin typeface="Roboto Light"/>
                <a:ea typeface="Roboto Light"/>
                <a:sym typeface="Roboto Light"/>
              </a:rPr>
              <a:t>New call for projects in Oct 2021 and every 6 months</a:t>
            </a:r>
            <a:endParaRPr lang="en-GB" sz="1600" dirty="0">
              <a:latin typeface="Roboto Light"/>
              <a:ea typeface="Roboto Light"/>
            </a:endParaRPr>
          </a:p>
          <a:p>
            <a:pPr marL="342900">
              <a:buSzPts val="1600"/>
            </a:pPr>
            <a:r>
              <a:rPr lang="en-GB" sz="1600" dirty="0">
                <a:latin typeface="Roboto Light"/>
                <a:ea typeface="Roboto Light"/>
              </a:rPr>
              <a:t>The Ocean Decade has visibility, national and UN level, and is a great opportunity for ambitious ideas across the observing system. </a:t>
            </a:r>
          </a:p>
          <a:p>
            <a:pPr marL="342900">
              <a:buSzPts val="1600"/>
            </a:pPr>
            <a:r>
              <a:rPr lang="en-GB" sz="1600" dirty="0">
                <a:latin typeface="Roboto Light"/>
                <a:ea typeface="Roboto Light"/>
              </a:rPr>
              <a:t>Encourage SOT to think of about what it could do, e.g., ‘citizen science’ observations from different vessels.</a:t>
            </a:r>
            <a:endParaRPr lang="en-US" sz="1600" dirty="0">
              <a:latin typeface="Calibri" panose="020F0502020204030204" pitchFamily="34" charset="0"/>
              <a:ea typeface="Roboto Light"/>
              <a:cs typeface="Calibri" panose="020F0502020204030204" pitchFamily="34" charset="0"/>
              <a:sym typeface="Roboto Light"/>
            </a:endParaRPr>
          </a:p>
          <a:p>
            <a:pPr marL="0" marR="956945" lvl="0" indent="0" algn="l" rtl="0">
              <a:lnSpc>
                <a:spcPct val="100000"/>
              </a:lnSpc>
              <a:spcBef>
                <a:spcPts val="0"/>
              </a:spcBef>
              <a:spcAft>
                <a:spcPts val="0"/>
              </a:spcAft>
              <a:buClr>
                <a:srgbClr val="184596"/>
              </a:buClr>
              <a:buSzPts val="2000"/>
              <a:buNone/>
            </a:pPr>
            <a:endParaRPr dirty="0">
              <a:latin typeface="Barlow Semi Condensed SemiBold"/>
              <a:ea typeface="Barlow Semi Condensed SemiBold"/>
              <a:cs typeface="Barlow Semi Condensed SemiBold"/>
              <a:sym typeface="Barlow Semi Condensed SemiBold"/>
            </a:endParaRPr>
          </a:p>
        </p:txBody>
      </p:sp>
      <p:pic>
        <p:nvPicPr>
          <p:cNvPr id="7" name="Google Shape;276;gde4f674a29_0_38">
            <a:extLst>
              <a:ext uri="{FF2B5EF4-FFF2-40B4-BE49-F238E27FC236}">
                <a16:creationId xmlns:a16="http://schemas.microsoft.com/office/drawing/2014/main" id="{AA298753-899D-8F4C-A237-E9B269E3B8B0}"/>
              </a:ext>
            </a:extLst>
          </p:cNvPr>
          <p:cNvPicPr preferRelativeResize="0"/>
          <p:nvPr/>
        </p:nvPicPr>
        <p:blipFill rotWithShape="1">
          <a:blip r:embed="rId3">
            <a:alphaModFix/>
          </a:blip>
          <a:srcRect/>
          <a:stretch/>
        </p:blipFill>
        <p:spPr>
          <a:xfrm>
            <a:off x="472631" y="342887"/>
            <a:ext cx="5202628" cy="749175"/>
          </a:xfrm>
          <a:prstGeom prst="rect">
            <a:avLst/>
          </a:prstGeom>
          <a:noFill/>
          <a:ln>
            <a:noFill/>
          </a:ln>
        </p:spPr>
      </p:pic>
      <p:pic>
        <p:nvPicPr>
          <p:cNvPr id="9" name="Google Shape;293;gde4f674a29_0_55">
            <a:extLst>
              <a:ext uri="{FF2B5EF4-FFF2-40B4-BE49-F238E27FC236}">
                <a16:creationId xmlns:a16="http://schemas.microsoft.com/office/drawing/2014/main" id="{95961C34-D07B-414B-B49A-238A9160704F}"/>
              </a:ext>
            </a:extLst>
          </p:cNvPr>
          <p:cNvPicPr preferRelativeResize="0"/>
          <p:nvPr/>
        </p:nvPicPr>
        <p:blipFill rotWithShape="1">
          <a:blip r:embed="rId4">
            <a:alphaModFix/>
          </a:blip>
          <a:srcRect/>
          <a:stretch/>
        </p:blipFill>
        <p:spPr>
          <a:xfrm>
            <a:off x="472631" y="2585349"/>
            <a:ext cx="3999184" cy="573301"/>
          </a:xfrm>
          <a:prstGeom prst="rect">
            <a:avLst/>
          </a:prstGeom>
          <a:noFill/>
          <a:ln>
            <a:noFill/>
          </a:ln>
        </p:spPr>
      </p:pic>
      <p:pic>
        <p:nvPicPr>
          <p:cNvPr id="10" name="Google Shape;302;gde4f674a29_0_63">
            <a:extLst>
              <a:ext uri="{FF2B5EF4-FFF2-40B4-BE49-F238E27FC236}">
                <a16:creationId xmlns:a16="http://schemas.microsoft.com/office/drawing/2014/main" id="{DC1A81A8-8E28-A446-BDBC-CE7ADF004312}"/>
              </a:ext>
            </a:extLst>
          </p:cNvPr>
          <p:cNvPicPr preferRelativeResize="0"/>
          <p:nvPr/>
        </p:nvPicPr>
        <p:blipFill rotWithShape="1">
          <a:blip r:embed="rId5">
            <a:alphaModFix/>
          </a:blip>
          <a:srcRect/>
          <a:stretch/>
        </p:blipFill>
        <p:spPr>
          <a:xfrm>
            <a:off x="472631" y="3314523"/>
            <a:ext cx="4269850" cy="500455"/>
          </a:xfrm>
          <a:prstGeom prst="rect">
            <a:avLst/>
          </a:prstGeom>
          <a:noFill/>
          <a:ln>
            <a:noFill/>
          </a:ln>
        </p:spPr>
      </p:pic>
      <p:pic>
        <p:nvPicPr>
          <p:cNvPr id="11" name="Google Shape;284;gde4f674a29_0_47">
            <a:extLst>
              <a:ext uri="{FF2B5EF4-FFF2-40B4-BE49-F238E27FC236}">
                <a16:creationId xmlns:a16="http://schemas.microsoft.com/office/drawing/2014/main" id="{82C5CC2E-E96B-0B4A-904B-1526A615555A}"/>
              </a:ext>
            </a:extLst>
          </p:cNvPr>
          <p:cNvPicPr preferRelativeResize="0"/>
          <p:nvPr/>
        </p:nvPicPr>
        <p:blipFill rotWithShape="1">
          <a:blip r:embed="rId6">
            <a:alphaModFix/>
          </a:blip>
          <a:srcRect/>
          <a:stretch/>
        </p:blipFill>
        <p:spPr>
          <a:xfrm>
            <a:off x="472631" y="1891507"/>
            <a:ext cx="4682856" cy="573301"/>
          </a:xfrm>
          <a:prstGeom prst="rect">
            <a:avLst/>
          </a:prstGeom>
          <a:noFill/>
          <a:ln>
            <a:noFill/>
          </a:ln>
        </p:spPr>
      </p:pic>
      <p:pic>
        <p:nvPicPr>
          <p:cNvPr id="12" name="Google Shape;303;gde4f674a29_0_63">
            <a:extLst>
              <a:ext uri="{FF2B5EF4-FFF2-40B4-BE49-F238E27FC236}">
                <a16:creationId xmlns:a16="http://schemas.microsoft.com/office/drawing/2014/main" id="{8B689FED-D4B0-D04B-AD0F-14DEF803D527}"/>
              </a:ext>
            </a:extLst>
          </p:cNvPr>
          <p:cNvPicPr preferRelativeResize="0"/>
          <p:nvPr/>
        </p:nvPicPr>
        <p:blipFill rotWithShape="1">
          <a:blip r:embed="rId7">
            <a:alphaModFix/>
          </a:blip>
          <a:srcRect/>
          <a:stretch/>
        </p:blipFill>
        <p:spPr>
          <a:xfrm>
            <a:off x="472631" y="4064447"/>
            <a:ext cx="3999184" cy="2166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3171822" y="985838"/>
            <a:ext cx="9092454" cy="7149975"/>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290505" y="233360"/>
            <a:ext cx="1922735" cy="2721159"/>
          </a:xfrm>
          <a:prstGeom prst="rect">
            <a:avLst/>
          </a:prstGeom>
          <a:noFill/>
          <a:ln>
            <a:noFill/>
          </a:ln>
        </p:spPr>
      </p:pic>
      <p:sp>
        <p:nvSpPr>
          <p:cNvPr id="110" name="Google Shape;110;p3"/>
          <p:cNvSpPr/>
          <p:nvPr/>
        </p:nvSpPr>
        <p:spPr>
          <a:xfrm>
            <a:off x="-367888" y="1593940"/>
            <a:ext cx="3539710" cy="2109789"/>
          </a:xfrm>
          <a:prstGeom prst="rect">
            <a:avLst/>
          </a:prstGeom>
          <a:solidFill>
            <a:schemeClr val="lt1"/>
          </a:solidFill>
          <a:ln w="101600" cap="flat" cmpd="sng">
            <a:solidFill>
              <a:srgbClr val="71BEC4"/>
            </a:solidFill>
            <a:prstDash val="solid"/>
            <a:round/>
            <a:headEnd type="none" w="sm" len="sm"/>
            <a:tailEnd type="none" w="sm" len="sm"/>
          </a:ln>
        </p:spPr>
        <p:txBody>
          <a:bodyPr spcFirstLastPara="1" wrap="square" lIns="720000" tIns="360000" rIns="360000" bIns="3600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Vision</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truly global ocean observing system that delivers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the essential information needed for our sustainable development, safety, wellbeing and prosperity </a:t>
            </a:r>
            <a:endParaRPr/>
          </a:p>
        </p:txBody>
      </p:sp>
      <p:sp>
        <p:nvSpPr>
          <p:cNvPr id="111" name="Google Shape;111;p3"/>
          <p:cNvSpPr/>
          <p:nvPr/>
        </p:nvSpPr>
        <p:spPr>
          <a:xfrm>
            <a:off x="-365291" y="4009974"/>
            <a:ext cx="3537113" cy="2033639"/>
          </a:xfrm>
          <a:prstGeom prst="rect">
            <a:avLst/>
          </a:prstGeom>
          <a:solidFill>
            <a:schemeClr val="lt1"/>
          </a:solidFill>
          <a:ln w="101600" cap="flat" cmpd="sng">
            <a:solidFill>
              <a:srgbClr val="FF9300"/>
            </a:solidFill>
            <a:prstDash val="solid"/>
            <a:round/>
            <a:headEnd type="none" w="sm" len="sm"/>
            <a:tailEnd type="none" w="sm" len="sm"/>
          </a:ln>
        </p:spPr>
        <p:txBody>
          <a:bodyPr spcFirstLastPara="1" wrap="square" lIns="720000" tIns="360000" rIns="360000" bIns="3600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Mission</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To lead the ocean observing community and create the partnerships to grow an integrated, responsive and sustained observing system </a:t>
            </a:r>
            <a:endParaRPr/>
          </a:p>
        </p:txBody>
      </p:sp>
      <p:sp>
        <p:nvSpPr>
          <p:cNvPr id="112" name="Google Shape;112;p3"/>
          <p:cNvSpPr txBox="1"/>
          <p:nvPr/>
        </p:nvSpPr>
        <p:spPr>
          <a:xfrm>
            <a:off x="1221974" y="6349858"/>
            <a:ext cx="24513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goosocean.org/2030strategy</a:t>
            </a:r>
            <a:endParaRPr/>
          </a:p>
        </p:txBody>
      </p:sp>
      <p:sp>
        <p:nvSpPr>
          <p:cNvPr id="113" name="Google Shape;113;p3"/>
          <p:cNvSpPr txBox="1"/>
          <p:nvPr/>
        </p:nvSpPr>
        <p:spPr>
          <a:xfrm>
            <a:off x="3739428" y="414338"/>
            <a:ext cx="7957241" cy="1143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i="0" u="none" strike="noStrike" cap="none">
                <a:solidFill>
                  <a:schemeClr val="dk2"/>
                </a:solidFill>
                <a:latin typeface="Arial"/>
                <a:ea typeface="Arial"/>
                <a:cs typeface="Arial"/>
                <a:sym typeface="Arial"/>
              </a:rPr>
              <a:t>Building on the GOOS 2030 Strategy</a:t>
            </a:r>
            <a:endParaRPr/>
          </a:p>
        </p:txBody>
      </p:sp>
    </p:spTree>
    <p:extLst>
      <p:ext uri="{BB962C8B-B14F-4D97-AF65-F5344CB8AC3E}">
        <p14:creationId xmlns:p14="http://schemas.microsoft.com/office/powerpoint/2010/main" val="3949399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D8D5B3-6CB5-CA4E-9281-F69C943E58BC}"/>
              </a:ext>
            </a:extLst>
          </p:cNvPr>
          <p:cNvSpPr>
            <a:spLocks noGrp="1"/>
          </p:cNvSpPr>
          <p:nvPr>
            <p:ph type="title"/>
          </p:nvPr>
        </p:nvSpPr>
        <p:spPr/>
        <p:txBody>
          <a:bodyPr/>
          <a:lstStyle/>
          <a:p>
            <a:r>
              <a:rPr lang="en-US" dirty="0"/>
              <a:t>GOOS Implementation Plan </a:t>
            </a:r>
          </a:p>
        </p:txBody>
      </p:sp>
      <p:sp>
        <p:nvSpPr>
          <p:cNvPr id="5" name="Content Placeholder 4">
            <a:extLst>
              <a:ext uri="{FF2B5EF4-FFF2-40B4-BE49-F238E27FC236}">
                <a16:creationId xmlns:a16="http://schemas.microsoft.com/office/drawing/2014/main" id="{BB90EC34-9BC4-C44A-97D8-AEF5EE3A4728}"/>
              </a:ext>
            </a:extLst>
          </p:cNvPr>
          <p:cNvSpPr>
            <a:spLocks noGrp="1"/>
          </p:cNvSpPr>
          <p:nvPr>
            <p:ph idx="1"/>
          </p:nvPr>
        </p:nvSpPr>
        <p:spPr>
          <a:xfrm>
            <a:off x="721895" y="1532021"/>
            <a:ext cx="5962388" cy="3891444"/>
          </a:xfrm>
        </p:spPr>
        <p:txBody>
          <a:bodyPr/>
          <a:lstStyle/>
          <a:p>
            <a:pPr marL="285750" indent="-285750">
              <a:buSzPts val="1600"/>
              <a:buFont typeface="Courier New" panose="02070309020205020404" pitchFamily="49" charset="0"/>
              <a:buChar char="o"/>
            </a:pPr>
            <a:r>
              <a:rPr lang="en-GB" sz="1600" b="1" dirty="0">
                <a:latin typeface="Roboto Light"/>
                <a:ea typeface="Roboto Light"/>
              </a:rPr>
              <a:t>IOC Decision A-31/3.5.2  I - Global Ocean Observing System Work Plan</a:t>
            </a:r>
          </a:p>
          <a:p>
            <a:pPr marL="285750" indent="-285750">
              <a:buSzPts val="1600"/>
              <a:buFont typeface="Courier New" panose="02070309020205020404" pitchFamily="49" charset="0"/>
              <a:buChar char="o"/>
            </a:pPr>
            <a:r>
              <a:rPr lang="en-GB" sz="1600" b="1" dirty="0">
                <a:latin typeface="Roboto Light"/>
                <a:ea typeface="Roboto Light"/>
              </a:rPr>
              <a:t>GOOS SC-10 Decision 5: Implementation Planning</a:t>
            </a:r>
          </a:p>
          <a:p>
            <a:pPr marL="342900">
              <a:buSzPts val="1600"/>
            </a:pPr>
            <a:endParaRPr lang="en-GB" sz="1600" dirty="0">
              <a:latin typeface="Roboto Light"/>
              <a:ea typeface="Roboto Light"/>
            </a:endParaRPr>
          </a:p>
          <a:p>
            <a:pPr marL="342900">
              <a:buSzPts val="1600"/>
            </a:pPr>
            <a:r>
              <a:rPr lang="en-GB" sz="1600" dirty="0">
                <a:latin typeface="Roboto Light"/>
                <a:ea typeface="Roboto Light"/>
              </a:rPr>
              <a:t>Development the GOOS Implementation Plan</a:t>
            </a:r>
          </a:p>
          <a:p>
            <a:pPr marL="342900">
              <a:buSzPts val="1600"/>
            </a:pPr>
            <a:r>
              <a:rPr lang="en-GB" sz="1600" dirty="0">
                <a:latin typeface="Roboto Light"/>
                <a:ea typeface="Roboto Light"/>
              </a:rPr>
              <a:t>Key OCG and OceanOPS workplan actions, for example Best Practices, data and metadata, metrics, the Report Card, are part of the Implementation Plan.</a:t>
            </a:r>
          </a:p>
          <a:p>
            <a:pPr marL="342900">
              <a:buSzPts val="1600"/>
            </a:pPr>
            <a:r>
              <a:rPr lang="en-GB" sz="1600" dirty="0">
                <a:latin typeface="Roboto Light"/>
                <a:ea typeface="Roboto Light"/>
              </a:rPr>
              <a:t>OCG is leading initiatives in some areas </a:t>
            </a:r>
          </a:p>
          <a:p>
            <a:pPr marL="342900">
              <a:buSzPts val="1600"/>
            </a:pPr>
            <a:r>
              <a:rPr lang="en-GB" sz="1600" dirty="0">
                <a:latin typeface="Roboto Light"/>
                <a:ea typeface="Roboto Light"/>
              </a:rPr>
              <a:t>GOOS will need to find additional resource to support the Implementation Plan, including for OCG. </a:t>
            </a:r>
          </a:p>
          <a:p>
            <a:pPr lvl="1"/>
            <a:endParaRPr lang="en-GB" sz="1400" dirty="0">
              <a:latin typeface="Roboto Light"/>
              <a:ea typeface="Roboto Light"/>
            </a:endParaRPr>
          </a:p>
        </p:txBody>
      </p:sp>
      <p:pic>
        <p:nvPicPr>
          <p:cNvPr id="7" name="Picture 6">
            <a:extLst>
              <a:ext uri="{FF2B5EF4-FFF2-40B4-BE49-F238E27FC236}">
                <a16:creationId xmlns:a16="http://schemas.microsoft.com/office/drawing/2014/main" id="{E76A5450-CF7E-5649-8CD3-C8A34948855F}"/>
              </a:ext>
            </a:extLst>
          </p:cNvPr>
          <p:cNvPicPr>
            <a:picLocks noChangeAspect="1"/>
          </p:cNvPicPr>
          <p:nvPr/>
        </p:nvPicPr>
        <p:blipFill>
          <a:blip r:embed="rId3"/>
          <a:stretch>
            <a:fillRect/>
          </a:stretch>
        </p:blipFill>
        <p:spPr>
          <a:xfrm>
            <a:off x="7127310" y="1010086"/>
            <a:ext cx="4888587" cy="4294134"/>
          </a:xfrm>
          <a:prstGeom prst="rect">
            <a:avLst/>
          </a:prstGeom>
        </p:spPr>
      </p:pic>
      <p:sp>
        <p:nvSpPr>
          <p:cNvPr id="6" name="TextBox 5">
            <a:extLst>
              <a:ext uri="{FF2B5EF4-FFF2-40B4-BE49-F238E27FC236}">
                <a16:creationId xmlns:a16="http://schemas.microsoft.com/office/drawing/2014/main" id="{DBA656A6-9A76-A84A-811B-F110C5734BD9}"/>
              </a:ext>
            </a:extLst>
          </p:cNvPr>
          <p:cNvSpPr txBox="1"/>
          <p:nvPr/>
        </p:nvSpPr>
        <p:spPr>
          <a:xfrm>
            <a:off x="7340252" y="5555526"/>
            <a:ext cx="4423406" cy="584775"/>
          </a:xfrm>
          <a:prstGeom prst="rect">
            <a:avLst/>
          </a:prstGeom>
          <a:noFill/>
        </p:spPr>
        <p:txBody>
          <a:bodyPr wrap="square" rtlCol="0">
            <a:spAutoFit/>
          </a:bodyPr>
          <a:lstStyle/>
          <a:p>
            <a:pPr lvl="1"/>
            <a:r>
              <a:rPr lang="en-US" sz="1600" b="1" dirty="0"/>
              <a:t>IOC Assembly 31 </a:t>
            </a:r>
            <a:r>
              <a:rPr lang="en-US" sz="1600" dirty="0"/>
              <a:t>– </a:t>
            </a:r>
            <a:r>
              <a:rPr lang="en-US" sz="1600" dirty="0">
                <a:hlinkClick r:id="rId4"/>
              </a:rPr>
              <a:t>Agenda</a:t>
            </a:r>
            <a:r>
              <a:rPr lang="en-US" sz="1600" dirty="0"/>
              <a:t> item 3.5.2 Exec Summary of the IP</a:t>
            </a:r>
          </a:p>
        </p:txBody>
      </p:sp>
    </p:spTree>
    <p:extLst>
      <p:ext uri="{BB962C8B-B14F-4D97-AF65-F5344CB8AC3E}">
        <p14:creationId xmlns:p14="http://schemas.microsoft.com/office/powerpoint/2010/main" val="249114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Implementation planning</a:t>
            </a:r>
            <a:br>
              <a:rPr lang="en-US" sz="2400" dirty="0"/>
            </a:br>
            <a:r>
              <a:rPr lang="en-US" sz="2400" b="1" dirty="0"/>
              <a:t>Ambition against objectives</a:t>
            </a:r>
            <a:endParaRPr dirty="0"/>
          </a:p>
        </p:txBody>
      </p:sp>
      <p:pic>
        <p:nvPicPr>
          <p:cNvPr id="227" name="Google Shape;227;p15"/>
          <p:cNvPicPr preferRelativeResize="0">
            <a:picLocks noGrp="1"/>
          </p:cNvPicPr>
          <p:nvPr>
            <p:ph type="body" idx="1"/>
          </p:nvPr>
        </p:nvPicPr>
        <p:blipFill rotWithShape="1">
          <a:blip r:embed="rId3">
            <a:alphaModFix/>
          </a:blip>
          <a:srcRect/>
          <a:stretch/>
        </p:blipFill>
        <p:spPr>
          <a:xfrm>
            <a:off x="2179163" y="1676400"/>
            <a:ext cx="7833673" cy="4495800"/>
          </a:xfrm>
          <a:prstGeom prst="rect">
            <a:avLst/>
          </a:prstGeom>
          <a:noFill/>
          <a:ln>
            <a:noFill/>
          </a:ln>
        </p:spPr>
      </p:pic>
      <p:sp>
        <p:nvSpPr>
          <p:cNvPr id="228" name="Google Shape;228;p15"/>
          <p:cNvSpPr/>
          <p:nvPr/>
        </p:nvSpPr>
        <p:spPr>
          <a:xfrm>
            <a:off x="8647900" y="3585350"/>
            <a:ext cx="399300" cy="33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40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b="1" dirty="0"/>
              <a:t>GOOS governance “committed to change”</a:t>
            </a:r>
            <a:endParaRPr dirty="0"/>
          </a:p>
        </p:txBody>
      </p:sp>
      <p:sp>
        <p:nvSpPr>
          <p:cNvPr id="265" name="Google Shape;265;p18"/>
          <p:cNvSpPr txBox="1">
            <a:spLocks noGrp="1"/>
          </p:cNvSpPr>
          <p:nvPr>
            <p:ph type="body" idx="1"/>
          </p:nvPr>
        </p:nvSpPr>
        <p:spPr>
          <a:xfrm>
            <a:off x="466875" y="1292820"/>
            <a:ext cx="7350225" cy="4495800"/>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GB" sz="1800" b="1" dirty="0">
                <a:latin typeface="Roboto Light"/>
                <a:ea typeface="Roboto Light"/>
              </a:rPr>
              <a:t>GOOS SC-10 Decision 1: Governance</a:t>
            </a:r>
          </a:p>
          <a:p>
            <a:pPr marL="0" lvl="0" indent="0" algn="l" rtl="0">
              <a:spcBef>
                <a:spcPts val="0"/>
              </a:spcBef>
              <a:spcAft>
                <a:spcPts val="0"/>
              </a:spcAft>
              <a:buNone/>
            </a:pPr>
            <a:endParaRPr lang="en-US" sz="1700" dirty="0"/>
          </a:p>
          <a:p>
            <a:pPr marL="0" lvl="0" indent="0" algn="l" rtl="0">
              <a:spcBef>
                <a:spcPts val="0"/>
              </a:spcBef>
              <a:spcAft>
                <a:spcPts val="0"/>
              </a:spcAft>
              <a:buNone/>
            </a:pPr>
            <a:r>
              <a:rPr lang="en-US" sz="1700" dirty="0"/>
              <a:t>GOOS commissioned </a:t>
            </a:r>
            <a:r>
              <a:rPr lang="en-US" sz="1700" b="1" dirty="0"/>
              <a:t>study and survey of support structures</a:t>
            </a:r>
            <a:r>
              <a:rPr lang="en-US" sz="1700" dirty="0"/>
              <a:t> for ocean observing (Neville Smith, survey/interviews with 60+ stakeholders)</a:t>
            </a:r>
          </a:p>
          <a:p>
            <a:pPr marL="0" lvl="0" indent="0" algn="l" rtl="0">
              <a:spcBef>
                <a:spcPts val="0"/>
              </a:spcBef>
              <a:spcAft>
                <a:spcPts val="0"/>
              </a:spcAft>
              <a:buNone/>
            </a:pPr>
            <a:endParaRPr lang="en-US" sz="1700" i="1" dirty="0"/>
          </a:p>
          <a:p>
            <a:pPr marL="0" lvl="0" indent="0" algn="l" rtl="0">
              <a:spcBef>
                <a:spcPts val="0"/>
              </a:spcBef>
              <a:spcAft>
                <a:spcPts val="0"/>
              </a:spcAft>
              <a:buNone/>
            </a:pPr>
            <a:r>
              <a:rPr lang="en-US" sz="1700" i="1" dirty="0"/>
              <a:t>“The present form of support arrangements for global and regional ocean observing systems lacked authority, clarity and transparency, and its effectiveness and efficiency were determined to be unsatisfactory for many stakeholders” </a:t>
            </a:r>
            <a:r>
              <a:rPr lang="en-US" sz="1700" dirty="0"/>
              <a:t>Recommendation: </a:t>
            </a:r>
            <a:r>
              <a:rPr lang="en-US" sz="1700" b="1" dirty="0"/>
              <a:t>renovate and rejuvenate the current hub-and-spoke arrangement</a:t>
            </a:r>
            <a:endParaRPr sz="1700" b="1" dirty="0"/>
          </a:p>
          <a:p>
            <a:pPr marL="914400" lvl="0" indent="0" algn="l" rtl="0">
              <a:spcBef>
                <a:spcPts val="0"/>
              </a:spcBef>
              <a:spcAft>
                <a:spcPts val="0"/>
              </a:spcAft>
              <a:buNone/>
            </a:pPr>
            <a:endParaRPr sz="1700" b="1" dirty="0"/>
          </a:p>
          <a:p>
            <a:pPr marL="0" lvl="0" indent="0" algn="l" rtl="0">
              <a:spcBef>
                <a:spcPts val="480"/>
              </a:spcBef>
              <a:spcAft>
                <a:spcPts val="0"/>
              </a:spcAft>
              <a:buNone/>
            </a:pPr>
            <a:r>
              <a:rPr lang="en-US" sz="1700" b="1" dirty="0"/>
              <a:t>Improving governing and support structures</a:t>
            </a:r>
            <a:endParaRPr sz="1700" dirty="0"/>
          </a:p>
          <a:p>
            <a:pPr marL="914400" lvl="1" indent="-412750" algn="l" rtl="0">
              <a:spcBef>
                <a:spcPts val="480"/>
              </a:spcBef>
              <a:spcAft>
                <a:spcPts val="0"/>
              </a:spcAft>
              <a:buClr>
                <a:schemeClr val="dk1"/>
              </a:buClr>
              <a:buSzPts val="1700"/>
              <a:buFont typeface="Arial"/>
              <a:buAutoNum type="arabicPeriod"/>
            </a:pPr>
            <a:r>
              <a:rPr lang="en-US" sz="1700" dirty="0"/>
              <a:t>Design a process of change with stakeholders</a:t>
            </a:r>
            <a:endParaRPr sz="1700" dirty="0"/>
          </a:p>
          <a:p>
            <a:pPr marL="914400" lvl="1" indent="-412750" algn="l" rtl="0">
              <a:spcBef>
                <a:spcPts val="480"/>
              </a:spcBef>
              <a:spcAft>
                <a:spcPts val="0"/>
              </a:spcAft>
              <a:buClr>
                <a:schemeClr val="dk1"/>
              </a:buClr>
              <a:buSzPts val="1700"/>
              <a:buFont typeface="Arial"/>
              <a:buAutoNum type="arabicPeriod"/>
            </a:pPr>
            <a:r>
              <a:rPr lang="en-US" sz="1700" dirty="0"/>
              <a:t>Assess internal architecture aligned with key functions</a:t>
            </a:r>
            <a:endParaRPr sz="1700" dirty="0"/>
          </a:p>
          <a:p>
            <a:pPr marL="914400" lvl="1" indent="-412750" algn="l" rtl="0">
              <a:spcBef>
                <a:spcPts val="480"/>
              </a:spcBef>
              <a:spcAft>
                <a:spcPts val="0"/>
              </a:spcAft>
              <a:buClr>
                <a:schemeClr val="dk1"/>
              </a:buClr>
              <a:buSzPts val="1700"/>
              <a:buFont typeface="Arial"/>
              <a:buAutoNum type="arabicPeriod"/>
            </a:pPr>
            <a:r>
              <a:rPr lang="en-US" sz="1700" dirty="0"/>
              <a:t>Ask co-sponsors (IOC, WMO, UNEP, ISC) to prepare for governance change</a:t>
            </a:r>
            <a:endParaRPr sz="1700" dirty="0"/>
          </a:p>
        </p:txBody>
      </p:sp>
      <p:pic>
        <p:nvPicPr>
          <p:cNvPr id="266" name="Google Shape;266;p18"/>
          <p:cNvPicPr preferRelativeResize="0"/>
          <p:nvPr/>
        </p:nvPicPr>
        <p:blipFill>
          <a:blip r:embed="rId3">
            <a:alphaModFix/>
          </a:blip>
          <a:stretch>
            <a:fillRect/>
          </a:stretch>
        </p:blipFill>
        <p:spPr>
          <a:xfrm>
            <a:off x="8131525" y="1447800"/>
            <a:ext cx="7350225" cy="4902600"/>
          </a:xfrm>
          <a:prstGeom prst="rect">
            <a:avLst/>
          </a:prstGeom>
          <a:noFill/>
          <a:ln>
            <a:noFill/>
          </a:ln>
        </p:spPr>
      </p:pic>
    </p:spTree>
    <p:extLst>
      <p:ext uri="{BB962C8B-B14F-4D97-AF65-F5344CB8AC3E}">
        <p14:creationId xmlns:p14="http://schemas.microsoft.com/office/powerpoint/2010/main" val="3212069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a:stretch/>
        </p:blipFill>
        <p:spPr>
          <a:xfrm>
            <a:off x="0" y="-17951"/>
            <a:ext cx="9165705" cy="6685345"/>
          </a:xfrm>
          <a:prstGeom prst="rect">
            <a:avLst/>
          </a:prstGeom>
          <a:noFill/>
          <a:ln>
            <a:noFill/>
          </a:ln>
        </p:spPr>
      </p:pic>
      <p:sp>
        <p:nvSpPr>
          <p:cNvPr id="101" name="Google Shape;101;p2"/>
          <p:cNvSpPr/>
          <p:nvPr/>
        </p:nvSpPr>
        <p:spPr>
          <a:xfrm>
            <a:off x="7752184" y="2208597"/>
            <a:ext cx="4896544" cy="2232248"/>
          </a:xfrm>
          <a:prstGeom prst="rect">
            <a:avLst/>
          </a:prstGeom>
          <a:solidFill>
            <a:schemeClr val="lt1"/>
          </a:solidFill>
          <a:ln w="63500" cap="flat" cmpd="sng">
            <a:solidFill>
              <a:srgbClr val="0070C0"/>
            </a:solidFill>
            <a:prstDash val="solid"/>
            <a:round/>
            <a:headEnd type="none" w="sm" len="sm"/>
            <a:tailEnd type="none" w="sm" len="sm"/>
          </a:ln>
        </p:spPr>
        <p:txBody>
          <a:bodyPr spcFirstLastPara="1" wrap="square" lIns="360000" tIns="360000" rIns="684000" bIns="3600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The need for expansion of a global ocean observing system, designed to meet the requirements of a broad suite of users, is clear and urgent.</a:t>
            </a:r>
            <a:endParaRPr/>
          </a:p>
        </p:txBody>
      </p:sp>
      <p:sp>
        <p:nvSpPr>
          <p:cNvPr id="102" name="Google Shape;102;p2"/>
          <p:cNvSpPr txBox="1"/>
          <p:nvPr/>
        </p:nvSpPr>
        <p:spPr>
          <a:xfrm>
            <a:off x="8024900" y="523823"/>
            <a:ext cx="3605627"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chemeClr val="dk2"/>
                </a:solidFill>
                <a:latin typeface="Arial"/>
                <a:ea typeface="Arial"/>
                <a:cs typeface="Arial"/>
                <a:sym typeface="Arial"/>
              </a:rPr>
              <a:t>Underpinning a wide range of applications</a:t>
            </a:r>
            <a:endParaRPr/>
          </a:p>
        </p:txBody>
      </p:sp>
    </p:spTree>
    <p:extLst>
      <p:ext uri="{BB962C8B-B14F-4D97-AF65-F5344CB8AC3E}">
        <p14:creationId xmlns:p14="http://schemas.microsoft.com/office/powerpoint/2010/main" val="2637330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DB544A-0899-6345-86B4-F953D1200149}"/>
              </a:ext>
            </a:extLst>
          </p:cNvPr>
          <p:cNvSpPr/>
          <p:nvPr/>
        </p:nvSpPr>
        <p:spPr>
          <a:xfrm>
            <a:off x="433301" y="1860993"/>
            <a:ext cx="6925432" cy="3045834"/>
          </a:xfrm>
          <a:prstGeom prst="rect">
            <a:avLst/>
          </a:prstGeom>
          <a:solidFill>
            <a:schemeClr val="bg1"/>
          </a:solidFill>
        </p:spPr>
        <p:txBody>
          <a:bodyPr wrap="square">
            <a:spAutoFit/>
          </a:bodyPr>
          <a:lstStyle/>
          <a:p>
            <a:pPr>
              <a:lnSpc>
                <a:spcPct val="107000"/>
              </a:lnSpc>
              <a:spcAft>
                <a:spcPts val="800"/>
              </a:spcAft>
            </a:pPr>
            <a:r>
              <a:rPr lang="en-US" sz="1800" dirty="0">
                <a:latin typeface="+mn-lt"/>
                <a:ea typeface="Calibri" panose="020F0502020204030204" pitchFamily="34" charset="0"/>
                <a:cs typeface="Times New Roman" panose="02020603050405020304" pitchFamily="18" charset="0"/>
              </a:rPr>
              <a:t>Ocean information increasingly finds uses in a wide range of public policy arenas and in supporting commercial activities, bringing new efficiencies, productivity gains, or cost avoidances </a:t>
            </a:r>
            <a:r>
              <a:rPr lang="en-US" sz="1800" b="1" dirty="0">
                <a:solidFill>
                  <a:schemeClr val="tx1"/>
                </a:solidFill>
                <a:latin typeface="+mn-lt"/>
                <a:ea typeface="Calibri" panose="020F0502020204030204" pitchFamily="34" charset="0"/>
                <a:cs typeface="Times New Roman" panose="02020603050405020304" pitchFamily="18" charset="0"/>
              </a:rPr>
              <a:t>BUT</a:t>
            </a:r>
            <a:r>
              <a:rPr lang="en-US" sz="1800" dirty="0">
                <a:solidFill>
                  <a:schemeClr val="tx1"/>
                </a:solidFill>
                <a:latin typeface="+mn-lt"/>
                <a:ea typeface="Calibri" panose="020F0502020204030204" pitchFamily="34" charset="0"/>
                <a:cs typeface="Times New Roman" panose="02020603050405020304" pitchFamily="18" charset="0"/>
              </a:rPr>
              <a:t> </a:t>
            </a:r>
            <a:r>
              <a:rPr lang="en-GB" sz="1800" dirty="0">
                <a:latin typeface="+mn-lt"/>
              </a:rPr>
              <a:t>knowledge of the economic value of the services it enables is scattered and not well defined.</a:t>
            </a:r>
          </a:p>
          <a:p>
            <a:pPr marL="342900" indent="-342900">
              <a:lnSpc>
                <a:spcPct val="107000"/>
              </a:lnSpc>
              <a:spcAft>
                <a:spcPts val="800"/>
              </a:spcAft>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OECD, GOOS, MEDIN – Survey MEDIN user base 2020</a:t>
            </a:r>
          </a:p>
          <a:p>
            <a:pPr marL="342900" indent="-342900">
              <a:lnSpc>
                <a:spcPct val="107000"/>
              </a:lnSpc>
              <a:spcAft>
                <a:spcPts val="800"/>
              </a:spcAft>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Paper: Value Chains of Public Marine Data: A UK Case Study</a:t>
            </a:r>
          </a:p>
          <a:p>
            <a:pPr marL="342900" indent="-342900">
              <a:lnSpc>
                <a:spcPct val="107000"/>
              </a:lnSpc>
              <a:spcAft>
                <a:spcPts val="800"/>
              </a:spcAft>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Step towards understanding ocean data flow and value in economies. </a:t>
            </a:r>
          </a:p>
        </p:txBody>
      </p:sp>
      <p:sp>
        <p:nvSpPr>
          <p:cNvPr id="10" name="Title 1">
            <a:extLst>
              <a:ext uri="{FF2B5EF4-FFF2-40B4-BE49-F238E27FC236}">
                <a16:creationId xmlns:a16="http://schemas.microsoft.com/office/drawing/2014/main" id="{4108956B-39EB-F841-A40B-71B8FF3B08F8}"/>
              </a:ext>
            </a:extLst>
          </p:cNvPr>
          <p:cNvSpPr>
            <a:spLocks noGrp="1"/>
          </p:cNvSpPr>
          <p:nvPr>
            <p:ph type="title"/>
          </p:nvPr>
        </p:nvSpPr>
        <p:spPr>
          <a:xfrm>
            <a:off x="533146" y="304800"/>
            <a:ext cx="10744454" cy="1143000"/>
          </a:xfrm>
        </p:spPr>
        <p:txBody>
          <a:bodyPr/>
          <a:lstStyle/>
          <a:p>
            <a:r>
              <a:rPr lang="en-US" dirty="0"/>
              <a:t>Value Ocean Observing OECD-GOOS</a:t>
            </a:r>
          </a:p>
        </p:txBody>
      </p:sp>
      <p:pic>
        <p:nvPicPr>
          <p:cNvPr id="7" name="Google Shape;229;p11">
            <a:extLst>
              <a:ext uri="{FF2B5EF4-FFF2-40B4-BE49-F238E27FC236}">
                <a16:creationId xmlns:a16="http://schemas.microsoft.com/office/drawing/2014/main" id="{FEAFD5D3-E472-2040-8A20-BD55A57A442A}"/>
              </a:ext>
            </a:extLst>
          </p:cNvPr>
          <p:cNvPicPr preferRelativeResize="0"/>
          <p:nvPr/>
        </p:nvPicPr>
        <p:blipFill rotWithShape="1">
          <a:blip r:embed="rId3">
            <a:alphaModFix/>
          </a:blip>
          <a:srcRect/>
          <a:stretch/>
        </p:blipFill>
        <p:spPr>
          <a:xfrm>
            <a:off x="2638494" y="5285420"/>
            <a:ext cx="1520551" cy="493808"/>
          </a:xfrm>
          <a:prstGeom prst="rect">
            <a:avLst/>
          </a:prstGeom>
          <a:noFill/>
          <a:ln>
            <a:noFill/>
          </a:ln>
        </p:spPr>
      </p:pic>
      <p:pic>
        <p:nvPicPr>
          <p:cNvPr id="8" name="Google Shape;230;p11">
            <a:extLst>
              <a:ext uri="{FF2B5EF4-FFF2-40B4-BE49-F238E27FC236}">
                <a16:creationId xmlns:a16="http://schemas.microsoft.com/office/drawing/2014/main" id="{76FDD245-2632-4045-9F6F-0A8BB5EA6E60}"/>
              </a:ext>
            </a:extLst>
          </p:cNvPr>
          <p:cNvPicPr preferRelativeResize="0"/>
          <p:nvPr/>
        </p:nvPicPr>
        <p:blipFill rotWithShape="1">
          <a:blip r:embed="rId4">
            <a:alphaModFix/>
          </a:blip>
          <a:srcRect/>
          <a:stretch/>
        </p:blipFill>
        <p:spPr>
          <a:xfrm>
            <a:off x="5242344" y="5285420"/>
            <a:ext cx="1707312" cy="512724"/>
          </a:xfrm>
          <a:prstGeom prst="rect">
            <a:avLst/>
          </a:prstGeom>
          <a:noFill/>
          <a:ln>
            <a:noFill/>
          </a:ln>
        </p:spPr>
      </p:pic>
      <p:pic>
        <p:nvPicPr>
          <p:cNvPr id="9" name="Google Shape;231;p11">
            <a:extLst>
              <a:ext uri="{FF2B5EF4-FFF2-40B4-BE49-F238E27FC236}">
                <a16:creationId xmlns:a16="http://schemas.microsoft.com/office/drawing/2014/main" id="{ED4DF688-1F15-A64E-B193-9D6B7AE757B7}"/>
              </a:ext>
            </a:extLst>
          </p:cNvPr>
          <p:cNvPicPr preferRelativeResize="0"/>
          <p:nvPr/>
        </p:nvPicPr>
        <p:blipFill rotWithShape="1">
          <a:blip r:embed="rId5">
            <a:alphaModFix/>
          </a:blip>
          <a:srcRect/>
          <a:stretch/>
        </p:blipFill>
        <p:spPr>
          <a:xfrm>
            <a:off x="665675" y="5206303"/>
            <a:ext cx="1276021" cy="793584"/>
          </a:xfrm>
          <a:prstGeom prst="rect">
            <a:avLst/>
          </a:prstGeom>
          <a:noFill/>
          <a:ln>
            <a:noFill/>
          </a:ln>
        </p:spPr>
      </p:pic>
      <p:pic>
        <p:nvPicPr>
          <p:cNvPr id="4" name="Picture 3">
            <a:extLst>
              <a:ext uri="{FF2B5EF4-FFF2-40B4-BE49-F238E27FC236}">
                <a16:creationId xmlns:a16="http://schemas.microsoft.com/office/drawing/2014/main" id="{4B70F727-32BB-CD41-A2E7-1039CA061521}"/>
              </a:ext>
            </a:extLst>
          </p:cNvPr>
          <p:cNvPicPr>
            <a:picLocks noChangeAspect="1"/>
          </p:cNvPicPr>
          <p:nvPr/>
        </p:nvPicPr>
        <p:blipFill>
          <a:blip r:embed="rId6"/>
          <a:stretch>
            <a:fillRect/>
          </a:stretch>
        </p:blipFill>
        <p:spPr>
          <a:xfrm>
            <a:off x="7703506" y="1993313"/>
            <a:ext cx="4275551" cy="2694630"/>
          </a:xfrm>
          <a:prstGeom prst="rect">
            <a:avLst/>
          </a:prstGeom>
        </p:spPr>
      </p:pic>
      <p:sp>
        <p:nvSpPr>
          <p:cNvPr id="13" name="Rectangle 12">
            <a:extLst>
              <a:ext uri="{FF2B5EF4-FFF2-40B4-BE49-F238E27FC236}">
                <a16:creationId xmlns:a16="http://schemas.microsoft.com/office/drawing/2014/main" id="{CB6CE7A5-2987-6141-9328-1D775B917D9E}"/>
              </a:ext>
            </a:extLst>
          </p:cNvPr>
          <p:cNvSpPr/>
          <p:nvPr/>
        </p:nvSpPr>
        <p:spPr>
          <a:xfrm>
            <a:off x="7145142" y="4901698"/>
            <a:ext cx="4833915" cy="959878"/>
          </a:xfrm>
          <a:prstGeom prst="rect">
            <a:avLst/>
          </a:prstGeom>
        </p:spPr>
        <p:txBody>
          <a:bodyPr wrap="square">
            <a:spAutoFit/>
          </a:bodyPr>
          <a:lstStyle/>
          <a:p>
            <a:pPr marL="457200" algn="just">
              <a:lnSpc>
                <a:spcPct val="107000"/>
              </a:lnSpc>
              <a:spcAft>
                <a:spcPts val="800"/>
              </a:spcAft>
            </a:pPr>
            <a:r>
              <a:rPr lang="en-US" sz="1800" dirty="0">
                <a:solidFill>
                  <a:srgbClr val="0070C0"/>
                </a:solidFill>
                <a:latin typeface="+mn-lt"/>
                <a:cs typeface="Times New Roman" panose="02020603050405020304" pitchFamily="18" charset="0"/>
              </a:rPr>
              <a:t>https://</a:t>
            </a:r>
            <a:r>
              <a:rPr lang="en-US" sz="1800" dirty="0" err="1">
                <a:solidFill>
                  <a:srgbClr val="0070C0"/>
                </a:solidFill>
                <a:latin typeface="+mn-lt"/>
                <a:cs typeface="Times New Roman" panose="02020603050405020304" pitchFamily="18" charset="0"/>
              </a:rPr>
              <a:t>www.oecd.org</a:t>
            </a:r>
            <a:r>
              <a:rPr lang="en-US" sz="1800" dirty="0">
                <a:solidFill>
                  <a:srgbClr val="0070C0"/>
                </a:solidFill>
                <a:latin typeface="+mn-lt"/>
                <a:cs typeface="Times New Roman" panose="02020603050405020304" pitchFamily="18" charset="0"/>
              </a:rPr>
              <a:t>/</a:t>
            </a:r>
            <a:r>
              <a:rPr lang="en-US" sz="1800" dirty="0" err="1">
                <a:solidFill>
                  <a:srgbClr val="0070C0"/>
                </a:solidFill>
                <a:latin typeface="+mn-lt"/>
                <a:cs typeface="Times New Roman" panose="02020603050405020304" pitchFamily="18" charset="0"/>
              </a:rPr>
              <a:t>fr</a:t>
            </a:r>
            <a:r>
              <a:rPr lang="en-US" sz="1800" dirty="0">
                <a:solidFill>
                  <a:srgbClr val="0070C0"/>
                </a:solidFill>
                <a:latin typeface="+mn-lt"/>
                <a:cs typeface="Times New Roman" panose="02020603050405020304" pitchFamily="18" charset="0"/>
              </a:rPr>
              <a:t>/</a:t>
            </a:r>
            <a:r>
              <a:rPr lang="en-US" sz="1800" dirty="0" err="1">
                <a:solidFill>
                  <a:srgbClr val="0070C0"/>
                </a:solidFill>
                <a:latin typeface="+mn-lt"/>
                <a:cs typeface="Times New Roman" panose="02020603050405020304" pitchFamily="18" charset="0"/>
              </a:rPr>
              <a:t>numerique</a:t>
            </a:r>
            <a:r>
              <a:rPr lang="en-US" sz="1800" dirty="0">
                <a:solidFill>
                  <a:srgbClr val="0070C0"/>
                </a:solidFill>
                <a:latin typeface="+mn-lt"/>
                <a:cs typeface="Times New Roman" panose="02020603050405020304" pitchFamily="18" charset="0"/>
              </a:rPr>
              <a:t>/value-chains-in-public-marine-data-d8bbdcfa-en.htm</a:t>
            </a:r>
          </a:p>
        </p:txBody>
      </p:sp>
    </p:spTree>
    <p:extLst>
      <p:ext uri="{BB962C8B-B14F-4D97-AF65-F5344CB8AC3E}">
        <p14:creationId xmlns:p14="http://schemas.microsoft.com/office/powerpoint/2010/main" val="369927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2000" y="356838"/>
            <a:ext cx="9888000" cy="1022400"/>
          </a:xfrm>
        </p:spPr>
        <p:txBody>
          <a:bodyPr/>
          <a:lstStyle/>
          <a:p>
            <a:r>
              <a:rPr lang="en-US" dirty="0"/>
              <a:t>Patterns in data type use across sectors</a:t>
            </a:r>
            <a:endParaRPr lang="en-GB" dirty="0"/>
          </a:p>
        </p:txBody>
      </p:sp>
      <p:sp>
        <p:nvSpPr>
          <p:cNvPr id="14" name="Slide Number Placeholder 3"/>
          <p:cNvSpPr>
            <a:spLocks noGrp="1"/>
          </p:cNvSpPr>
          <p:nvPr>
            <p:ph type="sldNum" sz="quarter" idx="12"/>
          </p:nvPr>
        </p:nvSpPr>
        <p:spPr>
          <a:xfrm>
            <a:off x="11521017" y="6411914"/>
            <a:ext cx="455083" cy="244475"/>
          </a:xfrm>
        </p:spPr>
        <p:txBody>
          <a:bodyPr/>
          <a:lstStyle/>
          <a:p>
            <a:fld id="{F08E872A-BAB4-4F22-940A-179991F47C9F}" type="slidenum">
              <a:rPr lang="en-GB" smtClean="0"/>
              <a:t>17</a:t>
            </a:fld>
            <a:endParaRPr lang="en-GB" dirty="0"/>
          </a:p>
        </p:txBody>
      </p:sp>
      <p:pic>
        <p:nvPicPr>
          <p:cNvPr id="11" name="Picture 10">
            <a:extLst>
              <a:ext uri="{FF2B5EF4-FFF2-40B4-BE49-F238E27FC236}">
                <a16:creationId xmlns:a16="http://schemas.microsoft.com/office/drawing/2014/main" id="{1970DD05-EDD2-654C-8688-D365A715E204}"/>
              </a:ext>
            </a:extLst>
          </p:cNvPr>
          <p:cNvPicPr>
            <a:picLocks noChangeAspect="1"/>
          </p:cNvPicPr>
          <p:nvPr/>
        </p:nvPicPr>
        <p:blipFill>
          <a:blip r:embed="rId3"/>
          <a:stretch>
            <a:fillRect/>
          </a:stretch>
        </p:blipFill>
        <p:spPr>
          <a:xfrm>
            <a:off x="-302976" y="1379239"/>
            <a:ext cx="8921988" cy="4226806"/>
          </a:xfrm>
          <a:prstGeom prst="rect">
            <a:avLst/>
          </a:prstGeom>
        </p:spPr>
      </p:pic>
      <p:pic>
        <p:nvPicPr>
          <p:cNvPr id="3" name="Picture 2">
            <a:extLst>
              <a:ext uri="{FF2B5EF4-FFF2-40B4-BE49-F238E27FC236}">
                <a16:creationId xmlns:a16="http://schemas.microsoft.com/office/drawing/2014/main" id="{2FFE5CF3-A05F-6C4A-B44D-76DCADA425FC}"/>
              </a:ext>
            </a:extLst>
          </p:cNvPr>
          <p:cNvPicPr>
            <a:picLocks noChangeAspect="1"/>
          </p:cNvPicPr>
          <p:nvPr/>
        </p:nvPicPr>
        <p:blipFill>
          <a:blip r:embed="rId4"/>
          <a:stretch>
            <a:fillRect/>
          </a:stretch>
        </p:blipFill>
        <p:spPr>
          <a:xfrm>
            <a:off x="7781779" y="3513968"/>
            <a:ext cx="4880716" cy="2460751"/>
          </a:xfrm>
          <a:prstGeom prst="rect">
            <a:avLst/>
          </a:prstGeom>
        </p:spPr>
      </p:pic>
      <p:pic>
        <p:nvPicPr>
          <p:cNvPr id="9" name="Picture 8">
            <a:extLst>
              <a:ext uri="{FF2B5EF4-FFF2-40B4-BE49-F238E27FC236}">
                <a16:creationId xmlns:a16="http://schemas.microsoft.com/office/drawing/2014/main" id="{B8450EC3-E4D2-574B-B437-D73538284EA4}"/>
              </a:ext>
            </a:extLst>
          </p:cNvPr>
          <p:cNvPicPr>
            <a:picLocks noChangeAspect="1"/>
          </p:cNvPicPr>
          <p:nvPr/>
        </p:nvPicPr>
        <p:blipFill>
          <a:blip r:embed="rId5"/>
          <a:stretch>
            <a:fillRect/>
          </a:stretch>
        </p:blipFill>
        <p:spPr>
          <a:xfrm>
            <a:off x="7743189" y="1432203"/>
            <a:ext cx="4478052" cy="2160569"/>
          </a:xfrm>
          <a:prstGeom prst="rect">
            <a:avLst/>
          </a:prstGeom>
        </p:spPr>
      </p:pic>
      <p:sp>
        <p:nvSpPr>
          <p:cNvPr id="15" name="Rectangle 14">
            <a:extLst>
              <a:ext uri="{FF2B5EF4-FFF2-40B4-BE49-F238E27FC236}">
                <a16:creationId xmlns:a16="http://schemas.microsoft.com/office/drawing/2014/main" id="{12D66218-DF78-5246-8C00-B7FA4F331D81}"/>
              </a:ext>
            </a:extLst>
          </p:cNvPr>
          <p:cNvSpPr/>
          <p:nvPr/>
        </p:nvSpPr>
        <p:spPr>
          <a:xfrm>
            <a:off x="83559" y="5377000"/>
            <a:ext cx="4326663" cy="275588"/>
          </a:xfrm>
          <a:prstGeom prst="rect">
            <a:avLst/>
          </a:prstGeom>
          <a:solidFill>
            <a:schemeClr val="bg1"/>
          </a:solidFill>
        </p:spPr>
        <p:txBody>
          <a:bodyPr wrap="square">
            <a:spAutoFit/>
          </a:bodyPr>
          <a:lstStyle/>
          <a:p>
            <a:pPr algn="just">
              <a:lnSpc>
                <a:spcPct val="107000"/>
              </a:lnSpc>
              <a:spcAft>
                <a:spcPts val="800"/>
              </a:spcAft>
            </a:pPr>
            <a:r>
              <a:rPr lang="en-GB" sz="1200" dirty="0">
                <a:ea typeface="Calibri" panose="020F0502020204030204" pitchFamily="34" charset="0"/>
                <a:cs typeface="Times New Roman" panose="02020603050405020304" pitchFamily="18" charset="0"/>
              </a:rPr>
              <a:t>* Environment agency – indicative only, due low sample size </a:t>
            </a:r>
            <a:r>
              <a:rPr lang="en-GB" sz="1200" dirty="0">
                <a:latin typeface="+mn-lt"/>
                <a:ea typeface="Calibri" panose="020F050202020403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8070D2FE-557B-D140-A817-282ED7253108}"/>
              </a:ext>
            </a:extLst>
          </p:cNvPr>
          <p:cNvSpPr/>
          <p:nvPr/>
        </p:nvSpPr>
        <p:spPr>
          <a:xfrm>
            <a:off x="542189" y="1931777"/>
            <a:ext cx="2244525" cy="306109"/>
          </a:xfrm>
          <a:prstGeom prst="rect">
            <a:avLst/>
          </a:prstGeom>
        </p:spPr>
        <p:txBody>
          <a:bodyPr wrap="none">
            <a:spAutoFit/>
          </a:bodyPr>
          <a:lstStyle/>
          <a:p>
            <a:pPr algn="just">
              <a:lnSpc>
                <a:spcPct val="107000"/>
              </a:lnSpc>
              <a:spcAft>
                <a:spcPts val="800"/>
              </a:spcAft>
            </a:pPr>
            <a:r>
              <a:rPr lang="en-GB" sz="1400" dirty="0">
                <a:solidFill>
                  <a:schemeClr val="bg2"/>
                </a:solidFill>
                <a:ea typeface="Calibri" panose="020F0502020204030204" pitchFamily="34" charset="0"/>
                <a:cs typeface="Times New Roman" panose="02020603050405020304" pitchFamily="18" charset="0"/>
              </a:rPr>
              <a:t>Uses all 5 core data types</a:t>
            </a:r>
          </a:p>
        </p:txBody>
      </p:sp>
      <p:sp>
        <p:nvSpPr>
          <p:cNvPr id="17" name="Oval 16">
            <a:extLst>
              <a:ext uri="{FF2B5EF4-FFF2-40B4-BE49-F238E27FC236}">
                <a16:creationId xmlns:a16="http://schemas.microsoft.com/office/drawing/2014/main" id="{E1EBB9BD-A713-FA46-949F-ADB9427196AB}"/>
              </a:ext>
            </a:extLst>
          </p:cNvPr>
          <p:cNvSpPr/>
          <p:nvPr/>
        </p:nvSpPr>
        <p:spPr bwMode="auto">
          <a:xfrm>
            <a:off x="7699482" y="4289123"/>
            <a:ext cx="416560" cy="267427"/>
          </a:xfrm>
          <a:prstGeom prst="ellipse">
            <a:avLst/>
          </a:prstGeom>
          <a:noFill/>
          <a:ln w="19050"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 name="Oval 17">
            <a:extLst>
              <a:ext uri="{FF2B5EF4-FFF2-40B4-BE49-F238E27FC236}">
                <a16:creationId xmlns:a16="http://schemas.microsoft.com/office/drawing/2014/main" id="{E4D4E3D9-2B6B-CE42-95B8-1CAF1A715EA9}"/>
              </a:ext>
            </a:extLst>
          </p:cNvPr>
          <p:cNvSpPr/>
          <p:nvPr/>
        </p:nvSpPr>
        <p:spPr bwMode="auto">
          <a:xfrm>
            <a:off x="7689322" y="5083420"/>
            <a:ext cx="416560" cy="267427"/>
          </a:xfrm>
          <a:prstGeom prst="ellipse">
            <a:avLst/>
          </a:prstGeom>
          <a:noFill/>
          <a:ln w="19050"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 name="Oval 18">
            <a:extLst>
              <a:ext uri="{FF2B5EF4-FFF2-40B4-BE49-F238E27FC236}">
                <a16:creationId xmlns:a16="http://schemas.microsoft.com/office/drawing/2014/main" id="{6E5A3054-774F-D446-8C53-A90EFFB1491D}"/>
              </a:ext>
            </a:extLst>
          </p:cNvPr>
          <p:cNvSpPr/>
          <p:nvPr/>
        </p:nvSpPr>
        <p:spPr bwMode="auto">
          <a:xfrm>
            <a:off x="9989048" y="4301157"/>
            <a:ext cx="387844" cy="267427"/>
          </a:xfrm>
          <a:prstGeom prst="ellipse">
            <a:avLst/>
          </a:prstGeom>
          <a:noFill/>
          <a:ln w="19050"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
        <p:nvSpPr>
          <p:cNvPr id="20" name="Oval 19">
            <a:extLst>
              <a:ext uri="{FF2B5EF4-FFF2-40B4-BE49-F238E27FC236}">
                <a16:creationId xmlns:a16="http://schemas.microsoft.com/office/drawing/2014/main" id="{3B55F773-0A45-A247-87A6-9BB0B847EA25}"/>
              </a:ext>
            </a:extLst>
          </p:cNvPr>
          <p:cNvSpPr/>
          <p:nvPr/>
        </p:nvSpPr>
        <p:spPr bwMode="auto">
          <a:xfrm>
            <a:off x="10000972" y="4797174"/>
            <a:ext cx="387844" cy="267427"/>
          </a:xfrm>
          <a:prstGeom prst="ellipse">
            <a:avLst/>
          </a:prstGeom>
          <a:noFill/>
          <a:ln w="19050"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
        <p:nvSpPr>
          <p:cNvPr id="21" name="Oval 20">
            <a:extLst>
              <a:ext uri="{FF2B5EF4-FFF2-40B4-BE49-F238E27FC236}">
                <a16:creationId xmlns:a16="http://schemas.microsoft.com/office/drawing/2014/main" id="{7F814CA8-84BE-4746-AF00-3F5444F4DDB4}"/>
              </a:ext>
            </a:extLst>
          </p:cNvPr>
          <p:cNvSpPr/>
          <p:nvPr/>
        </p:nvSpPr>
        <p:spPr bwMode="auto">
          <a:xfrm>
            <a:off x="10000972" y="5077678"/>
            <a:ext cx="387844" cy="267427"/>
          </a:xfrm>
          <a:prstGeom prst="ellipse">
            <a:avLst/>
          </a:prstGeom>
          <a:noFill/>
          <a:ln w="19050"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
        <p:nvSpPr>
          <p:cNvPr id="22" name="Rectangle 21">
            <a:extLst>
              <a:ext uri="{FF2B5EF4-FFF2-40B4-BE49-F238E27FC236}">
                <a16:creationId xmlns:a16="http://schemas.microsoft.com/office/drawing/2014/main" id="{B7A154E9-2C1A-3042-B881-5FA99960CF15}"/>
              </a:ext>
            </a:extLst>
          </p:cNvPr>
          <p:cNvSpPr/>
          <p:nvPr/>
        </p:nvSpPr>
        <p:spPr>
          <a:xfrm>
            <a:off x="7822099" y="3771874"/>
            <a:ext cx="1694695" cy="306109"/>
          </a:xfrm>
          <a:prstGeom prst="rect">
            <a:avLst/>
          </a:prstGeom>
        </p:spPr>
        <p:txBody>
          <a:bodyPr wrap="none">
            <a:spAutoFit/>
          </a:bodyPr>
          <a:lstStyle/>
          <a:p>
            <a:pPr algn="just">
              <a:lnSpc>
                <a:spcPct val="107000"/>
              </a:lnSpc>
              <a:spcAft>
                <a:spcPts val="800"/>
              </a:spcAft>
            </a:pPr>
            <a:r>
              <a:rPr lang="en-GB" sz="1400" b="1" dirty="0">
                <a:solidFill>
                  <a:srgbClr val="FF9300"/>
                </a:solidFill>
                <a:ea typeface="Calibri" panose="020F0502020204030204" pitchFamily="34" charset="0"/>
                <a:cs typeface="Times New Roman" panose="02020603050405020304" pitchFamily="18" charset="0"/>
              </a:rPr>
              <a:t>5 core data types </a:t>
            </a:r>
          </a:p>
        </p:txBody>
      </p:sp>
      <p:sp>
        <p:nvSpPr>
          <p:cNvPr id="23" name="Rectangle 22">
            <a:extLst>
              <a:ext uri="{FF2B5EF4-FFF2-40B4-BE49-F238E27FC236}">
                <a16:creationId xmlns:a16="http://schemas.microsoft.com/office/drawing/2014/main" id="{90943E37-81B9-DA42-B5D6-4E45752DA817}"/>
              </a:ext>
            </a:extLst>
          </p:cNvPr>
          <p:cNvSpPr/>
          <p:nvPr/>
        </p:nvSpPr>
        <p:spPr>
          <a:xfrm>
            <a:off x="4365139" y="1905616"/>
            <a:ext cx="2480268" cy="767133"/>
          </a:xfrm>
          <a:prstGeom prst="rect">
            <a:avLst/>
          </a:prstGeom>
        </p:spPr>
        <p:txBody>
          <a:bodyPr wrap="square">
            <a:spAutoFit/>
          </a:bodyPr>
          <a:lstStyle/>
          <a:p>
            <a:pPr>
              <a:lnSpc>
                <a:spcPct val="107000"/>
              </a:lnSpc>
              <a:spcAft>
                <a:spcPts val="800"/>
              </a:spcAft>
            </a:pPr>
            <a:r>
              <a:rPr lang="en-GB" sz="1400" dirty="0">
                <a:solidFill>
                  <a:schemeClr val="bg2"/>
                </a:solidFill>
                <a:ea typeface="Calibri" panose="020F0502020204030204" pitchFamily="34" charset="0"/>
                <a:cs typeface="Times New Roman" panose="02020603050405020304" pitchFamily="18" charset="0"/>
              </a:rPr>
              <a:t>high use marine geology, human impacts, biological and physical, </a:t>
            </a:r>
          </a:p>
        </p:txBody>
      </p:sp>
      <p:sp>
        <p:nvSpPr>
          <p:cNvPr id="24" name="Rectangle 23">
            <a:extLst>
              <a:ext uri="{FF2B5EF4-FFF2-40B4-BE49-F238E27FC236}">
                <a16:creationId xmlns:a16="http://schemas.microsoft.com/office/drawing/2014/main" id="{06A41C2D-F03B-C148-A584-4C6C36E9B812}"/>
              </a:ext>
            </a:extLst>
          </p:cNvPr>
          <p:cNvSpPr/>
          <p:nvPr/>
        </p:nvSpPr>
        <p:spPr>
          <a:xfrm>
            <a:off x="4451980" y="3955811"/>
            <a:ext cx="3123448" cy="306109"/>
          </a:xfrm>
          <a:prstGeom prst="rect">
            <a:avLst/>
          </a:prstGeom>
        </p:spPr>
        <p:txBody>
          <a:bodyPr wrap="square">
            <a:spAutoFit/>
          </a:bodyPr>
          <a:lstStyle/>
          <a:p>
            <a:pPr>
              <a:lnSpc>
                <a:spcPct val="107000"/>
              </a:lnSpc>
              <a:spcAft>
                <a:spcPts val="800"/>
              </a:spcAft>
            </a:pPr>
            <a:r>
              <a:rPr lang="en-GB" sz="1400" dirty="0">
                <a:solidFill>
                  <a:schemeClr val="bg2"/>
                </a:solidFill>
                <a:ea typeface="Calibri" panose="020F0502020204030204" pitchFamily="34" charset="0"/>
                <a:cs typeface="Times New Roman" panose="02020603050405020304" pitchFamily="18" charset="0"/>
              </a:rPr>
              <a:t>Similar to NGOs</a:t>
            </a:r>
          </a:p>
        </p:txBody>
      </p:sp>
      <p:sp>
        <p:nvSpPr>
          <p:cNvPr id="25" name="Rectangle 24">
            <a:extLst>
              <a:ext uri="{FF2B5EF4-FFF2-40B4-BE49-F238E27FC236}">
                <a16:creationId xmlns:a16="http://schemas.microsoft.com/office/drawing/2014/main" id="{F0C84FE4-E88B-604C-806F-393FADA9BB58}"/>
              </a:ext>
            </a:extLst>
          </p:cNvPr>
          <p:cNvSpPr/>
          <p:nvPr/>
        </p:nvSpPr>
        <p:spPr>
          <a:xfrm>
            <a:off x="8423611" y="1969575"/>
            <a:ext cx="3360215" cy="639214"/>
          </a:xfrm>
          <a:prstGeom prst="rect">
            <a:avLst/>
          </a:prstGeom>
        </p:spPr>
        <p:txBody>
          <a:bodyPr wrap="none">
            <a:spAutoFit/>
          </a:bodyPr>
          <a:lstStyle/>
          <a:p>
            <a:pPr algn="just">
              <a:lnSpc>
                <a:spcPct val="107000"/>
              </a:lnSpc>
              <a:spcAft>
                <a:spcPts val="800"/>
              </a:spcAft>
            </a:pPr>
            <a:r>
              <a:rPr lang="en-GB" sz="1400" dirty="0">
                <a:solidFill>
                  <a:schemeClr val="bg2"/>
                </a:solidFill>
                <a:ea typeface="Calibri" panose="020F0502020204030204" pitchFamily="34" charset="0"/>
                <a:cs typeface="Times New Roman" panose="02020603050405020304" pitchFamily="18" charset="0"/>
              </a:rPr>
              <a:t>human activities, physical and biological</a:t>
            </a:r>
          </a:p>
          <a:p>
            <a:pPr algn="just">
              <a:lnSpc>
                <a:spcPct val="107000"/>
              </a:lnSpc>
              <a:spcAft>
                <a:spcPts val="800"/>
              </a:spcAft>
            </a:pPr>
            <a:endParaRPr lang="en-GB" sz="1400" dirty="0">
              <a:solidFill>
                <a:srgbClr val="0070C0"/>
              </a:solidFill>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E945B060-DB94-314E-A5A4-115727951F3D}"/>
              </a:ext>
            </a:extLst>
          </p:cNvPr>
          <p:cNvSpPr/>
          <p:nvPr/>
        </p:nvSpPr>
        <p:spPr>
          <a:xfrm>
            <a:off x="1684090" y="3955812"/>
            <a:ext cx="2205248" cy="767133"/>
          </a:xfrm>
          <a:prstGeom prst="rect">
            <a:avLst/>
          </a:prstGeom>
        </p:spPr>
        <p:txBody>
          <a:bodyPr wrap="square">
            <a:spAutoFit/>
          </a:bodyPr>
          <a:lstStyle/>
          <a:p>
            <a:pPr>
              <a:lnSpc>
                <a:spcPct val="107000"/>
              </a:lnSpc>
              <a:spcAft>
                <a:spcPts val="800"/>
              </a:spcAft>
            </a:pPr>
            <a:r>
              <a:rPr lang="en-GB" sz="1400" dirty="0">
                <a:solidFill>
                  <a:schemeClr val="bg2"/>
                </a:solidFill>
                <a:ea typeface="Calibri" panose="020F0502020204030204" pitchFamily="34" charset="0"/>
                <a:cs typeface="Times New Roman" panose="02020603050405020304" pitchFamily="18" charset="0"/>
              </a:rPr>
              <a:t>Chemical oceanography high, physical, biological and environment </a:t>
            </a:r>
          </a:p>
        </p:txBody>
      </p:sp>
    </p:spTree>
    <p:extLst>
      <p:ext uri="{BB962C8B-B14F-4D97-AF65-F5344CB8AC3E}">
        <p14:creationId xmlns:p14="http://schemas.microsoft.com/office/powerpoint/2010/main" val="3371145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002B0-A809-6944-82B5-03335603F8C0}"/>
              </a:ext>
            </a:extLst>
          </p:cNvPr>
          <p:cNvPicPr>
            <a:picLocks noChangeAspect="1"/>
          </p:cNvPicPr>
          <p:nvPr/>
        </p:nvPicPr>
        <p:blipFill>
          <a:blip r:embed="rId3"/>
          <a:stretch>
            <a:fillRect/>
          </a:stretch>
        </p:blipFill>
        <p:spPr>
          <a:xfrm>
            <a:off x="6350831" y="1481856"/>
            <a:ext cx="6093624" cy="5246230"/>
          </a:xfrm>
          <a:prstGeom prst="rect">
            <a:avLst/>
          </a:prstGeom>
        </p:spPr>
      </p:pic>
      <p:sp>
        <p:nvSpPr>
          <p:cNvPr id="4" name="Title 3">
            <a:extLst>
              <a:ext uri="{FF2B5EF4-FFF2-40B4-BE49-F238E27FC236}">
                <a16:creationId xmlns:a16="http://schemas.microsoft.com/office/drawing/2014/main" id="{D8D8D5B3-6CB5-CA4E-9281-F69C943E58BC}"/>
              </a:ext>
            </a:extLst>
          </p:cNvPr>
          <p:cNvSpPr>
            <a:spLocks noGrp="1"/>
          </p:cNvSpPr>
          <p:nvPr>
            <p:ph type="title"/>
          </p:nvPr>
        </p:nvSpPr>
        <p:spPr>
          <a:xfrm>
            <a:off x="914399" y="304800"/>
            <a:ext cx="10714383" cy="1143000"/>
          </a:xfrm>
        </p:spPr>
        <p:txBody>
          <a:bodyPr/>
          <a:lstStyle/>
          <a:p>
            <a:r>
              <a:rPr lang="en-US" dirty="0"/>
              <a:t>Tracking value chains</a:t>
            </a:r>
          </a:p>
        </p:txBody>
      </p:sp>
      <p:sp>
        <p:nvSpPr>
          <p:cNvPr id="5" name="Content Placeholder 4">
            <a:extLst>
              <a:ext uri="{FF2B5EF4-FFF2-40B4-BE49-F238E27FC236}">
                <a16:creationId xmlns:a16="http://schemas.microsoft.com/office/drawing/2014/main" id="{BB90EC34-9BC4-C44A-97D8-AEF5EE3A4728}"/>
              </a:ext>
            </a:extLst>
          </p:cNvPr>
          <p:cNvSpPr>
            <a:spLocks noGrp="1"/>
          </p:cNvSpPr>
          <p:nvPr>
            <p:ph idx="1"/>
          </p:nvPr>
        </p:nvSpPr>
        <p:spPr>
          <a:xfrm>
            <a:off x="387629" y="1656117"/>
            <a:ext cx="6402836" cy="3121585"/>
          </a:xfrm>
        </p:spPr>
        <p:txBody>
          <a:bodyPr/>
          <a:lstStyle/>
          <a:p>
            <a:pPr marL="0" indent="0">
              <a:buNone/>
            </a:pPr>
            <a:r>
              <a:rPr lang="en-US" sz="2000" b="1" i="1" dirty="0"/>
              <a:t>Mapping from role to sector to action </a:t>
            </a:r>
          </a:p>
          <a:p>
            <a:pPr marL="0" indent="0">
              <a:buNone/>
            </a:pPr>
            <a:r>
              <a:rPr lang="en-US" sz="1800" dirty="0"/>
              <a:t>– </a:t>
            </a:r>
            <a:r>
              <a:rPr lang="en-US" sz="1800" b="1" dirty="0"/>
              <a:t>first steps in a novel value chain approach</a:t>
            </a:r>
          </a:p>
          <a:p>
            <a:pPr marL="0" indent="0">
              <a:buNone/>
            </a:pPr>
            <a:endParaRPr lang="en-US" sz="1800" dirty="0"/>
          </a:p>
          <a:p>
            <a:r>
              <a:rPr lang="en-US" sz="1800" dirty="0"/>
              <a:t>Easily identify differences in the types of action data is informing across sectors </a:t>
            </a:r>
          </a:p>
          <a:p>
            <a:r>
              <a:rPr lang="en-US" sz="1800" dirty="0"/>
              <a:t>Identify which actions are most frequent use for data</a:t>
            </a:r>
          </a:p>
          <a:p>
            <a:r>
              <a:rPr lang="en-US" sz="1800" dirty="0"/>
              <a:t>Identify the collection of actions that each field is engaging - broad or narrow, and if not using data</a:t>
            </a:r>
            <a:br>
              <a:rPr lang="en-US" sz="1800" dirty="0"/>
            </a:br>
            <a:endParaRPr lang="en-US" sz="2000" dirty="0"/>
          </a:p>
        </p:txBody>
      </p:sp>
      <p:sp>
        <p:nvSpPr>
          <p:cNvPr id="7" name="Rectangle 6">
            <a:extLst>
              <a:ext uri="{FF2B5EF4-FFF2-40B4-BE49-F238E27FC236}">
                <a16:creationId xmlns:a16="http://schemas.microsoft.com/office/drawing/2014/main" id="{46EBDEF6-2629-904F-9564-BC423A6C0352}"/>
              </a:ext>
            </a:extLst>
          </p:cNvPr>
          <p:cNvSpPr/>
          <p:nvPr/>
        </p:nvSpPr>
        <p:spPr>
          <a:xfrm>
            <a:off x="2681814" y="5996785"/>
            <a:ext cx="3799840" cy="275588"/>
          </a:xfrm>
          <a:prstGeom prst="rect">
            <a:avLst/>
          </a:prstGeom>
          <a:solidFill>
            <a:schemeClr val="bg1"/>
          </a:solidFill>
        </p:spPr>
        <p:txBody>
          <a:bodyPr wrap="square">
            <a:spAutoFit/>
          </a:bodyPr>
          <a:lstStyle/>
          <a:p>
            <a:pPr algn="r">
              <a:lnSpc>
                <a:spcPct val="107000"/>
              </a:lnSpc>
              <a:spcAft>
                <a:spcPts val="800"/>
              </a:spcAft>
            </a:pPr>
            <a:r>
              <a:rPr lang="en-GB" sz="1200" dirty="0">
                <a:latin typeface="+mn-lt"/>
                <a:ea typeface="Calibri" panose="020F0502020204030204" pitchFamily="34" charset="0"/>
                <a:cs typeface="Times New Roman" panose="02020603050405020304" pitchFamily="18" charset="0"/>
              </a:rPr>
              <a:t>Segment size indicates frequency of that response</a:t>
            </a:r>
          </a:p>
        </p:txBody>
      </p:sp>
      <p:sp>
        <p:nvSpPr>
          <p:cNvPr id="2" name="Left Brace 1">
            <a:extLst>
              <a:ext uri="{FF2B5EF4-FFF2-40B4-BE49-F238E27FC236}">
                <a16:creationId xmlns:a16="http://schemas.microsoft.com/office/drawing/2014/main" id="{1BFC807E-9B37-4841-8EB0-AF7C604BC85B}"/>
              </a:ext>
            </a:extLst>
          </p:cNvPr>
          <p:cNvSpPr/>
          <p:nvPr/>
        </p:nvSpPr>
        <p:spPr bwMode="auto">
          <a:xfrm>
            <a:off x="6612477" y="5874286"/>
            <a:ext cx="374833" cy="520587"/>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39879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304800" y="101599"/>
            <a:ext cx="10515600" cy="1010000"/>
          </a:xfrm>
          <a:prstGeom prst="rect">
            <a:avLst/>
          </a:prstGeom>
          <a:noFill/>
          <a:ln>
            <a:noFill/>
          </a:ln>
        </p:spPr>
        <p:txBody>
          <a:bodyPr spcFirstLastPara="1" wrap="square" lIns="91433" tIns="45700" rIns="91433" bIns="45700" anchor="ctr" anchorCtr="0">
            <a:noAutofit/>
          </a:bodyPr>
          <a:lstStyle/>
          <a:p>
            <a:pPr>
              <a:buClr>
                <a:srgbClr val="00153A"/>
              </a:buClr>
              <a:buSzPts val="2500"/>
            </a:pPr>
            <a:r>
              <a:rPr lang="en" u="none" dirty="0"/>
              <a:t>Role of OCG</a:t>
            </a:r>
            <a:endParaRPr u="none" dirty="0"/>
          </a:p>
        </p:txBody>
      </p:sp>
      <p:sp>
        <p:nvSpPr>
          <p:cNvPr id="273" name="Google Shape;273;p37"/>
          <p:cNvSpPr txBox="1"/>
          <p:nvPr/>
        </p:nvSpPr>
        <p:spPr>
          <a:xfrm>
            <a:off x="538967" y="1010067"/>
            <a:ext cx="10413200" cy="5405600"/>
          </a:xfrm>
          <a:prstGeom prst="rect">
            <a:avLst/>
          </a:prstGeom>
          <a:noFill/>
          <a:ln>
            <a:noFill/>
          </a:ln>
        </p:spPr>
        <p:txBody>
          <a:bodyPr spcFirstLastPara="1" wrap="square" lIns="91433" tIns="45700" rIns="91433" bIns="45700" anchor="t" anchorCtr="0">
            <a:noAutofit/>
          </a:bodyPr>
          <a:lstStyle/>
          <a:p>
            <a:pPr>
              <a:lnSpc>
                <a:spcPct val="90000"/>
              </a:lnSpc>
              <a:spcBef>
                <a:spcPts val="1067"/>
              </a:spcBef>
              <a:buClr>
                <a:srgbClr val="00153A"/>
              </a:buClr>
              <a:buSzPts val="1600"/>
            </a:pPr>
            <a:r>
              <a:rPr lang="en" sz="1867" dirty="0">
                <a:solidFill>
                  <a:srgbClr val="00153A"/>
                </a:solidFill>
                <a:latin typeface="Quattrocento Sans"/>
                <a:ea typeface="Quattrocento Sans"/>
                <a:cs typeface="Quattrocento Sans"/>
                <a:sym typeface="Quattrocento Sans"/>
              </a:rPr>
              <a:t>The Observation Coordination Group (OCG) works to</a:t>
            </a:r>
            <a:r>
              <a:rPr lang="en" sz="1867" b="1" dirty="0">
                <a:solidFill>
                  <a:schemeClr val="accent4"/>
                </a:solidFill>
                <a:latin typeface="Quattrocento Sans"/>
                <a:ea typeface="Quattrocento Sans"/>
                <a:cs typeface="Quattrocento Sans"/>
                <a:sym typeface="Quattrocento Sans"/>
              </a:rPr>
              <a:t> efficiently operate, </a:t>
            </a:r>
            <a:r>
              <a:rPr lang="en" sz="1867" b="1" dirty="0">
                <a:solidFill>
                  <a:srgbClr val="0070C0"/>
                </a:solidFill>
                <a:latin typeface="Quattrocento Sans"/>
                <a:ea typeface="Quattrocento Sans"/>
                <a:cs typeface="Quattrocento Sans"/>
                <a:sym typeface="Quattrocento Sans"/>
              </a:rPr>
              <a:t>maintain</a:t>
            </a:r>
            <a:r>
              <a:rPr lang="en" sz="1867" dirty="0">
                <a:solidFill>
                  <a:srgbClr val="00153A"/>
                </a:solidFill>
                <a:latin typeface="Quattrocento Sans"/>
                <a:ea typeface="Quattrocento Sans"/>
                <a:cs typeface="Quattrocento Sans"/>
                <a:sym typeface="Quattrocento Sans"/>
              </a:rPr>
              <a:t>, </a:t>
            </a:r>
            <a:r>
              <a:rPr lang="en" sz="1867" b="1" dirty="0">
                <a:solidFill>
                  <a:srgbClr val="00B050"/>
                </a:solidFill>
                <a:latin typeface="Quattrocento Sans"/>
                <a:ea typeface="Quattrocento Sans"/>
                <a:cs typeface="Quattrocento Sans"/>
                <a:sym typeface="Quattrocento Sans"/>
              </a:rPr>
              <a:t>coordinate</a:t>
            </a:r>
            <a:r>
              <a:rPr lang="en" sz="1867" dirty="0">
                <a:solidFill>
                  <a:srgbClr val="00153A"/>
                </a:solidFill>
                <a:latin typeface="Quattrocento Sans"/>
                <a:ea typeface="Quattrocento Sans"/>
                <a:cs typeface="Quattrocento Sans"/>
                <a:sym typeface="Quattrocento Sans"/>
              </a:rPr>
              <a:t> and </a:t>
            </a:r>
            <a:r>
              <a:rPr lang="en" sz="1867" b="1" dirty="0">
                <a:solidFill>
                  <a:srgbClr val="FFC000"/>
                </a:solidFill>
                <a:latin typeface="Quattrocento Sans"/>
                <a:ea typeface="Quattrocento Sans"/>
                <a:cs typeface="Quattrocento Sans"/>
                <a:sym typeface="Quattrocento Sans"/>
              </a:rPr>
              <a:t>integrate</a:t>
            </a:r>
            <a:r>
              <a:rPr lang="en" sz="1867" b="1" dirty="0">
                <a:solidFill>
                  <a:schemeClr val="accent4"/>
                </a:solidFill>
                <a:latin typeface="Quattrocento Sans"/>
                <a:ea typeface="Quattrocento Sans"/>
                <a:cs typeface="Quattrocento Sans"/>
                <a:sym typeface="Quattrocento Sans"/>
              </a:rPr>
              <a:t> </a:t>
            </a:r>
            <a:r>
              <a:rPr lang="en" sz="1867" dirty="0">
                <a:solidFill>
                  <a:srgbClr val="00153A"/>
                </a:solidFill>
                <a:latin typeface="Quattrocento Sans"/>
                <a:ea typeface="Quattrocento Sans"/>
                <a:cs typeface="Quattrocento Sans"/>
                <a:sym typeface="Quattrocento Sans"/>
              </a:rPr>
              <a:t>a comprehensive </a:t>
            </a:r>
            <a:r>
              <a:rPr lang="en" sz="1867" i="1" dirty="0">
                <a:solidFill>
                  <a:srgbClr val="00153A"/>
                </a:solidFill>
                <a:latin typeface="Quattrocento Sans"/>
                <a:ea typeface="Quattrocento Sans"/>
                <a:cs typeface="Quattrocento Sans"/>
                <a:sym typeface="Quattrocento Sans"/>
              </a:rPr>
              <a:t>in-situ</a:t>
            </a:r>
            <a:r>
              <a:rPr lang="en" sz="1867" dirty="0">
                <a:solidFill>
                  <a:srgbClr val="00153A"/>
                </a:solidFill>
                <a:latin typeface="Quattrocento Sans"/>
                <a:ea typeface="Quattrocento Sans"/>
                <a:cs typeface="Quattrocento Sans"/>
                <a:sym typeface="Quattrocento Sans"/>
              </a:rPr>
              <a:t> global ocean observing system</a:t>
            </a:r>
            <a:endParaRPr sz="1867" dirty="0">
              <a:solidFill>
                <a:srgbClr val="00153A"/>
              </a:solidFill>
              <a:latin typeface="Quattrocento Sans"/>
              <a:ea typeface="Quattrocento Sans"/>
              <a:cs typeface="Quattrocento Sans"/>
              <a:sym typeface="Quattrocento Sans"/>
            </a:endParaRPr>
          </a:p>
          <a:p>
            <a:pPr>
              <a:lnSpc>
                <a:spcPct val="90000"/>
              </a:lnSpc>
              <a:spcBef>
                <a:spcPts val="1067"/>
              </a:spcBef>
              <a:buClr>
                <a:srgbClr val="00153A"/>
              </a:buClr>
              <a:buSzPts val="1600"/>
            </a:pPr>
            <a:r>
              <a:rPr lang="en" sz="1867" dirty="0">
                <a:solidFill>
                  <a:srgbClr val="00153A"/>
                </a:solidFill>
                <a:latin typeface="Quattrocento Sans"/>
                <a:ea typeface="Quattrocento Sans"/>
                <a:cs typeface="Quattrocento Sans"/>
                <a:sym typeface="Quattrocento Sans"/>
              </a:rPr>
              <a:t>OCG now targets 8 foci:</a:t>
            </a:r>
            <a:endParaRPr sz="1867" dirty="0">
              <a:solidFill>
                <a:schemeClr val="dk1"/>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dirty="0">
                <a:solidFill>
                  <a:srgbClr val="00153A"/>
                </a:solidFill>
                <a:latin typeface="Quattrocento Sans"/>
                <a:ea typeface="Quattrocento Sans"/>
                <a:cs typeface="Quattrocento Sans"/>
                <a:sym typeface="Quattrocento Sans"/>
              </a:rPr>
              <a:t>Requirements</a:t>
            </a:r>
            <a:endParaRPr sz="1867" dirty="0">
              <a:solidFill>
                <a:schemeClr val="dk1"/>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dirty="0">
                <a:solidFill>
                  <a:srgbClr val="00153A"/>
                </a:solidFill>
                <a:latin typeface="Quattrocento Sans"/>
                <a:ea typeface="Quattrocento Sans"/>
                <a:cs typeface="Quattrocento Sans"/>
                <a:sym typeface="Quattrocento Sans"/>
              </a:rPr>
              <a:t>Observing Advances</a:t>
            </a:r>
            <a:endParaRPr sz="1867" dirty="0">
              <a:solidFill>
                <a:schemeClr val="dk1"/>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dirty="0">
                <a:solidFill>
                  <a:srgbClr val="00153A"/>
                </a:solidFill>
                <a:latin typeface="Quattrocento Sans"/>
                <a:ea typeface="Quattrocento Sans"/>
                <a:cs typeface="Quattrocento Sans"/>
                <a:sym typeface="Quattrocento Sans"/>
              </a:rPr>
              <a:t>Standards and Best Practices</a:t>
            </a:r>
            <a:endParaRPr sz="1867" dirty="0">
              <a:solidFill>
                <a:srgbClr val="00153A"/>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dirty="0">
                <a:solidFill>
                  <a:srgbClr val="00153A"/>
                </a:solidFill>
                <a:latin typeface="Quattrocento Sans"/>
                <a:ea typeface="Quattrocento Sans"/>
                <a:cs typeface="Quattrocento Sans"/>
                <a:sym typeface="Quattrocento Sans"/>
              </a:rPr>
              <a:t>Data Management</a:t>
            </a:r>
            <a:endParaRPr sz="1867" dirty="0">
              <a:solidFill>
                <a:srgbClr val="00153A"/>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dirty="0">
                <a:solidFill>
                  <a:srgbClr val="00153A"/>
                </a:solidFill>
                <a:latin typeface="Quattrocento Sans"/>
                <a:ea typeface="Quattrocento Sans"/>
                <a:cs typeface="Quattrocento Sans"/>
                <a:sym typeface="Quattrocento Sans"/>
              </a:rPr>
              <a:t>OceanOPS</a:t>
            </a:r>
            <a:endParaRPr sz="1867" dirty="0">
              <a:solidFill>
                <a:srgbClr val="00153A"/>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i="1" dirty="0">
                <a:solidFill>
                  <a:srgbClr val="00153A"/>
                </a:solidFill>
                <a:latin typeface="Quattrocento Sans"/>
                <a:ea typeface="Quattrocento Sans"/>
                <a:cs typeface="Quattrocento Sans"/>
                <a:sym typeface="Quattrocento Sans"/>
              </a:rPr>
              <a:t>Metrics (new foci)</a:t>
            </a:r>
            <a:endParaRPr sz="1867" dirty="0">
              <a:solidFill>
                <a:srgbClr val="00153A"/>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i="1" dirty="0">
                <a:solidFill>
                  <a:srgbClr val="00153A"/>
                </a:solidFill>
                <a:latin typeface="Quattrocento Sans"/>
                <a:ea typeface="Quattrocento Sans"/>
                <a:cs typeface="Quattrocento Sans"/>
                <a:sym typeface="Quattrocento Sans"/>
              </a:rPr>
              <a:t>Environmental Stewardship (new foci)</a:t>
            </a:r>
            <a:endParaRPr sz="1867" dirty="0">
              <a:solidFill>
                <a:srgbClr val="00153A"/>
              </a:solidFill>
              <a:latin typeface="Quattrocento Sans"/>
              <a:ea typeface="Quattrocento Sans"/>
              <a:cs typeface="Quattrocento Sans"/>
              <a:sym typeface="Quattrocento Sans"/>
            </a:endParaRPr>
          </a:p>
          <a:p>
            <a:pPr marL="965176" lvl="1" indent="-507987">
              <a:lnSpc>
                <a:spcPct val="90000"/>
              </a:lnSpc>
              <a:spcBef>
                <a:spcPts val="533"/>
              </a:spcBef>
              <a:buClr>
                <a:srgbClr val="00153A"/>
              </a:buClr>
              <a:buSzPts val="1400"/>
              <a:buFont typeface="Quattrocento Sans"/>
              <a:buAutoNum type="arabicPeriod"/>
            </a:pPr>
            <a:r>
              <a:rPr lang="en" sz="1867" dirty="0">
                <a:solidFill>
                  <a:srgbClr val="00153A"/>
                </a:solidFill>
                <a:latin typeface="Quattrocento Sans"/>
                <a:ea typeface="Quattrocento Sans"/>
                <a:cs typeface="Quattrocento Sans"/>
                <a:sym typeface="Quattrocento Sans"/>
              </a:rPr>
              <a:t>Capacity Development</a:t>
            </a:r>
            <a:endParaRPr sz="1867" dirty="0">
              <a:solidFill>
                <a:srgbClr val="00153A"/>
              </a:solidFill>
              <a:latin typeface="Quattrocento Sans"/>
              <a:ea typeface="Quattrocento Sans"/>
              <a:cs typeface="Quattrocento Sans"/>
              <a:sym typeface="Quattrocento Sans"/>
            </a:endParaRPr>
          </a:p>
          <a:p>
            <a:pPr marL="457189" lvl="1">
              <a:lnSpc>
                <a:spcPct val="90000"/>
              </a:lnSpc>
              <a:spcBef>
                <a:spcPts val="533"/>
              </a:spcBef>
              <a:buClr>
                <a:srgbClr val="00153A"/>
              </a:buClr>
              <a:buSzPts val="1400"/>
            </a:pPr>
            <a:endParaRPr sz="1867" dirty="0">
              <a:solidFill>
                <a:srgbClr val="00153A"/>
              </a:solidFill>
              <a:latin typeface="Quattrocento Sans"/>
              <a:ea typeface="Quattrocento Sans"/>
              <a:cs typeface="Quattrocento Sans"/>
              <a:sym typeface="Quattrocento Sans"/>
            </a:endParaRPr>
          </a:p>
          <a:p>
            <a:pPr marL="457189" lvl="1">
              <a:lnSpc>
                <a:spcPct val="90000"/>
              </a:lnSpc>
              <a:spcBef>
                <a:spcPts val="533"/>
              </a:spcBef>
              <a:buClr>
                <a:srgbClr val="00153A"/>
              </a:buClr>
              <a:buSzPts val="1400"/>
            </a:pPr>
            <a:r>
              <a:rPr lang="en" sz="1867" b="1" dirty="0">
                <a:solidFill>
                  <a:srgbClr val="00153A"/>
                </a:solidFill>
                <a:latin typeface="Quattrocento Sans"/>
                <a:ea typeface="Quattrocento Sans"/>
                <a:cs typeface="Quattrocento Sans"/>
                <a:sym typeface="Quattrocento Sans"/>
              </a:rPr>
              <a:t>Additional investments of time:   </a:t>
            </a:r>
            <a:endParaRPr sz="1867" b="1" dirty="0">
              <a:solidFill>
                <a:schemeClr val="dk1"/>
              </a:solidFill>
              <a:latin typeface="Quattrocento Sans"/>
              <a:ea typeface="Quattrocento Sans"/>
              <a:cs typeface="Quattrocento Sans"/>
              <a:sym typeface="Quattrocento Sans"/>
            </a:endParaRPr>
          </a:p>
          <a:p>
            <a:pPr marL="457189" lvl="1">
              <a:lnSpc>
                <a:spcPct val="90000"/>
              </a:lnSpc>
              <a:spcBef>
                <a:spcPts val="533"/>
              </a:spcBef>
              <a:buClr>
                <a:srgbClr val="00153A"/>
              </a:buClr>
              <a:buSzPts val="1400"/>
            </a:pPr>
            <a:r>
              <a:rPr lang="en" sz="1867" dirty="0">
                <a:solidFill>
                  <a:srgbClr val="00153A"/>
                </a:solidFill>
                <a:latin typeface="Quattrocento Sans"/>
                <a:ea typeface="Quattrocento Sans"/>
                <a:cs typeface="Quattrocento Sans"/>
                <a:sym typeface="Quattrocento Sans"/>
              </a:rPr>
              <a:t>* Responding to COVID-19 (assessing impacts, GOOS sources were often cited in news stories)</a:t>
            </a:r>
            <a:endParaRPr sz="1867" dirty="0">
              <a:solidFill>
                <a:srgbClr val="00153A"/>
              </a:solidFill>
              <a:latin typeface="Quattrocento Sans"/>
              <a:ea typeface="Quattrocento Sans"/>
              <a:cs typeface="Quattrocento Sans"/>
              <a:sym typeface="Quattrocento Sans"/>
            </a:endParaRPr>
          </a:p>
          <a:p>
            <a:pPr marL="457189" lvl="1">
              <a:lnSpc>
                <a:spcPct val="90000"/>
              </a:lnSpc>
              <a:spcBef>
                <a:spcPts val="533"/>
              </a:spcBef>
              <a:buClr>
                <a:srgbClr val="00153A"/>
              </a:buClr>
              <a:buSzPts val="1400"/>
            </a:pPr>
            <a:r>
              <a:rPr lang="en" sz="1867" dirty="0">
                <a:solidFill>
                  <a:srgbClr val="00153A"/>
                </a:solidFill>
                <a:latin typeface="Quattrocento Sans"/>
                <a:ea typeface="Quattrocento Sans"/>
                <a:cs typeface="Quattrocento Sans"/>
                <a:sym typeface="Quattrocento Sans"/>
              </a:rPr>
              <a:t>* WMO (reorganization, WIGOS, etc.)</a:t>
            </a:r>
            <a:endParaRPr sz="1867" dirty="0">
              <a:solidFill>
                <a:srgbClr val="00153A"/>
              </a:solidFill>
              <a:latin typeface="Quattrocento Sans"/>
              <a:ea typeface="Quattrocento Sans"/>
              <a:cs typeface="Quattrocento Sans"/>
              <a:sym typeface="Quattrocento Sans"/>
            </a:endParaRPr>
          </a:p>
          <a:p>
            <a:pPr marL="457189" lvl="1">
              <a:lnSpc>
                <a:spcPct val="90000"/>
              </a:lnSpc>
              <a:spcBef>
                <a:spcPts val="533"/>
              </a:spcBef>
              <a:buClr>
                <a:srgbClr val="00153A"/>
              </a:buClr>
              <a:buSzPts val="1400"/>
            </a:pPr>
            <a:r>
              <a:rPr lang="en" sz="1867" dirty="0">
                <a:solidFill>
                  <a:srgbClr val="00153A"/>
                </a:solidFill>
                <a:latin typeface="Quattrocento Sans"/>
                <a:ea typeface="Quattrocento Sans"/>
                <a:cs typeface="Quattrocento Sans"/>
                <a:sym typeface="Quattrocento Sans"/>
              </a:rPr>
              <a:t>* Ocean Decade (OCG and the community)</a:t>
            </a:r>
            <a:endParaRPr sz="1867" dirty="0">
              <a:solidFill>
                <a:srgbClr val="00153A"/>
              </a:solidFill>
              <a:latin typeface="Quattrocento Sans"/>
              <a:ea typeface="Quattrocento Sans"/>
              <a:cs typeface="Quattrocento Sans"/>
              <a:sym typeface="Quattrocento Sans"/>
            </a:endParaRPr>
          </a:p>
          <a:p>
            <a:pPr marL="457189" lvl="1">
              <a:lnSpc>
                <a:spcPct val="90000"/>
              </a:lnSpc>
              <a:spcBef>
                <a:spcPts val="533"/>
              </a:spcBef>
              <a:buClr>
                <a:srgbClr val="00153A"/>
              </a:buClr>
              <a:buSzPts val="1400"/>
            </a:pPr>
            <a:endParaRPr sz="1867" dirty="0">
              <a:solidFill>
                <a:srgbClr val="00153A"/>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46483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a:alphaModFix/>
          </a:blip>
          <a:srcRect/>
          <a:stretch/>
        </p:blipFill>
        <p:spPr>
          <a:xfrm>
            <a:off x="-731520" y="-340326"/>
            <a:ext cx="8182980" cy="7538651"/>
          </a:xfrm>
          <a:prstGeom prst="rect">
            <a:avLst/>
          </a:prstGeom>
          <a:noFill/>
          <a:ln>
            <a:noFill/>
          </a:ln>
        </p:spPr>
      </p:pic>
      <p:sp>
        <p:nvSpPr>
          <p:cNvPr id="134" name="Google Shape;134;p6"/>
          <p:cNvSpPr txBox="1"/>
          <p:nvPr/>
        </p:nvSpPr>
        <p:spPr>
          <a:xfrm flipH="1">
            <a:off x="9192125" y="1571349"/>
            <a:ext cx="2880771" cy="46438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Established arrays (Argo, DBCP), new networks (gliders, HF Radar)</a:t>
            </a:r>
            <a:endParaRPr/>
          </a:p>
          <a:p>
            <a:pPr marL="228600" marR="0" lvl="0" indent="-228600" algn="l" rtl="0">
              <a:lnSpc>
                <a:spcPct val="90000"/>
              </a:lnSpc>
              <a:spcBef>
                <a:spcPts val="10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86</a:t>
            </a:r>
            <a:r>
              <a:rPr lang="en-US" sz="1600" b="0" i="0" u="none" strike="noStrike" cap="none">
                <a:solidFill>
                  <a:schemeClr val="dk1"/>
                </a:solidFill>
                <a:latin typeface="Arial"/>
                <a:ea typeface="Arial"/>
                <a:cs typeface="Arial"/>
                <a:sym typeface="Arial"/>
              </a:rPr>
              <a:t> countries, </a:t>
            </a:r>
            <a:r>
              <a:rPr lang="en-US" sz="1600" b="1" i="0" u="none" strike="noStrike" cap="none">
                <a:solidFill>
                  <a:schemeClr val="dk1"/>
                </a:solidFill>
                <a:latin typeface="Arial"/>
                <a:ea typeface="Arial"/>
                <a:cs typeface="Arial"/>
                <a:sym typeface="Arial"/>
              </a:rPr>
              <a:t>8,933</a:t>
            </a:r>
            <a:r>
              <a:rPr lang="en-US" sz="1600" b="0" i="0" u="none" strike="noStrike" cap="none">
                <a:solidFill>
                  <a:schemeClr val="dk1"/>
                </a:solidFill>
                <a:latin typeface="Arial"/>
                <a:ea typeface="Arial"/>
                <a:cs typeface="Arial"/>
                <a:sym typeface="Arial"/>
              </a:rPr>
              <a:t> in situ observing platforms, </a:t>
            </a:r>
            <a:r>
              <a:rPr lang="en-US" sz="1600" b="1" i="0" u="none" strike="noStrike" cap="none">
                <a:solidFill>
                  <a:schemeClr val="dk1"/>
                </a:solidFill>
                <a:latin typeface="Arial"/>
                <a:ea typeface="Arial"/>
                <a:cs typeface="Arial"/>
                <a:sym typeface="Arial"/>
              </a:rPr>
              <a:t>170</a:t>
            </a:r>
            <a:r>
              <a:rPr lang="en-US" sz="1600" b="0" i="0" u="none" strike="noStrike" cap="none">
                <a:solidFill>
                  <a:schemeClr val="dk1"/>
                </a:solidFill>
                <a:latin typeface="Arial"/>
                <a:ea typeface="Arial"/>
                <a:cs typeface="Arial"/>
                <a:sym typeface="Arial"/>
              </a:rPr>
              <a:t> satellites</a:t>
            </a:r>
            <a:endParaRPr/>
          </a:p>
          <a:p>
            <a:pPr marL="228600" marR="0" lvl="0" indent="-2286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Early focus was on climate and operational services - increasing ocean health and human impacts</a:t>
            </a:r>
            <a:endParaRPr/>
          </a:p>
          <a:p>
            <a:pPr marL="228600" marR="0" lvl="0" indent="-228600" algn="l" rtl="0">
              <a:lnSpc>
                <a:spcPct val="90000"/>
              </a:lnSpc>
              <a:spcBef>
                <a:spcPts val="1000"/>
              </a:spcBef>
              <a:spcAft>
                <a:spcPts val="0"/>
              </a:spcAft>
              <a:buClr>
                <a:schemeClr val="dk1"/>
              </a:buClr>
              <a:buSzPts val="1600"/>
              <a:buFont typeface="Arial"/>
              <a:buChar char="•"/>
            </a:pPr>
            <a:r>
              <a:rPr lang="en-US" sz="1600" b="0" i="1" u="none" strike="noStrike" cap="none">
                <a:solidFill>
                  <a:schemeClr val="dk1"/>
                </a:solidFill>
                <a:latin typeface="Arial"/>
                <a:ea typeface="Arial"/>
                <a:cs typeface="Arial"/>
                <a:sym typeface="Arial"/>
              </a:rPr>
              <a:t>in situ </a:t>
            </a:r>
            <a:r>
              <a:rPr lang="en-US" sz="1600" b="0" i="0" u="none" strike="noStrike" cap="none">
                <a:solidFill>
                  <a:schemeClr val="dk1"/>
                </a:solidFill>
                <a:latin typeface="Arial"/>
                <a:ea typeface="Arial"/>
                <a:cs typeface="Arial"/>
                <a:sym typeface="Arial"/>
              </a:rPr>
              <a:t>ocean observations – 12 global ocean observing networks</a:t>
            </a:r>
            <a:endParaRPr/>
          </a:p>
          <a:p>
            <a:pPr marL="228600" marR="0" lvl="0" indent="-127000" algn="l" rtl="0">
              <a:lnSpc>
                <a:spcPct val="90000"/>
              </a:lnSpc>
              <a:spcBef>
                <a:spcPts val="1000"/>
              </a:spcBef>
              <a:spcAft>
                <a:spcPts val="0"/>
              </a:spcAft>
              <a:buClr>
                <a:srgbClr val="00153A"/>
              </a:buClr>
              <a:buSzPts val="1600"/>
              <a:buFont typeface="Arial"/>
              <a:buNone/>
            </a:pPr>
            <a:endParaRPr sz="1600" b="0" i="0" u="none" strike="noStrike" cap="none">
              <a:solidFill>
                <a:schemeClr val="dk1"/>
              </a:solidFill>
              <a:latin typeface="Arial"/>
              <a:ea typeface="Arial"/>
              <a:cs typeface="Arial"/>
              <a:sym typeface="Arial"/>
            </a:endParaRPr>
          </a:p>
        </p:txBody>
      </p:sp>
      <p:sp>
        <p:nvSpPr>
          <p:cNvPr id="135" name="Google Shape;135;p6"/>
          <p:cNvSpPr txBox="1"/>
          <p:nvPr/>
        </p:nvSpPr>
        <p:spPr>
          <a:xfrm>
            <a:off x="6641432" y="283874"/>
            <a:ext cx="5126666" cy="101659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2400" b="1" i="0" u="none" strike="noStrike" cap="none">
                <a:solidFill>
                  <a:schemeClr val="dk2"/>
                </a:solidFill>
                <a:latin typeface="Arial"/>
                <a:ea typeface="Arial"/>
                <a:cs typeface="Arial"/>
                <a:sym typeface="Arial"/>
              </a:rPr>
              <a:t>GOOS today</a:t>
            </a:r>
            <a:endParaRPr/>
          </a:p>
          <a:p>
            <a:pPr marL="0" marR="0" lvl="0" indent="0" algn="r" rtl="0">
              <a:spcBef>
                <a:spcPts val="0"/>
              </a:spcBef>
              <a:spcAft>
                <a:spcPts val="0"/>
              </a:spcAft>
              <a:buNone/>
            </a:pPr>
            <a:r>
              <a:rPr lang="en-US" sz="2000" b="0" i="0" u="none" strike="noStrike" cap="none">
                <a:solidFill>
                  <a:schemeClr val="dk2"/>
                </a:solidFill>
                <a:latin typeface="Arial"/>
                <a:ea typeface="Arial"/>
                <a:cs typeface="Arial"/>
                <a:sym typeface="Arial"/>
              </a:rPr>
              <a:t>Observation Coordination Group networks</a:t>
            </a:r>
            <a:endParaRPr/>
          </a:p>
        </p:txBody>
      </p:sp>
      <p:sp>
        <p:nvSpPr>
          <p:cNvPr id="136" name="Google Shape;136;p6"/>
          <p:cNvSpPr/>
          <p:nvPr/>
        </p:nvSpPr>
        <p:spPr>
          <a:xfrm>
            <a:off x="9173481" y="6371383"/>
            <a:ext cx="301851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400"/>
              <a:buFont typeface="Arial"/>
              <a:buNone/>
            </a:pPr>
            <a:r>
              <a:rPr lang="en-US" sz="1400" b="0"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www.ocean-ops.org/reportcard</a:t>
            </a:r>
            <a:r>
              <a:rPr lang="en-US" sz="1400" b="0" i="0" u="sng" strike="noStrike" cap="none">
                <a:solidFill>
                  <a:srgbClr val="0070C0"/>
                </a:solidFill>
                <a:latin typeface="Arial"/>
                <a:ea typeface="Arial"/>
                <a:cs typeface="Arial"/>
                <a:sym typeface="Arial"/>
              </a:rPr>
              <a:t>2020</a:t>
            </a:r>
            <a:endParaRPr sz="1400" b="0" i="0" u="none" strike="noStrike" cap="none">
              <a:solidFill>
                <a:srgbClr val="0070C0"/>
              </a:solidFill>
              <a:latin typeface="Arial"/>
              <a:ea typeface="Arial"/>
              <a:cs typeface="Arial"/>
              <a:sym typeface="Arial"/>
            </a:endParaRPr>
          </a:p>
        </p:txBody>
      </p:sp>
      <p:pic>
        <p:nvPicPr>
          <p:cNvPr id="137" name="Google Shape;137;p6"/>
          <p:cNvPicPr preferRelativeResize="0"/>
          <p:nvPr/>
        </p:nvPicPr>
        <p:blipFill rotWithShape="1">
          <a:blip r:embed="rId5">
            <a:alphaModFix/>
          </a:blip>
          <a:srcRect/>
          <a:stretch/>
        </p:blipFill>
        <p:spPr>
          <a:xfrm>
            <a:off x="6641432" y="4250483"/>
            <a:ext cx="2362200" cy="2120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12"/>
          <p:cNvSpPr txBox="1">
            <a:spLocks noGrp="1"/>
          </p:cNvSpPr>
          <p:nvPr>
            <p:ph type="title"/>
          </p:nvPr>
        </p:nvSpPr>
        <p:spPr>
          <a:xfrm>
            <a:off x="938784" y="201580"/>
            <a:ext cx="9887712" cy="7802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b="1" dirty="0"/>
              <a:t>OCG Actions SOT involvement</a:t>
            </a:r>
            <a:endParaRPr dirty="0"/>
          </a:p>
        </p:txBody>
      </p:sp>
      <p:graphicFrame>
        <p:nvGraphicFramePr>
          <p:cNvPr id="2" name="Table 2">
            <a:extLst>
              <a:ext uri="{FF2B5EF4-FFF2-40B4-BE49-F238E27FC236}">
                <a16:creationId xmlns:a16="http://schemas.microsoft.com/office/drawing/2014/main" id="{F3D10A90-721A-DC4A-B585-0314CC911B3D}"/>
              </a:ext>
            </a:extLst>
          </p:cNvPr>
          <p:cNvGraphicFramePr>
            <a:graphicFrameLocks noGrp="1"/>
          </p:cNvGraphicFramePr>
          <p:nvPr>
            <p:extLst>
              <p:ext uri="{D42A27DB-BD31-4B8C-83A1-F6EECF244321}">
                <p14:modId xmlns:p14="http://schemas.microsoft.com/office/powerpoint/2010/main" val="101751171"/>
              </p:ext>
            </p:extLst>
          </p:nvPr>
        </p:nvGraphicFramePr>
        <p:xfrm>
          <a:off x="493362" y="1146874"/>
          <a:ext cx="11205275" cy="4923295"/>
        </p:xfrm>
        <a:graphic>
          <a:graphicData uri="http://schemas.openxmlformats.org/drawingml/2006/table">
            <a:tbl>
              <a:tblPr firstRow="1" bandRow="1">
                <a:tableStyleId>{66637FC8-F2EC-47BA-A27A-EDDD5E7B32EE}</a:tableStyleId>
              </a:tblPr>
              <a:tblGrid>
                <a:gridCol w="6093418">
                  <a:extLst>
                    <a:ext uri="{9D8B030D-6E8A-4147-A177-3AD203B41FA5}">
                      <a16:colId xmlns:a16="http://schemas.microsoft.com/office/drawing/2014/main" val="2327141488"/>
                    </a:ext>
                  </a:extLst>
                </a:gridCol>
                <a:gridCol w="5111857">
                  <a:extLst>
                    <a:ext uri="{9D8B030D-6E8A-4147-A177-3AD203B41FA5}">
                      <a16:colId xmlns:a16="http://schemas.microsoft.com/office/drawing/2014/main" val="1953432863"/>
                    </a:ext>
                  </a:extLst>
                </a:gridCol>
              </a:tblGrid>
              <a:tr h="380548">
                <a:tc>
                  <a:txBody>
                    <a:bodyPr/>
                    <a:lstStyle/>
                    <a:p>
                      <a:r>
                        <a:rPr lang="en-GB" dirty="0"/>
                        <a:t>Action</a:t>
                      </a:r>
                    </a:p>
                  </a:txBody>
                  <a:tcPr/>
                </a:tc>
                <a:tc>
                  <a:txBody>
                    <a:bodyPr/>
                    <a:lstStyle/>
                    <a:p>
                      <a:r>
                        <a:rPr lang="en-GB" dirty="0"/>
                        <a:t>SOT</a:t>
                      </a:r>
                    </a:p>
                  </a:txBody>
                  <a:tcPr/>
                </a:tc>
                <a:extLst>
                  <a:ext uri="{0D108BD9-81ED-4DB2-BD59-A6C34878D82A}">
                    <a16:rowId xmlns:a16="http://schemas.microsoft.com/office/drawing/2014/main" val="2178762477"/>
                  </a:ext>
                </a:extLst>
              </a:tr>
              <a:tr h="58034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Advancing integrated global ocean observing design (increase focus around EOVs and ECVs) identify opportunities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1" u="none" strike="noStrike" cap="none" dirty="0">
                          <a:solidFill>
                            <a:schemeClr val="dk1"/>
                          </a:solidFill>
                          <a:effectLst/>
                          <a:latin typeface="Arial"/>
                          <a:ea typeface="Arial"/>
                          <a:cs typeface="Arial"/>
                          <a:sym typeface="Arial"/>
                        </a:rPr>
                        <a:t>DBCP and SOT representing networks and OCG at the interface to GBON</a:t>
                      </a:r>
                    </a:p>
                  </a:txBody>
                  <a:tcPr/>
                </a:tc>
                <a:extLst>
                  <a:ext uri="{0D108BD9-81ED-4DB2-BD59-A6C34878D82A}">
                    <a16:rowId xmlns:a16="http://schemas.microsoft.com/office/drawing/2014/main" val="3998475724"/>
                  </a:ext>
                </a:extLst>
              </a:tr>
              <a:tr h="1795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Best practice development in networks and GOOS best practice ‘endorsement’ process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1" u="none" strike="noStrike" cap="none" dirty="0">
                          <a:solidFill>
                            <a:schemeClr val="dk1"/>
                          </a:solidFill>
                          <a:effectLst/>
                          <a:latin typeface="Arial"/>
                          <a:ea typeface="Arial"/>
                          <a:cs typeface="Arial"/>
                          <a:sym typeface="Arial"/>
                        </a:rPr>
                        <a:t>Amongst some of the developments SOOP involved and reaching out to ASAP.</a:t>
                      </a:r>
                    </a:p>
                    <a:p>
                      <a:endParaRPr lang="en-GB" b="1" i="1" dirty="0"/>
                    </a:p>
                  </a:txBody>
                  <a:tcPr/>
                </a:tc>
                <a:extLst>
                  <a:ext uri="{0D108BD9-81ED-4DB2-BD59-A6C34878D82A}">
                    <a16:rowId xmlns:a16="http://schemas.microsoft.com/office/drawing/2014/main" val="1432284598"/>
                  </a:ext>
                </a:extLst>
              </a:tr>
              <a:tr h="380548">
                <a:tc>
                  <a:txBody>
                    <a:bodyPr/>
                    <a:lstStyle/>
                    <a:p>
                      <a:r>
                        <a:rPr lang="en-GB" sz="1400" b="0" i="0" u="none" strike="noStrike" cap="none" dirty="0">
                          <a:solidFill>
                            <a:schemeClr val="dk1"/>
                          </a:solidFill>
                          <a:effectLst/>
                          <a:latin typeface="Arial"/>
                          <a:ea typeface="Arial"/>
                          <a:cs typeface="Arial"/>
                          <a:sym typeface="Arial"/>
                        </a:rPr>
                        <a:t>OCG Data Management / Data and Metadata</a:t>
                      </a:r>
                      <a:r>
                        <a:rPr lang="en-GB" b="0" dirty="0">
                          <a:effectLst/>
                        </a:rPr>
                        <a:t> Work</a:t>
                      </a:r>
                      <a:endParaRPr lang="en-GB" b="0" dirty="0"/>
                    </a:p>
                  </a:txBody>
                  <a:tcPr/>
                </a:tc>
                <a:tc>
                  <a:txBody>
                    <a:bodyPr/>
                    <a:lstStyle/>
                    <a:p>
                      <a:pPr lvl="1"/>
                      <a:r>
                        <a:rPr lang="en-GB" sz="1400" b="1" i="1" u="none" strike="noStrike" cap="none" dirty="0">
                          <a:solidFill>
                            <a:schemeClr val="dk1"/>
                          </a:solidFill>
                          <a:effectLst/>
                          <a:latin typeface="Arial"/>
                          <a:ea typeface="Arial"/>
                          <a:cs typeface="Arial"/>
                          <a:sym typeface="Arial"/>
                        </a:rPr>
                        <a:t>VOS, SOOP, ASAP Maps data flow, Open-GTS WIS 2.0</a:t>
                      </a:r>
                      <a:r>
                        <a:rPr lang="en-GB" b="1" i="1" dirty="0">
                          <a:effectLst/>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1" u="none" strike="noStrike" cap="none" dirty="0">
                          <a:solidFill>
                            <a:schemeClr val="dk1"/>
                          </a:solidFill>
                          <a:effectLst/>
                          <a:latin typeface="Arial"/>
                          <a:ea typeface="Arial"/>
                          <a:cs typeface="Arial"/>
                          <a:sym typeface="Arial"/>
                        </a:rPr>
                        <a:t>SOT contacts involved in Data and Metadata</a:t>
                      </a:r>
                      <a:r>
                        <a:rPr lang="en-GB" b="1" i="1" dirty="0">
                          <a:effectLst/>
                        </a:rPr>
                        <a:t> work</a:t>
                      </a:r>
                      <a:endParaRPr lang="en-GB" b="1" i="1" dirty="0"/>
                    </a:p>
                  </a:txBody>
                  <a:tcPr/>
                </a:tc>
                <a:extLst>
                  <a:ext uri="{0D108BD9-81ED-4DB2-BD59-A6C34878D82A}">
                    <a16:rowId xmlns:a16="http://schemas.microsoft.com/office/drawing/2014/main" val="1659132652"/>
                  </a:ext>
                </a:extLst>
              </a:tr>
              <a:tr h="380548">
                <a:tc>
                  <a:txBody>
                    <a:bodyPr/>
                    <a:lstStyle/>
                    <a:p>
                      <a:r>
                        <a:rPr lang="en-GB" sz="1400" b="0" i="0" u="none" strike="noStrike" cap="none" dirty="0">
                          <a:solidFill>
                            <a:schemeClr val="dk1"/>
                          </a:solidFill>
                          <a:effectLst/>
                          <a:latin typeface="Arial"/>
                          <a:ea typeface="Arial"/>
                          <a:cs typeface="Arial"/>
                          <a:sym typeface="Arial"/>
                        </a:rPr>
                        <a:t>EOV views of ocean observing</a:t>
                      </a:r>
                      <a:r>
                        <a:rPr lang="en-GB" b="0" dirty="0">
                          <a:effectLst/>
                        </a:rPr>
                        <a:t> </a:t>
                      </a:r>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1" u="none" strike="noStrike" cap="none" dirty="0">
                          <a:solidFill>
                            <a:schemeClr val="dk1"/>
                          </a:solidFill>
                          <a:effectLst/>
                          <a:latin typeface="Arial"/>
                          <a:ea typeface="Arial"/>
                          <a:cs typeface="Arial"/>
                          <a:sym typeface="Arial"/>
                        </a:rPr>
                        <a:t>OceanOPS work with WMO – see this would have connection with the SOT KPI work</a:t>
                      </a:r>
                    </a:p>
                    <a:p>
                      <a:endParaRPr lang="en-GB" b="1" i="1" dirty="0"/>
                    </a:p>
                  </a:txBody>
                  <a:tcPr/>
                </a:tc>
                <a:extLst>
                  <a:ext uri="{0D108BD9-81ED-4DB2-BD59-A6C34878D82A}">
                    <a16:rowId xmlns:a16="http://schemas.microsoft.com/office/drawing/2014/main" val="1781603618"/>
                  </a:ext>
                </a:extLst>
              </a:tr>
              <a:tr h="38054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OCG revised </a:t>
                      </a:r>
                      <a:r>
                        <a:rPr lang="en-GB" sz="1400" b="0" i="0" u="none" strike="noStrike" cap="none" dirty="0" err="1">
                          <a:solidFill>
                            <a:schemeClr val="dk1"/>
                          </a:solidFill>
                          <a:effectLst/>
                          <a:latin typeface="Arial"/>
                          <a:ea typeface="Arial"/>
                          <a:cs typeface="Arial"/>
                          <a:sym typeface="Arial"/>
                        </a:rPr>
                        <a:t>ToRs</a:t>
                      </a:r>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1" u="none" strike="noStrike" cap="none" dirty="0">
                          <a:solidFill>
                            <a:schemeClr val="dk1"/>
                          </a:solidFill>
                          <a:effectLst/>
                          <a:latin typeface="Arial"/>
                          <a:ea typeface="Arial"/>
                          <a:cs typeface="Arial"/>
                          <a:sym typeface="Arial"/>
                        </a:rPr>
                        <a:t>These are under review by the GOOS SC now, SOT reviewed</a:t>
                      </a:r>
                    </a:p>
                    <a:p>
                      <a:endParaRPr lang="en-GB" b="1" i="1" dirty="0"/>
                    </a:p>
                  </a:txBody>
                  <a:tcPr/>
                </a:tc>
                <a:extLst>
                  <a:ext uri="{0D108BD9-81ED-4DB2-BD59-A6C34878D82A}">
                    <a16:rowId xmlns:a16="http://schemas.microsoft.com/office/drawing/2014/main" val="3362311425"/>
                  </a:ext>
                </a:extLst>
              </a:tr>
              <a:tr h="380548">
                <a:tc>
                  <a:txBody>
                    <a:bodyPr/>
                    <a:lstStyle/>
                    <a:p>
                      <a:r>
                        <a:rPr lang="en-GB" sz="1400" b="0" i="0" u="none" strike="noStrike" cap="none" dirty="0">
                          <a:solidFill>
                            <a:schemeClr val="dk1"/>
                          </a:solidFill>
                          <a:effectLst/>
                          <a:latin typeface="Arial"/>
                          <a:ea typeface="Arial"/>
                          <a:cs typeface="Arial"/>
                          <a:sym typeface="Arial"/>
                        </a:rPr>
                        <a:t>OCG, GOOS, networks and the Ocean Decade</a:t>
                      </a:r>
                      <a:r>
                        <a:rPr lang="en-GB" b="0" dirty="0">
                          <a:effectLst/>
                        </a:rPr>
                        <a:t> </a:t>
                      </a:r>
                      <a:endParaRPr lang="en-GB" b="0" dirty="0"/>
                    </a:p>
                  </a:txBody>
                  <a:tcPr/>
                </a:tc>
                <a:tc>
                  <a:txBody>
                    <a:bodyPr/>
                    <a:lstStyle/>
                    <a:p>
                      <a:r>
                        <a:rPr lang="en-GB" b="1" i="1" dirty="0"/>
                        <a:t>OCG Roundtable to look at potential to work across OCG / GOOS</a:t>
                      </a:r>
                    </a:p>
                  </a:txBody>
                  <a:tcPr/>
                </a:tc>
                <a:extLst>
                  <a:ext uri="{0D108BD9-81ED-4DB2-BD59-A6C34878D82A}">
                    <a16:rowId xmlns:a16="http://schemas.microsoft.com/office/drawing/2014/main" val="1888358508"/>
                  </a:ext>
                </a:extLst>
              </a:tr>
              <a:tr h="380548">
                <a:tc>
                  <a:txBody>
                    <a:bodyPr/>
                    <a:lstStyle/>
                    <a:p>
                      <a:r>
                        <a:rPr lang="en-GB" b="0" dirty="0"/>
                        <a:t>Boundary Currents: workshop group to work on regional pilot/s - scoping needs with stakeholders/modelling, looking at from EOV perspective, working on optimal design / trade-offs. Connect to OOPC</a:t>
                      </a:r>
                    </a:p>
                  </a:txBody>
                  <a:tcPr/>
                </a:tc>
                <a:tc>
                  <a:txBody>
                    <a:bodyPr/>
                    <a:lstStyle/>
                    <a:p>
                      <a:r>
                        <a:rPr lang="en-GB" b="1" i="1" dirty="0"/>
                        <a:t>Lead is Tammy Morris SOOP!</a:t>
                      </a:r>
                    </a:p>
                  </a:txBody>
                  <a:tcPr/>
                </a:tc>
                <a:extLst>
                  <a:ext uri="{0D108BD9-81ED-4DB2-BD59-A6C34878D82A}">
                    <a16:rowId xmlns:a16="http://schemas.microsoft.com/office/drawing/2014/main" val="3372783883"/>
                  </a:ext>
                </a:extLst>
              </a:tr>
            </a:tbl>
          </a:graphicData>
        </a:graphic>
      </p:graphicFrame>
    </p:spTree>
    <p:extLst>
      <p:ext uri="{BB962C8B-B14F-4D97-AF65-F5344CB8AC3E}">
        <p14:creationId xmlns:p14="http://schemas.microsoft.com/office/powerpoint/2010/main" val="1014451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title"/>
          </p:nvPr>
        </p:nvSpPr>
        <p:spPr>
          <a:xfrm>
            <a:off x="457200" y="304800"/>
            <a:ext cx="10363200" cy="1143000"/>
          </a:xfrm>
          <a:prstGeom prst="rect">
            <a:avLst/>
          </a:prstGeom>
          <a:noFill/>
          <a:ln>
            <a:noFill/>
          </a:ln>
        </p:spPr>
        <p:txBody>
          <a:bodyPr spcFirstLastPara="1" wrap="square" lIns="91425" tIns="45700" rIns="91425" bIns="45700" anchor="ctr" anchorCtr="0">
            <a:noAutofit/>
          </a:bodyPr>
          <a:lstStyle/>
          <a:p>
            <a:r>
              <a:rPr lang="en-GB" dirty="0">
                <a:solidFill>
                  <a:schemeClr val="accent4"/>
                </a:solidFill>
              </a:rPr>
              <a:t>WMO – GOOS Connections</a:t>
            </a:r>
          </a:p>
        </p:txBody>
      </p:sp>
      <p:sp>
        <p:nvSpPr>
          <p:cNvPr id="3" name="Text Placeholder 2">
            <a:extLst>
              <a:ext uri="{FF2B5EF4-FFF2-40B4-BE49-F238E27FC236}">
                <a16:creationId xmlns:a16="http://schemas.microsoft.com/office/drawing/2014/main" id="{42AEBAB8-2C6C-DF4D-A9B6-062EB31274B7}"/>
              </a:ext>
            </a:extLst>
          </p:cNvPr>
          <p:cNvSpPr>
            <a:spLocks noGrp="1"/>
          </p:cNvSpPr>
          <p:nvPr>
            <p:ph type="body" idx="2"/>
          </p:nvPr>
        </p:nvSpPr>
        <p:spPr>
          <a:xfrm>
            <a:off x="6096000" y="1628275"/>
            <a:ext cx="5080000" cy="4876799"/>
          </a:xfrm>
          <a:solidFill>
            <a:schemeClr val="accent5"/>
          </a:solidFill>
        </p:spPr>
        <p:txBody>
          <a:bodyPr/>
          <a:lstStyle/>
          <a:p>
            <a:pPr marL="50800" indent="0">
              <a:buNone/>
            </a:pPr>
            <a:r>
              <a:rPr lang="en-GB" sz="1600" b="1" dirty="0">
                <a:latin typeface="Roboto Light"/>
                <a:ea typeface="Roboto Light"/>
              </a:rPr>
              <a:t>The Study Group on Ocean Observations and Infrastructure Systems (SG-OOIS) </a:t>
            </a:r>
          </a:p>
          <a:p>
            <a:pPr>
              <a:buFont typeface="Arial" panose="020B0604020202020204" pitchFamily="34" charset="0"/>
              <a:buChar char="•"/>
            </a:pPr>
            <a:r>
              <a:rPr lang="en-GB" sz="1600" b="1" dirty="0">
                <a:latin typeface="Roboto Light"/>
                <a:ea typeface="Roboto Light"/>
              </a:rPr>
              <a:t>Established by INFCOM, </a:t>
            </a:r>
            <a:r>
              <a:rPr lang="en-GB" sz="1600" b="1">
                <a:latin typeface="Roboto Light"/>
                <a:ea typeface="Roboto Light"/>
              </a:rPr>
              <a:t>reports to </a:t>
            </a:r>
            <a:r>
              <a:rPr lang="en-GB" sz="1600" b="1" dirty="0">
                <a:latin typeface="Roboto Light"/>
                <a:ea typeface="Roboto Light"/>
              </a:rPr>
              <a:t>the INFCOM Management Group.</a:t>
            </a:r>
          </a:p>
          <a:p>
            <a:pPr>
              <a:buFont typeface="Arial" panose="020B0604020202020204" pitchFamily="34" charset="0"/>
              <a:buChar char="•"/>
            </a:pPr>
            <a:r>
              <a:rPr lang="en-GB" sz="1600" b="1" dirty="0">
                <a:latin typeface="Roboto Light"/>
                <a:ea typeface="Roboto Light"/>
              </a:rPr>
              <a:t>General goal to propose </a:t>
            </a:r>
            <a:r>
              <a:rPr lang="en-GB" sz="1600" b="1" i="1" dirty="0">
                <a:latin typeface="Roboto Light"/>
                <a:ea typeface="Roboto Light"/>
              </a:rPr>
              <a:t>optimal functional connections between the WMO and IOC-GOOS bodies, programs and systems to ensure the objectives defined by WMO Members</a:t>
            </a:r>
            <a:r>
              <a:rPr lang="en-GB" sz="1600" b="1" dirty="0">
                <a:latin typeface="Roboto Light"/>
                <a:ea typeface="Roboto Light"/>
              </a:rPr>
              <a:t>. </a:t>
            </a:r>
          </a:p>
          <a:p>
            <a:pPr>
              <a:buFont typeface="Arial" panose="020B0604020202020204" pitchFamily="34" charset="0"/>
              <a:buChar char="•"/>
            </a:pPr>
            <a:r>
              <a:rPr lang="en-GB" sz="1600" b="1" dirty="0">
                <a:latin typeface="Roboto Light"/>
                <a:ea typeface="Roboto Light"/>
              </a:rPr>
              <a:t>Post-JCOMM, this group is developing a comprehensive view of the functional and strategic connections between WMO and GOOS structures, including the networks. </a:t>
            </a:r>
          </a:p>
          <a:p>
            <a:pPr>
              <a:buFont typeface="Arial" panose="020B0604020202020204" pitchFamily="34" charset="0"/>
              <a:buChar char="•"/>
            </a:pPr>
            <a:r>
              <a:rPr lang="en-GB" sz="1600" b="1" dirty="0">
                <a:latin typeface="Roboto Light"/>
                <a:ea typeface="Roboto Light"/>
              </a:rPr>
              <a:t>The synthesis of the work has not been completed yet, however when done this should provide recommendations to WMO and by extension GOOS on optimal connections – for effective partnership</a:t>
            </a:r>
          </a:p>
          <a:p>
            <a:endParaRPr lang="en-GB" dirty="0"/>
          </a:p>
          <a:p>
            <a:endParaRPr lang="en-GB" dirty="0"/>
          </a:p>
        </p:txBody>
      </p:sp>
      <p:sp>
        <p:nvSpPr>
          <p:cNvPr id="4" name="Text Placeholder 3">
            <a:extLst>
              <a:ext uri="{FF2B5EF4-FFF2-40B4-BE49-F238E27FC236}">
                <a16:creationId xmlns:a16="http://schemas.microsoft.com/office/drawing/2014/main" id="{76856F2D-E0C5-7548-AF35-BFB1FB41BFB9}"/>
              </a:ext>
            </a:extLst>
          </p:cNvPr>
          <p:cNvSpPr>
            <a:spLocks noGrp="1"/>
          </p:cNvSpPr>
          <p:nvPr>
            <p:ph type="body" idx="1"/>
          </p:nvPr>
        </p:nvSpPr>
        <p:spPr>
          <a:xfrm>
            <a:off x="558800" y="1668379"/>
            <a:ext cx="5080000" cy="4495800"/>
          </a:xfrm>
        </p:spPr>
        <p:txBody>
          <a:bodyPr/>
          <a:lstStyle/>
          <a:p>
            <a:pPr marL="0" indent="0">
              <a:spcBef>
                <a:spcPts val="360"/>
              </a:spcBef>
              <a:buSzPts val="1600"/>
              <a:buNone/>
            </a:pPr>
            <a:r>
              <a:rPr lang="en-GB" sz="1600" dirty="0">
                <a:latin typeface="Roboto Light"/>
                <a:ea typeface="Roboto Light"/>
              </a:rPr>
              <a:t>Joint WMO-IOC Collaborative Board</a:t>
            </a:r>
          </a:p>
          <a:p>
            <a:pPr marL="285750" indent="-285750">
              <a:spcBef>
                <a:spcPts val="360"/>
              </a:spcBef>
              <a:buSzPts val="1600"/>
              <a:buFont typeface="Arial" panose="020B0604020202020204" pitchFamily="34" charset="0"/>
              <a:buChar char="•"/>
            </a:pPr>
            <a:r>
              <a:rPr lang="en-GB" sz="1600" b="1" dirty="0">
                <a:latin typeface="Roboto Light"/>
                <a:ea typeface="Roboto Light"/>
              </a:rPr>
              <a:t>IOC Decision A-31/3.5.5 - Adoption of a WMO-IOC Collaborative Strategy and Report on the establishment of the Joint WMO-IOC Collaborative Board</a:t>
            </a:r>
          </a:p>
          <a:p>
            <a:pPr marL="285750" indent="-285750">
              <a:spcBef>
                <a:spcPts val="360"/>
              </a:spcBef>
              <a:buSzPts val="1600"/>
              <a:buFont typeface="Arial" panose="020B0604020202020204" pitchFamily="34" charset="0"/>
              <a:buChar char="•"/>
            </a:pPr>
            <a:r>
              <a:rPr lang="en-GB" sz="1600" b="1" dirty="0">
                <a:latin typeface="Roboto Light"/>
                <a:ea typeface="Roboto Light"/>
              </a:rPr>
              <a:t>Adopts the WMO-IOC Collaborative Strategy, subject to its parallel adoption by the WMO Executive Council at its 73rd Session (14–25 June 2021) </a:t>
            </a:r>
          </a:p>
          <a:p>
            <a:pPr marL="285750" indent="-285750">
              <a:spcBef>
                <a:spcPts val="360"/>
              </a:spcBef>
              <a:buSzPts val="1600"/>
              <a:buFont typeface="Arial" panose="020B0604020202020204" pitchFamily="34" charset="0"/>
              <a:buChar char="•"/>
            </a:pPr>
            <a:r>
              <a:rPr lang="en-GB" sz="1600" b="1" dirty="0">
                <a:latin typeface="Roboto Light"/>
                <a:ea typeface="Roboto Light"/>
              </a:rPr>
              <a:t>This strategic body should now go on to advise IOC and WMO on actions or projects to support the Collaborative Strategy</a:t>
            </a:r>
          </a:p>
          <a:p>
            <a:pPr marL="285750" indent="-285750">
              <a:spcBef>
                <a:spcPts val="360"/>
              </a:spcBef>
              <a:buSzPts val="1600"/>
              <a:buFont typeface="Arial" panose="020B0604020202020204" pitchFamily="34" charset="0"/>
              <a:buChar char="•"/>
            </a:pPr>
            <a:r>
              <a:rPr lang="en-GB" sz="1600" b="1" dirty="0">
                <a:latin typeface="Roboto Light"/>
                <a:ea typeface="Roboto Light"/>
              </a:rPr>
              <a:t>Work across the value chain research, observations, data management, services etc.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7"/>
          <p:cNvPicPr preferRelativeResize="0"/>
          <p:nvPr/>
        </p:nvPicPr>
        <p:blipFill rotWithShape="1">
          <a:blip r:embed="rId3">
            <a:alphaModFix/>
          </a:blip>
          <a:srcRect/>
          <a:stretch/>
        </p:blipFill>
        <p:spPr>
          <a:xfrm>
            <a:off x="4271211" y="-171400"/>
            <a:ext cx="7920789" cy="6858000"/>
          </a:xfrm>
          <a:prstGeom prst="rect">
            <a:avLst/>
          </a:prstGeom>
          <a:noFill/>
          <a:ln>
            <a:noFill/>
          </a:ln>
        </p:spPr>
      </p:pic>
      <p:sp>
        <p:nvSpPr>
          <p:cNvPr id="333" name="Google Shape;333;p27"/>
          <p:cNvSpPr txBox="1"/>
          <p:nvPr/>
        </p:nvSpPr>
        <p:spPr>
          <a:xfrm>
            <a:off x="1127450" y="2041197"/>
            <a:ext cx="2701500" cy="72939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SzPts val="1100"/>
              <a:buNone/>
            </a:pPr>
            <a:r>
              <a:rPr lang="en-US" sz="1800" b="1" i="1" dirty="0">
                <a:solidFill>
                  <a:schemeClr val="dk1"/>
                </a:solidFill>
                <a:highlight>
                  <a:srgbClr val="FFFFFF"/>
                </a:highlight>
              </a:rPr>
              <a:t>Thank you</a:t>
            </a:r>
          </a:p>
          <a:p>
            <a:pPr marL="0" lvl="0" indent="0" algn="l" rtl="0">
              <a:lnSpc>
                <a:spcPct val="115000"/>
              </a:lnSpc>
              <a:spcBef>
                <a:spcPts val="0"/>
              </a:spcBef>
              <a:spcAft>
                <a:spcPts val="0"/>
              </a:spcAft>
              <a:buSzPts val="1100"/>
              <a:buNone/>
            </a:pPr>
            <a:r>
              <a:rPr lang="en-US" sz="1800" b="1" i="1" dirty="0" err="1">
                <a:solidFill>
                  <a:schemeClr val="dk1"/>
                </a:solidFill>
                <a:highlight>
                  <a:srgbClr val="FFFFFF"/>
                </a:highlight>
              </a:rPr>
              <a:t>e.heslop@unesco.org</a:t>
            </a:r>
            <a:endParaRPr sz="1800" b="1" i="1" dirty="0">
              <a:solidFill>
                <a:schemeClr val="dk1"/>
              </a:solidFill>
              <a:highlight>
                <a:srgbClr val="FFFFFF"/>
              </a:highlight>
            </a:endParaRPr>
          </a:p>
        </p:txBody>
      </p:sp>
      <p:sp>
        <p:nvSpPr>
          <p:cNvPr id="334" name="Google Shape;334;p27"/>
          <p:cNvSpPr txBox="1"/>
          <p:nvPr/>
        </p:nvSpPr>
        <p:spPr>
          <a:xfrm>
            <a:off x="4511824" y="6021288"/>
            <a:ext cx="1710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Arial"/>
                <a:ea typeface="Arial"/>
                <a:cs typeface="Arial"/>
                <a:sym typeface="Arial"/>
              </a:rPr>
              <a:t>goosocean.org</a:t>
            </a:r>
            <a:endParaRPr sz="1800">
              <a:solidFill>
                <a:srgbClr val="0070C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240703" y="49530"/>
            <a:ext cx="2334858" cy="190027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a:t>GOOS today</a:t>
            </a:r>
            <a:br>
              <a:rPr lang="en-US" sz="2000"/>
            </a:br>
            <a:r>
              <a:rPr lang="en-US" sz="2000"/>
              <a:t>Ocean </a:t>
            </a:r>
            <a:br>
              <a:rPr lang="en-US" sz="2000"/>
            </a:br>
            <a:r>
              <a:rPr lang="en-US" sz="2000"/>
              <a:t>Observing </a:t>
            </a:r>
            <a:br>
              <a:rPr lang="en-US" sz="2000"/>
            </a:br>
            <a:r>
              <a:rPr lang="en-US" sz="2000"/>
              <a:t>Report Card </a:t>
            </a:r>
            <a:br>
              <a:rPr lang="en-US" sz="2000"/>
            </a:br>
            <a:r>
              <a:rPr lang="en-US" sz="2000"/>
              <a:t>2020</a:t>
            </a:r>
            <a:endParaRPr/>
          </a:p>
        </p:txBody>
      </p:sp>
      <p:pic>
        <p:nvPicPr>
          <p:cNvPr id="155" name="Google Shape;155;p8"/>
          <p:cNvPicPr preferRelativeResize="0">
            <a:picLocks noGrp="1"/>
          </p:cNvPicPr>
          <p:nvPr>
            <p:ph type="body" idx="1"/>
          </p:nvPr>
        </p:nvPicPr>
        <p:blipFill rotWithShape="1">
          <a:blip r:embed="rId3">
            <a:alphaModFix/>
          </a:blip>
          <a:srcRect/>
          <a:stretch/>
        </p:blipFill>
        <p:spPr>
          <a:xfrm>
            <a:off x="2279577" y="3560"/>
            <a:ext cx="9912424" cy="6697104"/>
          </a:xfrm>
          <a:prstGeom prst="rect">
            <a:avLst/>
          </a:prstGeom>
          <a:noFill/>
          <a:ln>
            <a:noFill/>
          </a:ln>
        </p:spPr>
      </p:pic>
      <p:pic>
        <p:nvPicPr>
          <p:cNvPr id="156" name="Google Shape;156;p8" descr="DBCP Logo"/>
          <p:cNvPicPr preferRelativeResize="0"/>
          <p:nvPr/>
        </p:nvPicPr>
        <p:blipFill rotWithShape="1">
          <a:blip r:embed="rId4">
            <a:alphaModFix/>
          </a:blip>
          <a:srcRect/>
          <a:stretch/>
        </p:blipFill>
        <p:spPr>
          <a:xfrm>
            <a:off x="263352" y="2600125"/>
            <a:ext cx="657224" cy="657224"/>
          </a:xfrm>
          <a:prstGeom prst="rect">
            <a:avLst/>
          </a:prstGeom>
          <a:noFill/>
          <a:ln>
            <a:noFill/>
          </a:ln>
        </p:spPr>
      </p:pic>
      <p:pic>
        <p:nvPicPr>
          <p:cNvPr id="157" name="Google Shape;157;p8" descr="OceanSITES "/>
          <p:cNvPicPr preferRelativeResize="0"/>
          <p:nvPr/>
        </p:nvPicPr>
        <p:blipFill rotWithShape="1">
          <a:blip r:embed="rId5">
            <a:alphaModFix/>
          </a:blip>
          <a:srcRect/>
          <a:stretch/>
        </p:blipFill>
        <p:spPr>
          <a:xfrm>
            <a:off x="1263994" y="4183173"/>
            <a:ext cx="785025" cy="628020"/>
          </a:xfrm>
          <a:prstGeom prst="rect">
            <a:avLst/>
          </a:prstGeom>
          <a:noFill/>
          <a:ln>
            <a:noFill/>
          </a:ln>
        </p:spPr>
      </p:pic>
      <p:pic>
        <p:nvPicPr>
          <p:cNvPr id="158" name="Google Shape;158;p8" descr="SOT Logo"/>
          <p:cNvPicPr preferRelativeResize="0"/>
          <p:nvPr/>
        </p:nvPicPr>
        <p:blipFill rotWithShape="1">
          <a:blip r:embed="rId6">
            <a:alphaModFix/>
          </a:blip>
          <a:srcRect/>
          <a:stretch/>
        </p:blipFill>
        <p:spPr>
          <a:xfrm>
            <a:off x="1285032" y="2579367"/>
            <a:ext cx="742950" cy="742950"/>
          </a:xfrm>
          <a:prstGeom prst="rect">
            <a:avLst/>
          </a:prstGeom>
          <a:noFill/>
          <a:ln>
            <a:noFill/>
          </a:ln>
        </p:spPr>
      </p:pic>
      <p:pic>
        <p:nvPicPr>
          <p:cNvPr id="159" name="Google Shape;159;p8" descr="GLOSS"/>
          <p:cNvPicPr preferRelativeResize="0"/>
          <p:nvPr/>
        </p:nvPicPr>
        <p:blipFill rotWithShape="1">
          <a:blip r:embed="rId7">
            <a:alphaModFix/>
          </a:blip>
          <a:srcRect/>
          <a:stretch/>
        </p:blipFill>
        <p:spPr>
          <a:xfrm>
            <a:off x="302385" y="3375110"/>
            <a:ext cx="665980" cy="632681"/>
          </a:xfrm>
          <a:prstGeom prst="rect">
            <a:avLst/>
          </a:prstGeom>
          <a:noFill/>
          <a:ln>
            <a:noFill/>
          </a:ln>
        </p:spPr>
      </p:pic>
      <p:pic>
        <p:nvPicPr>
          <p:cNvPr id="160" name="Google Shape;160;p8" descr="Argo Information Centre"/>
          <p:cNvPicPr preferRelativeResize="0"/>
          <p:nvPr/>
        </p:nvPicPr>
        <p:blipFill rotWithShape="1">
          <a:blip r:embed="rId8">
            <a:alphaModFix/>
          </a:blip>
          <a:srcRect/>
          <a:stretch/>
        </p:blipFill>
        <p:spPr>
          <a:xfrm>
            <a:off x="1314293" y="3384774"/>
            <a:ext cx="657224" cy="657224"/>
          </a:xfrm>
          <a:prstGeom prst="rect">
            <a:avLst/>
          </a:prstGeom>
          <a:noFill/>
          <a:ln>
            <a:noFill/>
          </a:ln>
        </p:spPr>
      </p:pic>
      <p:pic>
        <p:nvPicPr>
          <p:cNvPr id="161" name="Google Shape;161;p8" descr=" "/>
          <p:cNvPicPr preferRelativeResize="0"/>
          <p:nvPr/>
        </p:nvPicPr>
        <p:blipFill rotWithShape="1">
          <a:blip r:embed="rId9">
            <a:alphaModFix/>
          </a:blip>
          <a:srcRect/>
          <a:stretch/>
        </p:blipFill>
        <p:spPr>
          <a:xfrm>
            <a:off x="243083" y="4170501"/>
            <a:ext cx="679551" cy="671556"/>
          </a:xfrm>
          <a:prstGeom prst="rect">
            <a:avLst/>
          </a:prstGeom>
          <a:noFill/>
          <a:ln>
            <a:noFill/>
          </a:ln>
        </p:spPr>
      </p:pic>
      <p:pic>
        <p:nvPicPr>
          <p:cNvPr id="162" name="Google Shape;162;p8"/>
          <p:cNvPicPr preferRelativeResize="0"/>
          <p:nvPr/>
        </p:nvPicPr>
        <p:blipFill rotWithShape="1">
          <a:blip r:embed="rId10">
            <a:alphaModFix/>
          </a:blip>
          <a:srcRect/>
          <a:stretch/>
        </p:blipFill>
        <p:spPr>
          <a:xfrm>
            <a:off x="1089368" y="5017799"/>
            <a:ext cx="1004786" cy="372667"/>
          </a:xfrm>
          <a:prstGeom prst="rect">
            <a:avLst/>
          </a:prstGeom>
          <a:noFill/>
          <a:ln>
            <a:noFill/>
          </a:ln>
        </p:spPr>
      </p:pic>
      <p:pic>
        <p:nvPicPr>
          <p:cNvPr id="163" name="Google Shape;163;p8"/>
          <p:cNvPicPr preferRelativeResize="0"/>
          <p:nvPr/>
        </p:nvPicPr>
        <p:blipFill rotWithShape="1">
          <a:blip r:embed="rId11">
            <a:alphaModFix/>
          </a:blip>
          <a:srcRect/>
          <a:stretch/>
        </p:blipFill>
        <p:spPr>
          <a:xfrm>
            <a:off x="211739" y="4995160"/>
            <a:ext cx="788403" cy="589700"/>
          </a:xfrm>
          <a:prstGeom prst="rect">
            <a:avLst/>
          </a:prstGeom>
          <a:noFill/>
          <a:ln>
            <a:noFill/>
          </a:ln>
        </p:spPr>
      </p:pic>
      <p:pic>
        <p:nvPicPr>
          <p:cNvPr id="164" name="Google Shape;164;p8"/>
          <p:cNvPicPr preferRelativeResize="0"/>
          <p:nvPr/>
        </p:nvPicPr>
        <p:blipFill rotWithShape="1">
          <a:blip r:embed="rId12">
            <a:alphaModFix/>
          </a:blip>
          <a:srcRect/>
          <a:stretch/>
        </p:blipFill>
        <p:spPr>
          <a:xfrm>
            <a:off x="1323015" y="5582068"/>
            <a:ext cx="608288" cy="5832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7"/>
          <p:cNvSpPr txBox="1"/>
          <p:nvPr/>
        </p:nvSpPr>
        <p:spPr>
          <a:xfrm>
            <a:off x="10704512" y="6374096"/>
            <a:ext cx="13683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1" u="none" strike="noStrike" cap="none">
                <a:solidFill>
                  <a:schemeClr val="lt1"/>
                </a:solidFill>
                <a:latin typeface="Arial"/>
                <a:ea typeface="Arial"/>
                <a:cs typeface="Arial"/>
                <a:sym typeface="Arial"/>
              </a:rPr>
              <a:t>ocean-ops.org</a:t>
            </a:r>
            <a:endParaRPr sz="1400" i="1">
              <a:solidFill>
                <a:schemeClr val="lt1"/>
              </a:solidFill>
              <a:latin typeface="Arial"/>
              <a:ea typeface="Arial"/>
              <a:cs typeface="Arial"/>
              <a:sym typeface="Arial"/>
            </a:endParaRPr>
          </a:p>
        </p:txBody>
      </p:sp>
      <p:sp>
        <p:nvSpPr>
          <p:cNvPr id="144" name="Google Shape;144;p7"/>
          <p:cNvSpPr txBox="1"/>
          <p:nvPr/>
        </p:nvSpPr>
        <p:spPr>
          <a:xfrm flipH="1">
            <a:off x="9406194" y="1730238"/>
            <a:ext cx="2596635" cy="46438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600"/>
              <a:buFont typeface="Arial"/>
              <a:buChar char="•"/>
            </a:pPr>
            <a:r>
              <a:rPr lang="en-US" sz="1600" b="0" u="none">
                <a:solidFill>
                  <a:schemeClr val="dk1"/>
                </a:solidFill>
                <a:latin typeface="Arial"/>
                <a:ea typeface="Arial"/>
                <a:cs typeface="Arial"/>
                <a:sym typeface="Arial"/>
              </a:rPr>
              <a:t>203 active long-term biological observing programs*</a:t>
            </a:r>
            <a:endParaRPr/>
          </a:p>
          <a:p>
            <a:pPr marL="228600" marR="0" lvl="0" indent="-228600" algn="l" rtl="0">
              <a:lnSpc>
                <a:spcPct val="90000"/>
              </a:lnSpc>
              <a:spcBef>
                <a:spcPts val="1000"/>
              </a:spcBef>
              <a:spcAft>
                <a:spcPts val="0"/>
              </a:spcAft>
              <a:buClr>
                <a:schemeClr val="dk1"/>
              </a:buClr>
              <a:buSzPts val="1600"/>
              <a:buFont typeface="Arial"/>
              <a:buChar char="•"/>
            </a:pPr>
            <a:r>
              <a:rPr lang="en-US" sz="1600" b="0" u="none">
                <a:solidFill>
                  <a:schemeClr val="dk1"/>
                </a:solidFill>
                <a:latin typeface="Arial"/>
                <a:ea typeface="Arial"/>
                <a:cs typeface="Arial"/>
                <a:sym typeface="Arial"/>
              </a:rPr>
              <a:t>10 BioEco Essential Ocean Variable (EOV) based observing networks</a:t>
            </a:r>
            <a:endParaRPr/>
          </a:p>
          <a:p>
            <a:pPr marL="228600" marR="0" lvl="0" indent="-228600" algn="l" rtl="0">
              <a:lnSpc>
                <a:spcPct val="90000"/>
              </a:lnSpc>
              <a:spcBef>
                <a:spcPts val="1000"/>
              </a:spcBef>
              <a:spcAft>
                <a:spcPts val="0"/>
              </a:spcAft>
              <a:buClr>
                <a:schemeClr val="dk1"/>
              </a:buClr>
              <a:buSzPts val="1600"/>
              <a:buFont typeface="Arial"/>
              <a:buChar char="•"/>
            </a:pPr>
            <a:r>
              <a:rPr lang="en-US" sz="1600" b="0" u="none">
                <a:solidFill>
                  <a:schemeClr val="dk1"/>
                </a:solidFill>
                <a:latin typeface="Arial"/>
                <a:ea typeface="Arial"/>
                <a:cs typeface="Arial"/>
                <a:sym typeface="Arial"/>
              </a:rPr>
              <a:t>Working towards the – </a:t>
            </a:r>
            <a:r>
              <a:rPr lang="en-US" sz="1600" b="1" u="none">
                <a:solidFill>
                  <a:schemeClr val="dk1"/>
                </a:solidFill>
                <a:latin typeface="Arial"/>
                <a:ea typeface="Arial"/>
                <a:cs typeface="Arial"/>
                <a:sym typeface="Arial"/>
              </a:rPr>
              <a:t>GOOS Vision</a:t>
            </a:r>
            <a:endParaRPr sz="1600" b="0" u="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600"/>
              <a:buFont typeface="Arial"/>
              <a:buChar char="•"/>
            </a:pPr>
            <a:r>
              <a:rPr lang="en-US" sz="1600" b="0" u="none">
                <a:solidFill>
                  <a:schemeClr val="dk1"/>
                </a:solidFill>
                <a:latin typeface="Arial"/>
                <a:ea typeface="Arial"/>
                <a:cs typeface="Arial"/>
                <a:sym typeface="Arial"/>
              </a:rPr>
              <a:t>Coverage 6 -7% of the global ocean, 93% without known sustained observations </a:t>
            </a:r>
            <a:endParaRPr/>
          </a:p>
          <a:p>
            <a:pPr marL="228600" marR="0" lvl="0" indent="-127000" algn="l" rtl="0">
              <a:lnSpc>
                <a:spcPct val="90000"/>
              </a:lnSpc>
              <a:spcBef>
                <a:spcPts val="1000"/>
              </a:spcBef>
              <a:spcAft>
                <a:spcPts val="0"/>
              </a:spcAft>
              <a:buClr>
                <a:srgbClr val="00153A"/>
              </a:buClr>
              <a:buSzPts val="1600"/>
              <a:buFont typeface="Arial"/>
              <a:buNone/>
            </a:pPr>
            <a:endParaRPr sz="1600" b="0" u="none">
              <a:solidFill>
                <a:schemeClr val="dk1"/>
              </a:solidFill>
              <a:latin typeface="Arial"/>
              <a:ea typeface="Arial"/>
              <a:cs typeface="Arial"/>
              <a:sym typeface="Arial"/>
            </a:endParaRPr>
          </a:p>
          <a:p>
            <a:pPr marL="228600" marR="0" lvl="0" indent="-127000" algn="l" rtl="0">
              <a:lnSpc>
                <a:spcPct val="90000"/>
              </a:lnSpc>
              <a:spcBef>
                <a:spcPts val="1000"/>
              </a:spcBef>
              <a:spcAft>
                <a:spcPts val="0"/>
              </a:spcAft>
              <a:buClr>
                <a:srgbClr val="00153A"/>
              </a:buClr>
              <a:buSzPts val="1600"/>
              <a:buFont typeface="Arial"/>
              <a:buNone/>
            </a:pPr>
            <a:endParaRPr sz="1600" b="0" u="none">
              <a:solidFill>
                <a:schemeClr val="dk1"/>
              </a:solidFill>
              <a:latin typeface="Arial"/>
              <a:ea typeface="Arial"/>
              <a:cs typeface="Arial"/>
              <a:sym typeface="Arial"/>
            </a:endParaRPr>
          </a:p>
          <a:p>
            <a:pPr marL="228600" marR="0" lvl="0" indent="-127000" algn="l" rtl="0">
              <a:lnSpc>
                <a:spcPct val="90000"/>
              </a:lnSpc>
              <a:spcBef>
                <a:spcPts val="1000"/>
              </a:spcBef>
              <a:spcAft>
                <a:spcPts val="0"/>
              </a:spcAft>
              <a:buClr>
                <a:srgbClr val="00153A"/>
              </a:buClr>
              <a:buSzPts val="1600"/>
              <a:buFont typeface="Arial"/>
              <a:buNone/>
            </a:pPr>
            <a:endParaRPr sz="1600" b="0" u="none">
              <a:solidFill>
                <a:schemeClr val="dk1"/>
              </a:solidFill>
              <a:latin typeface="Arial"/>
              <a:ea typeface="Arial"/>
              <a:cs typeface="Arial"/>
              <a:sym typeface="Arial"/>
            </a:endParaRPr>
          </a:p>
        </p:txBody>
      </p:sp>
      <p:pic>
        <p:nvPicPr>
          <p:cNvPr id="145" name="Google Shape;145;p7"/>
          <p:cNvPicPr preferRelativeResize="0"/>
          <p:nvPr/>
        </p:nvPicPr>
        <p:blipFill rotWithShape="1">
          <a:blip r:embed="rId3">
            <a:alphaModFix/>
          </a:blip>
          <a:srcRect/>
          <a:stretch/>
        </p:blipFill>
        <p:spPr>
          <a:xfrm>
            <a:off x="0" y="0"/>
            <a:ext cx="9110059" cy="5353081"/>
          </a:xfrm>
          <a:prstGeom prst="rect">
            <a:avLst/>
          </a:prstGeom>
          <a:noFill/>
          <a:ln>
            <a:noFill/>
          </a:ln>
        </p:spPr>
      </p:pic>
      <p:pic>
        <p:nvPicPr>
          <p:cNvPr id="146" name="Google Shape;146;p7"/>
          <p:cNvPicPr preferRelativeResize="0"/>
          <p:nvPr/>
        </p:nvPicPr>
        <p:blipFill rotWithShape="1">
          <a:blip r:embed="rId4">
            <a:alphaModFix/>
          </a:blip>
          <a:srcRect/>
          <a:stretch/>
        </p:blipFill>
        <p:spPr>
          <a:xfrm>
            <a:off x="35297" y="5542550"/>
            <a:ext cx="2172271" cy="1129004"/>
          </a:xfrm>
          <a:prstGeom prst="rect">
            <a:avLst/>
          </a:prstGeom>
          <a:noFill/>
          <a:ln>
            <a:noFill/>
          </a:ln>
        </p:spPr>
      </p:pic>
      <p:sp>
        <p:nvSpPr>
          <p:cNvPr id="147" name="Google Shape;147;p7"/>
          <p:cNvSpPr txBox="1"/>
          <p:nvPr/>
        </p:nvSpPr>
        <p:spPr>
          <a:xfrm>
            <a:off x="439214" y="5124650"/>
            <a:ext cx="76503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2060"/>
                </a:solidFill>
                <a:latin typeface="Arial"/>
                <a:ea typeface="Arial"/>
                <a:cs typeface="Arial"/>
                <a:sym typeface="Arial"/>
              </a:rPr>
              <a:t>* Survey 643 observing entities identified, 371 responded, 203 programs were active, long-term (5 years or more) and sampled at least EOVs systematically but spatial data were only available for 192 observing programs (Satterthwaite et al. 2020 in prep)</a:t>
            </a:r>
            <a:endParaRPr/>
          </a:p>
        </p:txBody>
      </p:sp>
      <p:sp>
        <p:nvSpPr>
          <p:cNvPr id="148" name="Google Shape;148;p7"/>
          <p:cNvSpPr txBox="1"/>
          <p:nvPr/>
        </p:nvSpPr>
        <p:spPr>
          <a:xfrm>
            <a:off x="6641432" y="283874"/>
            <a:ext cx="5126666" cy="101659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2400" b="1" u="none">
                <a:solidFill>
                  <a:schemeClr val="dk2"/>
                </a:solidFill>
                <a:latin typeface="Arial"/>
                <a:ea typeface="Arial"/>
                <a:cs typeface="Arial"/>
                <a:sym typeface="Arial"/>
              </a:rPr>
              <a:t>GOOS today</a:t>
            </a:r>
            <a:endParaRPr/>
          </a:p>
          <a:p>
            <a:pPr marL="0" marR="0" lvl="0" indent="0" algn="r" rtl="0">
              <a:spcBef>
                <a:spcPts val="0"/>
              </a:spcBef>
              <a:spcAft>
                <a:spcPts val="0"/>
              </a:spcAft>
              <a:buNone/>
            </a:pPr>
            <a:r>
              <a:rPr lang="en-US" sz="2000" b="0" u="none">
                <a:solidFill>
                  <a:schemeClr val="dk2"/>
                </a:solidFill>
                <a:latin typeface="Arial"/>
                <a:ea typeface="Arial"/>
                <a:cs typeface="Arial"/>
                <a:sym typeface="Arial"/>
              </a:rPr>
              <a:t>BioEco observations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9"/>
          <p:cNvPicPr preferRelativeResize="0"/>
          <p:nvPr/>
        </p:nvPicPr>
        <p:blipFill rotWithShape="1">
          <a:blip r:embed="rId3">
            <a:alphaModFix/>
          </a:blip>
          <a:srcRect/>
          <a:stretch/>
        </p:blipFill>
        <p:spPr>
          <a:xfrm>
            <a:off x="0" y="1278372"/>
            <a:ext cx="10140043" cy="5340873"/>
          </a:xfrm>
          <a:prstGeom prst="rect">
            <a:avLst/>
          </a:prstGeom>
          <a:noFill/>
          <a:ln>
            <a:noFill/>
          </a:ln>
        </p:spPr>
      </p:pic>
      <p:sp>
        <p:nvSpPr>
          <p:cNvPr id="171" name="Google Shape;171;p9"/>
          <p:cNvSpPr txBox="1"/>
          <p:nvPr/>
        </p:nvSpPr>
        <p:spPr>
          <a:xfrm>
            <a:off x="10239012" y="6290945"/>
            <a:ext cx="1819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dk1"/>
                </a:solidFill>
                <a:latin typeface="Arial"/>
                <a:ea typeface="Arial"/>
                <a:cs typeface="Arial"/>
                <a:sym typeface="Arial"/>
              </a:rPr>
              <a:t>goosocean.org/covid-19</a:t>
            </a:r>
            <a:endParaRPr/>
          </a:p>
        </p:txBody>
      </p:sp>
      <p:pic>
        <p:nvPicPr>
          <p:cNvPr id="172" name="Google Shape;172;p9" descr="/var/folders/j_/jklz95_d6hd0z63w8jhbxxn85_6_gx/T/com.microsoft.Powerpoint/WebArchiveCopyPasteTempFiles/cidimage003.png@01D6A17F.9EA54C80"/>
          <p:cNvPicPr preferRelativeResize="0"/>
          <p:nvPr/>
        </p:nvPicPr>
        <p:blipFill rotWithShape="1">
          <a:blip r:embed="rId4">
            <a:alphaModFix/>
          </a:blip>
          <a:srcRect/>
          <a:stretch/>
        </p:blipFill>
        <p:spPr>
          <a:xfrm>
            <a:off x="7669141" y="1700908"/>
            <a:ext cx="4522860" cy="4495801"/>
          </a:xfrm>
          <a:prstGeom prst="rect">
            <a:avLst/>
          </a:prstGeom>
          <a:noFill/>
          <a:ln>
            <a:noFill/>
          </a:ln>
        </p:spPr>
      </p:pic>
      <p:sp>
        <p:nvSpPr>
          <p:cNvPr id="173" name="Google Shape;173;p9"/>
          <p:cNvSpPr txBox="1"/>
          <p:nvPr/>
        </p:nvSpPr>
        <p:spPr>
          <a:xfrm>
            <a:off x="494073" y="163400"/>
            <a:ext cx="10449600" cy="1000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chemeClr val="dk2"/>
                </a:solidFill>
                <a:latin typeface="Arial"/>
                <a:ea typeface="Arial"/>
                <a:cs typeface="Arial"/>
                <a:sym typeface="Arial"/>
              </a:rPr>
              <a:t>Covid-19 impact</a:t>
            </a:r>
            <a:br>
              <a:rPr lang="en-US" sz="2000">
                <a:solidFill>
                  <a:schemeClr val="dk2"/>
                </a:solidFill>
                <a:latin typeface="Arial"/>
                <a:ea typeface="Arial"/>
                <a:cs typeface="Arial"/>
                <a:sym typeface="Arial"/>
              </a:rPr>
            </a:br>
            <a:r>
              <a:rPr lang="en-US" sz="2400">
                <a:solidFill>
                  <a:schemeClr val="dk2"/>
                </a:solidFill>
              </a:rPr>
              <a:t>T</a:t>
            </a:r>
            <a:r>
              <a:rPr lang="en-US" sz="2400">
                <a:solidFill>
                  <a:schemeClr val="dk2"/>
                </a:solidFill>
                <a:latin typeface="Arial"/>
                <a:ea typeface="Arial"/>
                <a:cs typeface="Arial"/>
                <a:sym typeface="Arial"/>
              </a:rPr>
              <a:t>racking and mitigating impacts of restrictions on implementers</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0"/>
          <p:cNvPicPr preferRelativeResize="0">
            <a:picLocks noGrp="1"/>
          </p:cNvPicPr>
          <p:nvPr>
            <p:ph type="body" idx="2"/>
          </p:nvPr>
        </p:nvPicPr>
        <p:blipFill rotWithShape="1">
          <a:blip r:embed="rId3">
            <a:alphaModFix/>
          </a:blip>
          <a:srcRect/>
          <a:stretch/>
        </p:blipFill>
        <p:spPr>
          <a:xfrm>
            <a:off x="4511824" y="1530851"/>
            <a:ext cx="6624736" cy="4641350"/>
          </a:xfrm>
          <a:prstGeom prst="rect">
            <a:avLst/>
          </a:prstGeom>
          <a:noFill/>
          <a:ln>
            <a:noFill/>
          </a:ln>
        </p:spPr>
      </p:pic>
      <p:sp>
        <p:nvSpPr>
          <p:cNvPr id="180" name="Google Shape;180;p10"/>
          <p:cNvSpPr/>
          <p:nvPr/>
        </p:nvSpPr>
        <p:spPr>
          <a:xfrm>
            <a:off x="5254175" y="1447800"/>
            <a:ext cx="914400" cy="4798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1" name="Google Shape;181;p10"/>
          <p:cNvSpPr txBox="1">
            <a:spLocks noGrp="1"/>
          </p:cNvSpPr>
          <p:nvPr>
            <p:ph type="body" idx="1"/>
          </p:nvPr>
        </p:nvSpPr>
        <p:spPr>
          <a:xfrm>
            <a:off x="832750" y="1479150"/>
            <a:ext cx="4882200" cy="4798500"/>
          </a:xfrm>
          <a:prstGeom prst="rect">
            <a:avLst/>
          </a:prstGeom>
          <a:solidFill>
            <a:schemeClr val="lt1"/>
          </a:solidFill>
          <a:ln>
            <a:noFill/>
          </a:ln>
        </p:spPr>
        <p:txBody>
          <a:bodyPr spcFirstLastPara="1" wrap="square" lIns="91425" tIns="45700" rIns="91425" bIns="45700" anchor="t" anchorCtr="0">
            <a:noAutofit/>
          </a:bodyPr>
          <a:lstStyle/>
          <a:p>
            <a:pPr marL="341313" lvl="0" indent="-214313" algn="l" rtl="0">
              <a:spcBef>
                <a:spcPts val="0"/>
              </a:spcBef>
              <a:spcAft>
                <a:spcPts val="0"/>
              </a:spcAft>
              <a:buClr>
                <a:schemeClr val="dk1"/>
              </a:buClr>
              <a:buSzPts val="2000"/>
              <a:buFont typeface="Arial"/>
              <a:buNone/>
            </a:pPr>
            <a:endParaRPr sz="2000" dirty="0">
              <a:solidFill>
                <a:schemeClr val="accent4"/>
              </a:solidFill>
              <a:latin typeface="Arial"/>
              <a:ea typeface="Arial"/>
              <a:cs typeface="Arial"/>
              <a:sym typeface="Arial"/>
            </a:endParaRPr>
          </a:p>
          <a:p>
            <a:pPr marL="341313" lvl="0" indent="-341313" algn="l" rtl="0">
              <a:spcBef>
                <a:spcPts val="400"/>
              </a:spcBef>
              <a:spcAft>
                <a:spcPts val="0"/>
              </a:spcAft>
              <a:buClr>
                <a:schemeClr val="accent4"/>
              </a:buClr>
              <a:buSzPts val="2000"/>
              <a:buFont typeface="Arial"/>
              <a:buChar char="•"/>
            </a:pPr>
            <a:r>
              <a:rPr lang="en-US" sz="2000" dirty="0">
                <a:solidFill>
                  <a:schemeClr val="accent4"/>
                </a:solidFill>
                <a:latin typeface="Arial"/>
                <a:ea typeface="Arial"/>
                <a:cs typeface="Arial"/>
                <a:sym typeface="Arial"/>
              </a:rPr>
              <a:t>Use of autonomous instruments – delay in impact</a:t>
            </a:r>
            <a:endParaRPr dirty="0"/>
          </a:p>
          <a:p>
            <a:pPr marL="341313" lvl="0" indent="-341313" algn="l" rtl="0">
              <a:spcBef>
                <a:spcPts val="400"/>
              </a:spcBef>
              <a:spcAft>
                <a:spcPts val="0"/>
              </a:spcAft>
              <a:buClr>
                <a:schemeClr val="accent4"/>
              </a:buClr>
              <a:buSzPts val="2000"/>
              <a:buFont typeface="Arial"/>
              <a:buChar char="•"/>
            </a:pPr>
            <a:r>
              <a:rPr lang="en-US" sz="2000" dirty="0">
                <a:solidFill>
                  <a:schemeClr val="accent4"/>
                </a:solidFill>
                <a:latin typeface="Arial"/>
                <a:ea typeface="Arial"/>
                <a:cs typeface="Arial"/>
                <a:sym typeface="Arial"/>
              </a:rPr>
              <a:t>Commercial ships remained operational</a:t>
            </a:r>
            <a:endParaRPr dirty="0"/>
          </a:p>
          <a:p>
            <a:pPr marL="341313" lvl="0" indent="-341313" algn="l" rtl="0">
              <a:spcBef>
                <a:spcPts val="400"/>
              </a:spcBef>
              <a:spcAft>
                <a:spcPts val="0"/>
              </a:spcAft>
              <a:buClr>
                <a:schemeClr val="accent4"/>
              </a:buClr>
              <a:buSzPts val="2000"/>
              <a:buFont typeface="Arial"/>
              <a:buChar char="•"/>
            </a:pPr>
            <a:r>
              <a:rPr lang="en-US" sz="2000" dirty="0">
                <a:solidFill>
                  <a:schemeClr val="accent4"/>
                </a:solidFill>
                <a:latin typeface="Arial"/>
                <a:ea typeface="Arial"/>
                <a:cs typeface="Arial"/>
                <a:sym typeface="Arial"/>
              </a:rPr>
              <a:t>Strong effort by operators – working from home, monitoring data flow, work arounds for remote calibration, etc.</a:t>
            </a:r>
            <a:endParaRPr dirty="0"/>
          </a:p>
          <a:p>
            <a:pPr marL="341313" lvl="0" indent="-341313" algn="l" rtl="0">
              <a:spcBef>
                <a:spcPts val="400"/>
              </a:spcBef>
              <a:spcAft>
                <a:spcPts val="0"/>
              </a:spcAft>
              <a:buClr>
                <a:schemeClr val="accent4"/>
              </a:buClr>
              <a:buSzPts val="2000"/>
              <a:buFont typeface="Arial"/>
              <a:buChar char="•"/>
            </a:pPr>
            <a:r>
              <a:rPr lang="en-US" sz="2000" dirty="0">
                <a:solidFill>
                  <a:schemeClr val="accent4"/>
                </a:solidFill>
                <a:latin typeface="Arial"/>
                <a:ea typeface="Arial"/>
                <a:cs typeface="Arial"/>
                <a:sym typeface="Arial"/>
              </a:rPr>
              <a:t>Community collaboration, with ship operators, across networks, sharing information</a:t>
            </a:r>
            <a:endParaRPr dirty="0"/>
          </a:p>
          <a:p>
            <a:pPr marL="341313" lvl="0" indent="-341313" algn="l" rtl="0">
              <a:spcBef>
                <a:spcPts val="400"/>
              </a:spcBef>
              <a:spcAft>
                <a:spcPts val="0"/>
              </a:spcAft>
              <a:buClr>
                <a:schemeClr val="accent4"/>
              </a:buClr>
              <a:buSzPts val="2000"/>
              <a:buFont typeface="Arial"/>
              <a:buChar char="•"/>
            </a:pPr>
            <a:r>
              <a:rPr lang="en-US" sz="2000" dirty="0">
                <a:solidFill>
                  <a:schemeClr val="accent4"/>
                </a:solidFill>
                <a:latin typeface="Arial"/>
                <a:ea typeface="Arial"/>
                <a:cs typeface="Arial"/>
                <a:sym typeface="Arial"/>
              </a:rPr>
              <a:t>Identified as essential operations</a:t>
            </a:r>
            <a:endParaRPr dirty="0"/>
          </a:p>
        </p:txBody>
      </p:sp>
      <p:sp>
        <p:nvSpPr>
          <p:cNvPr id="182" name="Google Shape;182;p10"/>
          <p:cNvSpPr txBox="1"/>
          <p:nvPr/>
        </p:nvSpPr>
        <p:spPr>
          <a:xfrm>
            <a:off x="494081" y="261805"/>
            <a:ext cx="8225375" cy="100024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chemeClr val="dk2"/>
                </a:solidFill>
              </a:rPr>
              <a:t>Covid-19 impact</a:t>
            </a:r>
            <a:br>
              <a:rPr lang="en-US" sz="2000">
                <a:solidFill>
                  <a:schemeClr val="dk2"/>
                </a:solidFill>
                <a:latin typeface="Arial"/>
                <a:ea typeface="Arial"/>
                <a:cs typeface="Arial"/>
                <a:sym typeface="Arial"/>
              </a:rPr>
            </a:br>
            <a:r>
              <a:rPr lang="en-US" sz="2400">
                <a:solidFill>
                  <a:schemeClr val="dk2"/>
                </a:solidFill>
              </a:rPr>
              <a:t>Resilience of the Ocean Observing System</a:t>
            </a:r>
            <a:endParaRPr sz="20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8"/>
        <p:cNvGrpSpPr/>
        <p:nvPr/>
      </p:nvGrpSpPr>
      <p:grpSpPr>
        <a:xfrm>
          <a:off x="0" y="0"/>
          <a:ext cx="0" cy="0"/>
          <a:chOff x="0" y="0"/>
          <a:chExt cx="0" cy="0"/>
        </a:xfrm>
      </p:grpSpPr>
      <p:sp>
        <p:nvSpPr>
          <p:cNvPr id="181" name="Google Shape;181;p10"/>
          <p:cNvSpPr txBox="1">
            <a:spLocks noGrp="1"/>
          </p:cNvSpPr>
          <p:nvPr>
            <p:ph type="body" idx="1"/>
          </p:nvPr>
        </p:nvSpPr>
        <p:spPr>
          <a:xfrm>
            <a:off x="731150" y="1373701"/>
            <a:ext cx="5263250" cy="4798500"/>
          </a:xfrm>
          <a:prstGeom prst="rect">
            <a:avLst/>
          </a:prstGeom>
          <a:solidFill>
            <a:schemeClr val="lt1"/>
          </a:solidFill>
          <a:ln>
            <a:noFill/>
          </a:ln>
        </p:spPr>
        <p:txBody>
          <a:bodyPr spcFirstLastPara="1" wrap="square" lIns="91425" tIns="45700" rIns="91425" bIns="45700" anchor="t" anchorCtr="0">
            <a:noAutofit/>
          </a:bodyPr>
          <a:lstStyle/>
          <a:p>
            <a:pPr marL="341313" lvl="0" indent="-214313" algn="l" rtl="0">
              <a:spcBef>
                <a:spcPts val="0"/>
              </a:spcBef>
              <a:spcAft>
                <a:spcPts val="0"/>
              </a:spcAft>
              <a:buClr>
                <a:schemeClr val="dk1"/>
              </a:buClr>
              <a:buSzPts val="2000"/>
              <a:buFont typeface="Arial"/>
              <a:buNone/>
            </a:pPr>
            <a:endParaRPr sz="2000" dirty="0">
              <a:solidFill>
                <a:schemeClr val="accent4"/>
              </a:solidFill>
              <a:latin typeface="Arial"/>
              <a:ea typeface="Arial"/>
              <a:cs typeface="Arial"/>
              <a:sym typeface="Arial"/>
            </a:endParaRPr>
          </a:p>
          <a:p>
            <a:r>
              <a:rPr lang="en-GB" sz="2000" dirty="0">
                <a:solidFill>
                  <a:schemeClr val="accent4"/>
                </a:solidFill>
              </a:rPr>
              <a:t>Thirty First Intergovernmental Oceanographic Commission Assembly (IOC-31)</a:t>
            </a:r>
          </a:p>
          <a:p>
            <a:r>
              <a:rPr lang="en-GB" sz="2000" dirty="0">
                <a:solidFill>
                  <a:schemeClr val="accent4"/>
                </a:solidFill>
              </a:rPr>
              <a:t>Tenth GOOS Steering Committee (GOOS SC-10)</a:t>
            </a:r>
          </a:p>
          <a:p>
            <a:r>
              <a:rPr lang="en-GB" sz="2000" dirty="0">
                <a:solidFill>
                  <a:schemeClr val="accent4"/>
                </a:solidFill>
              </a:rPr>
              <a:t>Observation Coordination Group Twelfth Session (OCG-12)</a:t>
            </a:r>
          </a:p>
          <a:p>
            <a:pPr marL="50800" indent="0">
              <a:buNone/>
            </a:pPr>
            <a:endParaRPr lang="en-GB" sz="2000" dirty="0">
              <a:solidFill>
                <a:schemeClr val="accent4"/>
              </a:solidFill>
            </a:endParaRPr>
          </a:p>
          <a:p>
            <a:pPr marL="50800" indent="0">
              <a:buNone/>
            </a:pPr>
            <a:endParaRPr lang="en-GB" sz="2000" dirty="0">
              <a:solidFill>
                <a:schemeClr val="accent4"/>
              </a:solidFill>
            </a:endParaRPr>
          </a:p>
        </p:txBody>
      </p:sp>
      <p:sp>
        <p:nvSpPr>
          <p:cNvPr id="182" name="Google Shape;182;p10"/>
          <p:cNvSpPr txBox="1"/>
          <p:nvPr/>
        </p:nvSpPr>
        <p:spPr>
          <a:xfrm>
            <a:off x="494081" y="261805"/>
            <a:ext cx="8225375" cy="1000242"/>
          </a:xfrm>
          <a:prstGeom prst="rect">
            <a:avLst/>
          </a:prstGeom>
          <a:noFill/>
          <a:ln>
            <a:noFill/>
          </a:ln>
        </p:spPr>
        <p:txBody>
          <a:bodyPr spcFirstLastPara="1" wrap="square" lIns="91425" tIns="45700" rIns="91425" bIns="45700" anchor="ctr" anchorCtr="0">
            <a:noAutofit/>
          </a:bodyPr>
          <a:lstStyle/>
          <a:p>
            <a:pPr marL="50800" indent="0">
              <a:buNone/>
            </a:pPr>
            <a:r>
              <a:rPr lang="en-GB" sz="3200" dirty="0">
                <a:solidFill>
                  <a:schemeClr val="accent4"/>
                </a:solidFill>
              </a:rPr>
              <a:t>A brief summary of issues relevant to SOT</a:t>
            </a:r>
          </a:p>
        </p:txBody>
      </p:sp>
      <p:sp>
        <p:nvSpPr>
          <p:cNvPr id="3" name="Text Placeholder 2">
            <a:extLst>
              <a:ext uri="{FF2B5EF4-FFF2-40B4-BE49-F238E27FC236}">
                <a16:creationId xmlns:a16="http://schemas.microsoft.com/office/drawing/2014/main" id="{9C8A0EA5-8D5C-6847-A105-2709A9E63D51}"/>
              </a:ext>
            </a:extLst>
          </p:cNvPr>
          <p:cNvSpPr>
            <a:spLocks noGrp="1"/>
          </p:cNvSpPr>
          <p:nvPr>
            <p:ph type="body" idx="2"/>
          </p:nvPr>
        </p:nvSpPr>
        <p:spPr>
          <a:xfrm>
            <a:off x="6197601" y="1676401"/>
            <a:ext cx="4449735" cy="2647626"/>
          </a:xfrm>
          <a:solidFill>
            <a:schemeClr val="accent1"/>
          </a:solidFill>
        </p:spPr>
        <p:txBody>
          <a:bodyPr/>
          <a:lstStyle/>
          <a:p>
            <a:r>
              <a:rPr lang="en-GB" sz="2000" dirty="0">
                <a:solidFill>
                  <a:schemeClr val="accent4"/>
                </a:solidFill>
              </a:rPr>
              <a:t>Ocean Decade</a:t>
            </a:r>
          </a:p>
          <a:p>
            <a:r>
              <a:rPr lang="en-GB" sz="2000" dirty="0">
                <a:solidFill>
                  <a:schemeClr val="accent4"/>
                </a:solidFill>
              </a:rPr>
              <a:t>GOOS Implementation Plan</a:t>
            </a:r>
          </a:p>
          <a:p>
            <a:r>
              <a:rPr lang="en-GB" sz="2000" dirty="0">
                <a:solidFill>
                  <a:schemeClr val="accent4"/>
                </a:solidFill>
              </a:rPr>
              <a:t>GOOS Governance</a:t>
            </a:r>
          </a:p>
          <a:p>
            <a:r>
              <a:rPr lang="en-GB" sz="2000" dirty="0">
                <a:solidFill>
                  <a:schemeClr val="accent4"/>
                </a:solidFill>
              </a:rPr>
              <a:t>Value of Ocean Observations</a:t>
            </a:r>
          </a:p>
          <a:p>
            <a:r>
              <a:rPr lang="en-GB" sz="2000" dirty="0">
                <a:solidFill>
                  <a:schemeClr val="accent4"/>
                </a:solidFill>
              </a:rPr>
              <a:t>OCG Foci and Actions</a:t>
            </a:r>
          </a:p>
          <a:p>
            <a:r>
              <a:rPr lang="en-GB" sz="2000" dirty="0">
                <a:solidFill>
                  <a:schemeClr val="accent4"/>
                </a:solidFill>
              </a:rPr>
              <a:t>WMO – GOOS Connections</a:t>
            </a:r>
          </a:p>
          <a:p>
            <a:endParaRPr lang="en-GB" dirty="0"/>
          </a:p>
        </p:txBody>
      </p:sp>
    </p:spTree>
    <p:extLst>
      <p:ext uri="{BB962C8B-B14F-4D97-AF65-F5344CB8AC3E}">
        <p14:creationId xmlns:p14="http://schemas.microsoft.com/office/powerpoint/2010/main" val="3854237406"/>
      </p:ext>
    </p:extLst>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4"/>
          <p:cNvSpPr/>
          <p:nvPr/>
        </p:nvSpPr>
        <p:spPr>
          <a:xfrm>
            <a:off x="11383933" y="46967"/>
            <a:ext cx="808000" cy="551600"/>
          </a:xfrm>
          <a:prstGeom prst="rect">
            <a:avLst/>
          </a:prstGeom>
          <a:solidFill>
            <a:schemeClr val="lt1"/>
          </a:solidFill>
          <a:ln w="635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277" name="Google Shape;277;p44"/>
          <p:cNvSpPr/>
          <p:nvPr/>
        </p:nvSpPr>
        <p:spPr>
          <a:xfrm>
            <a:off x="2304433" y="242333"/>
            <a:ext cx="10140800" cy="1006800"/>
          </a:xfrm>
          <a:prstGeom prst="rect">
            <a:avLst/>
          </a:prstGeom>
          <a:solidFill>
            <a:schemeClr val="lt1"/>
          </a:solidFill>
          <a:ln w="63500" cap="flat" cmpd="sng">
            <a:solidFill>
              <a:srgbClr val="0070C0"/>
            </a:solidFill>
            <a:prstDash val="solid"/>
            <a:round/>
            <a:headEnd type="none" w="sm" len="sm"/>
            <a:tailEnd type="none" w="sm" len="sm"/>
          </a:ln>
        </p:spPr>
        <p:txBody>
          <a:bodyPr spcFirstLastPara="1" wrap="square" lIns="360000" tIns="360000" rIns="684000" bIns="360000" anchor="ctr" anchorCtr="0">
            <a:noAutofit/>
          </a:bodyPr>
          <a:lstStyle/>
          <a:p>
            <a:r>
              <a:rPr lang="en" sz="3600">
                <a:solidFill>
                  <a:srgbClr val="073763"/>
                </a:solidFill>
              </a:rPr>
              <a:t>UN Decade of Ocean Science</a:t>
            </a:r>
            <a:endParaRPr sz="2133">
              <a:solidFill>
                <a:srgbClr val="1F3864"/>
              </a:solidFill>
              <a:latin typeface="Proxima Nova"/>
              <a:ea typeface="Proxima Nova"/>
              <a:cs typeface="Proxima Nova"/>
              <a:sym typeface="Proxima Nova"/>
            </a:endParaRPr>
          </a:p>
        </p:txBody>
      </p:sp>
      <p:pic>
        <p:nvPicPr>
          <p:cNvPr id="278" name="Google Shape;278;p44"/>
          <p:cNvPicPr preferRelativeResize="0"/>
          <p:nvPr/>
        </p:nvPicPr>
        <p:blipFill>
          <a:blip r:embed="rId3">
            <a:alphaModFix/>
          </a:blip>
          <a:stretch>
            <a:fillRect/>
          </a:stretch>
        </p:blipFill>
        <p:spPr>
          <a:xfrm>
            <a:off x="153225" y="122877"/>
            <a:ext cx="611016" cy="611167"/>
          </a:xfrm>
          <a:prstGeom prst="rect">
            <a:avLst/>
          </a:prstGeom>
          <a:noFill/>
          <a:ln>
            <a:noFill/>
          </a:ln>
        </p:spPr>
      </p:pic>
      <p:sp>
        <p:nvSpPr>
          <p:cNvPr id="279" name="Google Shape;279;p44"/>
          <p:cNvSpPr/>
          <p:nvPr/>
        </p:nvSpPr>
        <p:spPr>
          <a:xfrm>
            <a:off x="-542467" y="4372300"/>
            <a:ext cx="9150000" cy="1680800"/>
          </a:xfrm>
          <a:prstGeom prst="rect">
            <a:avLst/>
          </a:prstGeom>
          <a:solidFill>
            <a:schemeClr val="lt1"/>
          </a:solidFill>
          <a:ln w="76200" cap="flat" cmpd="sng">
            <a:solidFill>
              <a:srgbClr val="CC0000"/>
            </a:solidFill>
            <a:prstDash val="solid"/>
            <a:round/>
            <a:headEnd type="none" w="sm" len="sm"/>
            <a:tailEnd type="none" w="sm" len="sm"/>
          </a:ln>
        </p:spPr>
        <p:txBody>
          <a:bodyPr spcFirstLastPara="1" wrap="square" lIns="720000" tIns="360000" rIns="360000" bIns="360000" anchor="ctr" anchorCtr="0">
            <a:noAutofit/>
          </a:bodyPr>
          <a:lstStyle/>
          <a:p>
            <a:pPr>
              <a:buClr>
                <a:schemeClr val="dk1"/>
              </a:buClr>
              <a:buSzPts val="1100"/>
            </a:pPr>
            <a:r>
              <a:rPr lang="en" sz="2133">
                <a:solidFill>
                  <a:srgbClr val="00153A"/>
                </a:solidFill>
                <a:latin typeface="Helvetica Neue"/>
                <a:ea typeface="Helvetica Neue"/>
                <a:cs typeface="Helvetica Neue"/>
                <a:sym typeface="Helvetica Neue"/>
              </a:rPr>
              <a:t>The </a:t>
            </a:r>
            <a:r>
              <a:rPr lang="en" sz="2133" b="1">
                <a:solidFill>
                  <a:srgbClr val="00153A"/>
                </a:solidFill>
                <a:latin typeface="Helvetica Neue"/>
                <a:ea typeface="Helvetica Neue"/>
                <a:cs typeface="Helvetica Neue"/>
                <a:sym typeface="Helvetica Neue"/>
              </a:rPr>
              <a:t>most pressing need</a:t>
            </a:r>
            <a:r>
              <a:rPr lang="en" sz="2133">
                <a:solidFill>
                  <a:srgbClr val="00153A"/>
                </a:solidFill>
                <a:latin typeface="Helvetica Neue"/>
                <a:ea typeface="Helvetica Neue"/>
                <a:cs typeface="Helvetica Neue"/>
                <a:sym typeface="Helvetica Neue"/>
              </a:rPr>
              <a:t> is to collectively find </a:t>
            </a:r>
            <a:r>
              <a:rPr lang="en" sz="2133" b="1">
                <a:solidFill>
                  <a:srgbClr val="00153A"/>
                </a:solidFill>
                <a:latin typeface="Helvetica Neue"/>
                <a:ea typeface="Helvetica Neue"/>
                <a:cs typeface="Helvetica Neue"/>
                <a:sym typeface="Helvetica Neue"/>
              </a:rPr>
              <a:t>transformative solutions</a:t>
            </a:r>
            <a:r>
              <a:rPr lang="en" sz="2133">
                <a:solidFill>
                  <a:srgbClr val="00153A"/>
                </a:solidFill>
                <a:latin typeface="Helvetica Neue"/>
                <a:ea typeface="Helvetica Neue"/>
                <a:cs typeface="Helvetica Neue"/>
                <a:sym typeface="Helvetica Neue"/>
              </a:rPr>
              <a:t> to the </a:t>
            </a:r>
            <a:r>
              <a:rPr lang="en" sz="2133" b="1">
                <a:solidFill>
                  <a:srgbClr val="00153A"/>
                </a:solidFill>
                <a:latin typeface="Helvetica Neue"/>
                <a:ea typeface="Helvetica Neue"/>
                <a:cs typeface="Helvetica Neue"/>
                <a:sym typeface="Helvetica Neue"/>
              </a:rPr>
              <a:t>existing and future challenges</a:t>
            </a:r>
            <a:r>
              <a:rPr lang="en" sz="2133">
                <a:solidFill>
                  <a:srgbClr val="00153A"/>
                </a:solidFill>
                <a:latin typeface="Helvetica Neue"/>
                <a:ea typeface="Helvetica Neue"/>
                <a:cs typeface="Helvetica Neue"/>
                <a:sym typeface="Helvetica Neue"/>
              </a:rPr>
              <a:t> that face the ocean and thus humankind.</a:t>
            </a:r>
            <a:endParaRPr sz="1867">
              <a:solidFill>
                <a:srgbClr val="1F3864"/>
              </a:solidFill>
              <a:latin typeface="Proxima Nova"/>
              <a:ea typeface="Proxima Nova"/>
              <a:cs typeface="Proxima Nova"/>
              <a:sym typeface="Proxima Nova"/>
            </a:endParaRPr>
          </a:p>
        </p:txBody>
      </p:sp>
      <p:sp>
        <p:nvSpPr>
          <p:cNvPr id="280" name="Google Shape;280;p44"/>
          <p:cNvSpPr/>
          <p:nvPr/>
        </p:nvSpPr>
        <p:spPr>
          <a:xfrm>
            <a:off x="-271067" y="1748267"/>
            <a:ext cx="9243600" cy="2268400"/>
          </a:xfrm>
          <a:prstGeom prst="rect">
            <a:avLst/>
          </a:prstGeom>
          <a:noFill/>
          <a:ln>
            <a:noFill/>
          </a:ln>
        </p:spPr>
        <p:txBody>
          <a:bodyPr spcFirstLastPara="1" wrap="square" lIns="720000" tIns="360000" rIns="360000" bIns="360000" anchor="ctr" anchorCtr="0">
            <a:noAutofit/>
          </a:bodyPr>
          <a:lstStyle/>
          <a:p>
            <a:pPr marL="609585" indent="-440256">
              <a:buClr>
                <a:srgbClr val="00153A"/>
              </a:buClr>
              <a:buSzPts val="1600"/>
              <a:buFont typeface="Proxima Nova"/>
              <a:buChar char="❖"/>
            </a:pPr>
            <a:r>
              <a:rPr lang="en" sz="2133">
                <a:solidFill>
                  <a:srgbClr val="00153A"/>
                </a:solidFill>
                <a:latin typeface="Proxima Nova"/>
                <a:ea typeface="Proxima Nova"/>
                <a:cs typeface="Proxima Nova"/>
                <a:sym typeface="Proxima Nova"/>
              </a:rPr>
              <a:t>The vision of the Ocean Decade is ‘</a:t>
            </a:r>
            <a:r>
              <a:rPr lang="en" sz="2133" b="1">
                <a:solidFill>
                  <a:srgbClr val="00153A"/>
                </a:solidFill>
                <a:latin typeface="Proxima Nova"/>
                <a:ea typeface="Proxima Nova"/>
                <a:cs typeface="Proxima Nova"/>
                <a:sym typeface="Proxima Nova"/>
              </a:rPr>
              <a:t>the science we need for the ocean we want</a:t>
            </a:r>
            <a:r>
              <a:rPr lang="en" sz="2133">
                <a:solidFill>
                  <a:srgbClr val="00153A"/>
                </a:solidFill>
                <a:latin typeface="Proxima Nova"/>
                <a:ea typeface="Proxima Nova"/>
                <a:cs typeface="Proxima Nova"/>
                <a:sym typeface="Proxima Nova"/>
              </a:rPr>
              <a:t>’.</a:t>
            </a:r>
            <a:endParaRPr sz="2133">
              <a:solidFill>
                <a:srgbClr val="00153A"/>
              </a:solidFill>
              <a:latin typeface="Proxima Nova"/>
              <a:ea typeface="Proxima Nova"/>
              <a:cs typeface="Proxima Nova"/>
              <a:sym typeface="Proxima Nova"/>
            </a:endParaRPr>
          </a:p>
          <a:p>
            <a:pPr marL="609585" indent="-440256">
              <a:spcBef>
                <a:spcPts val="1333"/>
              </a:spcBef>
              <a:buClr>
                <a:srgbClr val="00153A"/>
              </a:buClr>
              <a:buSzPts val="1600"/>
              <a:buFont typeface="Proxima Nova"/>
              <a:buChar char="❖"/>
            </a:pPr>
            <a:r>
              <a:rPr lang="en" sz="2133">
                <a:solidFill>
                  <a:srgbClr val="00153A"/>
                </a:solidFill>
                <a:latin typeface="Proxima Nova"/>
                <a:ea typeface="Proxima Nova"/>
                <a:cs typeface="Proxima Nova"/>
                <a:sym typeface="Proxima Nova"/>
              </a:rPr>
              <a:t>The mission of the Ocean Decade is ‘</a:t>
            </a:r>
            <a:r>
              <a:rPr lang="en" sz="2133" b="1">
                <a:solidFill>
                  <a:srgbClr val="00153A"/>
                </a:solidFill>
                <a:latin typeface="Proxima Nova"/>
                <a:ea typeface="Proxima Nova"/>
                <a:cs typeface="Proxima Nova"/>
                <a:sym typeface="Proxima Nova"/>
              </a:rPr>
              <a:t>to catalyse transformative ocean science solutions for sustainable development, connecting people and our ocean</a:t>
            </a:r>
            <a:r>
              <a:rPr lang="en" sz="2133">
                <a:solidFill>
                  <a:srgbClr val="00153A"/>
                </a:solidFill>
                <a:latin typeface="Proxima Nova"/>
                <a:ea typeface="Proxima Nova"/>
                <a:cs typeface="Proxima Nova"/>
                <a:sym typeface="Proxima Nova"/>
              </a:rPr>
              <a:t>’.</a:t>
            </a:r>
            <a:endParaRPr sz="2133">
              <a:solidFill>
                <a:srgbClr val="00153A"/>
              </a:solidFill>
              <a:latin typeface="Proxima Nova"/>
              <a:ea typeface="Proxima Nova"/>
              <a:cs typeface="Proxima Nova"/>
              <a:sym typeface="Proxima Nova"/>
            </a:endParaRPr>
          </a:p>
        </p:txBody>
      </p:sp>
      <p:pic>
        <p:nvPicPr>
          <p:cNvPr id="281" name="Google Shape;281;p44"/>
          <p:cNvPicPr preferRelativeResize="0"/>
          <p:nvPr/>
        </p:nvPicPr>
        <p:blipFill>
          <a:blip r:embed="rId4">
            <a:alphaModFix/>
          </a:blip>
          <a:stretch>
            <a:fillRect/>
          </a:stretch>
        </p:blipFill>
        <p:spPr>
          <a:xfrm>
            <a:off x="8972532" y="1803629"/>
            <a:ext cx="2882133" cy="4324243"/>
          </a:xfrm>
          <a:prstGeom prst="rect">
            <a:avLst/>
          </a:prstGeom>
          <a:noFill/>
          <a:ln>
            <a:noFill/>
          </a:ln>
        </p:spPr>
      </p:pic>
    </p:spTree>
    <p:extLst>
      <p:ext uri="{BB962C8B-B14F-4D97-AF65-F5344CB8AC3E}">
        <p14:creationId xmlns:p14="http://schemas.microsoft.com/office/powerpoint/2010/main" val="946860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46"/>
          <p:cNvSpPr txBox="1">
            <a:spLocks noGrp="1"/>
          </p:cNvSpPr>
          <p:nvPr>
            <p:ph type="body" idx="4294967295"/>
          </p:nvPr>
        </p:nvSpPr>
        <p:spPr>
          <a:xfrm>
            <a:off x="386967" y="3710234"/>
            <a:ext cx="4585200" cy="2494400"/>
          </a:xfrm>
          <a:prstGeom prst="rect">
            <a:avLst/>
          </a:prstGeom>
          <a:noFill/>
          <a:ln>
            <a:noFill/>
          </a:ln>
        </p:spPr>
        <p:txBody>
          <a:bodyPr spcFirstLastPara="1" wrap="square" lIns="91433" tIns="45700" rIns="91433" bIns="45700" anchor="t" anchorCtr="0">
            <a:noAutofit/>
          </a:bodyPr>
          <a:lstStyle/>
          <a:p>
            <a:pPr marL="0" indent="0">
              <a:lnSpc>
                <a:spcPct val="115000"/>
              </a:lnSpc>
              <a:spcBef>
                <a:spcPts val="0"/>
              </a:spcBef>
              <a:buSzPts val="1400"/>
              <a:buNone/>
            </a:pPr>
            <a:r>
              <a:rPr lang="en" sz="1867" b="1" dirty="0">
                <a:solidFill>
                  <a:srgbClr val="0096FF"/>
                </a:solidFill>
                <a:latin typeface="Proxima Nova"/>
                <a:ea typeface="Proxima Nova"/>
                <a:cs typeface="Proxima Nova"/>
                <a:sym typeface="Proxima Nova"/>
              </a:rPr>
              <a:t>Observing Together</a:t>
            </a:r>
            <a:endParaRPr dirty="0">
              <a:solidFill>
                <a:srgbClr val="0096FF"/>
              </a:solidFill>
              <a:latin typeface="Proxima Nova"/>
              <a:ea typeface="Proxima Nova"/>
              <a:cs typeface="Proxima Nova"/>
              <a:sym typeface="Proxima Nova"/>
            </a:endParaRPr>
          </a:p>
          <a:p>
            <a:pPr marL="152396" indent="0" algn="just">
              <a:lnSpc>
                <a:spcPct val="115000"/>
              </a:lnSpc>
              <a:spcBef>
                <a:spcPts val="0"/>
              </a:spcBef>
              <a:buSzPts val="1100"/>
              <a:buNone/>
            </a:pPr>
            <a:r>
              <a:rPr lang="en" sz="1600" dirty="0">
                <a:solidFill>
                  <a:srgbClr val="0096FF"/>
                </a:solidFill>
                <a:latin typeface="Proxima Nova"/>
                <a:ea typeface="Proxima Nova"/>
                <a:cs typeface="Proxima Nova"/>
                <a:sym typeface="Proxima Nova"/>
              </a:rPr>
              <a:t>Observing Together will transform ocean data access and availability by connecting ocean observers and the communities they serve through enhanced support to both new and existing community-scale projects.</a:t>
            </a:r>
            <a:endParaRPr sz="1600" dirty="0">
              <a:solidFill>
                <a:srgbClr val="0096FF"/>
              </a:solidFill>
              <a:latin typeface="Proxima Nova"/>
              <a:ea typeface="Proxima Nova"/>
              <a:cs typeface="Proxima Nova"/>
              <a:sym typeface="Proxima Nova"/>
            </a:endParaRPr>
          </a:p>
          <a:p>
            <a:pPr marL="152396" indent="0" algn="just">
              <a:lnSpc>
                <a:spcPct val="115000"/>
              </a:lnSpc>
              <a:spcBef>
                <a:spcPts val="267"/>
              </a:spcBef>
              <a:buClr>
                <a:schemeClr val="lt2"/>
              </a:buClr>
              <a:buSzPts val="1100"/>
              <a:buNone/>
            </a:pPr>
            <a:r>
              <a:rPr lang="en" sz="1467" i="1" dirty="0">
                <a:solidFill>
                  <a:schemeClr val="lt2"/>
                </a:solidFill>
                <a:latin typeface="Proxima Nova"/>
                <a:ea typeface="Proxima Nova"/>
                <a:cs typeface="Proxima Nova"/>
                <a:sym typeface="Proxima Nova"/>
              </a:rPr>
              <a:t>Leads: Kim Currie and Molly Powers</a:t>
            </a:r>
            <a:endParaRPr sz="1467" dirty="0">
              <a:solidFill>
                <a:schemeClr val="lt2"/>
              </a:solidFill>
              <a:latin typeface="Proxima Nova"/>
              <a:ea typeface="Proxima Nova"/>
              <a:cs typeface="Proxima Nova"/>
              <a:sym typeface="Proxima Nova"/>
            </a:endParaRPr>
          </a:p>
        </p:txBody>
      </p:sp>
      <p:sp>
        <p:nvSpPr>
          <p:cNvPr id="298" name="Google Shape;298;p46"/>
          <p:cNvSpPr txBox="1"/>
          <p:nvPr/>
        </p:nvSpPr>
        <p:spPr>
          <a:xfrm>
            <a:off x="190667" y="1525533"/>
            <a:ext cx="4585200" cy="2380000"/>
          </a:xfrm>
          <a:prstGeom prst="rect">
            <a:avLst/>
          </a:prstGeom>
          <a:noFill/>
          <a:ln>
            <a:noFill/>
          </a:ln>
        </p:spPr>
        <p:txBody>
          <a:bodyPr spcFirstLastPara="1" wrap="square" lIns="152400" tIns="45700" rIns="91433" bIns="45700" anchor="t" anchorCtr="0">
            <a:noAutofit/>
          </a:bodyPr>
          <a:lstStyle/>
          <a:p>
            <a:pPr>
              <a:lnSpc>
                <a:spcPct val="115000"/>
              </a:lnSpc>
              <a:buClr>
                <a:schemeClr val="dk1"/>
              </a:buClr>
              <a:buSzPts val="1400"/>
            </a:pPr>
            <a:r>
              <a:rPr lang="en" sz="1867" b="1" dirty="0">
                <a:solidFill>
                  <a:srgbClr val="0C106A"/>
                </a:solidFill>
                <a:latin typeface="Proxima Nova"/>
                <a:ea typeface="Proxima Nova"/>
                <a:cs typeface="Proxima Nova"/>
                <a:sym typeface="Proxima Nova"/>
              </a:rPr>
              <a:t>Ocean Observing Co-Design</a:t>
            </a:r>
            <a:endParaRPr sz="1467" dirty="0">
              <a:solidFill>
                <a:srgbClr val="0C106A"/>
              </a:solidFill>
              <a:latin typeface="Proxima Nova"/>
              <a:ea typeface="Proxima Nova"/>
              <a:cs typeface="Proxima Nova"/>
              <a:sym typeface="Proxima Nova"/>
            </a:endParaRPr>
          </a:p>
          <a:p>
            <a:pPr marL="152396" algn="just">
              <a:lnSpc>
                <a:spcPct val="115000"/>
              </a:lnSpc>
              <a:buClr>
                <a:schemeClr val="dk1"/>
              </a:buClr>
              <a:buSzPts val="1100"/>
            </a:pPr>
            <a:r>
              <a:rPr lang="en" sz="1600" dirty="0">
                <a:solidFill>
                  <a:srgbClr val="0C106A"/>
                </a:solidFill>
                <a:latin typeface="Proxima Nova"/>
                <a:ea typeface="Proxima Nova"/>
                <a:cs typeface="Proxima Nova"/>
                <a:sym typeface="Proxima Nova"/>
              </a:rPr>
              <a:t>Ocean Observing Co-Design will create a system co-designed with observing, modelling and key user stakeholders that will evolve ocean observing and give us the ocean we need for the future we want. </a:t>
            </a:r>
          </a:p>
          <a:p>
            <a:pPr marL="152396" algn="just">
              <a:lnSpc>
                <a:spcPct val="115000"/>
              </a:lnSpc>
              <a:buClr>
                <a:schemeClr val="dk1"/>
              </a:buClr>
              <a:buSzPts val="1100"/>
            </a:pPr>
            <a:r>
              <a:rPr lang="en" sz="1467" i="1" dirty="0">
                <a:solidFill>
                  <a:schemeClr val="lt2"/>
                </a:solidFill>
                <a:latin typeface="Proxima Nova"/>
                <a:ea typeface="Proxima Nova"/>
                <a:cs typeface="Proxima Nova"/>
                <a:sym typeface="Proxima Nova"/>
              </a:rPr>
              <a:t>Leads: Sabrina </a:t>
            </a:r>
            <a:r>
              <a:rPr lang="en" sz="1467" i="1" dirty="0" err="1">
                <a:solidFill>
                  <a:schemeClr val="lt2"/>
                </a:solidFill>
                <a:latin typeface="Proxima Nova"/>
                <a:ea typeface="Proxima Nova"/>
                <a:cs typeface="Proxima Nova"/>
                <a:sym typeface="Proxima Nova"/>
              </a:rPr>
              <a:t>Speich</a:t>
            </a:r>
            <a:r>
              <a:rPr lang="en" sz="1467" i="1" dirty="0">
                <a:solidFill>
                  <a:schemeClr val="lt2"/>
                </a:solidFill>
                <a:latin typeface="Proxima Nova"/>
                <a:ea typeface="Proxima Nova"/>
                <a:cs typeface="Proxima Nova"/>
                <a:sym typeface="Proxima Nova"/>
              </a:rPr>
              <a:t>, David Legler, Emma Heslop</a:t>
            </a:r>
            <a:endParaRPr sz="1467" dirty="0">
              <a:solidFill>
                <a:schemeClr val="lt2"/>
              </a:solidFill>
              <a:latin typeface="Proxima Nova"/>
              <a:ea typeface="Proxima Nova"/>
              <a:cs typeface="Proxima Nova"/>
              <a:sym typeface="Proxima Nova"/>
            </a:endParaRPr>
          </a:p>
        </p:txBody>
      </p:sp>
      <p:sp>
        <p:nvSpPr>
          <p:cNvPr id="299" name="Google Shape;299;p46"/>
          <p:cNvSpPr txBox="1"/>
          <p:nvPr/>
        </p:nvSpPr>
        <p:spPr>
          <a:xfrm>
            <a:off x="8719867" y="1908233"/>
            <a:ext cx="3289600" cy="3474000"/>
          </a:xfrm>
          <a:prstGeom prst="rect">
            <a:avLst/>
          </a:prstGeom>
          <a:noFill/>
          <a:ln>
            <a:noFill/>
          </a:ln>
        </p:spPr>
        <p:txBody>
          <a:bodyPr spcFirstLastPara="1" wrap="square" lIns="91433" tIns="45700" rIns="91433" bIns="45700" anchor="t" anchorCtr="0">
            <a:noAutofit/>
          </a:bodyPr>
          <a:lstStyle/>
          <a:p>
            <a:pPr>
              <a:lnSpc>
                <a:spcPct val="115000"/>
              </a:lnSpc>
              <a:buClr>
                <a:schemeClr val="dk1"/>
              </a:buClr>
              <a:buSzPts val="1400"/>
            </a:pPr>
            <a:r>
              <a:rPr lang="en" sz="1867" b="1">
                <a:solidFill>
                  <a:srgbClr val="34671E"/>
                </a:solidFill>
                <a:latin typeface="Proxima Nova"/>
                <a:ea typeface="Proxima Nova"/>
                <a:cs typeface="Proxima Nova"/>
                <a:sym typeface="Proxima Nova"/>
              </a:rPr>
              <a:t>CoastPredict</a:t>
            </a:r>
            <a:endParaRPr sz="1600" b="1">
              <a:solidFill>
                <a:srgbClr val="34671E"/>
              </a:solidFill>
              <a:latin typeface="Proxima Nova"/>
              <a:ea typeface="Proxima Nova"/>
              <a:cs typeface="Proxima Nova"/>
              <a:sym typeface="Proxima Nova"/>
            </a:endParaRPr>
          </a:p>
          <a:p>
            <a:pPr marL="152396" algn="just">
              <a:lnSpc>
                <a:spcPct val="115000"/>
              </a:lnSpc>
              <a:spcBef>
                <a:spcPts val="267"/>
              </a:spcBef>
              <a:buClr>
                <a:srgbClr val="008F00"/>
              </a:buClr>
              <a:buSzPts val="1100"/>
            </a:pPr>
            <a:r>
              <a:rPr lang="en" sz="1600">
                <a:solidFill>
                  <a:srgbClr val="34671E"/>
                </a:solidFill>
                <a:latin typeface="Proxima Nova"/>
                <a:ea typeface="Proxima Nova"/>
                <a:cs typeface="Proxima Nova"/>
                <a:sym typeface="Proxima Nova"/>
              </a:rPr>
              <a:t>CoastPredict will redefine the science of observing and predicting the Global Coastal Ocean to help the Ocean Decade succeed in its aims and give us the ocean we need for the future we want.</a:t>
            </a:r>
            <a:endParaRPr sz="1600">
              <a:solidFill>
                <a:srgbClr val="34671E"/>
              </a:solidFill>
              <a:latin typeface="Proxima Nova"/>
              <a:ea typeface="Proxima Nova"/>
              <a:cs typeface="Proxima Nova"/>
              <a:sym typeface="Proxima Nova"/>
            </a:endParaRPr>
          </a:p>
          <a:p>
            <a:pPr marL="152396">
              <a:lnSpc>
                <a:spcPct val="115000"/>
              </a:lnSpc>
              <a:spcBef>
                <a:spcPts val="267"/>
              </a:spcBef>
              <a:buClr>
                <a:srgbClr val="008F00"/>
              </a:buClr>
              <a:buSzPts val="1100"/>
            </a:pPr>
            <a:r>
              <a:rPr lang="en" sz="1467" i="1">
                <a:solidFill>
                  <a:schemeClr val="lt2"/>
                </a:solidFill>
                <a:latin typeface="Proxima Nova"/>
                <a:ea typeface="Proxima Nova"/>
                <a:cs typeface="Proxima Nova"/>
                <a:sym typeface="Proxima Nova"/>
              </a:rPr>
              <a:t>Leads: Nadia Pinardi, Villy Kourafalou, Joaquín Tintoré</a:t>
            </a:r>
            <a:endParaRPr sz="1467" i="1">
              <a:solidFill>
                <a:schemeClr val="lt2"/>
              </a:solidFill>
              <a:latin typeface="Proxima Nova"/>
              <a:ea typeface="Proxima Nova"/>
              <a:cs typeface="Proxima Nova"/>
              <a:sym typeface="Proxima Nova"/>
            </a:endParaRPr>
          </a:p>
          <a:p>
            <a:pPr marL="152396" algn="just">
              <a:lnSpc>
                <a:spcPct val="115000"/>
              </a:lnSpc>
              <a:spcBef>
                <a:spcPts val="267"/>
              </a:spcBef>
              <a:buClr>
                <a:srgbClr val="008F00"/>
              </a:buClr>
              <a:buSzPts val="1100"/>
            </a:pPr>
            <a:r>
              <a:rPr lang="en" sz="1467" b="1" i="1">
                <a:solidFill>
                  <a:schemeClr val="lt2"/>
                </a:solidFill>
                <a:latin typeface="Proxima Nova"/>
                <a:ea typeface="Proxima Nova"/>
                <a:cs typeface="Proxima Nova"/>
                <a:sym typeface="Proxima Nova"/>
              </a:rPr>
              <a:t>coastpredict.org</a:t>
            </a:r>
            <a:endParaRPr sz="1467" b="1">
              <a:solidFill>
                <a:schemeClr val="lt2"/>
              </a:solidFill>
              <a:latin typeface="Proxima Nova"/>
              <a:ea typeface="Proxima Nova"/>
              <a:cs typeface="Proxima Nova"/>
              <a:sym typeface="Proxima Nova"/>
            </a:endParaRPr>
          </a:p>
        </p:txBody>
      </p:sp>
      <p:pic>
        <p:nvPicPr>
          <p:cNvPr id="300" name="Google Shape;300;p46"/>
          <p:cNvPicPr preferRelativeResize="0"/>
          <p:nvPr/>
        </p:nvPicPr>
        <p:blipFill rotWithShape="1">
          <a:blip r:embed="rId3">
            <a:alphaModFix/>
          </a:blip>
          <a:srcRect/>
          <a:stretch/>
        </p:blipFill>
        <p:spPr>
          <a:xfrm>
            <a:off x="5097202" y="1908229"/>
            <a:ext cx="3615556" cy="3974099"/>
          </a:xfrm>
          <a:prstGeom prst="rect">
            <a:avLst/>
          </a:prstGeom>
          <a:noFill/>
          <a:ln>
            <a:noFill/>
          </a:ln>
        </p:spPr>
      </p:pic>
      <p:pic>
        <p:nvPicPr>
          <p:cNvPr id="7" name="Google Shape;276;gde4f674a29_0_38">
            <a:extLst>
              <a:ext uri="{FF2B5EF4-FFF2-40B4-BE49-F238E27FC236}">
                <a16:creationId xmlns:a16="http://schemas.microsoft.com/office/drawing/2014/main" id="{81A3AFBE-B150-A349-B0E1-04980C092E33}"/>
              </a:ext>
            </a:extLst>
          </p:cNvPr>
          <p:cNvPicPr preferRelativeResize="0"/>
          <p:nvPr/>
        </p:nvPicPr>
        <p:blipFill rotWithShape="1">
          <a:blip r:embed="rId4">
            <a:alphaModFix/>
          </a:blip>
          <a:srcRect/>
          <a:stretch/>
        </p:blipFill>
        <p:spPr>
          <a:xfrm>
            <a:off x="1086900" y="342900"/>
            <a:ext cx="5202628" cy="749175"/>
          </a:xfrm>
          <a:prstGeom prst="rect">
            <a:avLst/>
          </a:prstGeom>
          <a:noFill/>
          <a:ln>
            <a:noFill/>
          </a:ln>
        </p:spPr>
      </p:pic>
    </p:spTree>
    <p:extLst>
      <p:ext uri="{BB962C8B-B14F-4D97-AF65-F5344CB8AC3E}">
        <p14:creationId xmlns:p14="http://schemas.microsoft.com/office/powerpoint/2010/main" val="17176623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242</TotalTime>
  <Words>2080</Words>
  <Application>Microsoft Macintosh PowerPoint</Application>
  <PresentationFormat>Widescreen</PresentationFormat>
  <Paragraphs>207</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Proxima Nova</vt:lpstr>
      <vt:lpstr>Helvetica Neue</vt:lpstr>
      <vt:lpstr>Barlow Semi Condensed SemiBold</vt:lpstr>
      <vt:lpstr>Calibri</vt:lpstr>
      <vt:lpstr>Arial</vt:lpstr>
      <vt:lpstr>Quattrocento Sans</vt:lpstr>
      <vt:lpstr>Roboto Light</vt:lpstr>
      <vt:lpstr>Courier New</vt:lpstr>
      <vt:lpstr>Blank Presentation</vt:lpstr>
      <vt:lpstr>IOC Secretariat Report - News</vt:lpstr>
      <vt:lpstr>PowerPoint Presentation</vt:lpstr>
      <vt:lpstr>GOOS today Ocean  Observing  Report Card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GOOS Implementation Plan </vt:lpstr>
      <vt:lpstr>Implementation planning Ambition against objectives</vt:lpstr>
      <vt:lpstr>GOOS governance “committed to change”</vt:lpstr>
      <vt:lpstr>PowerPoint Presentation</vt:lpstr>
      <vt:lpstr>Value Ocean Observing OECD-GOOS</vt:lpstr>
      <vt:lpstr>Patterns in data type use across sectors</vt:lpstr>
      <vt:lpstr>Tracking value chains</vt:lpstr>
      <vt:lpstr>Role of OCG</vt:lpstr>
      <vt:lpstr>OCG Actions SOT involvement</vt:lpstr>
      <vt:lpstr>WMO – GOOS Connections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GOOS today, GOOS at the heart of the Ocean Decade</dc:title>
  <dc:creator>Fischer, Albert</dc:creator>
  <cp:lastModifiedBy>Heslop, Emma</cp:lastModifiedBy>
  <cp:revision>17</cp:revision>
  <dcterms:created xsi:type="dcterms:W3CDTF">2020-02-11T12:50:32Z</dcterms:created>
  <dcterms:modified xsi:type="dcterms:W3CDTF">2021-09-15T22:26:03Z</dcterms:modified>
</cp:coreProperties>
</file>