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
  </p:notesMasterIdLst>
  <p:handoutMasterIdLst>
    <p:handoutMasterId r:id="rId6"/>
  </p:handoutMasterIdLst>
  <p:sldIdLst>
    <p:sldId id="256" r:id="rId2"/>
    <p:sldId id="277" r:id="rId3"/>
    <p:sldId id="262"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372" y="96"/>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3084"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E41C66A-7EE4-4248-93B5-DA75E3C1C070}" type="datetimeFigureOut">
              <a:rPr lang="en-GB" smtClean="0"/>
              <a:pPr/>
              <a:t>15/09/2021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144DDAB-8D54-4665-8494-983F6C0AC758}" type="slidenum">
              <a:rPr lang="en-GB" smtClean="0"/>
              <a:pPr/>
              <a:t>‹Nr.›</a:t>
            </a:fld>
            <a:endParaRPr lang="en-GB"/>
          </a:p>
        </p:txBody>
      </p:sp>
    </p:spTree>
    <p:extLst>
      <p:ext uri="{BB962C8B-B14F-4D97-AF65-F5344CB8AC3E}">
        <p14:creationId xmlns:p14="http://schemas.microsoft.com/office/powerpoint/2010/main" val="673461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5886B5-5F00-4EB7-BDC7-1DC793D5CB0F}" type="datetimeFigureOut">
              <a:rPr lang="en-GB" smtClean="0"/>
              <a:pPr/>
              <a:t>15/09/2021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1DF2E-ABFB-4E81-8A8E-EBBB292FF09D}" type="slidenum">
              <a:rPr lang="en-GB" smtClean="0"/>
              <a:pPr/>
              <a:t>‹Nr.›</a:t>
            </a:fld>
            <a:endParaRPr lang="en-GB"/>
          </a:p>
        </p:txBody>
      </p:sp>
    </p:spTree>
    <p:extLst>
      <p:ext uri="{BB962C8B-B14F-4D97-AF65-F5344CB8AC3E}">
        <p14:creationId xmlns:p14="http://schemas.microsoft.com/office/powerpoint/2010/main" val="715948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11DF2E-ABFB-4E81-8A8E-EBBB292FF09D}" type="slidenum">
              <a:rPr lang="en-GB" smtClean="0"/>
              <a:pPr/>
              <a:t>2</a:t>
            </a:fld>
            <a:endParaRPr lang="en-GB"/>
          </a:p>
        </p:txBody>
      </p:sp>
    </p:spTree>
    <p:extLst>
      <p:ext uri="{BB962C8B-B14F-4D97-AF65-F5344CB8AC3E}">
        <p14:creationId xmlns:p14="http://schemas.microsoft.com/office/powerpoint/2010/main" val="2401754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996952"/>
            <a:ext cx="7772400" cy="1224136"/>
          </a:xfrm>
          <a:prstGeom prst="rect">
            <a:avLst/>
          </a:prstGeom>
        </p:spPr>
        <p:txBody>
          <a:bodyPr/>
          <a:lstStyle>
            <a:lvl1pPr>
              <a:defRPr/>
            </a:lvl1pPr>
          </a:lstStyle>
          <a:p>
            <a:r>
              <a:rPr lang="en-US" dirty="0"/>
              <a:t>Click to add Country/Agency</a:t>
            </a:r>
            <a:endParaRPr lang="en-GB" dirty="0"/>
          </a:p>
        </p:txBody>
      </p:sp>
      <p:sp>
        <p:nvSpPr>
          <p:cNvPr id="3" name="Subtitle 2"/>
          <p:cNvSpPr>
            <a:spLocks noGrp="1"/>
          </p:cNvSpPr>
          <p:nvPr>
            <p:ph type="subTitle" idx="1" hasCustomPrompt="1"/>
          </p:nvPr>
        </p:nvSpPr>
        <p:spPr>
          <a:xfrm>
            <a:off x="827584" y="4509120"/>
            <a:ext cx="7630616" cy="1752600"/>
          </a:xfrm>
          <a:prstGeom prst="rect">
            <a:avLst/>
          </a:prstGeom>
        </p:spPr>
        <p:txBody>
          <a:bodyPr/>
          <a:lstStyle>
            <a:lvl1pPr marL="0" indent="0" algn="ct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Name of Presenter with e-Mail, Role, Agency, and other Contributors</a:t>
            </a:r>
            <a:endParaRPr lang="en-GB" dirty="0"/>
          </a:p>
        </p:txBody>
      </p:sp>
      <p:sp>
        <p:nvSpPr>
          <p:cNvPr id="8" name="TextBox 7">
            <a:extLst>
              <a:ext uri="{FF2B5EF4-FFF2-40B4-BE49-F238E27FC236}">
                <a16:creationId xmlns:a16="http://schemas.microsoft.com/office/drawing/2014/main" id="{6F3F41C9-C6C0-4ED0-97B8-D0500C149A18}"/>
              </a:ext>
            </a:extLst>
          </p:cNvPr>
          <p:cNvSpPr txBox="1"/>
          <p:nvPr userDrawn="1"/>
        </p:nvSpPr>
        <p:spPr>
          <a:xfrm>
            <a:off x="1547664" y="151904"/>
            <a:ext cx="6336704" cy="1692771"/>
          </a:xfrm>
          <a:prstGeom prst="rect">
            <a:avLst/>
          </a:prstGeom>
          <a:noFill/>
        </p:spPr>
        <p:txBody>
          <a:bodyPr wrap="square" rtlCol="0">
            <a:spAutoFit/>
          </a:bodyPr>
          <a:lstStyle/>
          <a:p>
            <a:pPr algn="ctr"/>
            <a:r>
              <a:rPr lang="en-US" sz="3600" dirty="0"/>
              <a:t>Eleventh Session of the </a:t>
            </a:r>
            <a:br>
              <a:rPr lang="en-US" sz="3600" dirty="0"/>
            </a:br>
            <a:r>
              <a:rPr lang="en-US" sz="4000" b="1" dirty="0"/>
              <a:t>Ship Observations Team</a:t>
            </a:r>
          </a:p>
          <a:p>
            <a:pPr algn="ctr"/>
            <a:r>
              <a:rPr lang="en-US" sz="2800" dirty="0"/>
              <a:t>Online-Meeting, 13-16 September 2021</a:t>
            </a:r>
          </a:p>
        </p:txBody>
      </p:sp>
    </p:spTree>
    <p:extLst>
      <p:ext uri="{BB962C8B-B14F-4D97-AF65-F5344CB8AC3E}">
        <p14:creationId xmlns:p14="http://schemas.microsoft.com/office/powerpoint/2010/main" val="2968297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15616" y="12779"/>
            <a:ext cx="7128792" cy="895942"/>
          </a:xfrm>
          <a:prstGeom prst="rect">
            <a:avLst/>
          </a:prstGeom>
        </p:spPr>
        <p:txBody>
          <a:bodyPr/>
          <a:lstStyle>
            <a:lvl1pPr>
              <a:defRPr sz="3200" b="1"/>
            </a:lvl1pPr>
          </a:lstStyle>
          <a:p>
            <a:r>
              <a:rPr lang="en-US" dirty="0"/>
              <a:t>Click to add Slide </a:t>
            </a:r>
            <a:r>
              <a:rPr lang="en-US" dirty="0" err="1"/>
              <a:t>Titel</a:t>
            </a:r>
            <a:endParaRPr lang="en-GB" dirty="0"/>
          </a:p>
        </p:txBody>
      </p:sp>
      <p:sp>
        <p:nvSpPr>
          <p:cNvPr id="3" name="Content Placeholder 2"/>
          <p:cNvSpPr>
            <a:spLocks noGrp="1"/>
          </p:cNvSpPr>
          <p:nvPr>
            <p:ph idx="1" hasCustomPrompt="1"/>
          </p:nvPr>
        </p:nvSpPr>
        <p:spPr>
          <a:xfrm>
            <a:off x="457200" y="1196752"/>
            <a:ext cx="8229600" cy="4929411"/>
          </a:xfrm>
          <a:prstGeom prst="rect">
            <a:avLst/>
          </a:prstGeo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Box 7">
            <a:extLst>
              <a:ext uri="{FF2B5EF4-FFF2-40B4-BE49-F238E27FC236}">
                <a16:creationId xmlns:a16="http://schemas.microsoft.com/office/drawing/2014/main" id="{9DEDFFFA-F72F-4083-8FD0-01BC0514C4F4}"/>
              </a:ext>
            </a:extLst>
          </p:cNvPr>
          <p:cNvSpPr txBox="1"/>
          <p:nvPr userDrawn="1"/>
        </p:nvSpPr>
        <p:spPr>
          <a:xfrm>
            <a:off x="2771800" y="6639253"/>
            <a:ext cx="446449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bg1">
                    <a:lumMod val="65000"/>
                  </a:schemeClr>
                </a:solidFill>
                <a:latin typeface="Arial" panose="020B0604020202020204" pitchFamily="34" charset="0"/>
                <a:cs typeface="Arial" panose="020B0604020202020204" pitchFamily="34" charset="0"/>
              </a:rPr>
              <a:t>SOT-11, online Conference, 13 - 16 September 2021</a:t>
            </a:r>
            <a:endParaRPr lang="en-US" dirty="0"/>
          </a:p>
        </p:txBody>
      </p:sp>
      <p:sp>
        <p:nvSpPr>
          <p:cNvPr id="10" name="Slide Number Placeholder 6">
            <a:extLst>
              <a:ext uri="{FF2B5EF4-FFF2-40B4-BE49-F238E27FC236}">
                <a16:creationId xmlns:a16="http://schemas.microsoft.com/office/drawing/2014/main" id="{24573B8B-F5AF-41B2-AC51-24FA3B5C4023}"/>
              </a:ext>
            </a:extLst>
          </p:cNvPr>
          <p:cNvSpPr>
            <a:spLocks noGrp="1"/>
          </p:cNvSpPr>
          <p:nvPr>
            <p:ph type="sldNum" sz="quarter" idx="4"/>
          </p:nvPr>
        </p:nvSpPr>
        <p:spPr>
          <a:xfrm>
            <a:off x="7086600" y="6619418"/>
            <a:ext cx="2057400" cy="225803"/>
          </a:xfrm>
          <a:prstGeom prst="rect">
            <a:avLst/>
          </a:prstGeom>
        </p:spPr>
        <p:txBody>
          <a:bodyPr vert="horz" lIns="91440" tIns="45720" rIns="91440" bIns="45720" rtlCol="0" anchor="ctr"/>
          <a:lstStyle>
            <a:lvl1pPr algn="r">
              <a:defRPr sz="1200">
                <a:solidFill>
                  <a:schemeClr val="bg1">
                    <a:lumMod val="65000"/>
                  </a:schemeClr>
                </a:solidFill>
                <a:latin typeface="Arial" panose="020B0604020202020204" pitchFamily="34" charset="0"/>
                <a:cs typeface="Arial" panose="020B0604020202020204" pitchFamily="34" charset="0"/>
              </a:defRPr>
            </a:lvl1pPr>
          </a:lstStyle>
          <a:p>
            <a:fld id="{1F373E91-1937-46D8-B393-D77320A7F825}" type="slidenum">
              <a:rPr lang="en-US" smtClean="0"/>
              <a:pPr/>
              <a:t>‹Nr.›</a:t>
            </a:fld>
            <a:endParaRPr lang="en-US" dirty="0"/>
          </a:p>
        </p:txBody>
      </p:sp>
    </p:spTree>
    <p:extLst>
      <p:ext uri="{BB962C8B-B14F-4D97-AF65-F5344CB8AC3E}">
        <p14:creationId xmlns:p14="http://schemas.microsoft.com/office/powerpoint/2010/main" val="13641031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690D5425-7279-4107-BB9F-66E8D3A8B76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415808" y="13252"/>
            <a:ext cx="692696" cy="692696"/>
          </a:xfrm>
          <a:prstGeom prst="rect">
            <a:avLst/>
          </a:prstGeom>
        </p:spPr>
      </p:pic>
      <p:pic>
        <p:nvPicPr>
          <p:cNvPr id="4" name="Picture 2">
            <a:extLst>
              <a:ext uri="{FF2B5EF4-FFF2-40B4-BE49-F238E27FC236}">
                <a16:creationId xmlns:a16="http://schemas.microsoft.com/office/drawing/2014/main" id="{9D0A0311-B6C7-495B-B24F-26B81CB1295C}"/>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1704" y="44624"/>
            <a:ext cx="1441184" cy="527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661230"/>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ctrTitle"/>
          </p:nvPr>
        </p:nvSpPr>
        <p:spPr>
          <a:xfrm>
            <a:off x="395536" y="2996952"/>
            <a:ext cx="8280920" cy="1224136"/>
          </a:xfrm>
        </p:spPr>
        <p:txBody>
          <a:bodyPr/>
          <a:lstStyle/>
          <a:p>
            <a:r>
              <a:rPr lang="de-DE" dirty="0" smtClean="0"/>
              <a:t>10.3: SOT </a:t>
            </a:r>
            <a:r>
              <a:rPr lang="de-DE" dirty="0" err="1" smtClean="0"/>
              <a:t>Excecutive</a:t>
            </a:r>
            <a:r>
              <a:rPr lang="de-DE" dirty="0" smtClean="0"/>
              <a:t> Board,</a:t>
            </a:r>
            <a:br>
              <a:rPr lang="de-DE" dirty="0" smtClean="0"/>
            </a:br>
            <a:r>
              <a:rPr lang="de-DE" dirty="0" smtClean="0"/>
              <a:t>Suggestion </a:t>
            </a:r>
            <a:r>
              <a:rPr lang="de-DE" dirty="0" err="1" smtClean="0"/>
              <a:t>to</a:t>
            </a:r>
            <a:r>
              <a:rPr lang="de-DE" dirty="0" smtClean="0"/>
              <a:t> </a:t>
            </a:r>
            <a:r>
              <a:rPr lang="de-DE" dirty="0" err="1" smtClean="0"/>
              <a:t>change</a:t>
            </a:r>
            <a:r>
              <a:rPr lang="de-DE" dirty="0" smtClean="0"/>
              <a:t> </a:t>
            </a:r>
            <a:r>
              <a:rPr lang="de-DE" dirty="0" err="1" smtClean="0"/>
              <a:t>status</a:t>
            </a:r>
            <a:r>
              <a:rPr lang="de-DE" dirty="0" smtClean="0"/>
              <a:t> </a:t>
            </a:r>
            <a:r>
              <a:rPr lang="de-DE" dirty="0" err="1" smtClean="0"/>
              <a:t>of</a:t>
            </a:r>
            <a:r>
              <a:rPr lang="de-DE" dirty="0" smtClean="0"/>
              <a:t> </a:t>
            </a:r>
            <a:r>
              <a:rPr lang="de-DE" dirty="0" err="1" smtClean="0"/>
              <a:t>ASAP</a:t>
            </a:r>
            <a:endParaRPr lang="de-DE" dirty="0"/>
          </a:p>
        </p:txBody>
      </p:sp>
      <p:sp>
        <p:nvSpPr>
          <p:cNvPr id="7" name="Untertitel 6"/>
          <p:cNvSpPr>
            <a:spLocks noGrp="1"/>
          </p:cNvSpPr>
          <p:nvPr>
            <p:ph type="subTitle" idx="1"/>
          </p:nvPr>
        </p:nvSpPr>
        <p:spPr/>
        <p:txBody>
          <a:bodyPr/>
          <a:lstStyle/>
          <a:p>
            <a:r>
              <a:rPr lang="de-DE" dirty="0" smtClean="0"/>
              <a:t>Henry Kleta, </a:t>
            </a:r>
            <a:r>
              <a:rPr lang="de-DE" dirty="0" smtClean="0"/>
              <a:t>on behalf </a:t>
            </a:r>
            <a:r>
              <a:rPr lang="de-DE" dirty="0" err="1" smtClean="0"/>
              <a:t>of</a:t>
            </a:r>
            <a:r>
              <a:rPr lang="de-DE" dirty="0" smtClean="0"/>
              <a:t> SOT-</a:t>
            </a:r>
            <a:r>
              <a:rPr lang="de-DE" dirty="0" err="1" smtClean="0"/>
              <a:t>EB</a:t>
            </a:r>
            <a:endParaRPr lang="de-DE" dirty="0"/>
          </a:p>
        </p:txBody>
      </p:sp>
    </p:spTree>
    <p:extLst>
      <p:ext uri="{BB962C8B-B14F-4D97-AF65-F5344CB8AC3E}">
        <p14:creationId xmlns:p14="http://schemas.microsoft.com/office/powerpoint/2010/main" val="3571728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C0E22-FF76-44D6-A26F-E6B46DDDA109}"/>
              </a:ext>
            </a:extLst>
          </p:cNvPr>
          <p:cNvSpPr>
            <a:spLocks noGrp="1"/>
          </p:cNvSpPr>
          <p:nvPr>
            <p:ph type="title"/>
          </p:nvPr>
        </p:nvSpPr>
        <p:spPr/>
        <p:txBody>
          <a:bodyPr/>
          <a:lstStyle/>
          <a:p>
            <a:r>
              <a:rPr lang="en-US" dirty="0" smtClean="0"/>
              <a:t>SOT </a:t>
            </a:r>
            <a:r>
              <a:rPr lang="en-US" dirty="0" err="1" smtClean="0"/>
              <a:t>EB</a:t>
            </a:r>
            <a:r>
              <a:rPr lang="en-US" dirty="0" smtClean="0"/>
              <a:t> – ASAP status</a:t>
            </a:r>
            <a:endParaRPr lang="en-US" dirty="0"/>
          </a:p>
        </p:txBody>
      </p:sp>
      <p:sp>
        <p:nvSpPr>
          <p:cNvPr id="4" name="Slide Number Placeholder 3">
            <a:extLst>
              <a:ext uri="{FF2B5EF4-FFF2-40B4-BE49-F238E27FC236}">
                <a16:creationId xmlns:a16="http://schemas.microsoft.com/office/drawing/2014/main" id="{DA9EB226-D0A5-4742-AEC4-94831227562A}"/>
              </a:ext>
            </a:extLst>
          </p:cNvPr>
          <p:cNvSpPr>
            <a:spLocks noGrp="1"/>
          </p:cNvSpPr>
          <p:nvPr>
            <p:ph type="sldNum" sz="quarter" idx="4"/>
          </p:nvPr>
        </p:nvSpPr>
        <p:spPr/>
        <p:txBody>
          <a:bodyPr/>
          <a:lstStyle/>
          <a:p>
            <a:fld id="{1F373E91-1937-46D8-B393-D77320A7F825}" type="slidenum">
              <a:rPr lang="en-US" smtClean="0"/>
              <a:pPr/>
              <a:t>2</a:t>
            </a:fld>
            <a:endParaRPr lang="en-US" dirty="0"/>
          </a:p>
        </p:txBody>
      </p:sp>
      <p:sp>
        <p:nvSpPr>
          <p:cNvPr id="5" name="Content Placeholder 2">
            <a:extLst>
              <a:ext uri="{FF2B5EF4-FFF2-40B4-BE49-F238E27FC236}">
                <a16:creationId xmlns:a16="http://schemas.microsoft.com/office/drawing/2014/main" id="{E7D83C83-0396-49E5-933E-735FFF2E18C4}"/>
              </a:ext>
            </a:extLst>
          </p:cNvPr>
          <p:cNvSpPr>
            <a:spLocks noGrp="1"/>
          </p:cNvSpPr>
          <p:nvPr>
            <p:ph idx="1"/>
          </p:nvPr>
        </p:nvSpPr>
        <p:spPr>
          <a:xfrm>
            <a:off x="457200" y="1196752"/>
            <a:ext cx="8229600" cy="4929411"/>
          </a:xfrm>
        </p:spPr>
        <p:txBody>
          <a:bodyPr/>
          <a:lstStyle/>
          <a:p>
            <a:pPr marL="0" indent="0">
              <a:buNone/>
            </a:pPr>
            <a:r>
              <a:rPr lang="en-GB" sz="1600" b="1" dirty="0" smtClean="0"/>
              <a:t>ASAP has only TT status within SOT, but is independent network</a:t>
            </a:r>
          </a:p>
          <a:p>
            <a:pPr marL="0" indent="0">
              <a:buNone/>
            </a:pPr>
            <a:r>
              <a:rPr lang="en-GB" sz="1600" b="1" dirty="0" smtClean="0"/>
              <a:t>Suggestion: Change ASAP status from TT to full SOT Panel</a:t>
            </a:r>
            <a:endParaRPr lang="en-GB" sz="1600" b="1" dirty="0" smtClean="0"/>
          </a:p>
          <a:p>
            <a:pPr marL="0" indent="0">
              <a:buNone/>
            </a:pPr>
            <a:endParaRPr lang="en-US" sz="800" dirty="0" smtClean="0"/>
          </a:p>
          <a:p>
            <a:pPr marL="0" indent="0">
              <a:buNone/>
            </a:pPr>
            <a:r>
              <a:rPr lang="en-US" sz="1600" dirty="0" err="1" smtClean="0"/>
              <a:t>ToRs</a:t>
            </a:r>
            <a:r>
              <a:rPr lang="en-US" sz="1600" dirty="0" smtClean="0"/>
              <a:t> (based of TT </a:t>
            </a:r>
            <a:r>
              <a:rPr lang="en-US" sz="1600" dirty="0" err="1" smtClean="0"/>
              <a:t>ToRs</a:t>
            </a:r>
            <a:r>
              <a:rPr lang="en-US" sz="1600" dirty="0" smtClean="0"/>
              <a:t>): The ASAP Panel shall:</a:t>
            </a:r>
            <a:r>
              <a:rPr lang="en-US" sz="1600" dirty="0"/>
              <a:t/>
            </a:r>
            <a:br>
              <a:rPr lang="en-US" sz="1600" dirty="0"/>
            </a:br>
            <a:r>
              <a:rPr lang="en-US" sz="800" dirty="0"/>
              <a:t/>
            </a:r>
            <a:br>
              <a:rPr lang="en-US" sz="800" dirty="0"/>
            </a:br>
            <a:r>
              <a:rPr lang="en-US" sz="1600" dirty="0" smtClean="0"/>
              <a:t>a) Coordinate </a:t>
            </a:r>
            <a:r>
              <a:rPr lang="en-US" sz="1600" dirty="0"/>
              <a:t>the overall implementation of the ASAP, including recommending routes and monitoring the overall performance of the </a:t>
            </a:r>
            <a:r>
              <a:rPr lang="en-US" sz="1600" dirty="0" err="1"/>
              <a:t>programme</a:t>
            </a:r>
            <a:r>
              <a:rPr lang="en-US" sz="1600" dirty="0"/>
              <a:t>, both operationally and in respect of the quality of the ASAP system data processing</a:t>
            </a:r>
            <a:r>
              <a:rPr lang="en-US" sz="1600" dirty="0" smtClean="0"/>
              <a:t>;</a:t>
            </a:r>
          </a:p>
          <a:p>
            <a:pPr marL="0" indent="0">
              <a:buNone/>
            </a:pPr>
            <a:endParaRPr lang="en-US" sz="800" dirty="0" smtClean="0"/>
          </a:p>
          <a:p>
            <a:pPr marL="0" indent="0">
              <a:buNone/>
            </a:pPr>
            <a:r>
              <a:rPr lang="en-US" sz="1600" dirty="0" smtClean="0"/>
              <a:t>b) </a:t>
            </a:r>
            <a:r>
              <a:rPr lang="en-US" sz="1600" dirty="0"/>
              <a:t>As may be required by some members, arrange for and use funds and contributions in kind needed for the procurement, implementation and operation of ASAP systems and for the promotion and expansion of the </a:t>
            </a:r>
            <a:r>
              <a:rPr lang="en-US" sz="1600" dirty="0" err="1"/>
              <a:t>programme</a:t>
            </a:r>
            <a:r>
              <a:rPr lang="en-US" sz="1600" dirty="0"/>
              <a:t>;</a:t>
            </a:r>
            <a:br>
              <a:rPr lang="en-US" sz="1600" dirty="0"/>
            </a:br>
            <a:endParaRPr lang="en-US" sz="800" dirty="0" smtClean="0"/>
          </a:p>
          <a:p>
            <a:pPr marL="0" indent="0">
              <a:buNone/>
            </a:pPr>
            <a:r>
              <a:rPr lang="en-US" sz="1600" dirty="0" smtClean="0"/>
              <a:t>c) </a:t>
            </a:r>
            <a:r>
              <a:rPr lang="en-US" sz="1600" dirty="0"/>
              <a:t>Coordinate the exchange of technical information on relevant meteorological equipment and expendables, development, functionality, reliability and accuracy, and survey new developments in instrumentation technology and recommended practices;</a:t>
            </a:r>
            <a:br>
              <a:rPr lang="en-US" sz="1600" dirty="0"/>
            </a:br>
            <a:endParaRPr lang="en-US" sz="800" dirty="0" smtClean="0"/>
          </a:p>
          <a:p>
            <a:pPr marL="0" indent="0">
              <a:buNone/>
            </a:pPr>
            <a:r>
              <a:rPr lang="en-US" sz="1600" dirty="0" smtClean="0"/>
              <a:t>d) </a:t>
            </a:r>
            <a:r>
              <a:rPr lang="en-US" sz="1600" dirty="0"/>
              <a:t>Review all relevant </a:t>
            </a:r>
            <a:r>
              <a:rPr lang="en-US" sz="1600" strike="sngStrike" dirty="0" err="1">
                <a:solidFill>
                  <a:schemeClr val="bg1">
                    <a:lumMod val="65000"/>
                  </a:schemeClr>
                </a:solidFill>
              </a:rPr>
              <a:t>JCOMM</a:t>
            </a:r>
            <a:r>
              <a:rPr lang="en-US" sz="1600" dirty="0"/>
              <a:t> Publications to make sure they are kept up to date and comply with Quality Management terminology;</a:t>
            </a:r>
            <a:br>
              <a:rPr lang="en-US" sz="1600" dirty="0"/>
            </a:br>
            <a:endParaRPr lang="en-US" sz="800" dirty="0" smtClean="0"/>
          </a:p>
          <a:p>
            <a:pPr marL="0" indent="0">
              <a:buNone/>
            </a:pPr>
            <a:r>
              <a:rPr lang="en-US" sz="1600" dirty="0" smtClean="0"/>
              <a:t>e) </a:t>
            </a:r>
            <a:r>
              <a:rPr lang="en-US" sz="1600" dirty="0"/>
              <a:t>Prepare annually a report on the status of ASAP operations, data availability and data quality</a:t>
            </a:r>
            <a:r>
              <a:rPr lang="en-US" sz="1600" dirty="0" smtClean="0"/>
              <a:t>.</a:t>
            </a:r>
          </a:p>
          <a:p>
            <a:pPr marL="0" indent="0">
              <a:buNone/>
            </a:pPr>
            <a:endParaRPr lang="en-US" sz="800" dirty="0"/>
          </a:p>
          <a:p>
            <a:pPr marL="0" indent="0">
              <a:buNone/>
            </a:pPr>
            <a:r>
              <a:rPr lang="en-US" sz="1600" b="1" dirty="0" smtClean="0"/>
              <a:t>Suggest Rudolf Krockauer as Chairperson, Henry Kleta as </a:t>
            </a:r>
            <a:r>
              <a:rPr lang="en-US" sz="1600" b="1" dirty="0" err="1" smtClean="0"/>
              <a:t>Vicechairperson</a:t>
            </a:r>
            <a:r>
              <a:rPr lang="en-US" sz="1600" b="1" dirty="0" smtClean="0"/>
              <a:t> (as previous TT)</a:t>
            </a:r>
            <a:endParaRPr lang="en-US" sz="1600" b="1" dirty="0" smtClean="0"/>
          </a:p>
        </p:txBody>
      </p:sp>
    </p:spTree>
    <p:extLst>
      <p:ext uri="{BB962C8B-B14F-4D97-AF65-F5344CB8AC3E}">
        <p14:creationId xmlns:p14="http://schemas.microsoft.com/office/powerpoint/2010/main" val="699367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C0E22-FF76-44D6-A26F-E6B46DDDA109}"/>
              </a:ext>
            </a:extLst>
          </p:cNvPr>
          <p:cNvSpPr>
            <a:spLocks noGrp="1"/>
          </p:cNvSpPr>
          <p:nvPr>
            <p:ph type="title"/>
          </p:nvPr>
        </p:nvSpPr>
        <p:spPr/>
        <p:txBody>
          <a:bodyPr/>
          <a:lstStyle/>
          <a:p>
            <a:r>
              <a:rPr lang="en-US" dirty="0" smtClean="0"/>
              <a:t>Discussion</a:t>
            </a:r>
            <a:endParaRPr lang="en-US" dirty="0"/>
          </a:p>
        </p:txBody>
      </p:sp>
      <p:sp>
        <p:nvSpPr>
          <p:cNvPr id="4" name="Slide Number Placeholder 3">
            <a:extLst>
              <a:ext uri="{FF2B5EF4-FFF2-40B4-BE49-F238E27FC236}">
                <a16:creationId xmlns:a16="http://schemas.microsoft.com/office/drawing/2014/main" id="{DA9EB226-D0A5-4742-AEC4-94831227562A}"/>
              </a:ext>
            </a:extLst>
          </p:cNvPr>
          <p:cNvSpPr>
            <a:spLocks noGrp="1"/>
          </p:cNvSpPr>
          <p:nvPr>
            <p:ph type="sldNum" sz="quarter" idx="4"/>
          </p:nvPr>
        </p:nvSpPr>
        <p:spPr/>
        <p:txBody>
          <a:bodyPr/>
          <a:lstStyle/>
          <a:p>
            <a:fld id="{1F373E91-1937-46D8-B393-D77320A7F825}" type="slidenum">
              <a:rPr lang="en-US" smtClean="0"/>
              <a:pPr/>
              <a:t>3</a:t>
            </a:fld>
            <a:endParaRPr lang="en-US" dirty="0"/>
          </a:p>
        </p:txBody>
      </p:sp>
      <p:pic>
        <p:nvPicPr>
          <p:cNvPr id="5" name="Picture 2" descr="MCj00787110000[1]"/>
          <p:cNvPicPr>
            <a:picLocks noGrp="1" noChangeAspect="1" noChangeArrowheads="1"/>
          </p:cNvPicPr>
          <p:nvPr>
            <p:ph/>
          </p:nvPr>
        </p:nvPicPr>
        <p:blipFill>
          <a:blip r:embed="rId2" cstate="print">
            <a:extLst>
              <a:ext uri="{28A0092B-C50C-407E-A947-70E740481C1C}">
                <a14:useLocalDpi xmlns:a14="http://schemas.microsoft.com/office/drawing/2010/main" val="0"/>
              </a:ext>
            </a:extLst>
          </a:blip>
          <a:srcRect/>
          <a:stretch>
            <a:fillRect/>
          </a:stretch>
        </p:blipFill>
        <p:spPr>
          <a:xfrm>
            <a:off x="3791892" y="1916832"/>
            <a:ext cx="1500188" cy="3668713"/>
          </a:xfrm>
        </p:spPr>
      </p:pic>
    </p:spTree>
    <p:extLst>
      <p:ext uri="{BB962C8B-B14F-4D97-AF65-F5344CB8AC3E}">
        <p14:creationId xmlns:p14="http://schemas.microsoft.com/office/powerpoint/2010/main" val="2118227256"/>
      </p:ext>
    </p:extLst>
  </p:cSld>
  <p:clrMapOvr>
    <a:masterClrMapping/>
  </p:clrMapOvr>
</p:sld>
</file>

<file path=ppt/theme/theme1.xml><?xml version="1.0" encoding="utf-8"?>
<a:theme xmlns:a="http://schemas.openxmlformats.org/drawingml/2006/main" name="SOT-10-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SOT-8-Template</Template>
  <TotalTime>0</TotalTime>
  <Words>237</Words>
  <Application>Microsoft Office PowerPoint</Application>
  <PresentationFormat>Bildschirmpräsentation (4:3)</PresentationFormat>
  <Paragraphs>18</Paragraphs>
  <Slides>3</Slides>
  <Notes>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vt:i4>
      </vt:variant>
    </vt:vector>
  </HeadingPairs>
  <TitlesOfParts>
    <vt:vector size="6" baseType="lpstr">
      <vt:lpstr>Arial</vt:lpstr>
      <vt:lpstr>Calibri</vt:lpstr>
      <vt:lpstr>SOT-10-Template</vt:lpstr>
      <vt:lpstr>10.3: SOT Excecutive Board, Suggestion to change status of ASAP</vt:lpstr>
      <vt:lpstr>SOT EB – ASAP status</vt:lpstr>
      <vt:lpstr>Discussion</vt:lpstr>
    </vt:vector>
  </TitlesOfParts>
  <Company>WMO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Item 5.2 WMO Rolling Review of Requirements (RRR)</dc:title>
  <dc:creator>Etienne Charpentier</dc:creator>
  <cp:lastModifiedBy>Henry KLETA</cp:lastModifiedBy>
  <cp:revision>68</cp:revision>
  <dcterms:created xsi:type="dcterms:W3CDTF">2015-04-15T06:27:16Z</dcterms:created>
  <dcterms:modified xsi:type="dcterms:W3CDTF">2021-09-15T13:56:50Z</dcterms:modified>
</cp:coreProperties>
</file>