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Libre Franklin"/>
      <p:regular r:id="rId18"/>
      <p:bold r:id="rId19"/>
      <p:italic r:id="rId20"/>
      <p:boldItalic r:id="rId21"/>
    </p:embeddedFont>
    <p:embeddedFont>
      <p:font typeface="Proxima Nova"/>
      <p:regular r:id="rId22"/>
      <p:bold r:id="rId23"/>
      <p:italic r:id="rId24"/>
      <p:boldItalic r:id="rId25"/>
    </p:embeddedFont>
    <p:embeddedFont>
      <p:font typeface="Arial Narrow"/>
      <p:regular r:id="rId26"/>
      <p:bold r:id="rId27"/>
      <p:italic r:id="rId28"/>
      <p:boldItalic r:id="rId29"/>
    </p:embeddedFont>
    <p:embeddedFont>
      <p:font typeface="Quattrocento Sans"/>
      <p:regular r:id="rId30"/>
      <p:bold r:id="rId31"/>
      <p:italic r:id="rId32"/>
      <p:boldItalic r:id="rId33"/>
    </p:embeddedFont>
    <p:embeddedFont>
      <p:font typeface="Helvetica Neu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8" roundtripDataSignature="AMtx7mi8jFXeJG/v1bpw9pqfiFHDA2zh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italic.fntdata"/><Relationship Id="rId22" Type="http://schemas.openxmlformats.org/officeDocument/2006/relationships/font" Target="fonts/ProximaNova-regular.fntdata"/><Relationship Id="rId21" Type="http://schemas.openxmlformats.org/officeDocument/2006/relationships/font" Target="fonts/LibreFranklin-boldItalic.fntdata"/><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regular.fntdata"/><Relationship Id="rId25" Type="http://schemas.openxmlformats.org/officeDocument/2006/relationships/font" Target="fonts/ProximaNova-boldItalic.fntdata"/><Relationship Id="rId28" Type="http://schemas.openxmlformats.org/officeDocument/2006/relationships/font" Target="fonts/ArialNarrow-italic.fntdata"/><Relationship Id="rId27" Type="http://schemas.openxmlformats.org/officeDocument/2006/relationships/font" Target="fonts/Arial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6.xml"/><Relationship Id="rId33" Type="http://schemas.openxmlformats.org/officeDocument/2006/relationships/font" Target="fonts/QuattrocentoSans-boldItalic.fntdata"/><Relationship Id="rId10" Type="http://schemas.openxmlformats.org/officeDocument/2006/relationships/slide" Target="slides/slide5.xml"/><Relationship Id="rId32" Type="http://schemas.openxmlformats.org/officeDocument/2006/relationships/font" Target="fonts/QuattrocentoSans-italic.fntdata"/><Relationship Id="rId13" Type="http://schemas.openxmlformats.org/officeDocument/2006/relationships/slide" Target="slides/slide8.xml"/><Relationship Id="rId35" Type="http://schemas.openxmlformats.org/officeDocument/2006/relationships/font" Target="fonts/HelveticaNeue-bold.fntdata"/><Relationship Id="rId12" Type="http://schemas.openxmlformats.org/officeDocument/2006/relationships/slide" Target="slides/slide7.xml"/><Relationship Id="rId34" Type="http://schemas.openxmlformats.org/officeDocument/2006/relationships/font" Target="fonts/HelveticaNeue-regular.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font" Target="fonts/LibreFranklin-bold.fntdata"/><Relationship Id="rId1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chemeClr val="dk1"/>
                </a:solidFill>
                <a:highlight>
                  <a:srgbClr val="FFFFFF"/>
                </a:highlight>
                <a:latin typeface="Helvetica Neue"/>
                <a:ea typeface="Helvetica Neue"/>
                <a:cs typeface="Helvetica Neue"/>
                <a:sym typeface="Helvetica Neue"/>
              </a:rPr>
              <a:t>Hello everyone,</a:t>
            </a:r>
            <a:endParaRPr/>
          </a:p>
          <a:p>
            <a:pPr indent="0" lvl="0" marL="0" rtl="0" algn="l">
              <a:lnSpc>
                <a:spcPct val="100000"/>
              </a:lnSpc>
              <a:spcBef>
                <a:spcPts val="0"/>
              </a:spcBef>
              <a:spcAft>
                <a:spcPts val="0"/>
              </a:spcAft>
              <a:buSzPts val="1100"/>
              <a:buNone/>
            </a:pPr>
            <a:r>
              <a:t/>
            </a:r>
            <a:endParaRPr sz="1200">
              <a:solidFill>
                <a:schemeClr val="dk1"/>
              </a:solidFill>
              <a:highlight>
                <a:srgbClr val="FFFFFF"/>
              </a:highlight>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rPr lang="en-US" sz="1200">
                <a:solidFill>
                  <a:schemeClr val="dk1"/>
                </a:solidFill>
                <a:highlight>
                  <a:srgbClr val="FFFFFF"/>
                </a:highlight>
                <a:latin typeface="Helvetica Neue"/>
                <a:ea typeface="Helvetica Neue"/>
                <a:cs typeface="Helvetica Neue"/>
                <a:sym typeface="Helvetica Neue"/>
              </a:rPr>
              <a:t>I am Yosuke Fujii, working at Meteorological Resaerch Institute, Japan Meteroological Agency.</a:t>
            </a:r>
            <a:endParaRPr/>
          </a:p>
          <a:p>
            <a:pPr indent="0" lvl="0" marL="0" rtl="0" algn="l">
              <a:lnSpc>
                <a:spcPct val="100000"/>
              </a:lnSpc>
              <a:spcBef>
                <a:spcPts val="0"/>
              </a:spcBef>
              <a:spcAft>
                <a:spcPts val="0"/>
              </a:spcAft>
              <a:buSzPts val="1100"/>
              <a:buNone/>
            </a:pPr>
            <a:r>
              <a:rPr lang="en-US" sz="1200">
                <a:solidFill>
                  <a:schemeClr val="dk1"/>
                </a:solidFill>
                <a:highlight>
                  <a:srgbClr val="FFFFFF"/>
                </a:highlight>
                <a:latin typeface="Helvetica Neue"/>
                <a:ea typeface="Helvetica Neue"/>
                <a:cs typeface="Helvetica Neue"/>
                <a:sym typeface="Helvetica Neue"/>
              </a:rPr>
              <a:t>I am co-chairing OceanPredict Observing System Evaluation Task Team.</a:t>
            </a:r>
            <a:endParaRPr/>
          </a:p>
          <a:p>
            <a:pPr indent="0" lvl="0" marL="0" rtl="0" algn="l">
              <a:lnSpc>
                <a:spcPct val="100000"/>
              </a:lnSpc>
              <a:spcBef>
                <a:spcPts val="0"/>
              </a:spcBef>
              <a:spcAft>
                <a:spcPts val="0"/>
              </a:spcAft>
              <a:buSzPts val="1100"/>
              <a:buNone/>
            </a:pPr>
            <a:r>
              <a:t/>
            </a:r>
            <a:endParaRPr sz="1200">
              <a:solidFill>
                <a:schemeClr val="dk1"/>
              </a:solidFill>
              <a:highlight>
                <a:srgbClr val="FFFFFF"/>
              </a:highlight>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rPr lang="en-US" sz="1200">
                <a:solidFill>
                  <a:schemeClr val="dk1"/>
                </a:solidFill>
                <a:highlight>
                  <a:srgbClr val="FFFFFF"/>
                </a:highlight>
                <a:latin typeface="Helvetica Neue"/>
                <a:ea typeface="Helvetica Neue"/>
                <a:cs typeface="Helvetica Neue"/>
                <a:sym typeface="Helvetica Neue"/>
              </a:rPr>
              <a:t>We are now proposing “Synergistic Observing Netowrk for Impactful and Relevant Ocean Predictions” or SynObs as an UN Decade Project.</a:t>
            </a:r>
            <a:endParaRPr/>
          </a:p>
          <a:p>
            <a:pPr indent="0" lvl="0" marL="0" rtl="0" algn="l">
              <a:lnSpc>
                <a:spcPct val="100000"/>
              </a:lnSpc>
              <a:spcBef>
                <a:spcPts val="0"/>
              </a:spcBef>
              <a:spcAft>
                <a:spcPts val="0"/>
              </a:spcAft>
              <a:buSzPts val="1100"/>
              <a:buNone/>
            </a:pPr>
            <a:r>
              <a:rPr lang="en-US" sz="1200">
                <a:solidFill>
                  <a:schemeClr val="dk1"/>
                </a:solidFill>
                <a:highlight>
                  <a:srgbClr val="FFFFFF"/>
                </a:highlight>
                <a:latin typeface="Helvetica Neue"/>
                <a:ea typeface="Helvetica Neue"/>
                <a:cs typeface="Helvetica Neue"/>
                <a:sym typeface="Helvetica Neue"/>
              </a:rPr>
              <a:t>In this presentation, I will introduce what we aim and what we will try in SynObs.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Of course, SynObs will contribute to Ocean Observing Co-design.</a:t>
            </a:r>
            <a:endParaRPr/>
          </a:p>
          <a:p>
            <a:pPr indent="0" lvl="0" marL="0" rtl="0" algn="l">
              <a:lnSpc>
                <a:spcPct val="100000"/>
              </a:lnSpc>
              <a:spcBef>
                <a:spcPts val="0"/>
              </a:spcBef>
              <a:spcAft>
                <a:spcPts val="0"/>
              </a:spcAft>
              <a:buSzPts val="1100"/>
              <a:buNone/>
            </a:pPr>
            <a:r>
              <a:rPr lang="en-US"/>
              <a:t>SynObs will provide information on importance, necessity and effective design of the ocean observing network for ocean and coastal predictions.</a:t>
            </a:r>
            <a:endParaRPr/>
          </a:p>
          <a:p>
            <a:pPr indent="0" lvl="0" marL="0" rtl="0" algn="l">
              <a:lnSpc>
                <a:spcPct val="100000"/>
              </a:lnSpc>
              <a:spcBef>
                <a:spcPts val="0"/>
              </a:spcBef>
              <a:spcAft>
                <a:spcPts val="0"/>
              </a:spcAft>
              <a:buSzPts val="1100"/>
              <a:buNone/>
            </a:pPr>
            <a:r>
              <a:rPr lang="en-US"/>
              <a:t>It will also make input to the authorized report on future evolution of the ocean observing network from the perspective of ocean and coastal predictions.</a:t>
            </a:r>
            <a:endParaRPr/>
          </a:p>
          <a:p>
            <a:pPr indent="0" lvl="0" marL="0" rtl="0" algn="l">
              <a:lnSpc>
                <a:spcPct val="100000"/>
              </a:lnSpc>
              <a:spcBef>
                <a:spcPts val="0"/>
              </a:spcBef>
              <a:spcAft>
                <a:spcPts val="0"/>
              </a:spcAft>
              <a:buSzPts val="1100"/>
              <a:buNone/>
            </a:pPr>
            <a:r>
              <a:rPr lang="en-US"/>
              <a:t>Thus, SynObs aims to construct positive feedback cycle between the observing network and ocean prediction systems.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Then, how can you get involved in SynObs?</a:t>
            </a:r>
            <a:endParaRPr/>
          </a:p>
          <a:p>
            <a:pPr indent="0" lvl="0" marL="0" rtl="0" algn="l">
              <a:lnSpc>
                <a:spcPct val="100000"/>
              </a:lnSpc>
              <a:spcBef>
                <a:spcPts val="0"/>
              </a:spcBef>
              <a:spcAft>
                <a:spcPts val="0"/>
              </a:spcAft>
              <a:buSzPts val="1100"/>
              <a:buNone/>
            </a:pPr>
            <a:r>
              <a:rPr lang="en-US"/>
              <a:t>You know, SynObs will have on-site and on-line meetings.</a:t>
            </a:r>
            <a:endParaRPr/>
          </a:p>
          <a:p>
            <a:pPr indent="0" lvl="0" marL="0" rtl="0" algn="l">
              <a:lnSpc>
                <a:spcPct val="100000"/>
              </a:lnSpc>
              <a:spcBef>
                <a:spcPts val="0"/>
              </a:spcBef>
              <a:spcAft>
                <a:spcPts val="0"/>
              </a:spcAft>
              <a:buSzPts val="1100"/>
              <a:buNone/>
            </a:pPr>
            <a:r>
              <a:rPr lang="en-US"/>
              <a:t>A symposium is planned in Nov. 2022 in Tsukuba, Japan.</a:t>
            </a:r>
            <a:endParaRPr/>
          </a:p>
          <a:p>
            <a:pPr indent="0" lvl="0" marL="0" rtl="0" algn="l">
              <a:lnSpc>
                <a:spcPct val="100000"/>
              </a:lnSpc>
              <a:spcBef>
                <a:spcPts val="0"/>
              </a:spcBef>
              <a:spcAft>
                <a:spcPts val="0"/>
              </a:spcAft>
              <a:buSzPts val="1100"/>
              <a:buNone/>
            </a:pPr>
            <a:r>
              <a:rPr lang="en-US"/>
              <a:t>We also have on-line meetings every 2 to 3 months.</a:t>
            </a:r>
            <a:endParaRPr/>
          </a:p>
          <a:p>
            <a:pPr indent="0" lvl="0" marL="0" rtl="0" algn="l">
              <a:lnSpc>
                <a:spcPct val="100000"/>
              </a:lnSpc>
              <a:spcBef>
                <a:spcPts val="0"/>
              </a:spcBef>
              <a:spcAft>
                <a:spcPts val="0"/>
              </a:spcAft>
              <a:buSzPts val="1100"/>
              <a:buNone/>
            </a:pPr>
            <a:r>
              <a:rPr lang="en-US"/>
              <a:t>So, it would be nice if many people attend those meetings and share the results and join the collaborative works for future evolutions of the ocean observing network.</a:t>
            </a:r>
            <a:endParaRPr/>
          </a:p>
          <a:p>
            <a:pPr indent="0" lvl="0" marL="0" rtl="0" algn="l">
              <a:lnSpc>
                <a:spcPct val="100000"/>
              </a:lnSpc>
              <a:spcBef>
                <a:spcPts val="0"/>
              </a:spcBef>
              <a:spcAft>
                <a:spcPts val="0"/>
              </a:spcAft>
              <a:buSzPts val="1100"/>
              <a:buNone/>
            </a:pPr>
            <a:r>
              <a:rPr lang="en-US"/>
              <a:t>Collaboration among observational and model and data assimilation communities is indispensable for successful evaluation, design and development.</a:t>
            </a:r>
            <a:endParaRPr/>
          </a:p>
          <a:p>
            <a:pPr indent="0" lvl="0" marL="0" rtl="0" algn="l">
              <a:lnSpc>
                <a:spcPct val="100000"/>
              </a:lnSpc>
              <a:spcBef>
                <a:spcPts val="0"/>
              </a:spcBef>
              <a:spcAft>
                <a:spcPts val="0"/>
              </a:spcAft>
              <a:buSzPts val="1100"/>
              <a:buNone/>
            </a:pPr>
            <a:r>
              <a:rPr lang="en-US"/>
              <a:t>In addition, results using different prediction systems are necessary to get robust and reliable conclusions.</a:t>
            </a:r>
            <a:endParaRPr/>
          </a:p>
          <a:p>
            <a:pPr indent="0" lvl="0" marL="0" rtl="0" algn="l">
              <a:lnSpc>
                <a:spcPct val="100000"/>
              </a:lnSpc>
              <a:spcBef>
                <a:spcPts val="0"/>
              </a:spcBef>
              <a:spcAft>
                <a:spcPts val="0"/>
              </a:spcAft>
              <a:buSzPts val="1100"/>
              <a:buNone/>
            </a:pPr>
            <a:r>
              <a:rPr lang="en-US"/>
              <a:t>So we will really welcome participation of early carrier scientists and various kind of people.</a:t>
            </a:r>
            <a:endParaRPr/>
          </a:p>
          <a:p>
            <a:pPr indent="0" lvl="0" marL="0" rtl="0" algn="l">
              <a:lnSpc>
                <a:spcPct val="100000"/>
              </a:lnSpc>
              <a:spcBef>
                <a:spcPts val="0"/>
              </a:spcBef>
              <a:spcAft>
                <a:spcPts val="0"/>
              </a:spcAft>
              <a:buSzPts val="1100"/>
              <a:buNone/>
            </a:pPr>
            <a:r>
              <a:rPr lang="en-US"/>
              <a:t>See the webpage or mail to the contact addresses to join our activities.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These are information on the contact and the webpage of SynObs.</a:t>
            </a:r>
            <a:endParaRPr/>
          </a:p>
          <a:p>
            <a:pPr indent="0" lvl="0" marL="0" rtl="0" algn="l">
              <a:lnSpc>
                <a:spcPct val="100000"/>
              </a:lnSpc>
              <a:spcBef>
                <a:spcPts val="0"/>
              </a:spcBef>
              <a:spcAft>
                <a:spcPts val="0"/>
              </a:spcAft>
              <a:buSzPts val="1100"/>
              <a:buNone/>
            </a:pPr>
            <a:r>
              <a:rPr lang="en-US"/>
              <a:t>Don’t hesitate to contact us.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That’s it.</a:t>
            </a:r>
            <a:endParaRPr/>
          </a:p>
          <a:p>
            <a:pPr indent="0" lvl="0" marL="0" rtl="0" algn="l">
              <a:lnSpc>
                <a:spcPct val="100000"/>
              </a:lnSpc>
              <a:spcBef>
                <a:spcPts val="0"/>
              </a:spcBef>
              <a:spcAft>
                <a:spcPts val="0"/>
              </a:spcAft>
              <a:buSzPts val="1100"/>
              <a:buNone/>
            </a:pPr>
            <a:r>
              <a:rPr lang="en-US"/>
              <a:t>Thank you for your watching this presentation, and I am looking forward to seeing you in SynObs activities.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rgbClr val="0070C0"/>
                </a:solidFill>
              </a:rPr>
              <a:t>You know, SynObs is suggested as a common comprehensive project among the three UN Decade programmes, ForeSea, CoastPredict, and Ocean Observing Co-Design.</a:t>
            </a:r>
            <a:endParaRPr/>
          </a:p>
          <a:p>
            <a:pPr indent="0" lvl="0" marL="0" rtl="0" algn="l">
              <a:lnSpc>
                <a:spcPct val="100000"/>
              </a:lnSpc>
              <a:spcBef>
                <a:spcPts val="0"/>
              </a:spcBef>
              <a:spcAft>
                <a:spcPts val="0"/>
              </a:spcAft>
              <a:buSzPts val="1100"/>
              <a:buNone/>
            </a:pPr>
            <a:r>
              <a:rPr lang="en-US">
                <a:solidFill>
                  <a:srgbClr val="0070C0"/>
                </a:solidFill>
              </a:rPr>
              <a:t>You know, ForeSea is proposed by OceanPredict in order to enhance the ocean prediction value chain.</a:t>
            </a:r>
            <a:endParaRPr/>
          </a:p>
          <a:p>
            <a:pPr indent="0" lvl="0" marL="0" rtl="0" algn="l">
              <a:lnSpc>
                <a:spcPct val="100000"/>
              </a:lnSpc>
              <a:spcBef>
                <a:spcPts val="0"/>
              </a:spcBef>
              <a:spcAft>
                <a:spcPts val="0"/>
              </a:spcAft>
              <a:buSzPts val="1100"/>
              <a:buNone/>
            </a:pPr>
            <a:r>
              <a:rPr lang="en-US">
                <a:solidFill>
                  <a:srgbClr val="0070C0"/>
                </a:solidFill>
              </a:rPr>
              <a:t>CoastPredict is also proposed to promote use of coastal predictions for societal benefits. </a:t>
            </a:r>
            <a:endParaRPr/>
          </a:p>
          <a:p>
            <a:pPr indent="0" lvl="0" marL="0" rtl="0" algn="l">
              <a:lnSpc>
                <a:spcPct val="100000"/>
              </a:lnSpc>
              <a:spcBef>
                <a:spcPts val="0"/>
              </a:spcBef>
              <a:spcAft>
                <a:spcPts val="0"/>
              </a:spcAft>
              <a:buSzPts val="1100"/>
              <a:buNone/>
            </a:pPr>
            <a:r>
              <a:rPr lang="en-US">
                <a:solidFill>
                  <a:srgbClr val="0070C0"/>
                </a:solidFill>
              </a:rPr>
              <a:t>These programmes need to collaborate with observational communities to construct the observing systems which are effective for predictions.</a:t>
            </a:r>
            <a:endParaRPr/>
          </a:p>
          <a:p>
            <a:pPr indent="0" lvl="0" marL="0" rtl="0" algn="l">
              <a:lnSpc>
                <a:spcPct val="100000"/>
              </a:lnSpc>
              <a:spcBef>
                <a:spcPts val="0"/>
              </a:spcBef>
              <a:spcAft>
                <a:spcPts val="0"/>
              </a:spcAft>
              <a:buSzPts val="1100"/>
              <a:buNone/>
            </a:pPr>
            <a:r>
              <a:rPr lang="en-US">
                <a:solidFill>
                  <a:srgbClr val="0070C0"/>
                </a:solidFill>
              </a:rPr>
              <a:t>Meanwhile, Ocean Observing Co-Design is proposed by GOOS to make the ocean observing network optimal for various purposes.</a:t>
            </a:r>
            <a:endParaRPr/>
          </a:p>
          <a:p>
            <a:pPr indent="0" lvl="0" marL="0" rtl="0" algn="l">
              <a:lnSpc>
                <a:spcPct val="100000"/>
              </a:lnSpc>
              <a:spcBef>
                <a:spcPts val="0"/>
              </a:spcBef>
              <a:spcAft>
                <a:spcPts val="0"/>
              </a:spcAft>
              <a:buSzPts val="1100"/>
              <a:buNone/>
            </a:pPr>
            <a:r>
              <a:rPr lang="en-US">
                <a:solidFill>
                  <a:srgbClr val="0070C0"/>
                </a:solidFill>
              </a:rPr>
              <a:t>So, SynObs is proposed as a UN Decade Project under the collaboration of  OceanPredict task teams in order to generate transformative collaboration among the three UN Decade Programmes. </a:t>
            </a:r>
            <a:endParaRPr>
              <a:solidFill>
                <a:srgbClr val="0070C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the objective of SynObs is to seek the way to extract maximum benefits from the combination among various observation platforms, typically between satellite and in situ observation data, or between coastal and open ocean platforms, in ocean and coastal predictions.</a:t>
            </a:r>
            <a:endParaRPr/>
          </a:p>
          <a:p>
            <a:pPr indent="0" lvl="0" marL="0" rtl="0" algn="l">
              <a:lnSpc>
                <a:spcPct val="100000"/>
              </a:lnSpc>
              <a:spcBef>
                <a:spcPts val="0"/>
              </a:spcBef>
              <a:spcAft>
                <a:spcPts val="0"/>
              </a:spcAft>
              <a:buSzPts val="1100"/>
              <a:buNone/>
            </a:pPr>
            <a:r>
              <a:rPr lang="en-US"/>
              <a:t>On the strategy, SynObs aims to identify the optimal combination of different ocean observation platforms through observing system evaluation and design, and to develop assimilation methods with which we can draw synergistic effects from the combination.</a:t>
            </a:r>
            <a:endParaRPr/>
          </a:p>
          <a:p>
            <a:pPr indent="0" lvl="0" marL="0" rtl="0" algn="l">
              <a:lnSpc>
                <a:spcPct val="100000"/>
              </a:lnSpc>
              <a:spcBef>
                <a:spcPts val="0"/>
              </a:spcBef>
              <a:spcAft>
                <a:spcPts val="0"/>
              </a:spcAft>
              <a:buSzPts val="1100"/>
              <a:buNone/>
            </a:pPr>
            <a:r>
              <a:rPr lang="en-US"/>
              <a:t>Then, our target includes open-oceans, such as the global ocean, tropical ocean, mid-latitude, and polar areas, and coastal and biogeochemical observing systems.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 expected activity of SynObs is evaluating the existing ocean observing network.</a:t>
            </a:r>
            <a:endParaRPr/>
          </a:p>
          <a:p>
            <a:pPr indent="0" lvl="0" marL="0" rtl="0" algn="l">
              <a:lnSpc>
                <a:spcPct val="100000"/>
              </a:lnSpc>
              <a:spcBef>
                <a:spcPts val="0"/>
              </a:spcBef>
              <a:spcAft>
                <a:spcPts val="0"/>
              </a:spcAft>
              <a:buSzPts val="1100"/>
              <a:buNone/>
            </a:pPr>
            <a:r>
              <a:rPr lang="en-US"/>
              <a:t>For example, this figure shows the impacts of the TAO/TRITON arrays and Argo floats on the ENSO forecasts, which were provided at the 2014 Tropical Pacific Observing System Workshop held after the crisis of the TAO array.</a:t>
            </a:r>
            <a:endParaRPr/>
          </a:p>
          <a:p>
            <a:pPr indent="0" lvl="0" marL="0" rtl="0" algn="l">
              <a:lnSpc>
                <a:spcPct val="100000"/>
              </a:lnSpc>
              <a:spcBef>
                <a:spcPts val="0"/>
              </a:spcBef>
              <a:spcAft>
                <a:spcPts val="0"/>
              </a:spcAft>
              <a:buSzPts val="1100"/>
              <a:buNone/>
            </a:pPr>
            <a:r>
              <a:rPr lang="en-US"/>
              <a:t>We will continue this kind of activities, that is, we aim to evaluate the ocean observing network using ocean prediction systems to support their sustainment and further development.</a:t>
            </a:r>
            <a:endParaRPr/>
          </a:p>
          <a:p>
            <a:pPr indent="0" lvl="0" marL="0" rtl="0" algn="l">
              <a:lnSpc>
                <a:spcPct val="100000"/>
              </a:lnSpc>
              <a:spcBef>
                <a:spcPts val="0"/>
              </a:spcBef>
              <a:spcAft>
                <a:spcPts val="0"/>
              </a:spcAft>
              <a:buSzPts val="1100"/>
              <a:buNone/>
            </a:pPr>
            <a:r>
              <a:rPr lang="en-US"/>
              <a:t>And it should be noted that evaluation results will be severely system-dependent as illustrated by this figure.</a:t>
            </a:r>
            <a:endParaRPr/>
          </a:p>
          <a:p>
            <a:pPr indent="0" lvl="0" marL="0" rtl="0" algn="l">
              <a:lnSpc>
                <a:spcPct val="100000"/>
              </a:lnSpc>
              <a:spcBef>
                <a:spcPts val="0"/>
              </a:spcBef>
              <a:spcAft>
                <a:spcPts val="0"/>
              </a:spcAft>
              <a:buSzPts val="1100"/>
              <a:buNone/>
            </a:pPr>
            <a:r>
              <a:rPr lang="en-US"/>
              <a:t>This figure shows that the impact of TAO/TRITON is very different among different systems.</a:t>
            </a:r>
            <a:endParaRPr/>
          </a:p>
          <a:p>
            <a:pPr indent="0" lvl="0" marL="0" rtl="0" algn="l">
              <a:lnSpc>
                <a:spcPct val="100000"/>
              </a:lnSpc>
              <a:spcBef>
                <a:spcPts val="0"/>
              </a:spcBef>
              <a:spcAft>
                <a:spcPts val="0"/>
              </a:spcAft>
              <a:buSzPts val="1100"/>
              <a:buNone/>
            </a:pPr>
            <a:r>
              <a:rPr lang="en-US"/>
              <a:t>So it is necessary to perform evaluation with multiple systems to get a robust and reliable conclusion.</a:t>
            </a:r>
            <a:endParaRPr/>
          </a:p>
          <a:p>
            <a:pPr indent="0" lvl="0" marL="0" rtl="0" algn="l">
              <a:lnSpc>
                <a:spcPct val="100000"/>
              </a:lnSpc>
              <a:spcBef>
                <a:spcPts val="0"/>
              </a:spcBef>
              <a:spcAft>
                <a:spcPts val="0"/>
              </a:spcAft>
              <a:buSzPts val="1100"/>
              <a:buNone/>
            </a:pPr>
            <a:r>
              <a:rPr lang="en-US"/>
              <a:t>Therefore, community collaboration is very important.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also aim to support new observations.</a:t>
            </a:r>
            <a:endParaRPr/>
          </a:p>
          <a:p>
            <a:pPr indent="0" lvl="0" marL="0" rtl="0" algn="l">
              <a:lnSpc>
                <a:spcPct val="100000"/>
              </a:lnSpc>
              <a:spcBef>
                <a:spcPts val="0"/>
              </a:spcBef>
              <a:spcAft>
                <a:spcPts val="0"/>
              </a:spcAft>
              <a:buSzPts val="1100"/>
              <a:buNone/>
            </a:pPr>
            <a:r>
              <a:rPr lang="en-US"/>
              <a:t>SynObs will support designing new observing systems through Observation System Simulation Experiment, OSSE, or some other methods.</a:t>
            </a:r>
            <a:endParaRPr/>
          </a:p>
          <a:p>
            <a:pPr indent="0" lvl="0" marL="0" rtl="0" algn="l">
              <a:lnSpc>
                <a:spcPct val="100000"/>
              </a:lnSpc>
              <a:spcBef>
                <a:spcPts val="0"/>
              </a:spcBef>
              <a:spcAft>
                <a:spcPts val="0"/>
              </a:spcAft>
              <a:buSzPts val="1100"/>
              <a:buNone/>
            </a:pPr>
            <a:r>
              <a:rPr lang="en-US"/>
              <a:t>For example, this figure shows clear reduction of errors when data of two swath altimetry satellites are assimilated.</a:t>
            </a:r>
            <a:endParaRPr/>
          </a:p>
          <a:p>
            <a:pPr indent="0" lvl="0" marL="0" rtl="0" algn="l">
              <a:lnSpc>
                <a:spcPct val="100000"/>
              </a:lnSpc>
              <a:spcBef>
                <a:spcPts val="0"/>
              </a:spcBef>
              <a:spcAft>
                <a:spcPts val="0"/>
              </a:spcAft>
              <a:buSzPts val="1100"/>
              <a:buNone/>
            </a:pPr>
            <a:r>
              <a:rPr lang="en-US"/>
              <a:t>We will support new satellite missions or constructing new in-situ observing systems through this kind of activities.</a:t>
            </a:r>
            <a:endParaRPr/>
          </a:p>
          <a:p>
            <a:pPr indent="0" lvl="0" marL="0" rtl="0" algn="l">
              <a:lnSpc>
                <a:spcPct val="100000"/>
              </a:lnSpc>
              <a:spcBef>
                <a:spcPts val="0"/>
              </a:spcBef>
              <a:spcAft>
                <a:spcPts val="0"/>
              </a:spcAft>
              <a:buSzPts val="1100"/>
              <a:buNone/>
            </a:pPr>
            <a:r>
              <a:rPr lang="en-US"/>
              <a:t>We will also promote developments of data assimilation schemes to assimilate new observations, as well as developments to get more benefits from existing observations.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Then, we will summarize and provide the information we get through operational activities or evaluation efforts using ocean prediction systems.</a:t>
            </a:r>
            <a:endParaRPr/>
          </a:p>
          <a:p>
            <a:pPr indent="0" lvl="0" marL="0" rtl="0" algn="l">
              <a:lnSpc>
                <a:spcPct val="100000"/>
              </a:lnSpc>
              <a:spcBef>
                <a:spcPts val="0"/>
              </a:spcBef>
              <a:spcAft>
                <a:spcPts val="0"/>
              </a:spcAft>
              <a:buSzPts val="1100"/>
              <a:buNone/>
            </a:pPr>
            <a:r>
              <a:rPr lang="en-US"/>
              <a:t>This is the table on usage of observations in the ocean prediction systems we are currently presented on the webpage.</a:t>
            </a:r>
            <a:endParaRPr/>
          </a:p>
          <a:p>
            <a:pPr indent="0" lvl="0" marL="0" rtl="0" algn="l">
              <a:lnSpc>
                <a:spcPct val="100000"/>
              </a:lnSpc>
              <a:spcBef>
                <a:spcPts val="0"/>
              </a:spcBef>
              <a:spcAft>
                <a:spcPts val="0"/>
              </a:spcAft>
              <a:buSzPts val="1100"/>
              <a:buNone/>
            </a:pPr>
            <a:r>
              <a:rPr lang="en-US"/>
              <a:t>Thus, SynObs will summarize the information on the observation data such as usage, QC, and impacts which we get through ocean predictions.</a:t>
            </a:r>
            <a:endParaRPr/>
          </a:p>
          <a:p>
            <a:pPr indent="0" lvl="0" marL="0" rtl="0" algn="l">
              <a:lnSpc>
                <a:spcPct val="100000"/>
              </a:lnSpc>
              <a:spcBef>
                <a:spcPts val="0"/>
              </a:spcBef>
              <a:spcAft>
                <a:spcPts val="0"/>
              </a:spcAft>
              <a:buSzPts val="1100"/>
              <a:buNone/>
            </a:pPr>
            <a:r>
              <a:rPr lang="en-US"/>
              <a:t>Those information will be provided to observation communities to support the management of ocean observing systems.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Meanwhile, so far we tend to focus on a specific observing system.</a:t>
            </a:r>
            <a:endParaRPr/>
          </a:p>
          <a:p>
            <a:pPr indent="0" lvl="0" marL="0" rtl="0" algn="l">
              <a:lnSpc>
                <a:spcPct val="100000"/>
              </a:lnSpc>
              <a:spcBef>
                <a:spcPts val="0"/>
              </a:spcBef>
              <a:spcAft>
                <a:spcPts val="0"/>
              </a:spcAft>
              <a:buSzPts val="1100"/>
              <a:buNone/>
            </a:pPr>
            <a:r>
              <a:rPr lang="en-US"/>
              <a:t>But, to lead a transformative change on ocean predictions in this decade, we need to maximize benefits from the whole ocean observing network.</a:t>
            </a:r>
            <a:endParaRPr/>
          </a:p>
          <a:p>
            <a:pPr indent="0" lvl="0" marL="0" rtl="0" algn="l">
              <a:lnSpc>
                <a:spcPct val="100000"/>
              </a:lnSpc>
              <a:spcBef>
                <a:spcPts val="0"/>
              </a:spcBef>
              <a:spcAft>
                <a:spcPts val="0"/>
              </a:spcAft>
              <a:buSzPts val="1100"/>
              <a:buNone/>
            </a:pPr>
            <a:r>
              <a:rPr lang="en-US"/>
              <a:t>Therefore, we decided that SynObs will focus on synergies among different observing systems.</a:t>
            </a:r>
            <a:endParaRPr/>
          </a:p>
          <a:p>
            <a:pPr indent="0" lvl="0" marL="0" rtl="0" algn="l">
              <a:lnSpc>
                <a:spcPct val="100000"/>
              </a:lnSpc>
              <a:spcBef>
                <a:spcPts val="0"/>
              </a:spcBef>
              <a:spcAft>
                <a:spcPts val="0"/>
              </a:spcAft>
              <a:buSzPts val="1100"/>
              <a:buNone/>
            </a:pPr>
            <a:r>
              <a:rPr lang="en-US"/>
              <a:t>So, we will focus on the synergy from the following combinations of observing systems.</a:t>
            </a:r>
            <a:endParaRPr/>
          </a:p>
          <a:p>
            <a:pPr indent="0" lvl="0" marL="0" rtl="0" algn="l">
              <a:lnSpc>
                <a:spcPct val="100000"/>
              </a:lnSpc>
              <a:spcBef>
                <a:spcPts val="0"/>
              </a:spcBef>
              <a:spcAft>
                <a:spcPts val="0"/>
              </a:spcAft>
              <a:buSzPts val="1100"/>
              <a:buNone/>
            </a:pPr>
            <a:r>
              <a:rPr lang="en-US"/>
              <a:t>First, satellite altimeters, satellite ocean current observations, and Argo floats, mainly for ocean predictions.</a:t>
            </a:r>
            <a:endParaRPr/>
          </a:p>
          <a:p>
            <a:pPr indent="0" lvl="0" marL="0" rtl="0" algn="l">
              <a:lnSpc>
                <a:spcPct val="100000"/>
              </a:lnSpc>
              <a:spcBef>
                <a:spcPts val="0"/>
              </a:spcBef>
              <a:spcAft>
                <a:spcPts val="0"/>
              </a:spcAft>
              <a:buSzPts val="1100"/>
              <a:buNone/>
            </a:pPr>
            <a:r>
              <a:rPr lang="en-US"/>
              <a:t>Second, satellite SST, near-surface in situ observations and sea surface atmospheric parameters, mainly for coupled data assimilations</a:t>
            </a:r>
            <a:endParaRPr/>
          </a:p>
          <a:p>
            <a:pPr indent="0" lvl="0" marL="0" rtl="0" algn="l">
              <a:lnSpc>
                <a:spcPct val="100000"/>
              </a:lnSpc>
              <a:spcBef>
                <a:spcPts val="0"/>
              </a:spcBef>
              <a:spcAft>
                <a:spcPts val="0"/>
              </a:spcAft>
              <a:buSzPts val="1100"/>
              <a:buNone/>
            </a:pPr>
            <a:r>
              <a:rPr lang="en-US"/>
              <a:t>Third, satellite ocean color and in situ observations for biogeochemical predictions,</a:t>
            </a:r>
            <a:endParaRPr/>
          </a:p>
          <a:p>
            <a:pPr indent="0" lvl="0" marL="0" rtl="0" algn="l">
              <a:lnSpc>
                <a:spcPct val="100000"/>
              </a:lnSpc>
              <a:spcBef>
                <a:spcPts val="0"/>
              </a:spcBef>
              <a:spcAft>
                <a:spcPts val="0"/>
              </a:spcAft>
              <a:buSzPts val="1100"/>
              <a:buNone/>
            </a:pPr>
            <a:r>
              <a:rPr lang="en-US"/>
              <a:t>Fourth, sea ice and sea thickness observations for polar predictions,</a:t>
            </a:r>
            <a:endParaRPr/>
          </a:p>
          <a:p>
            <a:pPr indent="0" lvl="0" marL="0" rtl="0" algn="l">
              <a:lnSpc>
                <a:spcPct val="100000"/>
              </a:lnSpc>
              <a:spcBef>
                <a:spcPts val="0"/>
              </a:spcBef>
              <a:spcAft>
                <a:spcPts val="0"/>
              </a:spcAft>
              <a:buSzPts val="1100"/>
              <a:buNone/>
            </a:pPr>
            <a:r>
              <a:rPr lang="en-US"/>
              <a:t>and Fifth, coastal ocean radars and senors, gliders, drones, satellite remote sensing, and Argo floats for coastal predictions.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Then SynObs will bring benefits to the society.</a:t>
            </a:r>
            <a:endParaRPr/>
          </a:p>
          <a:p>
            <a:pPr indent="0" lvl="0" marL="0" rtl="0" algn="l">
              <a:lnSpc>
                <a:spcPct val="100000"/>
              </a:lnSpc>
              <a:spcBef>
                <a:spcPts val="0"/>
              </a:spcBef>
              <a:spcAft>
                <a:spcPts val="0"/>
              </a:spcAft>
              <a:buSzPts val="1100"/>
              <a:buNone/>
            </a:pPr>
            <a:r>
              <a:rPr lang="en-US"/>
              <a:t>You know, SynObs provides a straightforward reason for sustaining the ocean observing network.</a:t>
            </a:r>
            <a:endParaRPr/>
          </a:p>
          <a:p>
            <a:pPr indent="0" lvl="0" marL="0" rtl="0" algn="l">
              <a:lnSpc>
                <a:spcPct val="100000"/>
              </a:lnSpc>
              <a:spcBef>
                <a:spcPts val="0"/>
              </a:spcBef>
              <a:spcAft>
                <a:spcPts val="0"/>
              </a:spcAft>
              <a:buSzPts val="1100"/>
              <a:buNone/>
            </a:pPr>
            <a:r>
              <a:rPr lang="en-US"/>
              <a:t>then it also make a guideline toward a synergistic ocean observing network for “A predicted Ocean”, and, thus, suggests effective investment for the ocean observing systems.</a:t>
            </a:r>
            <a:endParaRPr/>
          </a:p>
          <a:p>
            <a:pPr indent="0" lvl="0" marL="0" rtl="0" algn="l">
              <a:lnSpc>
                <a:spcPct val="100000"/>
              </a:lnSpc>
              <a:spcBef>
                <a:spcPts val="0"/>
              </a:spcBef>
              <a:spcAft>
                <a:spcPts val="0"/>
              </a:spcAft>
              <a:buSzPts val="1100"/>
              <a:buNone/>
            </a:pPr>
            <a:r>
              <a:rPr lang="en-US"/>
              <a:t>It will also support improved ocean and coastal prediction capacity, which will make benefits to marine disaster prevention, marine economy promotion, marine ecosystem management, climate predictions, and so on.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SynObs will surely contribute to A Predicted Ocean.</a:t>
            </a:r>
            <a:endParaRPr/>
          </a:p>
          <a:p>
            <a:pPr indent="0" lvl="0" marL="0" rtl="0" algn="l">
              <a:lnSpc>
                <a:spcPct val="100000"/>
              </a:lnSpc>
              <a:spcBef>
                <a:spcPts val="0"/>
              </a:spcBef>
              <a:spcAft>
                <a:spcPts val="0"/>
              </a:spcAft>
              <a:buSzPts val="1100"/>
              <a:buNone/>
            </a:pPr>
            <a:r>
              <a:rPr lang="en-US"/>
              <a:t>SynObs will evaluate the ocean observing network to sustain it as a indispensable infrastructure for “A predicted Ocean”.</a:t>
            </a:r>
            <a:endParaRPr/>
          </a:p>
          <a:p>
            <a:pPr indent="0" lvl="0" marL="0" rtl="0" algn="l">
              <a:lnSpc>
                <a:spcPct val="100000"/>
              </a:lnSpc>
              <a:spcBef>
                <a:spcPts val="0"/>
              </a:spcBef>
              <a:spcAft>
                <a:spcPts val="0"/>
              </a:spcAft>
              <a:buSzPts val="1100"/>
              <a:buNone/>
            </a:pPr>
            <a:r>
              <a:rPr lang="en-US"/>
              <a:t>SynObs will design ocean observing systems to improve ocean and coastal prediction capacities.</a:t>
            </a:r>
            <a:endParaRPr/>
          </a:p>
          <a:p>
            <a:pPr indent="0" lvl="0" marL="0" rtl="0" algn="l">
              <a:lnSpc>
                <a:spcPct val="100000"/>
              </a:lnSpc>
              <a:spcBef>
                <a:spcPts val="0"/>
              </a:spcBef>
              <a:spcAft>
                <a:spcPts val="0"/>
              </a:spcAft>
              <a:buSzPts val="1100"/>
              <a:buNone/>
            </a:pPr>
            <a:r>
              <a:rPr lang="en-US"/>
              <a:t>SynObs will promote developments for effective use of observation data in ocean and coastal predictions.</a:t>
            </a:r>
            <a:endParaRPr/>
          </a:p>
          <a:p>
            <a:pPr indent="0" lvl="0" marL="0" rtl="0" algn="l">
              <a:lnSpc>
                <a:spcPct val="100000"/>
              </a:lnSpc>
              <a:spcBef>
                <a:spcPts val="0"/>
              </a:spcBef>
              <a:spcAft>
                <a:spcPts val="0"/>
              </a:spcAft>
              <a:buSzPts val="1100"/>
              <a:buNone/>
            </a:pPr>
            <a:r>
              <a:rPr lang="en-US"/>
              <a:t>through these activities, SynObs will contribute to ForeSea, Coastpredict, and “A Predicted Ocean”.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14"/>
          <p:cNvSpPr txBox="1"/>
          <p:nvPr>
            <p:ph type="ctrTitle"/>
          </p:nvPr>
        </p:nvSpPr>
        <p:spPr>
          <a:xfrm>
            <a:off x="685800" y="1597820"/>
            <a:ext cx="7772400" cy="11025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14"/>
          <p:cNvSpPr txBox="1"/>
          <p:nvPr>
            <p:ph idx="1" type="subTitle"/>
          </p:nvPr>
        </p:nvSpPr>
        <p:spPr>
          <a:xfrm>
            <a:off x="1371600" y="2914650"/>
            <a:ext cx="6400800" cy="13146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400"/>
              </a:spcBef>
              <a:spcAft>
                <a:spcPts val="0"/>
              </a:spcAft>
              <a:buClr>
                <a:schemeClr val="dk1"/>
              </a:buClr>
              <a:buSzPts val="1800"/>
              <a:buFont typeface="Arial"/>
              <a:buNone/>
              <a:defRPr/>
            </a:lvl1pPr>
            <a:lvl2pPr lvl="1" algn="ctr">
              <a:lnSpc>
                <a:spcPct val="100000"/>
              </a:lnSpc>
              <a:spcBef>
                <a:spcPts val="300"/>
              </a:spcBef>
              <a:spcAft>
                <a:spcPts val="0"/>
              </a:spcAft>
              <a:buClr>
                <a:schemeClr val="dk1"/>
              </a:buClr>
              <a:buSzPts val="1500"/>
              <a:buFont typeface="Arial"/>
              <a:buNone/>
              <a:defRPr/>
            </a:lvl2pPr>
            <a:lvl3pPr lvl="2" algn="ctr">
              <a:lnSpc>
                <a:spcPct val="100000"/>
              </a:lnSpc>
              <a:spcBef>
                <a:spcPts val="300"/>
              </a:spcBef>
              <a:spcAft>
                <a:spcPts val="0"/>
              </a:spcAft>
              <a:buClr>
                <a:schemeClr val="dk1"/>
              </a:buClr>
              <a:buSzPts val="1400"/>
              <a:buFont typeface="Arial"/>
              <a:buNone/>
              <a:defRPr/>
            </a:lvl3pPr>
            <a:lvl4pPr lvl="3" algn="ctr">
              <a:lnSpc>
                <a:spcPct val="100000"/>
              </a:lnSpc>
              <a:spcBef>
                <a:spcPts val="200"/>
              </a:spcBef>
              <a:spcAft>
                <a:spcPts val="0"/>
              </a:spcAft>
              <a:buClr>
                <a:schemeClr val="dk1"/>
              </a:buClr>
              <a:buSzPts val="1200"/>
              <a:buFont typeface="Arial"/>
              <a:buNone/>
              <a:defRPr/>
            </a:lvl4pPr>
            <a:lvl5pPr lvl="4" algn="ctr">
              <a:lnSpc>
                <a:spcPct val="100000"/>
              </a:lnSpc>
              <a:spcBef>
                <a:spcPts val="200"/>
              </a:spcBef>
              <a:spcAft>
                <a:spcPts val="0"/>
              </a:spcAft>
              <a:buClr>
                <a:schemeClr val="dk1"/>
              </a:buClr>
              <a:buSzPts val="1200"/>
              <a:buFont typeface="Arial"/>
              <a:buNone/>
              <a:defRPr/>
            </a:lvl5pPr>
            <a:lvl6pPr lvl="5" algn="ctr">
              <a:lnSpc>
                <a:spcPct val="100000"/>
              </a:lnSpc>
              <a:spcBef>
                <a:spcPts val="200"/>
              </a:spcBef>
              <a:spcAft>
                <a:spcPts val="0"/>
              </a:spcAft>
              <a:buClr>
                <a:schemeClr val="dk1"/>
              </a:buClr>
              <a:buSzPts val="1200"/>
              <a:buFont typeface="Arial"/>
              <a:buNone/>
              <a:defRPr/>
            </a:lvl6pPr>
            <a:lvl7pPr lvl="6" algn="ctr">
              <a:lnSpc>
                <a:spcPct val="100000"/>
              </a:lnSpc>
              <a:spcBef>
                <a:spcPts val="200"/>
              </a:spcBef>
              <a:spcAft>
                <a:spcPts val="0"/>
              </a:spcAft>
              <a:buClr>
                <a:schemeClr val="dk1"/>
              </a:buClr>
              <a:buSzPts val="1200"/>
              <a:buFont typeface="Arial"/>
              <a:buNone/>
              <a:defRPr/>
            </a:lvl7pPr>
            <a:lvl8pPr lvl="7" algn="ctr">
              <a:lnSpc>
                <a:spcPct val="100000"/>
              </a:lnSpc>
              <a:spcBef>
                <a:spcPts val="200"/>
              </a:spcBef>
              <a:spcAft>
                <a:spcPts val="0"/>
              </a:spcAft>
              <a:buClr>
                <a:schemeClr val="dk1"/>
              </a:buClr>
              <a:buSzPts val="1200"/>
              <a:buFont typeface="Arial"/>
              <a:buNone/>
              <a:defRPr/>
            </a:lvl8pPr>
            <a:lvl9pPr lvl="8" algn="ctr">
              <a:lnSpc>
                <a:spcPct val="100000"/>
              </a:lnSpc>
              <a:spcBef>
                <a:spcPts val="200"/>
              </a:spcBef>
              <a:spcAft>
                <a:spcPts val="0"/>
              </a:spcAft>
              <a:buClr>
                <a:schemeClr val="dk1"/>
              </a:buClr>
              <a:buSzPts val="1200"/>
              <a:buFont typeface="Arial"/>
              <a:buNone/>
              <a:defRPr/>
            </a:lvl9pPr>
          </a:lstStyle>
          <a:p/>
        </p:txBody>
      </p:sp>
      <p:sp>
        <p:nvSpPr>
          <p:cNvPr id="17" name="Google Shape;17;p14"/>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14"/>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14"/>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3"/>
          <p:cNvSpPr txBox="1"/>
          <p:nvPr>
            <p:ph type="title"/>
          </p:nvPr>
        </p:nvSpPr>
        <p:spPr>
          <a:xfrm>
            <a:off x="1792288" y="3600451"/>
            <a:ext cx="5486400" cy="4251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1"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23"/>
          <p:cNvSpPr/>
          <p:nvPr>
            <p:ph idx="2" type="pic"/>
          </p:nvPr>
        </p:nvSpPr>
        <p:spPr>
          <a:xfrm>
            <a:off x="1792288" y="459581"/>
            <a:ext cx="5486400" cy="3086100"/>
          </a:xfrm>
          <a:prstGeom prst="rect">
            <a:avLst/>
          </a:prstGeom>
          <a:noFill/>
          <a:ln>
            <a:noFill/>
          </a:ln>
        </p:spPr>
      </p:sp>
      <p:sp>
        <p:nvSpPr>
          <p:cNvPr id="73" name="Google Shape;73;p23"/>
          <p:cNvSpPr txBox="1"/>
          <p:nvPr>
            <p:ph idx="1" type="body"/>
          </p:nvPr>
        </p:nvSpPr>
        <p:spPr>
          <a:xfrm>
            <a:off x="1792288" y="4025504"/>
            <a:ext cx="5486400" cy="6036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200"/>
              </a:spcBef>
              <a:spcAft>
                <a:spcPts val="0"/>
              </a:spcAft>
              <a:buClr>
                <a:schemeClr val="dk1"/>
              </a:buClr>
              <a:buSzPts val="1100"/>
              <a:buFont typeface="Arial"/>
              <a:buNone/>
              <a:defRPr sz="1100"/>
            </a:lvl1pPr>
            <a:lvl2pPr indent="-228600" lvl="1" marL="914400" algn="l">
              <a:lnSpc>
                <a:spcPct val="100000"/>
              </a:lnSpc>
              <a:spcBef>
                <a:spcPts val="200"/>
              </a:spcBef>
              <a:spcAft>
                <a:spcPts val="0"/>
              </a:spcAft>
              <a:buClr>
                <a:schemeClr val="dk1"/>
              </a:buClr>
              <a:buSzPts val="900"/>
              <a:buFont typeface="Arial"/>
              <a:buNone/>
              <a:defRPr sz="900"/>
            </a:lvl2pPr>
            <a:lvl3pPr indent="-228600" lvl="2" marL="1371600" algn="l">
              <a:lnSpc>
                <a:spcPct val="100000"/>
              </a:lnSpc>
              <a:spcBef>
                <a:spcPts val="200"/>
              </a:spcBef>
              <a:spcAft>
                <a:spcPts val="0"/>
              </a:spcAft>
              <a:buClr>
                <a:schemeClr val="dk1"/>
              </a:buClr>
              <a:buSzPts val="800"/>
              <a:buFont typeface="Arial"/>
              <a:buNone/>
              <a:defRPr sz="800"/>
            </a:lvl3pPr>
            <a:lvl4pPr indent="-228600" lvl="3" marL="1828800" algn="l">
              <a:lnSpc>
                <a:spcPct val="100000"/>
              </a:lnSpc>
              <a:spcBef>
                <a:spcPts val="100"/>
              </a:spcBef>
              <a:spcAft>
                <a:spcPts val="0"/>
              </a:spcAft>
              <a:buClr>
                <a:schemeClr val="dk1"/>
              </a:buClr>
              <a:buSzPts val="700"/>
              <a:buFont typeface="Arial"/>
              <a:buNone/>
              <a:defRPr sz="700"/>
            </a:lvl4pPr>
            <a:lvl5pPr indent="-228600" lvl="4" marL="2286000" algn="l">
              <a:lnSpc>
                <a:spcPct val="100000"/>
              </a:lnSpc>
              <a:spcBef>
                <a:spcPts val="100"/>
              </a:spcBef>
              <a:spcAft>
                <a:spcPts val="0"/>
              </a:spcAft>
              <a:buClr>
                <a:schemeClr val="dk1"/>
              </a:buClr>
              <a:buSzPts val="700"/>
              <a:buFont typeface="Arial"/>
              <a:buNone/>
              <a:defRPr sz="700"/>
            </a:lvl5pPr>
            <a:lvl6pPr indent="-228600" lvl="5" marL="2743200" algn="l">
              <a:lnSpc>
                <a:spcPct val="100000"/>
              </a:lnSpc>
              <a:spcBef>
                <a:spcPts val="100"/>
              </a:spcBef>
              <a:spcAft>
                <a:spcPts val="0"/>
              </a:spcAft>
              <a:buClr>
                <a:schemeClr val="dk1"/>
              </a:buClr>
              <a:buSzPts val="700"/>
              <a:buFont typeface="Arial"/>
              <a:buNone/>
              <a:defRPr sz="700"/>
            </a:lvl6pPr>
            <a:lvl7pPr indent="-228600" lvl="6" marL="3200400" algn="l">
              <a:lnSpc>
                <a:spcPct val="100000"/>
              </a:lnSpc>
              <a:spcBef>
                <a:spcPts val="100"/>
              </a:spcBef>
              <a:spcAft>
                <a:spcPts val="0"/>
              </a:spcAft>
              <a:buClr>
                <a:schemeClr val="dk1"/>
              </a:buClr>
              <a:buSzPts val="700"/>
              <a:buFont typeface="Arial"/>
              <a:buNone/>
              <a:defRPr sz="700"/>
            </a:lvl7pPr>
            <a:lvl8pPr indent="-228600" lvl="7" marL="3657600" algn="l">
              <a:lnSpc>
                <a:spcPct val="100000"/>
              </a:lnSpc>
              <a:spcBef>
                <a:spcPts val="100"/>
              </a:spcBef>
              <a:spcAft>
                <a:spcPts val="0"/>
              </a:spcAft>
              <a:buClr>
                <a:schemeClr val="dk1"/>
              </a:buClr>
              <a:buSzPts val="700"/>
              <a:buFont typeface="Arial"/>
              <a:buNone/>
              <a:defRPr sz="700"/>
            </a:lvl8pPr>
            <a:lvl9pPr indent="-228600" lvl="8" marL="4114800" algn="l">
              <a:lnSpc>
                <a:spcPct val="100000"/>
              </a:lnSpc>
              <a:spcBef>
                <a:spcPts val="100"/>
              </a:spcBef>
              <a:spcAft>
                <a:spcPts val="0"/>
              </a:spcAft>
              <a:buClr>
                <a:schemeClr val="dk1"/>
              </a:buClr>
              <a:buSzPts val="700"/>
              <a:buFont typeface="Arial"/>
              <a:buNone/>
              <a:defRPr sz="700"/>
            </a:lvl9pPr>
          </a:lstStyle>
          <a:p/>
        </p:txBody>
      </p:sp>
      <p:sp>
        <p:nvSpPr>
          <p:cNvPr id="74" name="Google Shape;74;p23"/>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23"/>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23"/>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4"/>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24"/>
          <p:cNvSpPr txBox="1"/>
          <p:nvPr>
            <p:ph idx="1" type="body"/>
          </p:nvPr>
        </p:nvSpPr>
        <p:spPr>
          <a:xfrm rot="5400000">
            <a:off x="2886000" y="-942900"/>
            <a:ext cx="3372000" cy="77724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80" name="Google Shape;80;p24"/>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24"/>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24"/>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5"/>
          <p:cNvSpPr txBox="1"/>
          <p:nvPr>
            <p:ph type="title"/>
          </p:nvPr>
        </p:nvSpPr>
        <p:spPr>
          <a:xfrm rot="5400000">
            <a:off x="5286300" y="1457401"/>
            <a:ext cx="4400700" cy="19431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25"/>
          <p:cNvSpPr txBox="1"/>
          <p:nvPr>
            <p:ph idx="1" type="body"/>
          </p:nvPr>
        </p:nvSpPr>
        <p:spPr>
          <a:xfrm rot="5400000">
            <a:off x="1323901" y="-409499"/>
            <a:ext cx="4400700" cy="56769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86" name="Google Shape;86;p25"/>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25"/>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25"/>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26"/>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26"/>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42900" lvl="0" marL="457200" algn="l">
              <a:lnSpc>
                <a:spcPct val="100000"/>
              </a:lnSpc>
              <a:spcBef>
                <a:spcPts val="400"/>
              </a:spcBef>
              <a:spcAft>
                <a:spcPts val="0"/>
              </a:spcAft>
              <a:buSzPts val="1800"/>
              <a:buChar char="•"/>
              <a:defRPr/>
            </a:lvl1pPr>
            <a:lvl2pPr indent="-323850" lvl="1" marL="914400" algn="l">
              <a:lnSpc>
                <a:spcPct val="100000"/>
              </a:lnSpc>
              <a:spcBef>
                <a:spcPts val="300"/>
              </a:spcBef>
              <a:spcAft>
                <a:spcPts val="0"/>
              </a:spcAft>
              <a:buSzPts val="1500"/>
              <a:buChar char="–"/>
              <a:defRPr/>
            </a:lvl2pPr>
            <a:lvl3pPr indent="-317500" lvl="2" marL="1371600" algn="l">
              <a:lnSpc>
                <a:spcPct val="100000"/>
              </a:lnSpc>
              <a:spcBef>
                <a:spcPts val="300"/>
              </a:spcBef>
              <a:spcAft>
                <a:spcPts val="0"/>
              </a:spcAft>
              <a:buSzPts val="1400"/>
              <a:buChar char="•"/>
              <a:defRPr/>
            </a:lvl3pPr>
            <a:lvl4pPr indent="-304800" lvl="3" marL="1828800" algn="l">
              <a:lnSpc>
                <a:spcPct val="100000"/>
              </a:lnSpc>
              <a:spcBef>
                <a:spcPts val="200"/>
              </a:spcBef>
              <a:spcAft>
                <a:spcPts val="0"/>
              </a:spcAft>
              <a:buSzPts val="1200"/>
              <a:buChar char="–"/>
              <a:defRPr/>
            </a:lvl4pPr>
            <a:lvl5pPr indent="-304800" lvl="4" marL="2286000" algn="l">
              <a:lnSpc>
                <a:spcPct val="100000"/>
              </a:lnSpc>
              <a:spcBef>
                <a:spcPts val="200"/>
              </a:spcBef>
              <a:spcAft>
                <a:spcPts val="0"/>
              </a:spcAft>
              <a:buSzPts val="1200"/>
              <a:buChar char="»"/>
              <a:defRPr/>
            </a:lvl5pPr>
            <a:lvl6pPr indent="-304800" lvl="5" marL="2743200" algn="l">
              <a:lnSpc>
                <a:spcPct val="100000"/>
              </a:lnSpc>
              <a:spcBef>
                <a:spcPts val="200"/>
              </a:spcBef>
              <a:spcAft>
                <a:spcPts val="0"/>
              </a:spcAft>
              <a:buSzPts val="1200"/>
              <a:buChar char="»"/>
              <a:defRPr/>
            </a:lvl6pPr>
            <a:lvl7pPr indent="-304800" lvl="6" marL="3200400" algn="l">
              <a:lnSpc>
                <a:spcPct val="100000"/>
              </a:lnSpc>
              <a:spcBef>
                <a:spcPts val="200"/>
              </a:spcBef>
              <a:spcAft>
                <a:spcPts val="0"/>
              </a:spcAft>
              <a:buSzPts val="1200"/>
              <a:buChar char="»"/>
              <a:defRPr/>
            </a:lvl7pPr>
            <a:lvl8pPr indent="-304800" lvl="7" marL="3657600" algn="l">
              <a:lnSpc>
                <a:spcPct val="100000"/>
              </a:lnSpc>
              <a:spcBef>
                <a:spcPts val="200"/>
              </a:spcBef>
              <a:spcAft>
                <a:spcPts val="0"/>
              </a:spcAft>
              <a:buSzPts val="1200"/>
              <a:buChar char="»"/>
              <a:defRPr/>
            </a:lvl8pPr>
            <a:lvl9pPr indent="-304800" lvl="8" marL="4114800" algn="l">
              <a:lnSpc>
                <a:spcPct val="100000"/>
              </a:lnSpc>
              <a:spcBef>
                <a:spcPts val="200"/>
              </a:spcBef>
              <a:spcAft>
                <a:spcPts val="0"/>
              </a:spcAft>
              <a:buSzPts val="1200"/>
              <a:buChar char="»"/>
              <a:defRPr/>
            </a:lvl9pPr>
          </a:lstStyle>
          <a:p/>
        </p:txBody>
      </p:sp>
      <p:sp>
        <p:nvSpPr>
          <p:cNvPr id="92" name="Google Shape;92;p26"/>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15"/>
          <p:cNvSpPr txBox="1"/>
          <p:nvPr>
            <p:ph idx="1" type="body"/>
          </p:nvPr>
        </p:nvSpPr>
        <p:spPr>
          <a:xfrm>
            <a:off x="685800" y="1257300"/>
            <a:ext cx="7772400" cy="33720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23" name="Google Shape;23;p15"/>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15"/>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15"/>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16"/>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16"/>
          <p:cNvSpPr txBox="1"/>
          <p:nvPr>
            <p:ph idx="1" type="body"/>
          </p:nvPr>
        </p:nvSpPr>
        <p:spPr>
          <a:xfrm>
            <a:off x="685800" y="1257301"/>
            <a:ext cx="3810000" cy="3372000"/>
          </a:xfrm>
          <a:prstGeom prst="rect">
            <a:avLst/>
          </a:prstGeom>
          <a:noFill/>
          <a:ln>
            <a:noFill/>
          </a:ln>
        </p:spPr>
        <p:txBody>
          <a:bodyPr anchorCtr="0" anchor="t" bIns="34275" lIns="68575" spcFirstLastPara="1" rIns="68575" wrap="square" tIns="34275">
            <a:noAutofit/>
          </a:bodyPr>
          <a:lstStyle>
            <a:lvl1pPr indent="-361950" lvl="0" marL="457200" algn="l">
              <a:lnSpc>
                <a:spcPct val="100000"/>
              </a:lnSpc>
              <a:spcBef>
                <a:spcPts val="400"/>
              </a:spcBef>
              <a:spcAft>
                <a:spcPts val="0"/>
              </a:spcAft>
              <a:buClr>
                <a:schemeClr val="dk1"/>
              </a:buClr>
              <a:buSzPts val="2100"/>
              <a:buFont typeface="Arial"/>
              <a:buChar char="•"/>
              <a:defRPr sz="2100"/>
            </a:lvl1pPr>
            <a:lvl2pPr indent="-342900" lvl="1" marL="914400" algn="l">
              <a:lnSpc>
                <a:spcPct val="100000"/>
              </a:lnSpc>
              <a:spcBef>
                <a:spcPts val="400"/>
              </a:spcBef>
              <a:spcAft>
                <a:spcPts val="0"/>
              </a:spcAft>
              <a:buClr>
                <a:schemeClr val="dk1"/>
              </a:buClr>
              <a:buSzPts val="1800"/>
              <a:buFont typeface="Arial"/>
              <a:buChar char="–"/>
              <a:defRPr sz="1800"/>
            </a:lvl2pPr>
            <a:lvl3pPr indent="-323850" lvl="2" marL="1371600" algn="l">
              <a:lnSpc>
                <a:spcPct val="100000"/>
              </a:lnSpc>
              <a:spcBef>
                <a:spcPts val="300"/>
              </a:spcBef>
              <a:spcAft>
                <a:spcPts val="0"/>
              </a:spcAft>
              <a:buClr>
                <a:schemeClr val="dk1"/>
              </a:buClr>
              <a:buSzPts val="1500"/>
              <a:buFont typeface="Arial"/>
              <a:buChar char="•"/>
              <a:defRPr sz="1500"/>
            </a:lvl3pPr>
            <a:lvl4pPr indent="-317500" lvl="3" marL="1828800" algn="l">
              <a:lnSpc>
                <a:spcPct val="100000"/>
              </a:lnSpc>
              <a:spcBef>
                <a:spcPts val="300"/>
              </a:spcBef>
              <a:spcAft>
                <a:spcPts val="0"/>
              </a:spcAft>
              <a:buClr>
                <a:schemeClr val="dk1"/>
              </a:buClr>
              <a:buSzPts val="1400"/>
              <a:buFont typeface="Arial"/>
              <a:buChar char="–"/>
              <a:defRPr sz="1400"/>
            </a:lvl4pPr>
            <a:lvl5pPr indent="-317500" lvl="4" marL="2286000" algn="l">
              <a:lnSpc>
                <a:spcPct val="100000"/>
              </a:lnSpc>
              <a:spcBef>
                <a:spcPts val="300"/>
              </a:spcBef>
              <a:spcAft>
                <a:spcPts val="0"/>
              </a:spcAft>
              <a:buClr>
                <a:schemeClr val="dk1"/>
              </a:buClr>
              <a:buSzPts val="1400"/>
              <a:buFont typeface="Arial"/>
              <a:buChar char="»"/>
              <a:defRPr sz="1400"/>
            </a:lvl5pPr>
            <a:lvl6pPr indent="-317500" lvl="5" marL="2743200" algn="l">
              <a:lnSpc>
                <a:spcPct val="100000"/>
              </a:lnSpc>
              <a:spcBef>
                <a:spcPts val="300"/>
              </a:spcBef>
              <a:spcAft>
                <a:spcPts val="0"/>
              </a:spcAft>
              <a:buClr>
                <a:schemeClr val="dk1"/>
              </a:buClr>
              <a:buSzPts val="1400"/>
              <a:buFont typeface="Arial"/>
              <a:buChar char="»"/>
              <a:defRPr sz="1400"/>
            </a:lvl6pPr>
            <a:lvl7pPr indent="-317500" lvl="6" marL="3200400" algn="l">
              <a:lnSpc>
                <a:spcPct val="100000"/>
              </a:lnSpc>
              <a:spcBef>
                <a:spcPts val="300"/>
              </a:spcBef>
              <a:spcAft>
                <a:spcPts val="0"/>
              </a:spcAft>
              <a:buClr>
                <a:schemeClr val="dk1"/>
              </a:buClr>
              <a:buSzPts val="1400"/>
              <a:buFont typeface="Arial"/>
              <a:buChar char="»"/>
              <a:defRPr sz="1400"/>
            </a:lvl7pPr>
            <a:lvl8pPr indent="-317500" lvl="7" marL="3657600" algn="l">
              <a:lnSpc>
                <a:spcPct val="100000"/>
              </a:lnSpc>
              <a:spcBef>
                <a:spcPts val="300"/>
              </a:spcBef>
              <a:spcAft>
                <a:spcPts val="0"/>
              </a:spcAft>
              <a:buClr>
                <a:schemeClr val="dk1"/>
              </a:buClr>
              <a:buSzPts val="1400"/>
              <a:buFont typeface="Arial"/>
              <a:buChar char="»"/>
              <a:defRPr sz="1400"/>
            </a:lvl8pPr>
            <a:lvl9pPr indent="-317500" lvl="8" marL="4114800" algn="l">
              <a:lnSpc>
                <a:spcPct val="100000"/>
              </a:lnSpc>
              <a:spcBef>
                <a:spcPts val="300"/>
              </a:spcBef>
              <a:spcAft>
                <a:spcPts val="0"/>
              </a:spcAft>
              <a:buClr>
                <a:schemeClr val="dk1"/>
              </a:buClr>
              <a:buSzPts val="1400"/>
              <a:buFont typeface="Arial"/>
              <a:buChar char="»"/>
              <a:defRPr sz="1400"/>
            </a:lvl9pPr>
          </a:lstStyle>
          <a:p/>
        </p:txBody>
      </p:sp>
      <p:sp>
        <p:nvSpPr>
          <p:cNvPr id="29" name="Google Shape;29;p16"/>
          <p:cNvSpPr txBox="1"/>
          <p:nvPr>
            <p:ph idx="2" type="body"/>
          </p:nvPr>
        </p:nvSpPr>
        <p:spPr>
          <a:xfrm>
            <a:off x="4648201" y="1257301"/>
            <a:ext cx="3810000" cy="3372000"/>
          </a:xfrm>
          <a:prstGeom prst="rect">
            <a:avLst/>
          </a:prstGeom>
          <a:noFill/>
          <a:ln>
            <a:noFill/>
          </a:ln>
        </p:spPr>
        <p:txBody>
          <a:bodyPr anchorCtr="0" anchor="t" bIns="34275" lIns="68575" spcFirstLastPara="1" rIns="68575" wrap="square" tIns="34275">
            <a:noAutofit/>
          </a:bodyPr>
          <a:lstStyle>
            <a:lvl1pPr indent="-361950" lvl="0" marL="457200" algn="l">
              <a:lnSpc>
                <a:spcPct val="100000"/>
              </a:lnSpc>
              <a:spcBef>
                <a:spcPts val="400"/>
              </a:spcBef>
              <a:spcAft>
                <a:spcPts val="0"/>
              </a:spcAft>
              <a:buClr>
                <a:schemeClr val="dk1"/>
              </a:buClr>
              <a:buSzPts val="2100"/>
              <a:buFont typeface="Arial"/>
              <a:buChar char="•"/>
              <a:defRPr sz="2100"/>
            </a:lvl1pPr>
            <a:lvl2pPr indent="-342900" lvl="1" marL="914400" algn="l">
              <a:lnSpc>
                <a:spcPct val="100000"/>
              </a:lnSpc>
              <a:spcBef>
                <a:spcPts val="400"/>
              </a:spcBef>
              <a:spcAft>
                <a:spcPts val="0"/>
              </a:spcAft>
              <a:buClr>
                <a:schemeClr val="dk1"/>
              </a:buClr>
              <a:buSzPts val="1800"/>
              <a:buFont typeface="Arial"/>
              <a:buChar char="–"/>
              <a:defRPr sz="1800"/>
            </a:lvl2pPr>
            <a:lvl3pPr indent="-323850" lvl="2" marL="1371600" algn="l">
              <a:lnSpc>
                <a:spcPct val="100000"/>
              </a:lnSpc>
              <a:spcBef>
                <a:spcPts val="300"/>
              </a:spcBef>
              <a:spcAft>
                <a:spcPts val="0"/>
              </a:spcAft>
              <a:buClr>
                <a:schemeClr val="dk1"/>
              </a:buClr>
              <a:buSzPts val="1500"/>
              <a:buFont typeface="Arial"/>
              <a:buChar char="•"/>
              <a:defRPr sz="1500"/>
            </a:lvl3pPr>
            <a:lvl4pPr indent="-317500" lvl="3" marL="1828800" algn="l">
              <a:lnSpc>
                <a:spcPct val="100000"/>
              </a:lnSpc>
              <a:spcBef>
                <a:spcPts val="300"/>
              </a:spcBef>
              <a:spcAft>
                <a:spcPts val="0"/>
              </a:spcAft>
              <a:buClr>
                <a:schemeClr val="dk1"/>
              </a:buClr>
              <a:buSzPts val="1400"/>
              <a:buFont typeface="Arial"/>
              <a:buChar char="–"/>
              <a:defRPr sz="1400"/>
            </a:lvl4pPr>
            <a:lvl5pPr indent="-317500" lvl="4" marL="2286000" algn="l">
              <a:lnSpc>
                <a:spcPct val="100000"/>
              </a:lnSpc>
              <a:spcBef>
                <a:spcPts val="300"/>
              </a:spcBef>
              <a:spcAft>
                <a:spcPts val="0"/>
              </a:spcAft>
              <a:buClr>
                <a:schemeClr val="dk1"/>
              </a:buClr>
              <a:buSzPts val="1400"/>
              <a:buFont typeface="Arial"/>
              <a:buChar char="»"/>
              <a:defRPr sz="1400"/>
            </a:lvl5pPr>
            <a:lvl6pPr indent="-317500" lvl="5" marL="2743200" algn="l">
              <a:lnSpc>
                <a:spcPct val="100000"/>
              </a:lnSpc>
              <a:spcBef>
                <a:spcPts val="300"/>
              </a:spcBef>
              <a:spcAft>
                <a:spcPts val="0"/>
              </a:spcAft>
              <a:buClr>
                <a:schemeClr val="dk1"/>
              </a:buClr>
              <a:buSzPts val="1400"/>
              <a:buFont typeface="Arial"/>
              <a:buChar char="»"/>
              <a:defRPr sz="1400"/>
            </a:lvl6pPr>
            <a:lvl7pPr indent="-317500" lvl="6" marL="3200400" algn="l">
              <a:lnSpc>
                <a:spcPct val="100000"/>
              </a:lnSpc>
              <a:spcBef>
                <a:spcPts val="300"/>
              </a:spcBef>
              <a:spcAft>
                <a:spcPts val="0"/>
              </a:spcAft>
              <a:buClr>
                <a:schemeClr val="dk1"/>
              </a:buClr>
              <a:buSzPts val="1400"/>
              <a:buFont typeface="Arial"/>
              <a:buChar char="»"/>
              <a:defRPr sz="1400"/>
            </a:lvl7pPr>
            <a:lvl8pPr indent="-317500" lvl="7" marL="3657600" algn="l">
              <a:lnSpc>
                <a:spcPct val="100000"/>
              </a:lnSpc>
              <a:spcBef>
                <a:spcPts val="300"/>
              </a:spcBef>
              <a:spcAft>
                <a:spcPts val="0"/>
              </a:spcAft>
              <a:buClr>
                <a:schemeClr val="dk1"/>
              </a:buClr>
              <a:buSzPts val="1400"/>
              <a:buFont typeface="Arial"/>
              <a:buChar char="»"/>
              <a:defRPr sz="1400"/>
            </a:lvl8pPr>
            <a:lvl9pPr indent="-317500" lvl="8" marL="4114800" algn="l">
              <a:lnSpc>
                <a:spcPct val="100000"/>
              </a:lnSpc>
              <a:spcBef>
                <a:spcPts val="300"/>
              </a:spcBef>
              <a:spcAft>
                <a:spcPts val="0"/>
              </a:spcAft>
              <a:buClr>
                <a:schemeClr val="dk1"/>
              </a:buClr>
              <a:buSzPts val="1400"/>
              <a:buFont typeface="Arial"/>
              <a:buChar char="»"/>
              <a:defRPr sz="1400"/>
            </a:lvl9pPr>
          </a:lstStyle>
          <a:p/>
        </p:txBody>
      </p:sp>
      <p:sp>
        <p:nvSpPr>
          <p:cNvPr id="30" name="Google Shape;30;p16"/>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16"/>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16"/>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17"/>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7"/>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17"/>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18"/>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18"/>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18"/>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18"/>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2" name="Shape 42"/>
        <p:cNvGrpSpPr/>
        <p:nvPr/>
      </p:nvGrpSpPr>
      <p:grpSpPr>
        <a:xfrm>
          <a:off x="0" y="0"/>
          <a:ext cx="0" cy="0"/>
          <a:chOff x="0" y="0"/>
          <a:chExt cx="0" cy="0"/>
        </a:xfrm>
      </p:grpSpPr>
      <p:sp>
        <p:nvSpPr>
          <p:cNvPr id="43" name="Google Shape;43;p19"/>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153A"/>
              </a:buClr>
              <a:buSzPts val="2500"/>
              <a:buFont typeface="Libre Franklin"/>
              <a:buNone/>
              <a:defRPr sz="2500" u="sng"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19"/>
          <p:cNvSpPr txBox="1"/>
          <p:nvPr>
            <p:ph idx="1" type="body"/>
          </p:nvPr>
        </p:nvSpPr>
        <p:spPr>
          <a:xfrm>
            <a:off x="685800" y="1257300"/>
            <a:ext cx="7772400" cy="3372000"/>
          </a:xfrm>
          <a:prstGeom prst="rect">
            <a:avLst/>
          </a:prstGeom>
          <a:noFill/>
          <a:ln>
            <a:noFill/>
          </a:ln>
        </p:spPr>
        <p:txBody>
          <a:bodyPr anchorCtr="0" anchor="t" bIns="34275" lIns="68575" spcFirstLastPara="1" rIns="68575" wrap="square" tIns="34275">
            <a:noAutofit/>
          </a:bodyPr>
          <a:lstStyle>
            <a:lvl1pPr indent="-330200" lvl="0" marL="457200" algn="l">
              <a:lnSpc>
                <a:spcPct val="100000"/>
              </a:lnSpc>
              <a:spcBef>
                <a:spcPts val="300"/>
              </a:spcBef>
              <a:spcAft>
                <a:spcPts val="0"/>
              </a:spcAft>
              <a:buClr>
                <a:srgbClr val="00153A"/>
              </a:buClr>
              <a:buSzPts val="1600"/>
              <a:buFont typeface="Quattrocento Sans"/>
              <a:buChar char="•"/>
              <a:defRPr sz="1600">
                <a:solidFill>
                  <a:srgbClr val="00153A"/>
                </a:solidFill>
                <a:latin typeface="Quattrocento Sans"/>
                <a:ea typeface="Quattrocento Sans"/>
                <a:cs typeface="Quattrocento Sans"/>
                <a:sym typeface="Quattrocento Sans"/>
              </a:defRPr>
            </a:lvl1pPr>
            <a:lvl2pPr indent="-317500" lvl="1" marL="914400" algn="l">
              <a:lnSpc>
                <a:spcPct val="100000"/>
              </a:lnSpc>
              <a:spcBef>
                <a:spcPts val="300"/>
              </a:spcBef>
              <a:spcAft>
                <a:spcPts val="0"/>
              </a:spcAft>
              <a:buClr>
                <a:srgbClr val="00153A"/>
              </a:buClr>
              <a:buSzPts val="1400"/>
              <a:buFont typeface="Quattrocento Sans"/>
              <a:buChar char="–"/>
              <a:defRPr sz="1400">
                <a:solidFill>
                  <a:srgbClr val="00153A"/>
                </a:solidFill>
                <a:latin typeface="Quattrocento Sans"/>
                <a:ea typeface="Quattrocento Sans"/>
                <a:cs typeface="Quattrocento Sans"/>
                <a:sym typeface="Quattrocento Sans"/>
              </a:defRPr>
            </a:lvl2pPr>
            <a:lvl3pPr indent="-298450" lvl="2" marL="1371600" algn="l">
              <a:lnSpc>
                <a:spcPct val="100000"/>
              </a:lnSpc>
              <a:spcBef>
                <a:spcPts val="200"/>
              </a:spcBef>
              <a:spcAft>
                <a:spcPts val="0"/>
              </a:spcAft>
              <a:buClr>
                <a:srgbClr val="00153A"/>
              </a:buClr>
              <a:buSzPts val="1100"/>
              <a:buFont typeface="Quattrocento Sans"/>
              <a:buChar char="•"/>
              <a:defRPr sz="1100">
                <a:solidFill>
                  <a:srgbClr val="00153A"/>
                </a:solidFill>
                <a:latin typeface="Quattrocento Sans"/>
                <a:ea typeface="Quattrocento Sans"/>
                <a:cs typeface="Quattrocento Sans"/>
                <a:sym typeface="Quattrocento Sans"/>
              </a:defRPr>
            </a:lvl3pPr>
            <a:lvl4pPr indent="-292100" lvl="3" marL="1828800" algn="l">
              <a:lnSpc>
                <a:spcPct val="100000"/>
              </a:lnSpc>
              <a:spcBef>
                <a:spcPts val="200"/>
              </a:spcBef>
              <a:spcAft>
                <a:spcPts val="0"/>
              </a:spcAft>
              <a:buClr>
                <a:srgbClr val="00153A"/>
              </a:buClr>
              <a:buSzPts val="1000"/>
              <a:buFont typeface="Quattrocento Sans"/>
              <a:buChar char="–"/>
              <a:defRPr sz="1000">
                <a:solidFill>
                  <a:srgbClr val="00153A"/>
                </a:solidFill>
                <a:latin typeface="Quattrocento Sans"/>
                <a:ea typeface="Quattrocento Sans"/>
                <a:cs typeface="Quattrocento Sans"/>
                <a:sym typeface="Quattrocento Sans"/>
              </a:defRPr>
            </a:lvl4pPr>
            <a:lvl5pPr indent="-292100" lvl="4" marL="2286000" algn="l">
              <a:lnSpc>
                <a:spcPct val="100000"/>
              </a:lnSpc>
              <a:spcBef>
                <a:spcPts val="200"/>
              </a:spcBef>
              <a:spcAft>
                <a:spcPts val="0"/>
              </a:spcAft>
              <a:buClr>
                <a:srgbClr val="00153A"/>
              </a:buClr>
              <a:buSzPts val="1000"/>
              <a:buFont typeface="Quattrocento Sans"/>
              <a:buChar char="»"/>
              <a:defRPr sz="1000">
                <a:solidFill>
                  <a:srgbClr val="00153A"/>
                </a:solidFill>
                <a:latin typeface="Quattrocento Sans"/>
                <a:ea typeface="Quattrocento Sans"/>
                <a:cs typeface="Quattrocento Sans"/>
                <a:sym typeface="Quattrocento Sans"/>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45" name="Google Shape;45;p19"/>
          <p:cNvSpPr txBox="1"/>
          <p:nvPr>
            <p:ph idx="2" type="body"/>
          </p:nvPr>
        </p:nvSpPr>
        <p:spPr>
          <a:xfrm>
            <a:off x="4305300" y="896541"/>
            <a:ext cx="4209900" cy="371400"/>
          </a:xfrm>
          <a:prstGeom prst="rect">
            <a:avLst/>
          </a:prstGeom>
          <a:noFill/>
          <a:ln>
            <a:noFill/>
          </a:ln>
        </p:spPr>
        <p:txBody>
          <a:bodyPr anchorCtr="0" anchor="ctr" bIns="34275" lIns="68575" spcFirstLastPara="1" rIns="68575" wrap="square" tIns="34275">
            <a:normAutofit/>
          </a:bodyPr>
          <a:lstStyle>
            <a:lvl1pPr indent="-228600" lvl="0" marL="457200" algn="r">
              <a:lnSpc>
                <a:spcPct val="100000"/>
              </a:lnSpc>
              <a:spcBef>
                <a:spcPts val="300"/>
              </a:spcBef>
              <a:spcAft>
                <a:spcPts val="0"/>
              </a:spcAft>
              <a:buClr>
                <a:srgbClr val="A5A5A5"/>
              </a:buClr>
              <a:buSzPts val="1600"/>
              <a:buFont typeface="Libre Franklin"/>
              <a:buNone/>
              <a:defRPr i="1" sz="1600">
                <a:solidFill>
                  <a:srgbClr val="A5A5A5"/>
                </a:solidFill>
                <a:latin typeface="Libre Franklin"/>
                <a:ea typeface="Libre Franklin"/>
                <a:cs typeface="Libre Franklin"/>
                <a:sym typeface="Libre Franklin"/>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46" name="Google Shape;46;p19"/>
          <p:cNvSpPr txBox="1"/>
          <p:nvPr>
            <p:ph idx="10" type="dt"/>
          </p:nvPr>
        </p:nvSpPr>
        <p:spPr>
          <a:xfrm>
            <a:off x="7086600" y="4849264"/>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sz="900">
                <a:solidFill>
                  <a:srgbClr val="88888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19"/>
          <p:cNvSpPr txBox="1"/>
          <p:nvPr>
            <p:ph idx="11" type="ftr"/>
          </p:nvPr>
        </p:nvSpPr>
        <p:spPr>
          <a:xfrm>
            <a:off x="0" y="4854745"/>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900">
                <a:solidFill>
                  <a:srgbClr val="88888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20"/>
          <p:cNvSpPr txBox="1"/>
          <p:nvPr>
            <p:ph type="title"/>
          </p:nvPr>
        </p:nvSpPr>
        <p:spPr>
          <a:xfrm>
            <a:off x="722313" y="3305176"/>
            <a:ext cx="7772400" cy="10215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b="1"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20"/>
          <p:cNvSpPr txBox="1"/>
          <p:nvPr>
            <p:ph idx="1" type="body"/>
          </p:nvPr>
        </p:nvSpPr>
        <p:spPr>
          <a:xfrm>
            <a:off x="722313" y="2180036"/>
            <a:ext cx="7772400" cy="1125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300"/>
              </a:spcBef>
              <a:spcAft>
                <a:spcPts val="0"/>
              </a:spcAft>
              <a:buClr>
                <a:schemeClr val="dk1"/>
              </a:buClr>
              <a:buSzPts val="1500"/>
              <a:buFont typeface="Arial"/>
              <a:buNone/>
              <a:defRPr sz="1500"/>
            </a:lvl1pPr>
            <a:lvl2pPr indent="-228600" lvl="1" marL="914400" algn="l">
              <a:lnSpc>
                <a:spcPct val="100000"/>
              </a:lnSpc>
              <a:spcBef>
                <a:spcPts val="300"/>
              </a:spcBef>
              <a:spcAft>
                <a:spcPts val="0"/>
              </a:spcAft>
              <a:buClr>
                <a:schemeClr val="dk1"/>
              </a:buClr>
              <a:buSzPts val="1400"/>
              <a:buFont typeface="Arial"/>
              <a:buNone/>
              <a:defRPr sz="1400"/>
            </a:lvl2pPr>
            <a:lvl3pPr indent="-228600" lvl="2" marL="1371600" algn="l">
              <a:lnSpc>
                <a:spcPct val="100000"/>
              </a:lnSpc>
              <a:spcBef>
                <a:spcPts val="20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100"/>
              <a:buFont typeface="Arial"/>
              <a:buNone/>
              <a:defRPr sz="1100"/>
            </a:lvl4pPr>
            <a:lvl5pPr indent="-228600" lvl="4" marL="2286000" algn="l">
              <a:lnSpc>
                <a:spcPct val="100000"/>
              </a:lnSpc>
              <a:spcBef>
                <a:spcPts val="200"/>
              </a:spcBef>
              <a:spcAft>
                <a:spcPts val="0"/>
              </a:spcAft>
              <a:buClr>
                <a:schemeClr val="dk1"/>
              </a:buClr>
              <a:buSzPts val="1100"/>
              <a:buFont typeface="Arial"/>
              <a:buNone/>
              <a:defRPr sz="1100"/>
            </a:lvl5pPr>
            <a:lvl6pPr indent="-228600" lvl="5" marL="2743200" algn="l">
              <a:lnSpc>
                <a:spcPct val="100000"/>
              </a:lnSpc>
              <a:spcBef>
                <a:spcPts val="200"/>
              </a:spcBef>
              <a:spcAft>
                <a:spcPts val="0"/>
              </a:spcAft>
              <a:buClr>
                <a:schemeClr val="dk1"/>
              </a:buClr>
              <a:buSzPts val="1100"/>
              <a:buFont typeface="Arial"/>
              <a:buNone/>
              <a:defRPr sz="1100"/>
            </a:lvl6pPr>
            <a:lvl7pPr indent="-228600" lvl="6" marL="3200400" algn="l">
              <a:lnSpc>
                <a:spcPct val="100000"/>
              </a:lnSpc>
              <a:spcBef>
                <a:spcPts val="200"/>
              </a:spcBef>
              <a:spcAft>
                <a:spcPts val="0"/>
              </a:spcAft>
              <a:buClr>
                <a:schemeClr val="dk1"/>
              </a:buClr>
              <a:buSzPts val="1100"/>
              <a:buFont typeface="Arial"/>
              <a:buNone/>
              <a:defRPr sz="1100"/>
            </a:lvl7pPr>
            <a:lvl8pPr indent="-228600" lvl="7" marL="3657600" algn="l">
              <a:lnSpc>
                <a:spcPct val="100000"/>
              </a:lnSpc>
              <a:spcBef>
                <a:spcPts val="200"/>
              </a:spcBef>
              <a:spcAft>
                <a:spcPts val="0"/>
              </a:spcAft>
              <a:buClr>
                <a:schemeClr val="dk1"/>
              </a:buClr>
              <a:buSzPts val="1100"/>
              <a:buFont typeface="Arial"/>
              <a:buNone/>
              <a:defRPr sz="1100"/>
            </a:lvl8pPr>
            <a:lvl9pPr indent="-228600" lvl="8" marL="4114800" algn="l">
              <a:lnSpc>
                <a:spcPct val="100000"/>
              </a:lnSpc>
              <a:spcBef>
                <a:spcPts val="200"/>
              </a:spcBef>
              <a:spcAft>
                <a:spcPts val="0"/>
              </a:spcAft>
              <a:buClr>
                <a:schemeClr val="dk1"/>
              </a:buClr>
              <a:buSzPts val="1100"/>
              <a:buFont typeface="Arial"/>
              <a:buNone/>
              <a:defRPr sz="1100"/>
            </a:lvl9pPr>
          </a:lstStyle>
          <a:p/>
        </p:txBody>
      </p:sp>
      <p:sp>
        <p:nvSpPr>
          <p:cNvPr id="51" name="Google Shape;51;p20"/>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20"/>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20"/>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21"/>
          <p:cNvSpPr txBox="1"/>
          <p:nvPr>
            <p:ph idx="1" type="body"/>
          </p:nvPr>
        </p:nvSpPr>
        <p:spPr>
          <a:xfrm>
            <a:off x="457200" y="1151335"/>
            <a:ext cx="4040100" cy="4797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400"/>
              </a:spcBef>
              <a:spcAft>
                <a:spcPts val="0"/>
              </a:spcAft>
              <a:buClr>
                <a:schemeClr val="dk1"/>
              </a:buClr>
              <a:buSzPts val="1800"/>
              <a:buFont typeface="Arial"/>
              <a:buNone/>
              <a:defRPr b="1" sz="1800"/>
            </a:lvl1pPr>
            <a:lvl2pPr indent="-228600" lvl="1" marL="914400" algn="l">
              <a:lnSpc>
                <a:spcPct val="100000"/>
              </a:lnSpc>
              <a:spcBef>
                <a:spcPts val="300"/>
              </a:spcBef>
              <a:spcAft>
                <a:spcPts val="0"/>
              </a:spcAft>
              <a:buClr>
                <a:schemeClr val="dk1"/>
              </a:buClr>
              <a:buSzPts val="1500"/>
              <a:buFont typeface="Arial"/>
              <a:buNone/>
              <a:defRPr b="1" sz="1500"/>
            </a:lvl2pPr>
            <a:lvl3pPr indent="-228600" lvl="2" marL="1371600" algn="l">
              <a:lnSpc>
                <a:spcPct val="100000"/>
              </a:lnSpc>
              <a:spcBef>
                <a:spcPts val="300"/>
              </a:spcBef>
              <a:spcAft>
                <a:spcPts val="0"/>
              </a:spcAft>
              <a:buClr>
                <a:schemeClr val="dk1"/>
              </a:buClr>
              <a:buSzPts val="1400"/>
              <a:buFont typeface="Arial"/>
              <a:buNone/>
              <a:defRPr b="1" sz="1400"/>
            </a:lvl3pPr>
            <a:lvl4pPr indent="-228600" lvl="3" marL="1828800" algn="l">
              <a:lnSpc>
                <a:spcPct val="100000"/>
              </a:lnSpc>
              <a:spcBef>
                <a:spcPts val="200"/>
              </a:spcBef>
              <a:spcAft>
                <a:spcPts val="0"/>
              </a:spcAft>
              <a:buClr>
                <a:schemeClr val="dk1"/>
              </a:buClr>
              <a:buSzPts val="1200"/>
              <a:buFont typeface="Arial"/>
              <a:buNone/>
              <a:defRPr b="1" sz="1200"/>
            </a:lvl4pPr>
            <a:lvl5pPr indent="-228600" lvl="4" marL="2286000" algn="l">
              <a:lnSpc>
                <a:spcPct val="100000"/>
              </a:lnSpc>
              <a:spcBef>
                <a:spcPts val="200"/>
              </a:spcBef>
              <a:spcAft>
                <a:spcPts val="0"/>
              </a:spcAft>
              <a:buClr>
                <a:schemeClr val="dk1"/>
              </a:buClr>
              <a:buSzPts val="1200"/>
              <a:buFont typeface="Arial"/>
              <a:buNone/>
              <a:defRPr b="1" sz="1200"/>
            </a:lvl5pPr>
            <a:lvl6pPr indent="-228600" lvl="5" marL="2743200" algn="l">
              <a:lnSpc>
                <a:spcPct val="100000"/>
              </a:lnSpc>
              <a:spcBef>
                <a:spcPts val="200"/>
              </a:spcBef>
              <a:spcAft>
                <a:spcPts val="0"/>
              </a:spcAft>
              <a:buClr>
                <a:schemeClr val="dk1"/>
              </a:buClr>
              <a:buSzPts val="1200"/>
              <a:buFont typeface="Arial"/>
              <a:buNone/>
              <a:defRPr b="1" sz="1200"/>
            </a:lvl6pPr>
            <a:lvl7pPr indent="-228600" lvl="6" marL="3200400" algn="l">
              <a:lnSpc>
                <a:spcPct val="100000"/>
              </a:lnSpc>
              <a:spcBef>
                <a:spcPts val="200"/>
              </a:spcBef>
              <a:spcAft>
                <a:spcPts val="0"/>
              </a:spcAft>
              <a:buClr>
                <a:schemeClr val="dk1"/>
              </a:buClr>
              <a:buSzPts val="1200"/>
              <a:buFont typeface="Arial"/>
              <a:buNone/>
              <a:defRPr b="1" sz="1200"/>
            </a:lvl7pPr>
            <a:lvl8pPr indent="-228600" lvl="7" marL="3657600" algn="l">
              <a:lnSpc>
                <a:spcPct val="100000"/>
              </a:lnSpc>
              <a:spcBef>
                <a:spcPts val="200"/>
              </a:spcBef>
              <a:spcAft>
                <a:spcPts val="0"/>
              </a:spcAft>
              <a:buClr>
                <a:schemeClr val="dk1"/>
              </a:buClr>
              <a:buSzPts val="1200"/>
              <a:buFont typeface="Arial"/>
              <a:buNone/>
              <a:defRPr b="1" sz="1200"/>
            </a:lvl8pPr>
            <a:lvl9pPr indent="-228600" lvl="8" marL="4114800" algn="l">
              <a:lnSpc>
                <a:spcPct val="100000"/>
              </a:lnSpc>
              <a:spcBef>
                <a:spcPts val="200"/>
              </a:spcBef>
              <a:spcAft>
                <a:spcPts val="0"/>
              </a:spcAft>
              <a:buClr>
                <a:schemeClr val="dk1"/>
              </a:buClr>
              <a:buSzPts val="1200"/>
              <a:buFont typeface="Arial"/>
              <a:buNone/>
              <a:defRPr b="1" sz="1200"/>
            </a:lvl9pPr>
          </a:lstStyle>
          <a:p/>
        </p:txBody>
      </p:sp>
      <p:sp>
        <p:nvSpPr>
          <p:cNvPr id="57" name="Google Shape;57;p21"/>
          <p:cNvSpPr txBox="1"/>
          <p:nvPr>
            <p:ph idx="2" type="body"/>
          </p:nvPr>
        </p:nvSpPr>
        <p:spPr>
          <a:xfrm>
            <a:off x="457200" y="1631156"/>
            <a:ext cx="4040100" cy="2963400"/>
          </a:xfrm>
          <a:prstGeom prst="rect">
            <a:avLst/>
          </a:prstGeom>
          <a:noFill/>
          <a:ln>
            <a:noFill/>
          </a:ln>
        </p:spPr>
        <p:txBody>
          <a:bodyPr anchorCtr="0" anchor="t" bIns="34275" lIns="68575" spcFirstLastPara="1" rIns="68575" wrap="square" tIns="34275">
            <a:noAutofit/>
          </a:bodyPr>
          <a:lstStyle>
            <a:lvl1pPr indent="-342900" lvl="0" marL="457200" algn="l">
              <a:lnSpc>
                <a:spcPct val="100000"/>
              </a:lnSpc>
              <a:spcBef>
                <a:spcPts val="400"/>
              </a:spcBef>
              <a:spcAft>
                <a:spcPts val="0"/>
              </a:spcAft>
              <a:buClr>
                <a:schemeClr val="dk1"/>
              </a:buClr>
              <a:buSzPts val="1800"/>
              <a:buFont typeface="Arial"/>
              <a:buChar char="•"/>
              <a:defRPr sz="1800"/>
            </a:lvl1pPr>
            <a:lvl2pPr indent="-323850" lvl="1" marL="914400" algn="l">
              <a:lnSpc>
                <a:spcPct val="100000"/>
              </a:lnSpc>
              <a:spcBef>
                <a:spcPts val="300"/>
              </a:spcBef>
              <a:spcAft>
                <a:spcPts val="0"/>
              </a:spcAft>
              <a:buClr>
                <a:schemeClr val="dk1"/>
              </a:buClr>
              <a:buSzPts val="1500"/>
              <a:buFont typeface="Arial"/>
              <a:buChar char="–"/>
              <a:defRPr sz="1500"/>
            </a:lvl2pPr>
            <a:lvl3pPr indent="-317500" lvl="2" marL="1371600" algn="l">
              <a:lnSpc>
                <a:spcPct val="100000"/>
              </a:lnSpc>
              <a:spcBef>
                <a:spcPts val="300"/>
              </a:spcBef>
              <a:spcAft>
                <a:spcPts val="0"/>
              </a:spcAft>
              <a:buClr>
                <a:schemeClr val="dk1"/>
              </a:buClr>
              <a:buSzPts val="1400"/>
              <a:buFont typeface="Arial"/>
              <a:buChar char="•"/>
              <a:defRPr sz="1400"/>
            </a:lvl3pPr>
            <a:lvl4pPr indent="-304800" lvl="3" marL="1828800" algn="l">
              <a:lnSpc>
                <a:spcPct val="100000"/>
              </a:lnSpc>
              <a:spcBef>
                <a:spcPts val="200"/>
              </a:spcBef>
              <a:spcAft>
                <a:spcPts val="0"/>
              </a:spcAft>
              <a:buClr>
                <a:schemeClr val="dk1"/>
              </a:buClr>
              <a:buSzPts val="1200"/>
              <a:buFont typeface="Arial"/>
              <a:buChar char="–"/>
              <a:defRPr sz="1200"/>
            </a:lvl4pPr>
            <a:lvl5pPr indent="-304800" lvl="4" marL="2286000" algn="l">
              <a:lnSpc>
                <a:spcPct val="100000"/>
              </a:lnSpc>
              <a:spcBef>
                <a:spcPts val="200"/>
              </a:spcBef>
              <a:spcAft>
                <a:spcPts val="0"/>
              </a:spcAft>
              <a:buClr>
                <a:schemeClr val="dk1"/>
              </a:buClr>
              <a:buSzPts val="1200"/>
              <a:buFont typeface="Arial"/>
              <a:buChar char="»"/>
              <a:defRPr sz="1200"/>
            </a:lvl5pPr>
            <a:lvl6pPr indent="-304800" lvl="5" marL="2743200" algn="l">
              <a:lnSpc>
                <a:spcPct val="100000"/>
              </a:lnSpc>
              <a:spcBef>
                <a:spcPts val="200"/>
              </a:spcBef>
              <a:spcAft>
                <a:spcPts val="0"/>
              </a:spcAft>
              <a:buClr>
                <a:schemeClr val="dk1"/>
              </a:buClr>
              <a:buSzPts val="1200"/>
              <a:buFont typeface="Arial"/>
              <a:buChar char="»"/>
              <a:defRPr sz="1200"/>
            </a:lvl6pPr>
            <a:lvl7pPr indent="-304800" lvl="6" marL="3200400" algn="l">
              <a:lnSpc>
                <a:spcPct val="100000"/>
              </a:lnSpc>
              <a:spcBef>
                <a:spcPts val="200"/>
              </a:spcBef>
              <a:spcAft>
                <a:spcPts val="0"/>
              </a:spcAft>
              <a:buClr>
                <a:schemeClr val="dk1"/>
              </a:buClr>
              <a:buSzPts val="1200"/>
              <a:buFont typeface="Arial"/>
              <a:buChar char="»"/>
              <a:defRPr sz="1200"/>
            </a:lvl7pPr>
            <a:lvl8pPr indent="-304800" lvl="7" marL="3657600" algn="l">
              <a:lnSpc>
                <a:spcPct val="100000"/>
              </a:lnSpc>
              <a:spcBef>
                <a:spcPts val="200"/>
              </a:spcBef>
              <a:spcAft>
                <a:spcPts val="0"/>
              </a:spcAft>
              <a:buClr>
                <a:schemeClr val="dk1"/>
              </a:buClr>
              <a:buSzPts val="1200"/>
              <a:buFont typeface="Arial"/>
              <a:buChar char="»"/>
              <a:defRPr sz="1200"/>
            </a:lvl8pPr>
            <a:lvl9pPr indent="-304800" lvl="8" marL="4114800" algn="l">
              <a:lnSpc>
                <a:spcPct val="100000"/>
              </a:lnSpc>
              <a:spcBef>
                <a:spcPts val="200"/>
              </a:spcBef>
              <a:spcAft>
                <a:spcPts val="0"/>
              </a:spcAft>
              <a:buClr>
                <a:schemeClr val="dk1"/>
              </a:buClr>
              <a:buSzPts val="1200"/>
              <a:buFont typeface="Arial"/>
              <a:buChar char="»"/>
              <a:defRPr sz="1200"/>
            </a:lvl9pPr>
          </a:lstStyle>
          <a:p/>
        </p:txBody>
      </p:sp>
      <p:sp>
        <p:nvSpPr>
          <p:cNvPr id="58" name="Google Shape;58;p21"/>
          <p:cNvSpPr txBox="1"/>
          <p:nvPr>
            <p:ph idx="3" type="body"/>
          </p:nvPr>
        </p:nvSpPr>
        <p:spPr>
          <a:xfrm>
            <a:off x="4645027" y="1151335"/>
            <a:ext cx="4041900" cy="4797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400"/>
              </a:spcBef>
              <a:spcAft>
                <a:spcPts val="0"/>
              </a:spcAft>
              <a:buClr>
                <a:schemeClr val="dk1"/>
              </a:buClr>
              <a:buSzPts val="1800"/>
              <a:buFont typeface="Arial"/>
              <a:buNone/>
              <a:defRPr b="1" sz="1800"/>
            </a:lvl1pPr>
            <a:lvl2pPr indent="-228600" lvl="1" marL="914400" algn="l">
              <a:lnSpc>
                <a:spcPct val="100000"/>
              </a:lnSpc>
              <a:spcBef>
                <a:spcPts val="300"/>
              </a:spcBef>
              <a:spcAft>
                <a:spcPts val="0"/>
              </a:spcAft>
              <a:buClr>
                <a:schemeClr val="dk1"/>
              </a:buClr>
              <a:buSzPts val="1500"/>
              <a:buFont typeface="Arial"/>
              <a:buNone/>
              <a:defRPr b="1" sz="1500"/>
            </a:lvl2pPr>
            <a:lvl3pPr indent="-228600" lvl="2" marL="1371600" algn="l">
              <a:lnSpc>
                <a:spcPct val="100000"/>
              </a:lnSpc>
              <a:spcBef>
                <a:spcPts val="300"/>
              </a:spcBef>
              <a:spcAft>
                <a:spcPts val="0"/>
              </a:spcAft>
              <a:buClr>
                <a:schemeClr val="dk1"/>
              </a:buClr>
              <a:buSzPts val="1400"/>
              <a:buFont typeface="Arial"/>
              <a:buNone/>
              <a:defRPr b="1" sz="1400"/>
            </a:lvl3pPr>
            <a:lvl4pPr indent="-228600" lvl="3" marL="1828800" algn="l">
              <a:lnSpc>
                <a:spcPct val="100000"/>
              </a:lnSpc>
              <a:spcBef>
                <a:spcPts val="200"/>
              </a:spcBef>
              <a:spcAft>
                <a:spcPts val="0"/>
              </a:spcAft>
              <a:buClr>
                <a:schemeClr val="dk1"/>
              </a:buClr>
              <a:buSzPts val="1200"/>
              <a:buFont typeface="Arial"/>
              <a:buNone/>
              <a:defRPr b="1" sz="1200"/>
            </a:lvl4pPr>
            <a:lvl5pPr indent="-228600" lvl="4" marL="2286000" algn="l">
              <a:lnSpc>
                <a:spcPct val="100000"/>
              </a:lnSpc>
              <a:spcBef>
                <a:spcPts val="200"/>
              </a:spcBef>
              <a:spcAft>
                <a:spcPts val="0"/>
              </a:spcAft>
              <a:buClr>
                <a:schemeClr val="dk1"/>
              </a:buClr>
              <a:buSzPts val="1200"/>
              <a:buFont typeface="Arial"/>
              <a:buNone/>
              <a:defRPr b="1" sz="1200"/>
            </a:lvl5pPr>
            <a:lvl6pPr indent="-228600" lvl="5" marL="2743200" algn="l">
              <a:lnSpc>
                <a:spcPct val="100000"/>
              </a:lnSpc>
              <a:spcBef>
                <a:spcPts val="200"/>
              </a:spcBef>
              <a:spcAft>
                <a:spcPts val="0"/>
              </a:spcAft>
              <a:buClr>
                <a:schemeClr val="dk1"/>
              </a:buClr>
              <a:buSzPts val="1200"/>
              <a:buFont typeface="Arial"/>
              <a:buNone/>
              <a:defRPr b="1" sz="1200"/>
            </a:lvl6pPr>
            <a:lvl7pPr indent="-228600" lvl="6" marL="3200400" algn="l">
              <a:lnSpc>
                <a:spcPct val="100000"/>
              </a:lnSpc>
              <a:spcBef>
                <a:spcPts val="200"/>
              </a:spcBef>
              <a:spcAft>
                <a:spcPts val="0"/>
              </a:spcAft>
              <a:buClr>
                <a:schemeClr val="dk1"/>
              </a:buClr>
              <a:buSzPts val="1200"/>
              <a:buFont typeface="Arial"/>
              <a:buNone/>
              <a:defRPr b="1" sz="1200"/>
            </a:lvl7pPr>
            <a:lvl8pPr indent="-228600" lvl="7" marL="3657600" algn="l">
              <a:lnSpc>
                <a:spcPct val="100000"/>
              </a:lnSpc>
              <a:spcBef>
                <a:spcPts val="200"/>
              </a:spcBef>
              <a:spcAft>
                <a:spcPts val="0"/>
              </a:spcAft>
              <a:buClr>
                <a:schemeClr val="dk1"/>
              </a:buClr>
              <a:buSzPts val="1200"/>
              <a:buFont typeface="Arial"/>
              <a:buNone/>
              <a:defRPr b="1" sz="1200"/>
            </a:lvl8pPr>
            <a:lvl9pPr indent="-228600" lvl="8" marL="4114800" algn="l">
              <a:lnSpc>
                <a:spcPct val="100000"/>
              </a:lnSpc>
              <a:spcBef>
                <a:spcPts val="200"/>
              </a:spcBef>
              <a:spcAft>
                <a:spcPts val="0"/>
              </a:spcAft>
              <a:buClr>
                <a:schemeClr val="dk1"/>
              </a:buClr>
              <a:buSzPts val="1200"/>
              <a:buFont typeface="Arial"/>
              <a:buNone/>
              <a:defRPr b="1" sz="1200"/>
            </a:lvl9pPr>
          </a:lstStyle>
          <a:p/>
        </p:txBody>
      </p:sp>
      <p:sp>
        <p:nvSpPr>
          <p:cNvPr id="59" name="Google Shape;59;p21"/>
          <p:cNvSpPr txBox="1"/>
          <p:nvPr>
            <p:ph idx="4" type="body"/>
          </p:nvPr>
        </p:nvSpPr>
        <p:spPr>
          <a:xfrm>
            <a:off x="4645027" y="1631156"/>
            <a:ext cx="4041900" cy="2963400"/>
          </a:xfrm>
          <a:prstGeom prst="rect">
            <a:avLst/>
          </a:prstGeom>
          <a:noFill/>
          <a:ln>
            <a:noFill/>
          </a:ln>
        </p:spPr>
        <p:txBody>
          <a:bodyPr anchorCtr="0" anchor="t" bIns="34275" lIns="68575" spcFirstLastPara="1" rIns="68575" wrap="square" tIns="34275">
            <a:noAutofit/>
          </a:bodyPr>
          <a:lstStyle>
            <a:lvl1pPr indent="-342900" lvl="0" marL="457200" algn="l">
              <a:lnSpc>
                <a:spcPct val="100000"/>
              </a:lnSpc>
              <a:spcBef>
                <a:spcPts val="400"/>
              </a:spcBef>
              <a:spcAft>
                <a:spcPts val="0"/>
              </a:spcAft>
              <a:buClr>
                <a:schemeClr val="dk1"/>
              </a:buClr>
              <a:buSzPts val="1800"/>
              <a:buFont typeface="Arial"/>
              <a:buChar char="•"/>
              <a:defRPr sz="1800"/>
            </a:lvl1pPr>
            <a:lvl2pPr indent="-323850" lvl="1" marL="914400" algn="l">
              <a:lnSpc>
                <a:spcPct val="100000"/>
              </a:lnSpc>
              <a:spcBef>
                <a:spcPts val="300"/>
              </a:spcBef>
              <a:spcAft>
                <a:spcPts val="0"/>
              </a:spcAft>
              <a:buClr>
                <a:schemeClr val="dk1"/>
              </a:buClr>
              <a:buSzPts val="1500"/>
              <a:buFont typeface="Arial"/>
              <a:buChar char="–"/>
              <a:defRPr sz="1500"/>
            </a:lvl2pPr>
            <a:lvl3pPr indent="-317500" lvl="2" marL="1371600" algn="l">
              <a:lnSpc>
                <a:spcPct val="100000"/>
              </a:lnSpc>
              <a:spcBef>
                <a:spcPts val="300"/>
              </a:spcBef>
              <a:spcAft>
                <a:spcPts val="0"/>
              </a:spcAft>
              <a:buClr>
                <a:schemeClr val="dk1"/>
              </a:buClr>
              <a:buSzPts val="1400"/>
              <a:buFont typeface="Arial"/>
              <a:buChar char="•"/>
              <a:defRPr sz="1400"/>
            </a:lvl3pPr>
            <a:lvl4pPr indent="-304800" lvl="3" marL="1828800" algn="l">
              <a:lnSpc>
                <a:spcPct val="100000"/>
              </a:lnSpc>
              <a:spcBef>
                <a:spcPts val="200"/>
              </a:spcBef>
              <a:spcAft>
                <a:spcPts val="0"/>
              </a:spcAft>
              <a:buClr>
                <a:schemeClr val="dk1"/>
              </a:buClr>
              <a:buSzPts val="1200"/>
              <a:buFont typeface="Arial"/>
              <a:buChar char="–"/>
              <a:defRPr sz="1200"/>
            </a:lvl4pPr>
            <a:lvl5pPr indent="-304800" lvl="4" marL="2286000" algn="l">
              <a:lnSpc>
                <a:spcPct val="100000"/>
              </a:lnSpc>
              <a:spcBef>
                <a:spcPts val="200"/>
              </a:spcBef>
              <a:spcAft>
                <a:spcPts val="0"/>
              </a:spcAft>
              <a:buClr>
                <a:schemeClr val="dk1"/>
              </a:buClr>
              <a:buSzPts val="1200"/>
              <a:buFont typeface="Arial"/>
              <a:buChar char="»"/>
              <a:defRPr sz="1200"/>
            </a:lvl5pPr>
            <a:lvl6pPr indent="-304800" lvl="5" marL="2743200" algn="l">
              <a:lnSpc>
                <a:spcPct val="100000"/>
              </a:lnSpc>
              <a:spcBef>
                <a:spcPts val="200"/>
              </a:spcBef>
              <a:spcAft>
                <a:spcPts val="0"/>
              </a:spcAft>
              <a:buClr>
                <a:schemeClr val="dk1"/>
              </a:buClr>
              <a:buSzPts val="1200"/>
              <a:buFont typeface="Arial"/>
              <a:buChar char="»"/>
              <a:defRPr sz="1200"/>
            </a:lvl6pPr>
            <a:lvl7pPr indent="-304800" lvl="6" marL="3200400" algn="l">
              <a:lnSpc>
                <a:spcPct val="100000"/>
              </a:lnSpc>
              <a:spcBef>
                <a:spcPts val="200"/>
              </a:spcBef>
              <a:spcAft>
                <a:spcPts val="0"/>
              </a:spcAft>
              <a:buClr>
                <a:schemeClr val="dk1"/>
              </a:buClr>
              <a:buSzPts val="1200"/>
              <a:buFont typeface="Arial"/>
              <a:buChar char="»"/>
              <a:defRPr sz="1200"/>
            </a:lvl7pPr>
            <a:lvl8pPr indent="-304800" lvl="7" marL="3657600" algn="l">
              <a:lnSpc>
                <a:spcPct val="100000"/>
              </a:lnSpc>
              <a:spcBef>
                <a:spcPts val="200"/>
              </a:spcBef>
              <a:spcAft>
                <a:spcPts val="0"/>
              </a:spcAft>
              <a:buClr>
                <a:schemeClr val="dk1"/>
              </a:buClr>
              <a:buSzPts val="1200"/>
              <a:buFont typeface="Arial"/>
              <a:buChar char="»"/>
              <a:defRPr sz="1200"/>
            </a:lvl8pPr>
            <a:lvl9pPr indent="-304800" lvl="8" marL="4114800" algn="l">
              <a:lnSpc>
                <a:spcPct val="100000"/>
              </a:lnSpc>
              <a:spcBef>
                <a:spcPts val="200"/>
              </a:spcBef>
              <a:spcAft>
                <a:spcPts val="0"/>
              </a:spcAft>
              <a:buClr>
                <a:schemeClr val="dk1"/>
              </a:buClr>
              <a:buSzPts val="1200"/>
              <a:buFont typeface="Arial"/>
              <a:buChar char="»"/>
              <a:defRPr sz="1200"/>
            </a:lvl9pPr>
          </a:lstStyle>
          <a:p/>
        </p:txBody>
      </p:sp>
      <p:sp>
        <p:nvSpPr>
          <p:cNvPr id="60" name="Google Shape;60;p21"/>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21"/>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21"/>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22"/>
          <p:cNvSpPr txBox="1"/>
          <p:nvPr>
            <p:ph type="title"/>
          </p:nvPr>
        </p:nvSpPr>
        <p:spPr>
          <a:xfrm>
            <a:off x="457202" y="204788"/>
            <a:ext cx="3008400" cy="8715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1"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22"/>
          <p:cNvSpPr txBox="1"/>
          <p:nvPr>
            <p:ph idx="1" type="body"/>
          </p:nvPr>
        </p:nvSpPr>
        <p:spPr>
          <a:xfrm>
            <a:off x="3575050" y="204789"/>
            <a:ext cx="5111700" cy="4389900"/>
          </a:xfrm>
          <a:prstGeom prst="rect">
            <a:avLst/>
          </a:prstGeom>
          <a:noFill/>
          <a:ln>
            <a:noFill/>
          </a:ln>
        </p:spPr>
        <p:txBody>
          <a:bodyPr anchorCtr="0" anchor="t" bIns="34275" lIns="68575" spcFirstLastPara="1" rIns="68575" wrap="square" tIns="34275">
            <a:noAutofit/>
          </a:bodyPr>
          <a:lstStyle>
            <a:lvl1pPr indent="-381000" lvl="0" marL="457200" algn="l">
              <a:lnSpc>
                <a:spcPct val="100000"/>
              </a:lnSpc>
              <a:spcBef>
                <a:spcPts val="500"/>
              </a:spcBef>
              <a:spcAft>
                <a:spcPts val="0"/>
              </a:spcAft>
              <a:buClr>
                <a:schemeClr val="dk1"/>
              </a:buClr>
              <a:buSzPts val="2400"/>
              <a:buFont typeface="Arial"/>
              <a:buChar char="•"/>
              <a:defRPr sz="2400"/>
            </a:lvl1pPr>
            <a:lvl2pPr indent="-361950" lvl="1" marL="914400" algn="l">
              <a:lnSpc>
                <a:spcPct val="100000"/>
              </a:lnSpc>
              <a:spcBef>
                <a:spcPts val="400"/>
              </a:spcBef>
              <a:spcAft>
                <a:spcPts val="0"/>
              </a:spcAft>
              <a:buClr>
                <a:schemeClr val="dk1"/>
              </a:buClr>
              <a:buSzPts val="2100"/>
              <a:buFont typeface="Arial"/>
              <a:buChar char="–"/>
              <a:defRPr sz="2100"/>
            </a:lvl2pPr>
            <a:lvl3pPr indent="-342900" lvl="2" marL="1371600" algn="l">
              <a:lnSpc>
                <a:spcPct val="100000"/>
              </a:lnSpc>
              <a:spcBef>
                <a:spcPts val="400"/>
              </a:spcBef>
              <a:spcAft>
                <a:spcPts val="0"/>
              </a:spcAft>
              <a:buClr>
                <a:schemeClr val="dk1"/>
              </a:buClr>
              <a:buSzPts val="1800"/>
              <a:buFont typeface="Arial"/>
              <a:buChar char="•"/>
              <a:defRPr sz="1800"/>
            </a:lvl3pPr>
            <a:lvl4pPr indent="-323850" lvl="3" marL="1828800" algn="l">
              <a:lnSpc>
                <a:spcPct val="100000"/>
              </a:lnSpc>
              <a:spcBef>
                <a:spcPts val="300"/>
              </a:spcBef>
              <a:spcAft>
                <a:spcPts val="0"/>
              </a:spcAft>
              <a:buClr>
                <a:schemeClr val="dk1"/>
              </a:buClr>
              <a:buSzPts val="1500"/>
              <a:buFont typeface="Arial"/>
              <a:buChar char="–"/>
              <a:defRPr sz="1500"/>
            </a:lvl4pPr>
            <a:lvl5pPr indent="-323850" lvl="4" marL="2286000" algn="l">
              <a:lnSpc>
                <a:spcPct val="100000"/>
              </a:lnSpc>
              <a:spcBef>
                <a:spcPts val="300"/>
              </a:spcBef>
              <a:spcAft>
                <a:spcPts val="0"/>
              </a:spcAft>
              <a:buClr>
                <a:schemeClr val="dk1"/>
              </a:buClr>
              <a:buSzPts val="1500"/>
              <a:buFont typeface="Arial"/>
              <a:buChar char="»"/>
              <a:defRPr sz="1500"/>
            </a:lvl5pPr>
            <a:lvl6pPr indent="-323850" lvl="5" marL="2743200" algn="l">
              <a:lnSpc>
                <a:spcPct val="100000"/>
              </a:lnSpc>
              <a:spcBef>
                <a:spcPts val="300"/>
              </a:spcBef>
              <a:spcAft>
                <a:spcPts val="0"/>
              </a:spcAft>
              <a:buClr>
                <a:schemeClr val="dk1"/>
              </a:buClr>
              <a:buSzPts val="1500"/>
              <a:buFont typeface="Arial"/>
              <a:buChar char="»"/>
              <a:defRPr sz="1500"/>
            </a:lvl6pPr>
            <a:lvl7pPr indent="-323850" lvl="6" marL="3200400" algn="l">
              <a:lnSpc>
                <a:spcPct val="100000"/>
              </a:lnSpc>
              <a:spcBef>
                <a:spcPts val="300"/>
              </a:spcBef>
              <a:spcAft>
                <a:spcPts val="0"/>
              </a:spcAft>
              <a:buClr>
                <a:schemeClr val="dk1"/>
              </a:buClr>
              <a:buSzPts val="1500"/>
              <a:buFont typeface="Arial"/>
              <a:buChar char="»"/>
              <a:defRPr sz="1500"/>
            </a:lvl7pPr>
            <a:lvl8pPr indent="-323850" lvl="7" marL="3657600" algn="l">
              <a:lnSpc>
                <a:spcPct val="100000"/>
              </a:lnSpc>
              <a:spcBef>
                <a:spcPts val="300"/>
              </a:spcBef>
              <a:spcAft>
                <a:spcPts val="0"/>
              </a:spcAft>
              <a:buClr>
                <a:schemeClr val="dk1"/>
              </a:buClr>
              <a:buSzPts val="1500"/>
              <a:buFont typeface="Arial"/>
              <a:buChar char="»"/>
              <a:defRPr sz="1500"/>
            </a:lvl8pPr>
            <a:lvl9pPr indent="-323850" lvl="8" marL="4114800" algn="l">
              <a:lnSpc>
                <a:spcPct val="100000"/>
              </a:lnSpc>
              <a:spcBef>
                <a:spcPts val="300"/>
              </a:spcBef>
              <a:spcAft>
                <a:spcPts val="0"/>
              </a:spcAft>
              <a:buClr>
                <a:schemeClr val="dk1"/>
              </a:buClr>
              <a:buSzPts val="1500"/>
              <a:buFont typeface="Arial"/>
              <a:buChar char="»"/>
              <a:defRPr sz="1500"/>
            </a:lvl9pPr>
          </a:lstStyle>
          <a:p/>
        </p:txBody>
      </p:sp>
      <p:sp>
        <p:nvSpPr>
          <p:cNvPr id="66" name="Google Shape;66;p22"/>
          <p:cNvSpPr txBox="1"/>
          <p:nvPr>
            <p:ph idx="2" type="body"/>
          </p:nvPr>
        </p:nvSpPr>
        <p:spPr>
          <a:xfrm>
            <a:off x="457202" y="1076326"/>
            <a:ext cx="3008400" cy="35184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200"/>
              </a:spcBef>
              <a:spcAft>
                <a:spcPts val="0"/>
              </a:spcAft>
              <a:buClr>
                <a:schemeClr val="dk1"/>
              </a:buClr>
              <a:buSzPts val="1100"/>
              <a:buFont typeface="Arial"/>
              <a:buNone/>
              <a:defRPr sz="1100"/>
            </a:lvl1pPr>
            <a:lvl2pPr indent="-228600" lvl="1" marL="914400" algn="l">
              <a:lnSpc>
                <a:spcPct val="100000"/>
              </a:lnSpc>
              <a:spcBef>
                <a:spcPts val="200"/>
              </a:spcBef>
              <a:spcAft>
                <a:spcPts val="0"/>
              </a:spcAft>
              <a:buClr>
                <a:schemeClr val="dk1"/>
              </a:buClr>
              <a:buSzPts val="900"/>
              <a:buFont typeface="Arial"/>
              <a:buNone/>
              <a:defRPr sz="900"/>
            </a:lvl2pPr>
            <a:lvl3pPr indent="-228600" lvl="2" marL="1371600" algn="l">
              <a:lnSpc>
                <a:spcPct val="100000"/>
              </a:lnSpc>
              <a:spcBef>
                <a:spcPts val="200"/>
              </a:spcBef>
              <a:spcAft>
                <a:spcPts val="0"/>
              </a:spcAft>
              <a:buClr>
                <a:schemeClr val="dk1"/>
              </a:buClr>
              <a:buSzPts val="800"/>
              <a:buFont typeface="Arial"/>
              <a:buNone/>
              <a:defRPr sz="800"/>
            </a:lvl3pPr>
            <a:lvl4pPr indent="-228600" lvl="3" marL="1828800" algn="l">
              <a:lnSpc>
                <a:spcPct val="100000"/>
              </a:lnSpc>
              <a:spcBef>
                <a:spcPts val="100"/>
              </a:spcBef>
              <a:spcAft>
                <a:spcPts val="0"/>
              </a:spcAft>
              <a:buClr>
                <a:schemeClr val="dk1"/>
              </a:buClr>
              <a:buSzPts val="700"/>
              <a:buFont typeface="Arial"/>
              <a:buNone/>
              <a:defRPr sz="700"/>
            </a:lvl4pPr>
            <a:lvl5pPr indent="-228600" lvl="4" marL="2286000" algn="l">
              <a:lnSpc>
                <a:spcPct val="100000"/>
              </a:lnSpc>
              <a:spcBef>
                <a:spcPts val="100"/>
              </a:spcBef>
              <a:spcAft>
                <a:spcPts val="0"/>
              </a:spcAft>
              <a:buClr>
                <a:schemeClr val="dk1"/>
              </a:buClr>
              <a:buSzPts val="700"/>
              <a:buFont typeface="Arial"/>
              <a:buNone/>
              <a:defRPr sz="700"/>
            </a:lvl5pPr>
            <a:lvl6pPr indent="-228600" lvl="5" marL="2743200" algn="l">
              <a:lnSpc>
                <a:spcPct val="100000"/>
              </a:lnSpc>
              <a:spcBef>
                <a:spcPts val="100"/>
              </a:spcBef>
              <a:spcAft>
                <a:spcPts val="0"/>
              </a:spcAft>
              <a:buClr>
                <a:schemeClr val="dk1"/>
              </a:buClr>
              <a:buSzPts val="700"/>
              <a:buFont typeface="Arial"/>
              <a:buNone/>
              <a:defRPr sz="700"/>
            </a:lvl6pPr>
            <a:lvl7pPr indent="-228600" lvl="6" marL="3200400" algn="l">
              <a:lnSpc>
                <a:spcPct val="100000"/>
              </a:lnSpc>
              <a:spcBef>
                <a:spcPts val="100"/>
              </a:spcBef>
              <a:spcAft>
                <a:spcPts val="0"/>
              </a:spcAft>
              <a:buClr>
                <a:schemeClr val="dk1"/>
              </a:buClr>
              <a:buSzPts val="700"/>
              <a:buFont typeface="Arial"/>
              <a:buNone/>
              <a:defRPr sz="700"/>
            </a:lvl7pPr>
            <a:lvl8pPr indent="-228600" lvl="7" marL="3657600" algn="l">
              <a:lnSpc>
                <a:spcPct val="100000"/>
              </a:lnSpc>
              <a:spcBef>
                <a:spcPts val="100"/>
              </a:spcBef>
              <a:spcAft>
                <a:spcPts val="0"/>
              </a:spcAft>
              <a:buClr>
                <a:schemeClr val="dk1"/>
              </a:buClr>
              <a:buSzPts val="700"/>
              <a:buFont typeface="Arial"/>
              <a:buNone/>
              <a:defRPr sz="700"/>
            </a:lvl8pPr>
            <a:lvl9pPr indent="-228600" lvl="8" marL="4114800" algn="l">
              <a:lnSpc>
                <a:spcPct val="100000"/>
              </a:lnSpc>
              <a:spcBef>
                <a:spcPts val="100"/>
              </a:spcBef>
              <a:spcAft>
                <a:spcPts val="0"/>
              </a:spcAft>
              <a:buClr>
                <a:schemeClr val="dk1"/>
              </a:buClr>
              <a:buSzPts val="700"/>
              <a:buFont typeface="Arial"/>
              <a:buNone/>
              <a:defRPr sz="700"/>
            </a:lvl9pPr>
          </a:lstStyle>
          <a:p/>
        </p:txBody>
      </p:sp>
      <p:sp>
        <p:nvSpPr>
          <p:cNvPr id="67" name="Google Shape;67;p22"/>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22"/>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22"/>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gif"/><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2.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73763"/>
              </a:buClr>
              <a:buSzPts val="1100"/>
              <a:buFont typeface="Arial"/>
              <a:buNone/>
              <a:defRPr b="0" i="0" sz="2700" u="none" cap="none" strike="noStrike">
                <a:solidFill>
                  <a:srgbClr val="073763"/>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27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27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27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27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27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27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27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2700" u="none" cap="none" strike="noStrike">
                <a:solidFill>
                  <a:schemeClr val="dk2"/>
                </a:solidFill>
                <a:latin typeface="Arial"/>
                <a:ea typeface="Arial"/>
                <a:cs typeface="Arial"/>
                <a:sym typeface="Arial"/>
              </a:defRPr>
            </a:lvl9pPr>
          </a:lstStyle>
          <a:p/>
        </p:txBody>
      </p:sp>
      <p:sp>
        <p:nvSpPr>
          <p:cNvPr id="7" name="Google Shape;7;p13"/>
          <p:cNvSpPr txBox="1"/>
          <p:nvPr>
            <p:ph idx="1" type="body"/>
          </p:nvPr>
        </p:nvSpPr>
        <p:spPr>
          <a:xfrm>
            <a:off x="685800" y="1257300"/>
            <a:ext cx="7772400" cy="3372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00000"/>
              </a:lnSpc>
              <a:spcBef>
                <a:spcPts val="400"/>
              </a:spcBef>
              <a:spcAft>
                <a:spcPts val="0"/>
              </a:spcAft>
              <a:buClr>
                <a:srgbClr val="073763"/>
              </a:buClr>
              <a:buSzPts val="1800"/>
              <a:buFont typeface="Arial"/>
              <a:buChar char="•"/>
              <a:defRPr b="0" i="0" sz="1800" u="none" cap="none" strike="noStrike">
                <a:solidFill>
                  <a:srgbClr val="073763"/>
                </a:solidFill>
                <a:latin typeface="Arial"/>
                <a:ea typeface="Arial"/>
                <a:cs typeface="Arial"/>
                <a:sym typeface="Arial"/>
              </a:defRPr>
            </a:lvl1pPr>
            <a:lvl2pPr indent="-323850" lvl="1" marL="914400" marR="0" rtl="0" algn="l">
              <a:lnSpc>
                <a:spcPct val="100000"/>
              </a:lnSpc>
              <a:spcBef>
                <a:spcPts val="300"/>
              </a:spcBef>
              <a:spcAft>
                <a:spcPts val="0"/>
              </a:spcAft>
              <a:buClr>
                <a:srgbClr val="073763"/>
              </a:buClr>
              <a:buSzPts val="1500"/>
              <a:buFont typeface="Arial"/>
              <a:buChar char="–"/>
              <a:defRPr b="0" i="0" sz="1500" u="none" cap="none" strike="noStrike">
                <a:solidFill>
                  <a:srgbClr val="073763"/>
                </a:solidFill>
                <a:latin typeface="Arial"/>
                <a:ea typeface="Arial"/>
                <a:cs typeface="Arial"/>
                <a:sym typeface="Arial"/>
              </a:defRPr>
            </a:lvl2pPr>
            <a:lvl3pPr indent="-317500" lvl="2" marL="1371600" marR="0" rtl="0" algn="l">
              <a:lnSpc>
                <a:spcPct val="100000"/>
              </a:lnSpc>
              <a:spcBef>
                <a:spcPts val="300"/>
              </a:spcBef>
              <a:spcAft>
                <a:spcPts val="0"/>
              </a:spcAft>
              <a:buClr>
                <a:srgbClr val="073763"/>
              </a:buClr>
              <a:buSzPts val="1400"/>
              <a:buFont typeface="Arial"/>
              <a:buChar char="•"/>
              <a:defRPr b="0" i="0" sz="1400" u="none" cap="none" strike="noStrike">
                <a:solidFill>
                  <a:srgbClr val="073763"/>
                </a:solidFill>
                <a:latin typeface="Arial"/>
                <a:ea typeface="Arial"/>
                <a:cs typeface="Arial"/>
                <a:sym typeface="Arial"/>
              </a:defRPr>
            </a:lvl3pPr>
            <a:lvl4pPr indent="-304800" lvl="3" marL="1828800" marR="0" rtl="0" algn="l">
              <a:lnSpc>
                <a:spcPct val="100000"/>
              </a:lnSpc>
              <a:spcBef>
                <a:spcPts val="200"/>
              </a:spcBef>
              <a:spcAft>
                <a:spcPts val="0"/>
              </a:spcAft>
              <a:buClr>
                <a:srgbClr val="073763"/>
              </a:buClr>
              <a:buSzPts val="1200"/>
              <a:buFont typeface="Arial"/>
              <a:buChar char="–"/>
              <a:defRPr b="0" i="0" sz="1200" u="none" cap="none" strike="noStrike">
                <a:solidFill>
                  <a:srgbClr val="073763"/>
                </a:solidFill>
                <a:latin typeface="Arial"/>
                <a:ea typeface="Arial"/>
                <a:cs typeface="Arial"/>
                <a:sym typeface="Arial"/>
              </a:defRPr>
            </a:lvl4pPr>
            <a:lvl5pPr indent="-304800" lvl="4" marL="2286000" marR="0" rtl="0" algn="l">
              <a:lnSpc>
                <a:spcPct val="100000"/>
              </a:lnSpc>
              <a:spcBef>
                <a:spcPts val="200"/>
              </a:spcBef>
              <a:spcAft>
                <a:spcPts val="0"/>
              </a:spcAft>
              <a:buClr>
                <a:srgbClr val="073763"/>
              </a:buClr>
              <a:buSzPts val="1200"/>
              <a:buFont typeface="Arial"/>
              <a:buChar char="»"/>
              <a:defRPr b="0" i="0" sz="1200" u="none" cap="none" strike="noStrike">
                <a:solidFill>
                  <a:srgbClr val="073763"/>
                </a:solidFill>
                <a:latin typeface="Arial"/>
                <a:ea typeface="Arial"/>
                <a:cs typeface="Arial"/>
                <a:sym typeface="Arial"/>
              </a:defRPr>
            </a:lvl5pPr>
            <a:lvl6pPr indent="-304800" lvl="5" marL="2743200" marR="0" rtl="0" algn="l">
              <a:lnSpc>
                <a:spcPct val="100000"/>
              </a:lnSpc>
              <a:spcBef>
                <a:spcPts val="200"/>
              </a:spcBef>
              <a:spcAft>
                <a:spcPts val="0"/>
              </a:spcAft>
              <a:buClr>
                <a:srgbClr val="073763"/>
              </a:buClr>
              <a:buSzPts val="1200"/>
              <a:buFont typeface="Arial"/>
              <a:buChar char="»"/>
              <a:defRPr b="0" i="0" sz="1200" u="none" cap="none" strike="noStrike">
                <a:solidFill>
                  <a:srgbClr val="073763"/>
                </a:solidFill>
                <a:latin typeface="Arial"/>
                <a:ea typeface="Arial"/>
                <a:cs typeface="Arial"/>
                <a:sym typeface="Arial"/>
              </a:defRPr>
            </a:lvl6pPr>
            <a:lvl7pPr indent="-304800" lvl="6" marL="3200400" marR="0" rtl="0" algn="l">
              <a:lnSpc>
                <a:spcPct val="100000"/>
              </a:lnSpc>
              <a:spcBef>
                <a:spcPts val="200"/>
              </a:spcBef>
              <a:spcAft>
                <a:spcPts val="0"/>
              </a:spcAft>
              <a:buClr>
                <a:srgbClr val="073763"/>
              </a:buClr>
              <a:buSzPts val="1200"/>
              <a:buFont typeface="Arial"/>
              <a:buChar char="»"/>
              <a:defRPr b="0" i="0" sz="1200" u="none" cap="none" strike="noStrike">
                <a:solidFill>
                  <a:srgbClr val="073763"/>
                </a:solidFill>
                <a:latin typeface="Arial"/>
                <a:ea typeface="Arial"/>
                <a:cs typeface="Arial"/>
                <a:sym typeface="Arial"/>
              </a:defRPr>
            </a:lvl7pPr>
            <a:lvl8pPr indent="-304800" lvl="7" marL="3657600" marR="0" rtl="0" algn="l">
              <a:lnSpc>
                <a:spcPct val="100000"/>
              </a:lnSpc>
              <a:spcBef>
                <a:spcPts val="200"/>
              </a:spcBef>
              <a:spcAft>
                <a:spcPts val="0"/>
              </a:spcAft>
              <a:buClr>
                <a:srgbClr val="073763"/>
              </a:buClr>
              <a:buSzPts val="1200"/>
              <a:buFont typeface="Arial"/>
              <a:buChar char="»"/>
              <a:defRPr b="0" i="0" sz="1200" u="none" cap="none" strike="noStrike">
                <a:solidFill>
                  <a:srgbClr val="073763"/>
                </a:solidFill>
                <a:latin typeface="Arial"/>
                <a:ea typeface="Arial"/>
                <a:cs typeface="Arial"/>
                <a:sym typeface="Arial"/>
              </a:defRPr>
            </a:lvl8pPr>
            <a:lvl9pPr indent="-304800" lvl="8" marL="4114800" marR="0" rtl="0" algn="l">
              <a:lnSpc>
                <a:spcPct val="100000"/>
              </a:lnSpc>
              <a:spcBef>
                <a:spcPts val="200"/>
              </a:spcBef>
              <a:spcAft>
                <a:spcPts val="0"/>
              </a:spcAft>
              <a:buClr>
                <a:srgbClr val="073763"/>
              </a:buClr>
              <a:buSzPts val="1200"/>
              <a:buFont typeface="Arial"/>
              <a:buChar char="»"/>
              <a:defRPr b="0" i="0" sz="1200" u="none" cap="none" strike="noStrike">
                <a:solidFill>
                  <a:srgbClr val="073763"/>
                </a:solidFill>
                <a:latin typeface="Arial"/>
                <a:ea typeface="Arial"/>
                <a:cs typeface="Arial"/>
                <a:sym typeface="Arial"/>
              </a:defRPr>
            </a:lvl9pPr>
          </a:lstStyle>
          <a:p/>
        </p:txBody>
      </p:sp>
      <p:sp>
        <p:nvSpPr>
          <p:cNvPr id="8" name="Google Shape;8;p13"/>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3"/>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3"/>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3"/>
          <p:cNvGrpSpPr/>
          <p:nvPr/>
        </p:nvGrpSpPr>
        <p:grpSpPr>
          <a:xfrm>
            <a:off x="7265968" y="68757"/>
            <a:ext cx="1806863" cy="458375"/>
            <a:chOff x="152400" y="152400"/>
            <a:chExt cx="4464698" cy="1132350"/>
          </a:xfrm>
        </p:grpSpPr>
        <p:pic>
          <p:nvPicPr>
            <p:cNvPr id="12" name="Google Shape;12;p13"/>
            <p:cNvPicPr preferRelativeResize="0"/>
            <p:nvPr/>
          </p:nvPicPr>
          <p:blipFill rotWithShape="1">
            <a:blip r:embed="rId2">
              <a:alphaModFix/>
            </a:blip>
            <a:srcRect b="0" l="0" r="59441" t="0"/>
            <a:stretch/>
          </p:blipFill>
          <p:spPr>
            <a:xfrm>
              <a:off x="152400" y="152400"/>
              <a:ext cx="3159251" cy="1132350"/>
            </a:xfrm>
            <a:prstGeom prst="rect">
              <a:avLst/>
            </a:prstGeom>
            <a:noFill/>
            <a:ln>
              <a:noFill/>
            </a:ln>
          </p:spPr>
        </p:pic>
        <p:pic>
          <p:nvPicPr>
            <p:cNvPr id="13" name="Google Shape;13;p13"/>
            <p:cNvPicPr preferRelativeResize="0"/>
            <p:nvPr/>
          </p:nvPicPr>
          <p:blipFill rotWithShape="1">
            <a:blip r:embed="rId3">
              <a:alphaModFix/>
            </a:blip>
            <a:srcRect b="0" l="0" r="0" t="0"/>
            <a:stretch/>
          </p:blipFill>
          <p:spPr>
            <a:xfrm>
              <a:off x="3484748" y="152400"/>
              <a:ext cx="1132350" cy="113235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hyperlink" Target="mailto:yfujii@mri-jma.go.jp" TargetMode="External"/><Relationship Id="rId5" Type="http://schemas.openxmlformats.org/officeDocument/2006/relationships/hyperlink" Target="mailto:elisabeth.remy@mercator-ocean.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p:nvPr/>
        </p:nvSpPr>
        <p:spPr>
          <a:xfrm>
            <a:off x="-31825" y="4414225"/>
            <a:ext cx="9198300" cy="8460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txBox="1"/>
          <p:nvPr>
            <p:ph type="ctrTitle"/>
          </p:nvPr>
        </p:nvSpPr>
        <p:spPr>
          <a:xfrm>
            <a:off x="0" y="940187"/>
            <a:ext cx="9144000" cy="17382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1100"/>
              <a:buNone/>
            </a:pPr>
            <a:r>
              <a:rPr b="1" lang="en-US" sz="3700">
                <a:solidFill>
                  <a:srgbClr val="073763"/>
                </a:solidFill>
                <a:latin typeface="Proxima Nova"/>
                <a:ea typeface="Proxima Nova"/>
                <a:cs typeface="Proxima Nova"/>
                <a:sym typeface="Proxima Nova"/>
              </a:rPr>
              <a:t>Synergistic Observing Network for Impactful and Relevant Ocean Predictions</a:t>
            </a:r>
            <a:br>
              <a:rPr b="1" lang="en-US" sz="3700">
                <a:solidFill>
                  <a:srgbClr val="073763"/>
                </a:solidFill>
                <a:latin typeface="Proxima Nova"/>
                <a:ea typeface="Proxima Nova"/>
                <a:cs typeface="Proxima Nova"/>
                <a:sym typeface="Proxima Nova"/>
              </a:rPr>
            </a:br>
            <a:r>
              <a:rPr b="1" lang="en-US" sz="3700">
                <a:solidFill>
                  <a:srgbClr val="073763"/>
                </a:solidFill>
                <a:latin typeface="Proxima Nova"/>
                <a:ea typeface="Proxima Nova"/>
                <a:cs typeface="Proxima Nova"/>
                <a:sym typeface="Proxima Nova"/>
              </a:rPr>
              <a:t>(SynObs):</a:t>
            </a:r>
            <a:br>
              <a:rPr b="1" lang="en-US" sz="3700">
                <a:solidFill>
                  <a:srgbClr val="073763"/>
                </a:solidFill>
                <a:latin typeface="Proxima Nova"/>
                <a:ea typeface="Proxima Nova"/>
                <a:cs typeface="Proxima Nova"/>
                <a:sym typeface="Proxima Nova"/>
              </a:rPr>
            </a:br>
            <a:r>
              <a:rPr b="1" lang="en-US" sz="3700">
                <a:solidFill>
                  <a:srgbClr val="073763"/>
                </a:solidFill>
                <a:latin typeface="Proxima Nova"/>
                <a:ea typeface="Proxima Nova"/>
                <a:cs typeface="Proxima Nova"/>
                <a:sym typeface="Proxima Nova"/>
              </a:rPr>
              <a:t>An Introduction</a:t>
            </a:r>
            <a:endParaRPr b="1" sz="3700">
              <a:solidFill>
                <a:srgbClr val="073763"/>
              </a:solidFill>
              <a:latin typeface="Proxima Nova"/>
              <a:ea typeface="Proxima Nova"/>
              <a:cs typeface="Proxima Nova"/>
              <a:sym typeface="Proxima Nova"/>
            </a:endParaRPr>
          </a:p>
        </p:txBody>
      </p:sp>
      <p:sp>
        <p:nvSpPr>
          <p:cNvPr id="99" name="Google Shape;99;p1"/>
          <p:cNvSpPr txBox="1"/>
          <p:nvPr>
            <p:ph idx="1" type="subTitle"/>
          </p:nvPr>
        </p:nvSpPr>
        <p:spPr>
          <a:xfrm>
            <a:off x="0" y="3224100"/>
            <a:ext cx="9144000" cy="8934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400"/>
              </a:spcBef>
              <a:spcAft>
                <a:spcPts val="0"/>
              </a:spcAft>
              <a:buSzPts val="1800"/>
              <a:buNone/>
            </a:pPr>
            <a:r>
              <a:rPr lang="en-US">
                <a:latin typeface="Proxima Nova"/>
                <a:ea typeface="Proxima Nova"/>
                <a:cs typeface="Proxima Nova"/>
                <a:sym typeface="Proxima Nova"/>
              </a:rPr>
              <a:t>Yosuke Fujii (JMA/MRI, OceanPredict OS-Eval TT co-chair)</a:t>
            </a:r>
            <a:endParaRPr/>
          </a:p>
          <a:p>
            <a:pPr indent="0" lvl="0" marL="0" rtl="0" algn="ctr">
              <a:lnSpc>
                <a:spcPct val="100000"/>
              </a:lnSpc>
              <a:spcBef>
                <a:spcPts val="400"/>
              </a:spcBef>
              <a:spcAft>
                <a:spcPts val="0"/>
              </a:spcAft>
              <a:buSzPts val="1800"/>
              <a:buNone/>
            </a:pPr>
            <a:r>
              <a:rPr lang="en-US">
                <a:latin typeface="Proxima Nova"/>
                <a:ea typeface="Proxima Nova"/>
                <a:cs typeface="Proxima Nova"/>
                <a:sym typeface="Proxima Nova"/>
              </a:rPr>
              <a:t>Supported by OceanPredict OS-Eval, DA, COSS, and MEAP TTs </a:t>
            </a:r>
            <a:endParaRPr/>
          </a:p>
        </p:txBody>
      </p:sp>
      <p:grpSp>
        <p:nvGrpSpPr>
          <p:cNvPr id="100" name="Google Shape;100;p1"/>
          <p:cNvGrpSpPr/>
          <p:nvPr/>
        </p:nvGrpSpPr>
        <p:grpSpPr>
          <a:xfrm>
            <a:off x="-23328" y="4227600"/>
            <a:ext cx="9198502" cy="186625"/>
            <a:chOff x="-23328" y="4303800"/>
            <a:chExt cx="9198502" cy="186625"/>
          </a:xfrm>
        </p:grpSpPr>
        <p:sp>
          <p:nvSpPr>
            <p:cNvPr id="101" name="Google Shape;101;p1"/>
            <p:cNvSpPr/>
            <p:nvPr/>
          </p:nvSpPr>
          <p:spPr>
            <a:xfrm>
              <a:off x="-23126" y="4397125"/>
              <a:ext cx="9198300" cy="93300"/>
            </a:xfrm>
            <a:prstGeom prst="rect">
              <a:avLst/>
            </a:prstGeom>
            <a:solidFill>
              <a:srgbClr val="F27D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23328" y="4303800"/>
              <a:ext cx="9198300" cy="93300"/>
            </a:xfrm>
            <a:prstGeom prst="rect">
              <a:avLst/>
            </a:prstGeom>
            <a:solidFill>
              <a:srgbClr val="07AE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 name="Google Shape;103;p1"/>
          <p:cNvGrpSpPr/>
          <p:nvPr/>
        </p:nvGrpSpPr>
        <p:grpSpPr>
          <a:xfrm>
            <a:off x="3001275" y="4448175"/>
            <a:ext cx="3189845" cy="701950"/>
            <a:chOff x="3001275" y="4524375"/>
            <a:chExt cx="3189845" cy="701950"/>
          </a:xfrm>
        </p:grpSpPr>
        <p:pic>
          <p:nvPicPr>
            <p:cNvPr id="104" name="Google Shape;104;p1"/>
            <p:cNvPicPr preferRelativeResize="0"/>
            <p:nvPr/>
          </p:nvPicPr>
          <p:blipFill rotWithShape="1">
            <a:blip r:embed="rId3">
              <a:alphaModFix/>
            </a:blip>
            <a:srcRect b="0" l="0" r="0" t="0"/>
            <a:stretch/>
          </p:blipFill>
          <p:spPr>
            <a:xfrm>
              <a:off x="4926626" y="4618851"/>
              <a:ext cx="460779" cy="541430"/>
            </a:xfrm>
            <a:prstGeom prst="rect">
              <a:avLst/>
            </a:prstGeom>
            <a:noFill/>
            <a:ln>
              <a:noFill/>
            </a:ln>
          </p:spPr>
        </p:pic>
        <p:grpSp>
          <p:nvGrpSpPr>
            <p:cNvPr id="105" name="Google Shape;105;p1"/>
            <p:cNvGrpSpPr/>
            <p:nvPr/>
          </p:nvGrpSpPr>
          <p:grpSpPr>
            <a:xfrm>
              <a:off x="5710871" y="4651600"/>
              <a:ext cx="480249" cy="541542"/>
              <a:chOff x="6645813" y="1513263"/>
              <a:chExt cx="1302900" cy="1468787"/>
            </a:xfrm>
          </p:grpSpPr>
          <p:pic>
            <p:nvPicPr>
              <p:cNvPr id="106" name="Google Shape;106;p1"/>
              <p:cNvPicPr preferRelativeResize="0"/>
              <p:nvPr/>
            </p:nvPicPr>
            <p:blipFill rotWithShape="1">
              <a:blip r:embed="rId4">
                <a:alphaModFix/>
              </a:blip>
              <a:srcRect b="0" l="0" r="70618" t="0"/>
              <a:stretch/>
            </p:blipFill>
            <p:spPr>
              <a:xfrm>
                <a:off x="6804172" y="1513263"/>
                <a:ext cx="986175" cy="931400"/>
              </a:xfrm>
              <a:prstGeom prst="rect">
                <a:avLst/>
              </a:prstGeom>
              <a:noFill/>
              <a:ln>
                <a:noFill/>
              </a:ln>
            </p:spPr>
          </p:pic>
          <p:pic>
            <p:nvPicPr>
              <p:cNvPr id="107" name="Google Shape;107;p1"/>
              <p:cNvPicPr preferRelativeResize="0"/>
              <p:nvPr/>
            </p:nvPicPr>
            <p:blipFill rotWithShape="1">
              <a:blip r:embed="rId4">
                <a:alphaModFix/>
              </a:blip>
              <a:srcRect b="0" l="32717" r="0" t="0"/>
              <a:stretch/>
            </p:blipFill>
            <p:spPr>
              <a:xfrm>
                <a:off x="6645813" y="2444675"/>
                <a:ext cx="1302900" cy="537375"/>
              </a:xfrm>
              <a:prstGeom prst="rect">
                <a:avLst/>
              </a:prstGeom>
              <a:noFill/>
              <a:ln>
                <a:noFill/>
              </a:ln>
            </p:spPr>
          </p:pic>
        </p:grpSp>
        <p:pic>
          <p:nvPicPr>
            <p:cNvPr id="108" name="Google Shape;108;p1"/>
            <p:cNvPicPr preferRelativeResize="0"/>
            <p:nvPr/>
          </p:nvPicPr>
          <p:blipFill rotWithShape="1">
            <a:blip r:embed="rId5">
              <a:alphaModFix/>
            </a:blip>
            <a:srcRect b="0" l="0" r="0" t="0"/>
            <a:stretch/>
          </p:blipFill>
          <p:spPr>
            <a:xfrm>
              <a:off x="4047545" y="4524375"/>
              <a:ext cx="701921" cy="701950"/>
            </a:xfrm>
            <a:prstGeom prst="rect">
              <a:avLst/>
            </a:prstGeom>
            <a:noFill/>
            <a:ln>
              <a:noFill/>
            </a:ln>
          </p:spPr>
        </p:pic>
        <p:pic>
          <p:nvPicPr>
            <p:cNvPr id="109" name="Google Shape;109;p1"/>
            <p:cNvPicPr preferRelativeResize="0"/>
            <p:nvPr/>
          </p:nvPicPr>
          <p:blipFill rotWithShape="1">
            <a:blip r:embed="rId6">
              <a:alphaModFix/>
            </a:blip>
            <a:srcRect b="0" l="0" r="0" t="0"/>
            <a:stretch/>
          </p:blipFill>
          <p:spPr>
            <a:xfrm>
              <a:off x="3001275" y="4577890"/>
              <a:ext cx="892426" cy="594943"/>
            </a:xfrm>
            <a:prstGeom prst="rect">
              <a:avLst/>
            </a:prstGeom>
            <a:noFill/>
            <a:ln>
              <a:noFill/>
            </a:ln>
          </p:spPr>
        </p:pic>
      </p:grpSp>
      <p:sp>
        <p:nvSpPr>
          <p:cNvPr id="110" name="Google Shape;110;p1"/>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0"/>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Contributions to </a:t>
            </a:r>
            <a:r>
              <a:rPr lang="en-US">
                <a:solidFill>
                  <a:srgbClr val="0066FF"/>
                </a:solidFill>
              </a:rPr>
              <a:t>Ocean Observing Co-Design</a:t>
            </a:r>
            <a:endParaRPr>
              <a:solidFill>
                <a:srgbClr val="0066FF"/>
              </a:solidFill>
            </a:endParaRPr>
          </a:p>
        </p:txBody>
      </p:sp>
      <p:pic>
        <p:nvPicPr>
          <p:cNvPr id="227" name="Google Shape;227;p10"/>
          <p:cNvPicPr preferRelativeResize="0"/>
          <p:nvPr/>
        </p:nvPicPr>
        <p:blipFill rotWithShape="1">
          <a:blip r:embed="rId3">
            <a:alphaModFix/>
          </a:blip>
          <a:srcRect b="0" l="0" r="0" t="0"/>
          <a:stretch/>
        </p:blipFill>
        <p:spPr>
          <a:xfrm>
            <a:off x="5502681" y="1316703"/>
            <a:ext cx="3434552" cy="1939512"/>
          </a:xfrm>
          <a:prstGeom prst="rect">
            <a:avLst/>
          </a:prstGeom>
          <a:noFill/>
          <a:ln>
            <a:noFill/>
          </a:ln>
        </p:spPr>
      </p:pic>
      <p:sp>
        <p:nvSpPr>
          <p:cNvPr id="228" name="Google Shape;228;p10"/>
          <p:cNvSpPr txBox="1"/>
          <p:nvPr/>
        </p:nvSpPr>
        <p:spPr>
          <a:xfrm>
            <a:off x="944881" y="3933936"/>
            <a:ext cx="7886700" cy="986568"/>
          </a:xfrm>
          <a:prstGeom prst="rect">
            <a:avLst/>
          </a:prstGeom>
          <a:solidFill>
            <a:schemeClr val="accent1"/>
          </a:solidFill>
          <a:ln>
            <a:noFill/>
          </a:ln>
        </p:spPr>
        <p:txBody>
          <a:bodyPr anchorCtr="0" anchor="t" bIns="34275" lIns="68575" spcFirstLastPara="1" rIns="68575" wrap="square" tIns="34275">
            <a:noAutofit/>
          </a:bodyPr>
          <a:lstStyle/>
          <a:p>
            <a:pPr indent="0" lvl="0" marL="127000" marR="0" rtl="0" algn="l">
              <a:lnSpc>
                <a:spcPct val="115000"/>
              </a:lnSpc>
              <a:spcBef>
                <a:spcPts val="1000"/>
              </a:spcBef>
              <a:spcAft>
                <a:spcPts val="0"/>
              </a:spcAft>
              <a:buClr>
                <a:srgbClr val="073763"/>
              </a:buClr>
              <a:buSzPts val="1600"/>
              <a:buFont typeface="Arial"/>
              <a:buNone/>
            </a:pPr>
            <a:r>
              <a:rPr b="0" i="0" lang="en-US" sz="2000" u="none" cap="none" strike="noStrike">
                <a:solidFill>
                  <a:srgbClr val="073763"/>
                </a:solidFill>
                <a:highlight>
                  <a:srgbClr val="FFFFFF"/>
                </a:highlight>
                <a:latin typeface="Arial"/>
                <a:ea typeface="Arial"/>
                <a:cs typeface="Arial"/>
                <a:sym typeface="Arial"/>
              </a:rPr>
              <a:t>SynObs aims to construct a positive feedback cycle between the observing network and ocean prediction systems</a:t>
            </a:r>
            <a:endParaRPr/>
          </a:p>
        </p:txBody>
      </p:sp>
      <p:sp>
        <p:nvSpPr>
          <p:cNvPr id="229" name="Google Shape;229;p10"/>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
        <p:nvSpPr>
          <p:cNvPr id="230" name="Google Shape;230;p10"/>
          <p:cNvSpPr txBox="1"/>
          <p:nvPr>
            <p:ph idx="1" type="body"/>
          </p:nvPr>
        </p:nvSpPr>
        <p:spPr>
          <a:xfrm>
            <a:off x="0" y="993447"/>
            <a:ext cx="5417820" cy="2598420"/>
          </a:xfrm>
          <a:prstGeom prst="rect">
            <a:avLst/>
          </a:prstGeom>
          <a:noFill/>
          <a:ln>
            <a:noFill/>
          </a:ln>
        </p:spPr>
        <p:txBody>
          <a:bodyPr anchorCtr="0" anchor="t" bIns="34275" lIns="68575" spcFirstLastPara="1" rIns="68575" wrap="square" tIns="34275">
            <a:noAutofit/>
          </a:bodyPr>
          <a:lstStyle/>
          <a:p>
            <a:pPr indent="-330200" lvl="0" marL="457200" rtl="0" algn="l">
              <a:lnSpc>
                <a:spcPct val="115000"/>
              </a:lnSpc>
              <a:spcBef>
                <a:spcPts val="1000"/>
              </a:spcBef>
              <a:spcAft>
                <a:spcPts val="0"/>
              </a:spcAft>
              <a:buClr>
                <a:srgbClr val="073763"/>
              </a:buClr>
              <a:buSzPts val="1600"/>
              <a:buFont typeface="Arial"/>
              <a:buChar char="●"/>
            </a:pPr>
            <a:r>
              <a:rPr lang="en-US" sz="1800">
                <a:highlight>
                  <a:srgbClr val="FFFFFF"/>
                </a:highlight>
              </a:rPr>
              <a:t>SynObs will provide information on importance/necessity and effective designs of the ocean observing network for ocean/coastal predictions</a:t>
            </a:r>
            <a:endParaRPr/>
          </a:p>
          <a:p>
            <a:pPr indent="-330200" lvl="0" marL="457200" rtl="0" algn="l">
              <a:lnSpc>
                <a:spcPct val="115000"/>
              </a:lnSpc>
              <a:spcBef>
                <a:spcPts val="600"/>
              </a:spcBef>
              <a:spcAft>
                <a:spcPts val="0"/>
              </a:spcAft>
              <a:buClr>
                <a:srgbClr val="073763"/>
              </a:buClr>
              <a:buSzPts val="1600"/>
              <a:buFont typeface="Arial"/>
              <a:buChar char="●"/>
            </a:pPr>
            <a:r>
              <a:rPr lang="en-US">
                <a:highlight>
                  <a:srgbClr val="FFFFFF"/>
                </a:highlight>
              </a:rPr>
              <a:t>SynObs</a:t>
            </a:r>
            <a:r>
              <a:rPr lang="en-US" sz="1800">
                <a:highlight>
                  <a:srgbClr val="FFFFFF"/>
                </a:highlight>
              </a:rPr>
              <a:t> will make input to the authorized report on </a:t>
            </a:r>
            <a:r>
              <a:rPr lang="en-US">
                <a:highlight>
                  <a:srgbClr val="FFFFFF"/>
                </a:highlight>
              </a:rPr>
              <a:t>future evolution of the ocean </a:t>
            </a:r>
            <a:r>
              <a:rPr lang="en-US" sz="1800">
                <a:highlight>
                  <a:srgbClr val="FFFFFF"/>
                </a:highlight>
              </a:rPr>
              <a:t>observing network from the perspective of ocean/coastal predictions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How can you get involved in SynObs?</a:t>
            </a:r>
            <a:endParaRPr/>
          </a:p>
        </p:txBody>
      </p:sp>
      <p:pic>
        <p:nvPicPr>
          <p:cNvPr id="236" name="Google Shape;236;p11"/>
          <p:cNvPicPr preferRelativeResize="0"/>
          <p:nvPr/>
        </p:nvPicPr>
        <p:blipFill rotWithShape="1">
          <a:blip r:embed="rId3">
            <a:alphaModFix/>
          </a:blip>
          <a:srcRect b="0" l="0" r="0" t="0"/>
          <a:stretch/>
        </p:blipFill>
        <p:spPr>
          <a:xfrm>
            <a:off x="6381340" y="962025"/>
            <a:ext cx="2565436" cy="1814512"/>
          </a:xfrm>
          <a:prstGeom prst="rect">
            <a:avLst/>
          </a:prstGeom>
          <a:noFill/>
          <a:ln>
            <a:noFill/>
          </a:ln>
        </p:spPr>
      </p:pic>
      <p:sp>
        <p:nvSpPr>
          <p:cNvPr id="237" name="Google Shape;237;p11"/>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
        <p:nvSpPr>
          <p:cNvPr id="238" name="Google Shape;238;p11"/>
          <p:cNvSpPr txBox="1"/>
          <p:nvPr>
            <p:ph idx="1" type="body"/>
          </p:nvPr>
        </p:nvSpPr>
        <p:spPr>
          <a:xfrm>
            <a:off x="205696" y="1030604"/>
            <a:ext cx="6057944" cy="3556636"/>
          </a:xfrm>
          <a:prstGeom prst="rect">
            <a:avLst/>
          </a:prstGeom>
          <a:noFill/>
          <a:ln>
            <a:noFill/>
          </a:ln>
        </p:spPr>
        <p:txBody>
          <a:bodyPr anchorCtr="0" anchor="t" bIns="34275" lIns="68575" spcFirstLastPara="1" rIns="68575" wrap="square" tIns="34275">
            <a:noAutofit/>
          </a:bodyPr>
          <a:lstStyle/>
          <a:p>
            <a:pPr indent="-330200" lvl="0" marL="457200" rtl="0" algn="l">
              <a:lnSpc>
                <a:spcPct val="115000"/>
              </a:lnSpc>
              <a:spcBef>
                <a:spcPts val="600"/>
              </a:spcBef>
              <a:spcAft>
                <a:spcPts val="0"/>
              </a:spcAft>
              <a:buClr>
                <a:srgbClr val="073763"/>
              </a:buClr>
              <a:buSzPts val="1600"/>
              <a:buChar char="●"/>
            </a:pPr>
            <a:r>
              <a:rPr lang="en-US" sz="1600">
                <a:highlight>
                  <a:srgbClr val="FFFFFF"/>
                </a:highlight>
              </a:rPr>
              <a:t>On-site and on-line meetings</a:t>
            </a:r>
            <a:endParaRPr/>
          </a:p>
          <a:p>
            <a:pPr indent="-330200" lvl="0" marL="720725" rtl="0" algn="l">
              <a:lnSpc>
                <a:spcPct val="115000"/>
              </a:lnSpc>
              <a:spcBef>
                <a:spcPts val="600"/>
              </a:spcBef>
              <a:spcAft>
                <a:spcPts val="0"/>
              </a:spcAft>
              <a:buClr>
                <a:srgbClr val="073763"/>
              </a:buClr>
              <a:buSzPts val="1600"/>
              <a:buFont typeface="Noto Sans Symbols"/>
              <a:buChar char="⮚"/>
            </a:pPr>
            <a:r>
              <a:rPr b="1" lang="en-US" sz="1400">
                <a:highlight>
                  <a:srgbClr val="FFFFFF"/>
                </a:highlight>
              </a:rPr>
              <a:t>A symposium is planned in Nov. 2022 in Tsukuba, Japan.</a:t>
            </a:r>
            <a:endParaRPr/>
          </a:p>
          <a:p>
            <a:pPr indent="-330200" lvl="0" marL="720725" rtl="0" algn="l">
              <a:lnSpc>
                <a:spcPct val="115000"/>
              </a:lnSpc>
              <a:spcBef>
                <a:spcPts val="600"/>
              </a:spcBef>
              <a:spcAft>
                <a:spcPts val="0"/>
              </a:spcAft>
              <a:buClr>
                <a:srgbClr val="073763"/>
              </a:buClr>
              <a:buSzPts val="1600"/>
              <a:buFont typeface="Noto Sans Symbols"/>
              <a:buChar char="⮚"/>
            </a:pPr>
            <a:r>
              <a:rPr b="1" lang="en-US" sz="1400">
                <a:highlight>
                  <a:srgbClr val="FFFFFF"/>
                </a:highlight>
              </a:rPr>
              <a:t>Regular on-line meetings (every 2-3 months) hosted by OceanPredict OS-Eval Task Team. </a:t>
            </a:r>
            <a:r>
              <a:rPr lang="en-US" sz="1400">
                <a:highlight>
                  <a:srgbClr val="FFFFFF"/>
                </a:highlight>
              </a:rPr>
              <a:t> </a:t>
            </a:r>
            <a:endParaRPr/>
          </a:p>
          <a:p>
            <a:pPr indent="-330200" lvl="0" marL="457200" rtl="0" algn="l">
              <a:lnSpc>
                <a:spcPct val="115000"/>
              </a:lnSpc>
              <a:spcBef>
                <a:spcPts val="1200"/>
              </a:spcBef>
              <a:spcAft>
                <a:spcPts val="0"/>
              </a:spcAft>
              <a:buClr>
                <a:srgbClr val="073763"/>
              </a:buClr>
              <a:buSzPts val="1600"/>
              <a:buFont typeface="Arial"/>
              <a:buChar char="●"/>
            </a:pPr>
            <a:r>
              <a:rPr lang="en-US" sz="1600">
                <a:highlight>
                  <a:srgbClr val="FFFFFF"/>
                </a:highlight>
              </a:rPr>
              <a:t>Share your results and join the collaborative works for future evolution of the ocean observing network.</a:t>
            </a:r>
            <a:endParaRPr/>
          </a:p>
          <a:p>
            <a:pPr indent="-330200" lvl="0" marL="720725" rtl="0" algn="l">
              <a:lnSpc>
                <a:spcPct val="115000"/>
              </a:lnSpc>
              <a:spcBef>
                <a:spcPts val="600"/>
              </a:spcBef>
              <a:spcAft>
                <a:spcPts val="0"/>
              </a:spcAft>
              <a:buClr>
                <a:srgbClr val="073763"/>
              </a:buClr>
              <a:buSzPts val="1600"/>
              <a:buFont typeface="Noto Sans Symbols"/>
              <a:buChar char="⮚"/>
            </a:pPr>
            <a:r>
              <a:rPr b="1" lang="en-US" sz="1400">
                <a:highlight>
                  <a:srgbClr val="FFFFFF"/>
                </a:highlight>
              </a:rPr>
              <a:t>Collaboration among observational and model&amp;DA communities is indispensable for successful evaluation, design and development.</a:t>
            </a:r>
            <a:endParaRPr/>
          </a:p>
          <a:p>
            <a:pPr indent="-330200" lvl="0" marL="720725" rtl="0" algn="l">
              <a:lnSpc>
                <a:spcPct val="115000"/>
              </a:lnSpc>
              <a:spcBef>
                <a:spcPts val="600"/>
              </a:spcBef>
              <a:spcAft>
                <a:spcPts val="0"/>
              </a:spcAft>
              <a:buClr>
                <a:srgbClr val="073763"/>
              </a:buClr>
              <a:buSzPts val="1600"/>
              <a:buFont typeface="Noto Sans Symbols"/>
              <a:buChar char="⮚"/>
            </a:pPr>
            <a:r>
              <a:rPr b="1" lang="en-US" sz="1400">
                <a:highlight>
                  <a:srgbClr val="FFFFFF"/>
                </a:highlight>
              </a:rPr>
              <a:t>Results using different prediction systems are necessary to get robust and reliable conclusions</a:t>
            </a:r>
            <a:endParaRPr/>
          </a:p>
        </p:txBody>
      </p:sp>
      <p:sp>
        <p:nvSpPr>
          <p:cNvPr id="239" name="Google Shape;239;p11"/>
          <p:cNvSpPr txBox="1"/>
          <p:nvPr/>
        </p:nvSpPr>
        <p:spPr>
          <a:xfrm>
            <a:off x="6434680" y="3032760"/>
            <a:ext cx="2675516" cy="14003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FF00FF"/>
                </a:solidFill>
                <a:highlight>
                  <a:srgbClr val="FFFFFF"/>
                </a:highlight>
                <a:latin typeface="Arial"/>
                <a:ea typeface="Arial"/>
                <a:cs typeface="Arial"/>
                <a:sym typeface="Arial"/>
              </a:rPr>
              <a:t>we will really welcome participation of various people</a:t>
            </a:r>
            <a:endParaRPr b="0" i="0" sz="1600" u="none" cap="none" strike="noStrike">
              <a:solidFill>
                <a:srgbClr val="FF00FF"/>
              </a:solidFill>
              <a:highlight>
                <a:srgbClr val="FFFFFF"/>
              </a:highlight>
              <a:latin typeface="Arial"/>
              <a:ea typeface="Arial"/>
              <a:cs typeface="Arial"/>
              <a:sym typeface="Arial"/>
            </a:endParaRPr>
          </a:p>
          <a:p>
            <a:pPr indent="0" lvl="0" marL="0" marR="0" rtl="0" algn="l">
              <a:lnSpc>
                <a:spcPct val="100000"/>
              </a:lnSpc>
              <a:spcBef>
                <a:spcPts val="600"/>
              </a:spcBef>
              <a:spcAft>
                <a:spcPts val="0"/>
              </a:spcAft>
              <a:buNone/>
            </a:pPr>
            <a:r>
              <a:rPr b="0" i="0" lang="en-US" sz="1600" u="none" cap="none" strike="noStrike">
                <a:solidFill>
                  <a:srgbClr val="FF00FF"/>
                </a:solidFill>
                <a:highlight>
                  <a:srgbClr val="FFFFFF"/>
                </a:highlight>
                <a:latin typeface="Arial"/>
                <a:ea typeface="Arial"/>
                <a:cs typeface="Arial"/>
                <a:sym typeface="Arial"/>
              </a:rPr>
              <a:t>See the webpage or mail to the contact addresses!</a:t>
            </a:r>
            <a:endParaRPr b="0" i="0" sz="1400" u="none" cap="none" strike="noStrike">
              <a:solidFill>
                <a:srgbClr val="FF00FF"/>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
          <p:cNvSpPr txBox="1"/>
          <p:nvPr>
            <p:ph type="ctrTitle"/>
          </p:nvPr>
        </p:nvSpPr>
        <p:spPr>
          <a:xfrm>
            <a:off x="98117" y="811364"/>
            <a:ext cx="1863211" cy="51003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2700"/>
              <a:buNone/>
            </a:pPr>
            <a:r>
              <a:rPr lang="en-US"/>
              <a:t>Contact</a:t>
            </a:r>
            <a:endParaRPr/>
          </a:p>
        </p:txBody>
      </p:sp>
      <p:sp>
        <p:nvSpPr>
          <p:cNvPr id="245" name="Google Shape;245;p12"/>
          <p:cNvSpPr txBox="1"/>
          <p:nvPr>
            <p:ph idx="1" type="subTitle"/>
          </p:nvPr>
        </p:nvSpPr>
        <p:spPr>
          <a:xfrm>
            <a:off x="14867" y="3312225"/>
            <a:ext cx="4273173" cy="397413"/>
          </a:xfrm>
          <a:prstGeom prst="rect">
            <a:avLst/>
          </a:prstGeom>
          <a:noFill/>
          <a:ln>
            <a:noFill/>
          </a:ln>
        </p:spPr>
        <p:txBody>
          <a:bodyPr anchorCtr="0" anchor="t" bIns="34275" lIns="68575" spcFirstLastPara="1" rIns="68575" wrap="square" tIns="34275">
            <a:noAutofit/>
          </a:bodyPr>
          <a:lstStyle/>
          <a:p>
            <a:pPr indent="0" lvl="0" marL="114300" rtl="0" algn="l">
              <a:lnSpc>
                <a:spcPct val="100000"/>
              </a:lnSpc>
              <a:spcBef>
                <a:spcPts val="400"/>
              </a:spcBef>
              <a:spcAft>
                <a:spcPts val="0"/>
              </a:spcAft>
              <a:buSzPts val="1800"/>
              <a:buNone/>
            </a:pPr>
            <a:r>
              <a:rPr lang="en-US"/>
              <a:t>Webpage for Information of SynObs</a:t>
            </a:r>
            <a:endParaRPr/>
          </a:p>
        </p:txBody>
      </p:sp>
      <p:pic>
        <p:nvPicPr>
          <p:cNvPr id="246" name="Google Shape;246;p12"/>
          <p:cNvPicPr preferRelativeResize="0"/>
          <p:nvPr/>
        </p:nvPicPr>
        <p:blipFill rotWithShape="1">
          <a:blip r:embed="rId3">
            <a:alphaModFix/>
          </a:blip>
          <a:srcRect b="0" l="0" r="0" t="0"/>
          <a:stretch/>
        </p:blipFill>
        <p:spPr>
          <a:xfrm>
            <a:off x="3555450" y="253365"/>
            <a:ext cx="5588557" cy="4838700"/>
          </a:xfrm>
          <a:prstGeom prst="rect">
            <a:avLst/>
          </a:prstGeom>
          <a:noFill/>
          <a:ln>
            <a:noFill/>
          </a:ln>
        </p:spPr>
      </p:pic>
      <p:sp>
        <p:nvSpPr>
          <p:cNvPr id="247" name="Google Shape;247;p12"/>
          <p:cNvSpPr txBox="1"/>
          <p:nvPr/>
        </p:nvSpPr>
        <p:spPr>
          <a:xfrm>
            <a:off x="738906" y="3719378"/>
            <a:ext cx="404124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66FF"/>
                </a:solidFill>
                <a:latin typeface="Arial"/>
                <a:ea typeface="Arial"/>
                <a:cs typeface="Arial"/>
                <a:sym typeface="Arial"/>
              </a:rPr>
              <a:t>https://oceanpredict.org/science/</a:t>
            </a:r>
            <a:endParaRPr/>
          </a:p>
          <a:p>
            <a:pPr indent="0" lvl="0" marL="0" marR="0" rtl="0" algn="l">
              <a:lnSpc>
                <a:spcPct val="100000"/>
              </a:lnSpc>
              <a:spcBef>
                <a:spcPts val="0"/>
              </a:spcBef>
              <a:spcAft>
                <a:spcPts val="0"/>
              </a:spcAft>
              <a:buNone/>
            </a:pPr>
            <a:r>
              <a:rPr b="0" i="0" lang="en-US" sz="1800" u="none" cap="none" strike="noStrike">
                <a:solidFill>
                  <a:srgbClr val="0066FF"/>
                </a:solidFill>
                <a:latin typeface="Arial"/>
                <a:ea typeface="Arial"/>
                <a:cs typeface="Arial"/>
                <a:sym typeface="Arial"/>
              </a:rPr>
              <a:t>task-team-activities/observing-system-evaluation/#section-projects</a:t>
            </a:r>
            <a:endParaRPr b="0" i="0" sz="1800" u="none" cap="none" strike="noStrike">
              <a:solidFill>
                <a:srgbClr val="0066FF"/>
              </a:solidFill>
              <a:latin typeface="Arial"/>
              <a:ea typeface="Arial"/>
              <a:cs typeface="Arial"/>
              <a:sym typeface="Arial"/>
            </a:endParaRPr>
          </a:p>
        </p:txBody>
      </p:sp>
      <p:sp>
        <p:nvSpPr>
          <p:cNvPr id="248" name="Google Shape;248;p12"/>
          <p:cNvSpPr txBox="1"/>
          <p:nvPr/>
        </p:nvSpPr>
        <p:spPr>
          <a:xfrm>
            <a:off x="165023" y="1245934"/>
            <a:ext cx="4167621"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Narrow"/>
                <a:ea typeface="Arial Narrow"/>
                <a:cs typeface="Arial Narrow"/>
                <a:sym typeface="Arial Narrow"/>
              </a:rPr>
              <a:t>OceanPredict OS-Eval TT co-chairs</a:t>
            </a:r>
            <a:r>
              <a:rPr b="0" i="0" lang="en-US" sz="1800" u="none" cap="none" strike="noStrike">
                <a:solidFill>
                  <a:schemeClr val="dk1"/>
                </a:solidFill>
                <a:latin typeface="Arial"/>
                <a:ea typeface="Arial"/>
                <a:cs typeface="Arial"/>
                <a:sym typeface="Arial"/>
              </a:rPr>
              <a:t>)</a:t>
            </a:r>
            <a:endParaRPr/>
          </a:p>
          <a:p>
            <a:pPr indent="0" lvl="0" marL="0" marR="0" rtl="0" algn="l">
              <a:lnSpc>
                <a:spcPct val="100000"/>
              </a:lnSpc>
              <a:spcBef>
                <a:spcPts val="1200"/>
              </a:spcBef>
              <a:spcAft>
                <a:spcPts val="0"/>
              </a:spcAft>
              <a:buNone/>
            </a:pPr>
            <a:r>
              <a:rPr b="0" i="0" lang="en-US" sz="1800" u="none" cap="none" strike="noStrike">
                <a:solidFill>
                  <a:srgbClr val="7030A0"/>
                </a:solidFill>
                <a:latin typeface="Arial"/>
                <a:ea typeface="Arial"/>
                <a:cs typeface="Arial"/>
                <a:sym typeface="Arial"/>
              </a:rPr>
              <a:t>Yosuke Fujii (JMA/MRI)</a:t>
            </a:r>
            <a:endParaRPr/>
          </a:p>
          <a:p>
            <a:pPr indent="0" lvl="0" marL="0" marR="0" rtl="0" algn="l">
              <a:lnSpc>
                <a:spcPct val="100000"/>
              </a:lnSpc>
              <a:spcBef>
                <a:spcPts val="0"/>
              </a:spcBef>
              <a:spcAft>
                <a:spcPts val="0"/>
              </a:spcAft>
              <a:buNone/>
            </a:pPr>
            <a:r>
              <a:rPr b="0" i="0" lang="en-US" sz="1800" u="none" cap="none" strike="noStrike">
                <a:solidFill>
                  <a:srgbClr val="0066FF"/>
                </a:solidFill>
                <a:latin typeface="Arial"/>
                <a:ea typeface="Arial"/>
                <a:cs typeface="Arial"/>
                <a:sym typeface="Arial"/>
              </a:rPr>
              <a:t>  </a:t>
            </a:r>
            <a:r>
              <a:rPr b="0" i="0" lang="en-US" sz="1800" u="sng" cap="none" strike="noStrike">
                <a:solidFill>
                  <a:srgbClr val="0066FF"/>
                </a:solidFill>
                <a:latin typeface="Arial"/>
                <a:ea typeface="Arial"/>
                <a:cs typeface="Arial"/>
                <a:sym typeface="Arial"/>
                <a:hlinkClick r:id="rId4">
                  <a:extLst>
                    <a:ext uri="{A12FA001-AC4F-418D-AE19-62706E023703}">
                      <ahyp:hlinkClr val="tx"/>
                    </a:ext>
                  </a:extLst>
                </a:hlinkClick>
              </a:rPr>
              <a:t>yfujii@mri-jma.go.jp</a:t>
            </a:r>
            <a:endParaRPr b="0" i="0" sz="1800" u="none" cap="none" strike="noStrike">
              <a:solidFill>
                <a:srgbClr val="0066FF"/>
              </a:solidFill>
              <a:latin typeface="Arial"/>
              <a:ea typeface="Arial"/>
              <a:cs typeface="Arial"/>
              <a:sym typeface="Arial"/>
            </a:endParaRPr>
          </a:p>
          <a:p>
            <a:pPr indent="0" lvl="0" marL="0" marR="0" rtl="0" algn="l">
              <a:lnSpc>
                <a:spcPct val="100000"/>
              </a:lnSpc>
              <a:spcBef>
                <a:spcPts val="1200"/>
              </a:spcBef>
              <a:spcAft>
                <a:spcPts val="0"/>
              </a:spcAft>
              <a:buNone/>
            </a:pPr>
            <a:r>
              <a:rPr b="0" i="0" lang="en-US" sz="1800" u="none" cap="none" strike="noStrike">
                <a:solidFill>
                  <a:srgbClr val="7030A0"/>
                </a:solidFill>
                <a:latin typeface="Arial"/>
                <a:ea typeface="Arial"/>
                <a:cs typeface="Arial"/>
                <a:sym typeface="Arial"/>
              </a:rPr>
              <a:t>Elisabeth Rémy (MOI)</a:t>
            </a:r>
            <a:endParaRPr/>
          </a:p>
          <a:p>
            <a:pPr indent="0" lvl="0" marL="0" marR="0" rtl="0" algn="l">
              <a:lnSpc>
                <a:spcPct val="100000"/>
              </a:lnSpc>
              <a:spcBef>
                <a:spcPts val="0"/>
              </a:spcBef>
              <a:spcAft>
                <a:spcPts val="0"/>
              </a:spcAft>
              <a:buNone/>
            </a:pPr>
            <a:r>
              <a:rPr b="0" i="0" lang="en-US" sz="1800" u="none" cap="none" strike="noStrike">
                <a:solidFill>
                  <a:srgbClr val="0066FF"/>
                </a:solidFill>
                <a:latin typeface="Arial"/>
                <a:ea typeface="Arial"/>
                <a:cs typeface="Arial"/>
                <a:sym typeface="Arial"/>
              </a:rPr>
              <a:t>  </a:t>
            </a:r>
            <a:r>
              <a:rPr b="0" i="0" lang="en-US" sz="1800" u="sng" cap="none" strike="noStrike">
                <a:solidFill>
                  <a:srgbClr val="0066FF"/>
                </a:solidFill>
                <a:latin typeface="Arial"/>
                <a:ea typeface="Arial"/>
                <a:cs typeface="Arial"/>
                <a:sym typeface="Arial"/>
                <a:hlinkClick r:id="rId5">
                  <a:extLst>
                    <a:ext uri="{A12FA001-AC4F-418D-AE19-62706E023703}">
                      <ahyp:hlinkClr val="tx"/>
                    </a:ext>
                  </a:extLst>
                </a:hlinkClick>
              </a:rPr>
              <a:t>elisabeth.remy@mercator-ocean.fr</a:t>
            </a:r>
            <a:endParaRPr b="0" i="0" sz="1800" u="none" cap="none" strike="noStrike">
              <a:solidFill>
                <a:srgbClr val="0066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66FF"/>
              </a:solidFill>
              <a:latin typeface="Arial"/>
              <a:ea typeface="Arial"/>
              <a:cs typeface="Arial"/>
              <a:sym typeface="Arial"/>
            </a:endParaRPr>
          </a:p>
        </p:txBody>
      </p:sp>
      <p:sp>
        <p:nvSpPr>
          <p:cNvPr id="249" name="Google Shape;249;p12"/>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p:nvPr/>
        </p:nvSpPr>
        <p:spPr>
          <a:xfrm>
            <a:off x="3403398" y="1066302"/>
            <a:ext cx="4712321" cy="2776652"/>
          </a:xfrm>
          <a:prstGeom prst="ellipse">
            <a:avLst/>
          </a:prstGeom>
          <a:solidFill>
            <a:srgbClr val="A1FDCF">
              <a:alpha val="12549"/>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 name="Google Shape;116;p2"/>
          <p:cNvSpPr/>
          <p:nvPr/>
        </p:nvSpPr>
        <p:spPr>
          <a:xfrm>
            <a:off x="56423" y="1038781"/>
            <a:ext cx="4417276" cy="3637293"/>
          </a:xfrm>
          <a:prstGeom prst="ellipse">
            <a:avLst/>
          </a:prstGeom>
          <a:solidFill>
            <a:srgbClr val="FF9FEA">
              <a:alpha val="12156"/>
            </a:srgbClr>
          </a:solidFill>
          <a:ln cap="flat" cmpd="sng" w="25400">
            <a:solidFill>
              <a:srgbClr val="FF66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7" name="Google Shape;117;p2"/>
          <p:cNvSpPr txBox="1"/>
          <p:nvPr>
            <p:ph type="title"/>
          </p:nvPr>
        </p:nvSpPr>
        <p:spPr>
          <a:xfrm>
            <a:off x="685800" y="206298"/>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SynObs: A common comprehensive project</a:t>
            </a:r>
            <a:endParaRPr/>
          </a:p>
        </p:txBody>
      </p:sp>
      <p:sp>
        <p:nvSpPr>
          <p:cNvPr id="118" name="Google Shape;118;p2"/>
          <p:cNvSpPr txBox="1"/>
          <p:nvPr>
            <p:ph idx="1" type="body"/>
          </p:nvPr>
        </p:nvSpPr>
        <p:spPr>
          <a:xfrm>
            <a:off x="4831751" y="3790293"/>
            <a:ext cx="4255826" cy="512027"/>
          </a:xfrm>
          <a:prstGeom prst="rect">
            <a:avLst/>
          </a:prstGeom>
          <a:noFill/>
          <a:ln>
            <a:noFill/>
          </a:ln>
          <a:effectLst>
            <a:outerShdw blurRad="63500" sx="102000" rotWithShape="0" algn="ctr" sy="102000">
              <a:srgbClr val="000000">
                <a:alpha val="40000"/>
              </a:srgbClr>
            </a:outerShdw>
          </a:effectLst>
        </p:spPr>
        <p:txBody>
          <a:bodyPr anchorCtr="0" anchor="t" bIns="34275" lIns="68575" spcFirstLastPara="1" rIns="68575" wrap="square" tIns="34275">
            <a:noAutofit/>
          </a:bodyPr>
          <a:lstStyle/>
          <a:p>
            <a:pPr indent="0" lvl="0" marL="127000" rtl="0" algn="just">
              <a:lnSpc>
                <a:spcPct val="115000"/>
              </a:lnSpc>
              <a:spcBef>
                <a:spcPts val="1000"/>
              </a:spcBef>
              <a:spcAft>
                <a:spcPts val="0"/>
              </a:spcAft>
              <a:buClr>
                <a:srgbClr val="073763"/>
              </a:buClr>
              <a:buSzPts val="1600"/>
              <a:buNone/>
            </a:pPr>
            <a:r>
              <a:rPr i="1" lang="en-US" sz="2000">
                <a:solidFill>
                  <a:srgbClr val="6868CF"/>
                </a:solidFill>
                <a:latin typeface="Arial"/>
                <a:ea typeface="Arial"/>
                <a:cs typeface="Arial"/>
                <a:sym typeface="Arial"/>
              </a:rPr>
              <a:t>aims to generate transformative collaboration among the three UN Decade Programmes.</a:t>
            </a:r>
            <a:endParaRPr i="1" sz="2000">
              <a:solidFill>
                <a:srgbClr val="6868CF"/>
              </a:solidFill>
              <a:latin typeface="Arial"/>
              <a:ea typeface="Arial"/>
              <a:cs typeface="Arial"/>
              <a:sym typeface="Arial"/>
            </a:endParaRPr>
          </a:p>
          <a:p>
            <a:pPr indent="0" lvl="0" marL="0" rtl="0" algn="just">
              <a:lnSpc>
                <a:spcPct val="100000"/>
              </a:lnSpc>
              <a:spcBef>
                <a:spcPts val="1000"/>
              </a:spcBef>
              <a:spcAft>
                <a:spcPts val="0"/>
              </a:spcAft>
              <a:buSzPts val="1400"/>
              <a:buNone/>
            </a:pPr>
            <a:r>
              <a:t/>
            </a:r>
            <a:endParaRPr i="1" sz="2000">
              <a:solidFill>
                <a:srgbClr val="6868CF"/>
              </a:solidFill>
              <a:latin typeface="Arial"/>
              <a:ea typeface="Arial"/>
              <a:cs typeface="Arial"/>
              <a:sym typeface="Arial"/>
            </a:endParaRPr>
          </a:p>
        </p:txBody>
      </p:sp>
      <p:pic>
        <p:nvPicPr>
          <p:cNvPr id="119" name="Google Shape;119;p2"/>
          <p:cNvPicPr preferRelativeResize="0"/>
          <p:nvPr/>
        </p:nvPicPr>
        <p:blipFill rotWithShape="1">
          <a:blip r:embed="rId3">
            <a:alphaModFix/>
          </a:blip>
          <a:srcRect b="0" l="0" r="0" t="0"/>
          <a:stretch/>
        </p:blipFill>
        <p:spPr>
          <a:xfrm>
            <a:off x="1277582" y="1251217"/>
            <a:ext cx="2022607" cy="497808"/>
          </a:xfrm>
          <a:prstGeom prst="rect">
            <a:avLst/>
          </a:prstGeom>
          <a:noFill/>
          <a:ln>
            <a:noFill/>
          </a:ln>
        </p:spPr>
      </p:pic>
      <p:pic>
        <p:nvPicPr>
          <p:cNvPr id="120" name="Google Shape;120;p2"/>
          <p:cNvPicPr preferRelativeResize="0"/>
          <p:nvPr/>
        </p:nvPicPr>
        <p:blipFill rotWithShape="1">
          <a:blip r:embed="rId4">
            <a:alphaModFix/>
          </a:blip>
          <a:srcRect b="0" l="0" r="0" t="0"/>
          <a:stretch/>
        </p:blipFill>
        <p:spPr>
          <a:xfrm>
            <a:off x="5002269" y="1152922"/>
            <a:ext cx="1419923" cy="519484"/>
          </a:xfrm>
          <a:prstGeom prst="rect">
            <a:avLst/>
          </a:prstGeom>
          <a:noFill/>
          <a:ln>
            <a:noFill/>
          </a:ln>
        </p:spPr>
      </p:pic>
      <p:sp>
        <p:nvSpPr>
          <p:cNvPr id="121" name="Google Shape;121;p2"/>
          <p:cNvSpPr/>
          <p:nvPr/>
        </p:nvSpPr>
        <p:spPr>
          <a:xfrm>
            <a:off x="5543999" y="2051642"/>
            <a:ext cx="1794005" cy="820539"/>
          </a:xfrm>
          <a:prstGeom prst="ellipse">
            <a:avLst/>
          </a:prstGeom>
          <a:solidFill>
            <a:srgbClr val="CCFFFF"/>
          </a:solidFill>
          <a:ln cap="flat" cmpd="sng" w="25400">
            <a:solidFill>
              <a:srgbClr val="66CC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2" name="Google Shape;122;p2"/>
          <p:cNvSpPr txBox="1"/>
          <p:nvPr/>
        </p:nvSpPr>
        <p:spPr>
          <a:xfrm>
            <a:off x="5543999" y="2139181"/>
            <a:ext cx="179400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66FF"/>
                </a:solidFill>
                <a:latin typeface="Impact"/>
                <a:ea typeface="Impact"/>
                <a:cs typeface="Impact"/>
                <a:sym typeface="Impact"/>
              </a:rPr>
              <a:t>Ocean Observing Co-Design</a:t>
            </a:r>
            <a:endParaRPr b="0" i="0" sz="1800" u="none" cap="none" strike="noStrike">
              <a:solidFill>
                <a:srgbClr val="0066FF"/>
              </a:solidFill>
              <a:latin typeface="Impact"/>
              <a:ea typeface="Impact"/>
              <a:cs typeface="Impact"/>
              <a:sym typeface="Impact"/>
            </a:endParaRPr>
          </a:p>
        </p:txBody>
      </p:sp>
      <p:sp>
        <p:nvSpPr>
          <p:cNvPr id="123" name="Google Shape;123;p2"/>
          <p:cNvSpPr/>
          <p:nvPr/>
        </p:nvSpPr>
        <p:spPr>
          <a:xfrm>
            <a:off x="3100178" y="3697065"/>
            <a:ext cx="1794005" cy="820539"/>
          </a:xfrm>
          <a:prstGeom prst="ellipse">
            <a:avLst/>
          </a:prstGeom>
          <a:solidFill>
            <a:srgbClr val="F3FAFF"/>
          </a:solidFill>
          <a:ln cap="flat" cmpd="sng" w="25400">
            <a:solidFill>
              <a:srgbClr val="9A9AD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4" name="Google Shape;124;p2"/>
          <p:cNvSpPr txBox="1"/>
          <p:nvPr/>
        </p:nvSpPr>
        <p:spPr>
          <a:xfrm>
            <a:off x="3337527" y="3819387"/>
            <a:ext cx="12852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800" u="none" cap="none" strike="noStrike">
                <a:solidFill>
                  <a:srgbClr val="7373D1"/>
                </a:solidFill>
                <a:latin typeface="Impact"/>
                <a:ea typeface="Impact"/>
                <a:cs typeface="Impact"/>
                <a:sym typeface="Impact"/>
              </a:rPr>
              <a:t>SynObs</a:t>
            </a:r>
            <a:endParaRPr b="1" i="1" sz="2800" u="none" cap="none" strike="noStrike">
              <a:solidFill>
                <a:srgbClr val="7373D1"/>
              </a:solidFill>
              <a:latin typeface="Impact"/>
              <a:ea typeface="Impact"/>
              <a:cs typeface="Impact"/>
              <a:sym typeface="Impact"/>
            </a:endParaRPr>
          </a:p>
        </p:txBody>
      </p:sp>
      <p:sp>
        <p:nvSpPr>
          <p:cNvPr id="125" name="Google Shape;125;p2"/>
          <p:cNvSpPr/>
          <p:nvPr/>
        </p:nvSpPr>
        <p:spPr>
          <a:xfrm>
            <a:off x="3100179" y="2052076"/>
            <a:ext cx="1794005" cy="820539"/>
          </a:xfrm>
          <a:prstGeom prst="ellipse">
            <a:avLst/>
          </a:prstGeom>
          <a:solidFill>
            <a:srgbClr val="F2F2F2"/>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6" name="Google Shape;126;p2"/>
          <p:cNvSpPr txBox="1"/>
          <p:nvPr/>
        </p:nvSpPr>
        <p:spPr>
          <a:xfrm>
            <a:off x="3116971" y="2255596"/>
            <a:ext cx="179400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B0F0"/>
                </a:solidFill>
                <a:latin typeface="Impact"/>
                <a:ea typeface="Impact"/>
                <a:cs typeface="Impact"/>
                <a:sym typeface="Impact"/>
              </a:rPr>
              <a:t>CoastPredict</a:t>
            </a:r>
            <a:endParaRPr b="0" i="0" sz="1800" u="none" cap="none" strike="noStrike">
              <a:solidFill>
                <a:srgbClr val="00B0F0"/>
              </a:solidFill>
              <a:latin typeface="Impact"/>
              <a:ea typeface="Impact"/>
              <a:cs typeface="Impact"/>
              <a:sym typeface="Impact"/>
            </a:endParaRPr>
          </a:p>
        </p:txBody>
      </p:sp>
      <p:sp>
        <p:nvSpPr>
          <p:cNvPr id="127" name="Google Shape;127;p2"/>
          <p:cNvSpPr/>
          <p:nvPr/>
        </p:nvSpPr>
        <p:spPr>
          <a:xfrm>
            <a:off x="654833" y="2051642"/>
            <a:ext cx="1794005" cy="820539"/>
          </a:xfrm>
          <a:prstGeom prst="ellipse">
            <a:avLst/>
          </a:prstGeom>
          <a:solidFill>
            <a:srgbClr val="EFFEFF"/>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 name="Google Shape;128;p2"/>
          <p:cNvSpPr txBox="1"/>
          <p:nvPr/>
        </p:nvSpPr>
        <p:spPr>
          <a:xfrm>
            <a:off x="592948" y="2223795"/>
            <a:ext cx="179400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2400" u="none" cap="none" strike="noStrike">
                <a:solidFill>
                  <a:srgbClr val="7030A0"/>
                </a:solidFill>
                <a:latin typeface="Arial"/>
                <a:ea typeface="Arial"/>
                <a:cs typeface="Arial"/>
                <a:sym typeface="Arial"/>
              </a:rPr>
              <a:t>ForeSea</a:t>
            </a:r>
            <a:endParaRPr b="0" i="1" sz="2400" u="none" cap="none" strike="noStrike">
              <a:solidFill>
                <a:srgbClr val="7030A0"/>
              </a:solidFill>
              <a:latin typeface="Arial"/>
              <a:ea typeface="Arial"/>
              <a:cs typeface="Arial"/>
              <a:sym typeface="Arial"/>
            </a:endParaRPr>
          </a:p>
        </p:txBody>
      </p:sp>
      <p:cxnSp>
        <p:nvCxnSpPr>
          <p:cNvPr id="129" name="Google Shape;129;p2"/>
          <p:cNvCxnSpPr/>
          <p:nvPr/>
        </p:nvCxnSpPr>
        <p:spPr>
          <a:xfrm>
            <a:off x="74341" y="2909351"/>
            <a:ext cx="8935844" cy="0"/>
          </a:xfrm>
          <a:prstGeom prst="straightConnector1">
            <a:avLst/>
          </a:prstGeom>
          <a:noFill/>
          <a:ln cap="flat" cmpd="sng" w="28575">
            <a:solidFill>
              <a:srgbClr val="262672"/>
            </a:solidFill>
            <a:prstDash val="dashDot"/>
            <a:round/>
            <a:headEnd len="sm" w="sm" type="none"/>
            <a:tailEnd len="sm" w="sm" type="none"/>
          </a:ln>
        </p:spPr>
      </p:cxnSp>
      <p:sp>
        <p:nvSpPr>
          <p:cNvPr id="130" name="Google Shape;130;p2"/>
          <p:cNvSpPr txBox="1"/>
          <p:nvPr/>
        </p:nvSpPr>
        <p:spPr>
          <a:xfrm>
            <a:off x="7543444" y="2263020"/>
            <a:ext cx="159307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262672"/>
                </a:solidFill>
                <a:latin typeface="Impact"/>
                <a:ea typeface="Impact"/>
                <a:cs typeface="Impact"/>
                <a:sym typeface="Impact"/>
              </a:rPr>
              <a:t>Decade</a:t>
            </a:r>
            <a:endParaRPr/>
          </a:p>
          <a:p>
            <a:pPr indent="0" lvl="0" marL="0" marR="0" rtl="0" algn="l">
              <a:lnSpc>
                <a:spcPct val="100000"/>
              </a:lnSpc>
              <a:spcBef>
                <a:spcPts val="0"/>
              </a:spcBef>
              <a:spcAft>
                <a:spcPts val="0"/>
              </a:spcAft>
              <a:buNone/>
            </a:pPr>
            <a:r>
              <a:rPr b="0" i="0" lang="en-US" sz="1800" u="none" cap="none" strike="noStrike">
                <a:solidFill>
                  <a:srgbClr val="262672"/>
                </a:solidFill>
                <a:latin typeface="Impact"/>
                <a:ea typeface="Impact"/>
                <a:cs typeface="Impact"/>
                <a:sym typeface="Impact"/>
              </a:rPr>
              <a:t> Programmes</a:t>
            </a:r>
            <a:endParaRPr b="0" i="0" sz="1800" u="none" cap="none" strike="noStrike">
              <a:solidFill>
                <a:srgbClr val="262672"/>
              </a:solidFill>
              <a:latin typeface="Impact"/>
              <a:ea typeface="Impact"/>
              <a:cs typeface="Impact"/>
              <a:sym typeface="Impact"/>
            </a:endParaRPr>
          </a:p>
        </p:txBody>
      </p:sp>
      <p:sp>
        <p:nvSpPr>
          <p:cNvPr id="131" name="Google Shape;131;p2"/>
          <p:cNvSpPr txBox="1"/>
          <p:nvPr/>
        </p:nvSpPr>
        <p:spPr>
          <a:xfrm>
            <a:off x="998034" y="3356798"/>
            <a:ext cx="1455234"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00" u="none" cap="none" strike="noStrike">
                <a:solidFill>
                  <a:srgbClr val="C00000"/>
                </a:solidFill>
                <a:latin typeface="Arial"/>
                <a:ea typeface="Arial"/>
                <a:cs typeface="Arial"/>
                <a:sym typeface="Arial"/>
              </a:rPr>
              <a:t>COSS-TT</a:t>
            </a:r>
            <a:endParaRPr/>
          </a:p>
          <a:p>
            <a:pPr indent="0" lvl="0" marL="0" marR="0" rtl="0" algn="l">
              <a:lnSpc>
                <a:spcPct val="100000"/>
              </a:lnSpc>
              <a:spcBef>
                <a:spcPts val="0"/>
              </a:spcBef>
              <a:spcAft>
                <a:spcPts val="0"/>
              </a:spcAft>
              <a:buNone/>
            </a:pPr>
            <a:r>
              <a:rPr b="0" i="1" lang="en-US" sz="1600" u="none" cap="none" strike="noStrike">
                <a:solidFill>
                  <a:srgbClr val="C00000"/>
                </a:solidFill>
                <a:latin typeface="Arial"/>
                <a:ea typeface="Arial"/>
                <a:cs typeface="Arial"/>
                <a:sym typeface="Arial"/>
              </a:rPr>
              <a:t>MEAP-TT</a:t>
            </a:r>
            <a:endParaRPr/>
          </a:p>
          <a:p>
            <a:pPr indent="0" lvl="0" marL="0" marR="0" rtl="0" algn="l">
              <a:lnSpc>
                <a:spcPct val="100000"/>
              </a:lnSpc>
              <a:spcBef>
                <a:spcPts val="0"/>
              </a:spcBef>
              <a:spcAft>
                <a:spcPts val="0"/>
              </a:spcAft>
              <a:buNone/>
            </a:pPr>
            <a:r>
              <a:rPr b="0" i="1" lang="en-US" sz="1600" u="none" cap="none" strike="noStrike">
                <a:solidFill>
                  <a:srgbClr val="C00000"/>
                </a:solidFill>
                <a:latin typeface="Arial"/>
                <a:ea typeface="Arial"/>
                <a:cs typeface="Arial"/>
                <a:sym typeface="Arial"/>
              </a:rPr>
              <a:t>DA-TT</a:t>
            </a:r>
            <a:endParaRPr/>
          </a:p>
          <a:p>
            <a:pPr indent="0" lvl="0" marL="0" marR="0" rtl="0" algn="l">
              <a:lnSpc>
                <a:spcPct val="100000"/>
              </a:lnSpc>
              <a:spcBef>
                <a:spcPts val="0"/>
              </a:spcBef>
              <a:spcAft>
                <a:spcPts val="0"/>
              </a:spcAft>
              <a:buNone/>
            </a:pPr>
            <a:r>
              <a:rPr b="1" i="1" lang="en-US" sz="1600" u="none" cap="none" strike="noStrike">
                <a:solidFill>
                  <a:srgbClr val="C00000"/>
                </a:solidFill>
                <a:latin typeface="Arial"/>
                <a:ea typeface="Arial"/>
                <a:cs typeface="Arial"/>
                <a:sym typeface="Arial"/>
              </a:rPr>
              <a:t>OS-Eval TT</a:t>
            </a:r>
            <a:endParaRPr b="1" i="1" sz="1600" u="none" cap="none" strike="noStrike">
              <a:solidFill>
                <a:srgbClr val="C00000"/>
              </a:solidFill>
              <a:latin typeface="Arial"/>
              <a:ea typeface="Arial"/>
              <a:cs typeface="Arial"/>
              <a:sym typeface="Arial"/>
            </a:endParaRPr>
          </a:p>
        </p:txBody>
      </p:sp>
      <p:sp>
        <p:nvSpPr>
          <p:cNvPr id="132" name="Google Shape;132;p2"/>
          <p:cNvSpPr/>
          <p:nvPr/>
        </p:nvSpPr>
        <p:spPr>
          <a:xfrm rot="-5400000">
            <a:off x="2450715" y="3659929"/>
            <a:ext cx="425592" cy="662865"/>
          </a:xfrm>
          <a:prstGeom prst="downArrow">
            <a:avLst>
              <a:gd fmla="val 50000" name="adj1"/>
              <a:gd fmla="val 50000" name="adj2"/>
            </a:avLst>
          </a:prstGeom>
          <a:solidFill>
            <a:srgbClr val="FF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3" name="Google Shape;133;p2"/>
          <p:cNvSpPr/>
          <p:nvPr/>
        </p:nvSpPr>
        <p:spPr>
          <a:xfrm rot="8021553">
            <a:off x="2650732" y="2532809"/>
            <a:ext cx="425592" cy="1414388"/>
          </a:xfrm>
          <a:prstGeom prst="downArrow">
            <a:avLst>
              <a:gd fmla="val 50000" name="adj1"/>
              <a:gd fmla="val 50000" name="adj2"/>
            </a:avLst>
          </a:prstGeom>
          <a:solidFill>
            <a:srgbClr val="6868CF"/>
          </a:solidFill>
          <a:ln cap="flat" cmpd="sng" w="25400">
            <a:solidFill>
              <a:srgbClr val="2121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 name="Google Shape;134;p2"/>
          <p:cNvSpPr/>
          <p:nvPr/>
        </p:nvSpPr>
        <p:spPr>
          <a:xfrm rot="10800000">
            <a:off x="3843707" y="2887048"/>
            <a:ext cx="425592" cy="757957"/>
          </a:xfrm>
          <a:prstGeom prst="downArrow">
            <a:avLst>
              <a:gd fmla="val 50000" name="adj1"/>
              <a:gd fmla="val 50000" name="adj2"/>
            </a:avLst>
          </a:prstGeom>
          <a:solidFill>
            <a:srgbClr val="6868CF"/>
          </a:solidFill>
          <a:ln cap="flat" cmpd="sng" w="25400">
            <a:solidFill>
              <a:srgbClr val="2121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 name="Google Shape;135;p2"/>
          <p:cNvSpPr/>
          <p:nvPr/>
        </p:nvSpPr>
        <p:spPr>
          <a:xfrm rot="-8174843">
            <a:off x="5079502" y="2612456"/>
            <a:ext cx="425592" cy="1414388"/>
          </a:xfrm>
          <a:prstGeom prst="downArrow">
            <a:avLst>
              <a:gd fmla="val 50000" name="adj1"/>
              <a:gd fmla="val 50000" name="adj2"/>
            </a:avLst>
          </a:prstGeom>
          <a:solidFill>
            <a:srgbClr val="6868CF"/>
          </a:solidFill>
          <a:ln cap="flat" cmpd="sng" w="25400">
            <a:solidFill>
              <a:srgbClr val="2121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6" name="Google Shape;136;p2"/>
          <p:cNvSpPr txBox="1"/>
          <p:nvPr/>
        </p:nvSpPr>
        <p:spPr>
          <a:xfrm>
            <a:off x="3212668" y="4469526"/>
            <a:ext cx="168151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262672"/>
                </a:solidFill>
                <a:latin typeface="Impact"/>
                <a:ea typeface="Impact"/>
                <a:cs typeface="Impact"/>
                <a:sym typeface="Impact"/>
              </a:rPr>
              <a:t>Decade Project</a:t>
            </a:r>
            <a:endParaRPr b="0" i="0" sz="1800" u="none" cap="none" strike="noStrike">
              <a:solidFill>
                <a:srgbClr val="262672"/>
              </a:solidFill>
              <a:latin typeface="Impact"/>
              <a:ea typeface="Impact"/>
              <a:cs typeface="Impact"/>
              <a:sym typeface="Impact"/>
            </a:endParaRPr>
          </a:p>
        </p:txBody>
      </p:sp>
      <p:sp>
        <p:nvSpPr>
          <p:cNvPr id="137" name="Google Shape;137;p2"/>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685800" y="220980"/>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Objective and Strategy of SynObs</a:t>
            </a:r>
            <a:endParaRPr/>
          </a:p>
        </p:txBody>
      </p:sp>
      <p:sp>
        <p:nvSpPr>
          <p:cNvPr id="143" name="Google Shape;143;p3"/>
          <p:cNvSpPr txBox="1"/>
          <p:nvPr>
            <p:ph idx="1" type="body"/>
          </p:nvPr>
        </p:nvSpPr>
        <p:spPr>
          <a:xfrm>
            <a:off x="480060" y="960120"/>
            <a:ext cx="6894407" cy="3372000"/>
          </a:xfrm>
          <a:prstGeom prst="rect">
            <a:avLst/>
          </a:prstGeom>
          <a:noFill/>
          <a:ln>
            <a:noFill/>
          </a:ln>
        </p:spPr>
        <p:txBody>
          <a:bodyPr anchorCtr="0" anchor="t" bIns="34275" lIns="68575" spcFirstLastPara="1" rIns="68575" wrap="square" tIns="34275">
            <a:noAutofit/>
          </a:bodyPr>
          <a:lstStyle/>
          <a:p>
            <a:pPr indent="-285750" lvl="0" marL="285750" rtl="0" algn="l">
              <a:lnSpc>
                <a:spcPct val="100000"/>
              </a:lnSpc>
              <a:spcBef>
                <a:spcPts val="900"/>
              </a:spcBef>
              <a:spcAft>
                <a:spcPts val="0"/>
              </a:spcAft>
              <a:buSzPts val="1400"/>
              <a:buFont typeface="Noto Sans Symbols"/>
              <a:buChar char="◆"/>
            </a:pPr>
            <a:r>
              <a:rPr lang="en-US" sz="1600">
                <a:solidFill>
                  <a:srgbClr val="0000FF"/>
                </a:solidFill>
                <a:latin typeface="Arial"/>
                <a:ea typeface="Arial"/>
                <a:cs typeface="Arial"/>
                <a:sym typeface="Arial"/>
              </a:rPr>
              <a:t>Objective</a:t>
            </a:r>
            <a:endParaRPr/>
          </a:p>
          <a:p>
            <a:pPr indent="0" lvl="0" marL="44442" rtl="0" algn="l">
              <a:lnSpc>
                <a:spcPct val="100000"/>
              </a:lnSpc>
              <a:spcBef>
                <a:spcPts val="300"/>
              </a:spcBef>
              <a:spcAft>
                <a:spcPts val="0"/>
              </a:spcAft>
              <a:buSzPts val="1400"/>
              <a:buNone/>
            </a:pPr>
            <a:r>
              <a:rPr b="1" lang="en-US" sz="1600">
                <a:solidFill>
                  <a:srgbClr val="C00000"/>
                </a:solidFill>
                <a:latin typeface="Arial"/>
                <a:ea typeface="Arial"/>
                <a:cs typeface="Arial"/>
                <a:sym typeface="Arial"/>
              </a:rPr>
              <a:t>SynObs</a:t>
            </a:r>
            <a:r>
              <a:rPr b="1" lang="en-US" sz="1600">
                <a:solidFill>
                  <a:srgbClr val="000000"/>
                </a:solidFill>
                <a:latin typeface="Arial"/>
                <a:ea typeface="Arial"/>
                <a:cs typeface="Arial"/>
                <a:sym typeface="Arial"/>
              </a:rPr>
              <a:t> </a:t>
            </a:r>
            <a:r>
              <a:rPr lang="en-US" sz="1600">
                <a:solidFill>
                  <a:srgbClr val="000000"/>
                </a:solidFill>
                <a:latin typeface="Arial"/>
                <a:ea typeface="Arial"/>
                <a:cs typeface="Arial"/>
                <a:sym typeface="Arial"/>
              </a:rPr>
              <a:t>will seek the way to extract </a:t>
            </a:r>
            <a:r>
              <a:rPr lang="en-US" sz="1600">
                <a:solidFill>
                  <a:srgbClr val="6600FF"/>
                </a:solidFill>
                <a:latin typeface="Arial"/>
                <a:ea typeface="Arial"/>
                <a:cs typeface="Arial"/>
                <a:sym typeface="Arial"/>
              </a:rPr>
              <a:t>maximum benefits from the combination among various observation platforms</a:t>
            </a:r>
            <a:r>
              <a:rPr lang="en-US" sz="1600">
                <a:solidFill>
                  <a:srgbClr val="000000"/>
                </a:solidFill>
                <a:latin typeface="Arial"/>
                <a:ea typeface="Arial"/>
                <a:cs typeface="Arial"/>
                <a:sym typeface="Arial"/>
              </a:rPr>
              <a:t>, typically </a:t>
            </a:r>
            <a:r>
              <a:rPr lang="en-US" sz="1600">
                <a:solidFill>
                  <a:srgbClr val="00B050"/>
                </a:solidFill>
                <a:latin typeface="Arial"/>
                <a:ea typeface="Arial"/>
                <a:cs typeface="Arial"/>
                <a:sym typeface="Arial"/>
              </a:rPr>
              <a:t>between satellite and in situ observation data</a:t>
            </a:r>
            <a:r>
              <a:rPr lang="en-US" sz="1600">
                <a:solidFill>
                  <a:srgbClr val="000000"/>
                </a:solidFill>
                <a:latin typeface="Arial"/>
                <a:ea typeface="Arial"/>
                <a:cs typeface="Arial"/>
                <a:sym typeface="Arial"/>
              </a:rPr>
              <a:t>, or </a:t>
            </a:r>
            <a:r>
              <a:rPr lang="en-US" sz="1600">
                <a:solidFill>
                  <a:srgbClr val="212167"/>
                </a:solidFill>
                <a:latin typeface="Arial"/>
                <a:ea typeface="Arial"/>
                <a:cs typeface="Arial"/>
                <a:sym typeface="Arial"/>
              </a:rPr>
              <a:t>between coastal and open ocean platforms</a:t>
            </a:r>
            <a:r>
              <a:rPr lang="en-US" sz="1600">
                <a:solidFill>
                  <a:srgbClr val="000000"/>
                </a:solidFill>
                <a:latin typeface="Arial"/>
                <a:ea typeface="Arial"/>
                <a:cs typeface="Arial"/>
                <a:sym typeface="Arial"/>
              </a:rPr>
              <a:t>, in ocean/coastal predictions. </a:t>
            </a:r>
            <a:endParaRPr/>
          </a:p>
          <a:p>
            <a:pPr indent="-285750" lvl="0" marL="285750" rtl="0" algn="l">
              <a:lnSpc>
                <a:spcPct val="100000"/>
              </a:lnSpc>
              <a:spcBef>
                <a:spcPts val="900"/>
              </a:spcBef>
              <a:spcAft>
                <a:spcPts val="0"/>
              </a:spcAft>
              <a:buSzPts val="1400"/>
              <a:buFont typeface="Noto Sans Symbols"/>
              <a:buChar char="◆"/>
            </a:pPr>
            <a:r>
              <a:rPr lang="en-US" sz="1600">
                <a:solidFill>
                  <a:srgbClr val="0000FF"/>
                </a:solidFill>
                <a:latin typeface="Arial"/>
                <a:ea typeface="Arial"/>
                <a:cs typeface="Arial"/>
                <a:sym typeface="Arial"/>
              </a:rPr>
              <a:t>Strategy</a:t>
            </a:r>
            <a:endParaRPr/>
          </a:p>
          <a:p>
            <a:pPr indent="0" lvl="0" marL="44442" rtl="0" algn="l">
              <a:lnSpc>
                <a:spcPct val="100000"/>
              </a:lnSpc>
              <a:spcBef>
                <a:spcPts val="300"/>
              </a:spcBef>
              <a:spcAft>
                <a:spcPts val="0"/>
              </a:spcAft>
              <a:buSzPts val="1400"/>
              <a:buNone/>
            </a:pPr>
            <a:r>
              <a:rPr b="1" lang="en-US" sz="1600">
                <a:solidFill>
                  <a:srgbClr val="C00000"/>
                </a:solidFill>
                <a:latin typeface="Arial"/>
                <a:ea typeface="Arial"/>
                <a:cs typeface="Arial"/>
                <a:sym typeface="Arial"/>
              </a:rPr>
              <a:t>SynObs </a:t>
            </a:r>
            <a:r>
              <a:rPr lang="en-US" sz="1600">
                <a:solidFill>
                  <a:srgbClr val="000000"/>
                </a:solidFill>
                <a:latin typeface="Arial"/>
                <a:ea typeface="Arial"/>
                <a:cs typeface="Arial"/>
                <a:sym typeface="Arial"/>
              </a:rPr>
              <a:t>aims to </a:t>
            </a:r>
            <a:r>
              <a:rPr lang="en-US" sz="1600">
                <a:solidFill>
                  <a:srgbClr val="FF00FF"/>
                </a:solidFill>
                <a:latin typeface="Arial"/>
                <a:ea typeface="Arial"/>
                <a:cs typeface="Arial"/>
                <a:sym typeface="Arial"/>
              </a:rPr>
              <a:t>identify the optimal combination</a:t>
            </a:r>
            <a:r>
              <a:rPr lang="en-US" sz="1600">
                <a:solidFill>
                  <a:srgbClr val="CC0066"/>
                </a:solidFill>
                <a:latin typeface="Arial"/>
                <a:ea typeface="Arial"/>
                <a:cs typeface="Arial"/>
                <a:sym typeface="Arial"/>
              </a:rPr>
              <a:t> </a:t>
            </a:r>
            <a:r>
              <a:rPr lang="en-US" sz="1600">
                <a:solidFill>
                  <a:srgbClr val="000000"/>
                </a:solidFill>
                <a:latin typeface="Arial"/>
                <a:ea typeface="Arial"/>
                <a:cs typeface="Arial"/>
                <a:sym typeface="Arial"/>
              </a:rPr>
              <a:t>of different ocean observation platforms through observing system design/evaluation, and to </a:t>
            </a:r>
            <a:r>
              <a:rPr lang="en-US" sz="1600">
                <a:solidFill>
                  <a:srgbClr val="0070C0"/>
                </a:solidFill>
                <a:latin typeface="Arial"/>
                <a:ea typeface="Arial"/>
                <a:cs typeface="Arial"/>
                <a:sym typeface="Arial"/>
              </a:rPr>
              <a:t>develop assimilation methods</a:t>
            </a:r>
            <a:r>
              <a:rPr lang="en-US" sz="1600">
                <a:solidFill>
                  <a:srgbClr val="000000"/>
                </a:solidFill>
                <a:latin typeface="Arial"/>
                <a:ea typeface="Arial"/>
                <a:cs typeface="Arial"/>
                <a:sym typeface="Arial"/>
              </a:rPr>
              <a:t> with which we can draw </a:t>
            </a:r>
            <a:r>
              <a:rPr lang="en-US" sz="1600">
                <a:latin typeface="Arial"/>
                <a:ea typeface="Arial"/>
                <a:cs typeface="Arial"/>
                <a:sym typeface="Arial"/>
              </a:rPr>
              <a:t>synergistic effects from the combination</a:t>
            </a:r>
            <a:r>
              <a:rPr lang="en-US" sz="1600">
                <a:solidFill>
                  <a:srgbClr val="000000"/>
                </a:solidFill>
                <a:latin typeface="Arial"/>
                <a:ea typeface="Arial"/>
                <a:cs typeface="Arial"/>
                <a:sym typeface="Arial"/>
              </a:rPr>
              <a:t>.</a:t>
            </a:r>
            <a:endParaRPr/>
          </a:p>
          <a:p>
            <a:pPr indent="-285750" lvl="0" marL="285750" rtl="0" algn="l">
              <a:lnSpc>
                <a:spcPct val="100000"/>
              </a:lnSpc>
              <a:spcBef>
                <a:spcPts val="900"/>
              </a:spcBef>
              <a:spcAft>
                <a:spcPts val="0"/>
              </a:spcAft>
              <a:buSzPts val="1400"/>
              <a:buFont typeface="Noto Sans Symbols"/>
              <a:buChar char="◆"/>
            </a:pPr>
            <a:r>
              <a:rPr lang="en-US" sz="1600">
                <a:solidFill>
                  <a:srgbClr val="0000FF"/>
                </a:solidFill>
                <a:latin typeface="Arial"/>
                <a:ea typeface="Arial"/>
                <a:cs typeface="Arial"/>
                <a:sym typeface="Arial"/>
              </a:rPr>
              <a:t>Scope</a:t>
            </a:r>
            <a:endParaRPr/>
          </a:p>
          <a:p>
            <a:pPr indent="0" lvl="0" marL="44442" rtl="0" algn="l">
              <a:lnSpc>
                <a:spcPct val="100000"/>
              </a:lnSpc>
              <a:spcBef>
                <a:spcPts val="300"/>
              </a:spcBef>
              <a:spcAft>
                <a:spcPts val="0"/>
              </a:spcAft>
              <a:buSzPts val="1400"/>
              <a:buNone/>
            </a:pPr>
            <a:r>
              <a:rPr lang="en-US" sz="1600">
                <a:latin typeface="Arial"/>
                <a:ea typeface="Arial"/>
                <a:cs typeface="Arial"/>
                <a:sym typeface="Arial"/>
              </a:rPr>
              <a:t>Targets of</a:t>
            </a:r>
            <a:r>
              <a:rPr lang="en-US" sz="1600">
                <a:solidFill>
                  <a:srgbClr val="FF0000"/>
                </a:solidFill>
                <a:latin typeface="Arial"/>
                <a:ea typeface="Arial"/>
                <a:cs typeface="Arial"/>
                <a:sym typeface="Arial"/>
              </a:rPr>
              <a:t> </a:t>
            </a:r>
            <a:r>
              <a:rPr b="1" lang="en-US" sz="1600">
                <a:solidFill>
                  <a:srgbClr val="C00000"/>
                </a:solidFill>
                <a:latin typeface="Arial"/>
                <a:ea typeface="Arial"/>
                <a:cs typeface="Arial"/>
                <a:sym typeface="Arial"/>
              </a:rPr>
              <a:t>SynObs</a:t>
            </a:r>
            <a:r>
              <a:rPr lang="en-US" sz="1600">
                <a:solidFill>
                  <a:srgbClr val="FF0000"/>
                </a:solidFill>
                <a:latin typeface="Arial"/>
                <a:ea typeface="Arial"/>
                <a:cs typeface="Arial"/>
                <a:sym typeface="Arial"/>
              </a:rPr>
              <a:t> </a:t>
            </a:r>
            <a:r>
              <a:rPr lang="en-US" sz="1600">
                <a:latin typeface="Arial"/>
                <a:ea typeface="Arial"/>
                <a:cs typeface="Arial"/>
                <a:sym typeface="Arial"/>
              </a:rPr>
              <a:t>include open-ocean (global, tropical, mid-latitude, polar areas), coastal, and biogeochemical (BGC) observing systems</a:t>
            </a:r>
            <a:r>
              <a:rPr lang="en-US" sz="1600">
                <a:solidFill>
                  <a:srgbClr val="FF0000"/>
                </a:solidFill>
                <a:latin typeface="Arial"/>
                <a:ea typeface="Arial"/>
                <a:cs typeface="Arial"/>
                <a:sym typeface="Arial"/>
              </a:rPr>
              <a:t> </a:t>
            </a:r>
            <a:endParaRPr sz="1600">
              <a:solidFill>
                <a:srgbClr val="000000"/>
              </a:solidFill>
              <a:latin typeface="Arial"/>
              <a:ea typeface="Arial"/>
              <a:cs typeface="Arial"/>
              <a:sym typeface="Arial"/>
            </a:endParaRPr>
          </a:p>
          <a:p>
            <a:pPr indent="0" lvl="0" marL="0" rtl="0" algn="l">
              <a:lnSpc>
                <a:spcPct val="100000"/>
              </a:lnSpc>
              <a:spcBef>
                <a:spcPts val="1000"/>
              </a:spcBef>
              <a:spcAft>
                <a:spcPts val="0"/>
              </a:spcAft>
              <a:buSzPts val="1400"/>
              <a:buNone/>
            </a:pPr>
            <a:r>
              <a:t/>
            </a:r>
            <a:endParaRPr/>
          </a:p>
        </p:txBody>
      </p:sp>
      <p:sp>
        <p:nvSpPr>
          <p:cNvPr id="144" name="Google Shape;144;p3"/>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grpSp>
        <p:nvGrpSpPr>
          <p:cNvPr id="145" name="Google Shape;145;p3"/>
          <p:cNvGrpSpPr/>
          <p:nvPr/>
        </p:nvGrpSpPr>
        <p:grpSpPr>
          <a:xfrm>
            <a:off x="7713369" y="1070752"/>
            <a:ext cx="1167926" cy="3627125"/>
            <a:chOff x="7713369" y="804052"/>
            <a:chExt cx="1167926" cy="3627125"/>
          </a:xfrm>
        </p:grpSpPr>
        <p:pic>
          <p:nvPicPr>
            <p:cNvPr descr="無料イラスト, ベクター, EPS, 天体, 惑星, 地球, 人工衛星" id="146" name="Google Shape;146;p3"/>
            <p:cNvPicPr preferRelativeResize="0"/>
            <p:nvPr/>
          </p:nvPicPr>
          <p:blipFill rotWithShape="1">
            <a:blip r:embed="rId3">
              <a:alphaModFix/>
            </a:blip>
            <a:srcRect b="0" l="0" r="0" t="0"/>
            <a:stretch/>
          </p:blipFill>
          <p:spPr>
            <a:xfrm>
              <a:off x="7770705" y="804052"/>
              <a:ext cx="1083733" cy="1052638"/>
            </a:xfrm>
            <a:prstGeom prst="rect">
              <a:avLst/>
            </a:prstGeom>
            <a:noFill/>
            <a:ln>
              <a:noFill/>
            </a:ln>
          </p:spPr>
        </p:pic>
        <p:pic>
          <p:nvPicPr>
            <p:cNvPr id="147" name="Google Shape;147;p3"/>
            <p:cNvPicPr preferRelativeResize="0"/>
            <p:nvPr/>
          </p:nvPicPr>
          <p:blipFill rotWithShape="1">
            <a:blip r:embed="rId4">
              <a:alphaModFix/>
            </a:blip>
            <a:srcRect b="0" l="0" r="0" t="0"/>
            <a:stretch/>
          </p:blipFill>
          <p:spPr>
            <a:xfrm>
              <a:off x="7713369" y="3347495"/>
              <a:ext cx="1167926" cy="1083682"/>
            </a:xfrm>
            <a:prstGeom prst="rect">
              <a:avLst/>
            </a:prstGeom>
            <a:noFill/>
            <a:ln>
              <a:noFill/>
            </a:ln>
          </p:spPr>
        </p:pic>
        <p:sp>
          <p:nvSpPr>
            <p:cNvPr id="148" name="Google Shape;148;p3"/>
            <p:cNvSpPr/>
            <p:nvPr/>
          </p:nvSpPr>
          <p:spPr>
            <a:xfrm rot="5400000">
              <a:off x="8047482" y="1828127"/>
              <a:ext cx="463296" cy="769620"/>
            </a:xfrm>
            <a:prstGeom prst="curvedRightArrow">
              <a:avLst>
                <a:gd fmla="val 25000" name="adj1"/>
                <a:gd fmla="val 50000" name="adj2"/>
                <a:gd fmla="val 25000" name="adj3"/>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49" name="Google Shape;149;p3"/>
            <p:cNvSpPr/>
            <p:nvPr/>
          </p:nvSpPr>
          <p:spPr>
            <a:xfrm rot="-5400000">
              <a:off x="8065683" y="2716073"/>
              <a:ext cx="463296" cy="769620"/>
            </a:xfrm>
            <a:prstGeom prst="curvedRightArrow">
              <a:avLst>
                <a:gd fmla="val 25000" name="adj1"/>
                <a:gd fmla="val 50000" name="adj2"/>
                <a:gd fmla="val 25000" name="adj3"/>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50" name="Google Shape;150;p3"/>
            <p:cNvSpPr txBox="1"/>
            <p:nvPr/>
          </p:nvSpPr>
          <p:spPr>
            <a:xfrm>
              <a:off x="7810500" y="2506980"/>
              <a:ext cx="1013458"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1600" u="none" cap="none" strike="noStrike">
                  <a:solidFill>
                    <a:srgbClr val="6868CF"/>
                  </a:solidFill>
                  <a:latin typeface="Impact"/>
                  <a:ea typeface="Impact"/>
                  <a:cs typeface="Impact"/>
                  <a:sym typeface="Impact"/>
                </a:rPr>
                <a:t>Synergy</a:t>
              </a:r>
              <a:endParaRPr b="0" i="1" sz="1600" u="none" cap="none" strike="noStrike">
                <a:solidFill>
                  <a:srgbClr val="6868CF"/>
                </a:solidFill>
                <a:latin typeface="Impact"/>
                <a:ea typeface="Impact"/>
                <a:cs typeface="Impact"/>
                <a:sym typeface="Impac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ph type="title"/>
          </p:nvPr>
        </p:nvSpPr>
        <p:spPr>
          <a:xfrm>
            <a:off x="681569" y="224464"/>
            <a:ext cx="7916333"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Example 1: Evaluate the existing network</a:t>
            </a:r>
            <a:endParaRPr/>
          </a:p>
        </p:txBody>
      </p:sp>
      <p:sp>
        <p:nvSpPr>
          <p:cNvPr id="156" name="Google Shape;156;p4"/>
          <p:cNvSpPr txBox="1"/>
          <p:nvPr>
            <p:ph idx="1" type="body"/>
          </p:nvPr>
        </p:nvSpPr>
        <p:spPr>
          <a:xfrm>
            <a:off x="188380" y="1022370"/>
            <a:ext cx="8684688" cy="1083542"/>
          </a:xfrm>
          <a:prstGeom prst="rect">
            <a:avLst/>
          </a:prstGeom>
          <a:noFill/>
          <a:ln>
            <a:noFill/>
          </a:ln>
        </p:spPr>
        <p:txBody>
          <a:bodyPr anchorCtr="0" anchor="t" bIns="34275" lIns="68575" spcFirstLastPara="1" rIns="68575" wrap="square" tIns="34275">
            <a:noAutofit/>
          </a:bodyPr>
          <a:lstStyle/>
          <a:p>
            <a:pPr indent="-317500" lvl="0" marL="457200" rtl="0" algn="l">
              <a:lnSpc>
                <a:spcPct val="100000"/>
              </a:lnSpc>
              <a:spcBef>
                <a:spcPts val="300"/>
              </a:spcBef>
              <a:spcAft>
                <a:spcPts val="0"/>
              </a:spcAft>
              <a:buSzPts val="1080"/>
              <a:buFont typeface="Noto Sans Symbols"/>
              <a:buChar char="●"/>
            </a:pPr>
            <a:r>
              <a:rPr lang="en-US"/>
              <a:t>SynObs aims to evaluate the ocean observing network using ocean prediction systems to support their sustainment and further development  </a:t>
            </a:r>
            <a:endParaRPr/>
          </a:p>
          <a:p>
            <a:pPr indent="-317500" lvl="0" marL="457200" rtl="0" algn="l">
              <a:lnSpc>
                <a:spcPct val="100000"/>
              </a:lnSpc>
              <a:spcBef>
                <a:spcPts val="300"/>
              </a:spcBef>
              <a:spcAft>
                <a:spcPts val="0"/>
              </a:spcAft>
              <a:buSzPts val="1080"/>
              <a:buFont typeface="Noto Sans Symbols"/>
              <a:buChar char="●"/>
            </a:pPr>
            <a:r>
              <a:rPr lang="en-US"/>
              <a:t> It is necessary to perform evaluation with multiple systems to get a robust and reliable conclusion because results will have severe system-dependency.</a:t>
            </a:r>
            <a:endParaRPr/>
          </a:p>
        </p:txBody>
      </p:sp>
      <p:pic>
        <p:nvPicPr>
          <p:cNvPr id="157" name="Google Shape;157;p4"/>
          <p:cNvPicPr preferRelativeResize="0"/>
          <p:nvPr/>
        </p:nvPicPr>
        <p:blipFill rotWithShape="1">
          <a:blip r:embed="rId3">
            <a:alphaModFix/>
          </a:blip>
          <a:srcRect b="0" l="0" r="0" t="0"/>
          <a:stretch/>
        </p:blipFill>
        <p:spPr>
          <a:xfrm>
            <a:off x="5162155" y="2471867"/>
            <a:ext cx="3654571" cy="2018550"/>
          </a:xfrm>
          <a:prstGeom prst="rect">
            <a:avLst/>
          </a:prstGeom>
          <a:noFill/>
          <a:ln>
            <a:noFill/>
          </a:ln>
        </p:spPr>
      </p:pic>
      <p:sp>
        <p:nvSpPr>
          <p:cNvPr id="158" name="Google Shape;158;p4"/>
          <p:cNvSpPr txBox="1"/>
          <p:nvPr/>
        </p:nvSpPr>
        <p:spPr>
          <a:xfrm>
            <a:off x="1518769" y="4533291"/>
            <a:ext cx="3288811" cy="46166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Impacts of TAO/TRITON and Argo in the JMA ENSO forecasting system</a:t>
            </a:r>
            <a:endParaRPr b="0" i="0" sz="1200" u="none" cap="none" strike="noStrike">
              <a:solidFill>
                <a:srgbClr val="000000"/>
              </a:solidFill>
              <a:latin typeface="Arial"/>
              <a:ea typeface="Arial"/>
              <a:cs typeface="Arial"/>
              <a:sym typeface="Arial"/>
            </a:endParaRPr>
          </a:p>
        </p:txBody>
      </p:sp>
      <p:grpSp>
        <p:nvGrpSpPr>
          <p:cNvPr id="159" name="Google Shape;159;p4"/>
          <p:cNvGrpSpPr/>
          <p:nvPr/>
        </p:nvGrpSpPr>
        <p:grpSpPr>
          <a:xfrm>
            <a:off x="1675299" y="2492052"/>
            <a:ext cx="2958818" cy="2037818"/>
            <a:chOff x="828322" y="1924555"/>
            <a:chExt cx="2958818" cy="2037818"/>
          </a:xfrm>
        </p:grpSpPr>
        <p:pic>
          <p:nvPicPr>
            <p:cNvPr id="160" name="Google Shape;160;p4"/>
            <p:cNvPicPr preferRelativeResize="0"/>
            <p:nvPr/>
          </p:nvPicPr>
          <p:blipFill rotWithShape="1">
            <a:blip r:embed="rId4">
              <a:alphaModFix/>
            </a:blip>
            <a:srcRect b="0" l="0" r="0" t="0"/>
            <a:stretch/>
          </p:blipFill>
          <p:spPr>
            <a:xfrm>
              <a:off x="828322" y="1924555"/>
              <a:ext cx="2958818" cy="2037818"/>
            </a:xfrm>
            <a:prstGeom prst="rect">
              <a:avLst/>
            </a:prstGeom>
            <a:noFill/>
            <a:ln>
              <a:noFill/>
            </a:ln>
          </p:spPr>
        </p:pic>
        <p:sp>
          <p:nvSpPr>
            <p:cNvPr id="161" name="Google Shape;161;p4"/>
            <p:cNvSpPr/>
            <p:nvPr/>
          </p:nvSpPr>
          <p:spPr>
            <a:xfrm>
              <a:off x="1356360" y="2028914"/>
              <a:ext cx="563880" cy="31042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 name="Google Shape;162;p4"/>
            <p:cNvSpPr txBox="1"/>
            <p:nvPr/>
          </p:nvSpPr>
          <p:spPr>
            <a:xfrm>
              <a:off x="1459230" y="1984267"/>
              <a:ext cx="136398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TAO/TRITON</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Argo</a:t>
              </a:r>
              <a:endParaRPr b="0" i="0" sz="1200" u="none" cap="none" strike="noStrike">
                <a:solidFill>
                  <a:srgbClr val="000000"/>
                </a:solidFill>
                <a:latin typeface="Arial"/>
                <a:ea typeface="Arial"/>
                <a:cs typeface="Arial"/>
                <a:sym typeface="Arial"/>
              </a:endParaRPr>
            </a:p>
          </p:txBody>
        </p:sp>
        <p:sp>
          <p:nvSpPr>
            <p:cNvPr id="163" name="Google Shape;163;p4"/>
            <p:cNvSpPr/>
            <p:nvPr/>
          </p:nvSpPr>
          <p:spPr>
            <a:xfrm>
              <a:off x="1318260" y="2052847"/>
              <a:ext cx="137160" cy="99140"/>
            </a:xfrm>
            <a:prstGeom prst="rect">
              <a:avLst/>
            </a:prstGeom>
            <a:solidFill>
              <a:srgbClr val="00B1F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4" name="Google Shape;164;p4"/>
            <p:cNvSpPr/>
            <p:nvPr/>
          </p:nvSpPr>
          <p:spPr>
            <a:xfrm>
              <a:off x="1325880" y="2250967"/>
              <a:ext cx="137160" cy="99140"/>
            </a:xfrm>
            <a:prstGeom prst="rect">
              <a:avLst/>
            </a:prstGeom>
            <a:solidFill>
              <a:srgbClr val="FF66FF"/>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65" name="Google Shape;165;p4"/>
          <p:cNvSpPr txBox="1"/>
          <p:nvPr/>
        </p:nvSpPr>
        <p:spPr>
          <a:xfrm>
            <a:off x="4982092" y="4529513"/>
            <a:ext cx="4107975" cy="46166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Multi-System Evaluation of  TAO/TRITON impacts in 4 ocean reanalysis systems (0-300m average)</a:t>
            </a:r>
            <a:endParaRPr b="0" i="0" sz="1200" u="none" cap="none" strike="noStrike">
              <a:solidFill>
                <a:srgbClr val="000000"/>
              </a:solidFill>
              <a:latin typeface="Arial"/>
              <a:ea typeface="Arial"/>
              <a:cs typeface="Arial"/>
              <a:sym typeface="Arial"/>
            </a:endParaRPr>
          </a:p>
        </p:txBody>
      </p:sp>
      <p:sp>
        <p:nvSpPr>
          <p:cNvPr id="166" name="Google Shape;166;p4"/>
          <p:cNvSpPr txBox="1"/>
          <p:nvPr/>
        </p:nvSpPr>
        <p:spPr>
          <a:xfrm>
            <a:off x="5828456" y="2340028"/>
            <a:ext cx="611065" cy="276999"/>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NCEP</a:t>
            </a:r>
            <a:endParaRPr b="0" i="0" sz="1200" u="none" cap="none" strike="noStrike">
              <a:solidFill>
                <a:schemeClr val="lt1"/>
              </a:solidFill>
              <a:latin typeface="Arial"/>
              <a:ea typeface="Arial"/>
              <a:cs typeface="Arial"/>
              <a:sym typeface="Arial"/>
            </a:endParaRPr>
          </a:p>
        </p:txBody>
      </p:sp>
      <p:sp>
        <p:nvSpPr>
          <p:cNvPr id="167" name="Google Shape;167;p4"/>
          <p:cNvSpPr txBox="1"/>
          <p:nvPr/>
        </p:nvSpPr>
        <p:spPr>
          <a:xfrm>
            <a:off x="7622966" y="2333578"/>
            <a:ext cx="595035" cy="276999"/>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GFDL</a:t>
            </a:r>
            <a:endParaRPr b="0" i="0" sz="1200" u="none" cap="none" strike="noStrike">
              <a:solidFill>
                <a:schemeClr val="lt1"/>
              </a:solidFill>
              <a:latin typeface="Arial"/>
              <a:ea typeface="Arial"/>
              <a:cs typeface="Arial"/>
              <a:sym typeface="Arial"/>
            </a:endParaRPr>
          </a:p>
        </p:txBody>
      </p:sp>
      <p:sp>
        <p:nvSpPr>
          <p:cNvPr id="168" name="Google Shape;168;p4"/>
          <p:cNvSpPr txBox="1"/>
          <p:nvPr/>
        </p:nvSpPr>
        <p:spPr>
          <a:xfrm>
            <a:off x="5775116" y="3320817"/>
            <a:ext cx="766557" cy="276999"/>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ECMWF</a:t>
            </a:r>
            <a:endParaRPr b="0" i="0" sz="1200" u="none" cap="none" strike="noStrike">
              <a:solidFill>
                <a:schemeClr val="lt1"/>
              </a:solidFill>
              <a:latin typeface="Arial"/>
              <a:ea typeface="Arial"/>
              <a:cs typeface="Arial"/>
              <a:sym typeface="Arial"/>
            </a:endParaRPr>
          </a:p>
        </p:txBody>
      </p:sp>
      <p:sp>
        <p:nvSpPr>
          <p:cNvPr id="169" name="Google Shape;169;p4"/>
          <p:cNvSpPr txBox="1"/>
          <p:nvPr/>
        </p:nvSpPr>
        <p:spPr>
          <a:xfrm>
            <a:off x="7702872" y="3313197"/>
            <a:ext cx="492444" cy="276999"/>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JMA</a:t>
            </a:r>
            <a:endParaRPr b="0" i="0" sz="1200" u="none" cap="none" strike="noStrike">
              <a:solidFill>
                <a:schemeClr val="lt1"/>
              </a:solidFill>
              <a:latin typeface="Arial"/>
              <a:ea typeface="Arial"/>
              <a:cs typeface="Arial"/>
              <a:sym typeface="Arial"/>
            </a:endParaRPr>
          </a:p>
        </p:txBody>
      </p:sp>
      <p:sp>
        <p:nvSpPr>
          <p:cNvPr id="170" name="Google Shape;170;p4"/>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
        <p:nvSpPr>
          <p:cNvPr id="171" name="Google Shape;171;p4"/>
          <p:cNvSpPr txBox="1"/>
          <p:nvPr/>
        </p:nvSpPr>
        <p:spPr>
          <a:xfrm>
            <a:off x="67733" y="2634636"/>
            <a:ext cx="1507024" cy="954107"/>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Evaluation for ENSO forecasts.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Fujii et al., QJRMS, 2015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Example 2: Support new observations  </a:t>
            </a:r>
            <a:endParaRPr/>
          </a:p>
        </p:txBody>
      </p:sp>
      <p:sp>
        <p:nvSpPr>
          <p:cNvPr id="177" name="Google Shape;177;p5"/>
          <p:cNvSpPr txBox="1"/>
          <p:nvPr>
            <p:ph idx="1" type="body"/>
          </p:nvPr>
        </p:nvSpPr>
        <p:spPr>
          <a:xfrm>
            <a:off x="211069" y="1110680"/>
            <a:ext cx="6532997" cy="1614474"/>
          </a:xfrm>
          <a:prstGeom prst="rect">
            <a:avLst/>
          </a:prstGeom>
          <a:noFill/>
          <a:ln>
            <a:noFill/>
          </a:ln>
        </p:spPr>
        <p:txBody>
          <a:bodyPr anchorCtr="0" anchor="t" bIns="34275" lIns="68575" spcFirstLastPara="1" rIns="68575" wrap="square" tIns="34275">
            <a:noAutofit/>
          </a:bodyPr>
          <a:lstStyle/>
          <a:p>
            <a:pPr indent="-317500" lvl="0" marL="457200" rtl="0" algn="l">
              <a:lnSpc>
                <a:spcPct val="100000"/>
              </a:lnSpc>
              <a:spcBef>
                <a:spcPts val="300"/>
              </a:spcBef>
              <a:spcAft>
                <a:spcPts val="0"/>
              </a:spcAft>
              <a:buClr>
                <a:schemeClr val="dk1"/>
              </a:buClr>
              <a:buSzPts val="1400"/>
              <a:buChar char="•"/>
            </a:pPr>
            <a:r>
              <a:rPr lang="en-US"/>
              <a:t>SynObs will support designing new observing systems through OSSE or some other methods (e.g., FSOI).</a:t>
            </a:r>
            <a:endParaRPr/>
          </a:p>
          <a:p>
            <a:pPr indent="-317500" lvl="0" marL="457200" rtl="0" algn="l">
              <a:lnSpc>
                <a:spcPct val="100000"/>
              </a:lnSpc>
              <a:spcBef>
                <a:spcPts val="300"/>
              </a:spcBef>
              <a:spcAft>
                <a:spcPts val="0"/>
              </a:spcAft>
              <a:buClr>
                <a:schemeClr val="dk1"/>
              </a:buClr>
              <a:buSzPts val="1400"/>
              <a:buChar char="•"/>
            </a:pPr>
            <a:r>
              <a:rPr lang="en-US"/>
              <a:t>SynObs will also promote developments of DA schemes to assimilate new observations, as well as developments to get more benefits from existing observations.</a:t>
            </a:r>
            <a:endParaRPr/>
          </a:p>
        </p:txBody>
      </p:sp>
      <p:pic>
        <p:nvPicPr>
          <p:cNvPr id="178" name="Google Shape;178;p5"/>
          <p:cNvPicPr preferRelativeResize="0"/>
          <p:nvPr/>
        </p:nvPicPr>
        <p:blipFill rotWithShape="1">
          <a:blip r:embed="rId3">
            <a:alphaModFix/>
          </a:blip>
          <a:srcRect b="0" l="0" r="0" t="0"/>
          <a:stretch/>
        </p:blipFill>
        <p:spPr>
          <a:xfrm>
            <a:off x="6987540" y="599645"/>
            <a:ext cx="2095500" cy="1814901"/>
          </a:xfrm>
          <a:prstGeom prst="rect">
            <a:avLst/>
          </a:prstGeom>
          <a:noFill/>
          <a:ln>
            <a:noFill/>
          </a:ln>
        </p:spPr>
      </p:pic>
      <p:sp>
        <p:nvSpPr>
          <p:cNvPr id="179" name="Google Shape;179;p5"/>
          <p:cNvSpPr txBox="1"/>
          <p:nvPr/>
        </p:nvSpPr>
        <p:spPr>
          <a:xfrm>
            <a:off x="6939051" y="2400692"/>
            <a:ext cx="20955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1400" u="none" cap="none" strike="noStrike">
                <a:solidFill>
                  <a:srgbClr val="0066FF"/>
                </a:solidFill>
                <a:latin typeface="Arial"/>
                <a:ea typeface="Arial"/>
                <a:cs typeface="Arial"/>
                <a:sym typeface="Arial"/>
              </a:rPr>
              <a:t>SWOT launch in 2021</a:t>
            </a:r>
            <a:endParaRPr/>
          </a:p>
          <a:p>
            <a:pPr indent="0" lvl="0" marL="0" marR="0" rtl="0" algn="ctr">
              <a:lnSpc>
                <a:spcPct val="100000"/>
              </a:lnSpc>
              <a:spcBef>
                <a:spcPts val="0"/>
              </a:spcBef>
              <a:spcAft>
                <a:spcPts val="0"/>
              </a:spcAft>
              <a:buNone/>
            </a:pPr>
            <a:r>
              <a:rPr b="0" i="1" lang="en-US" sz="1400" u="none" cap="none" strike="noStrike">
                <a:solidFill>
                  <a:srgbClr val="0066FF"/>
                </a:solidFill>
                <a:latin typeface="Arial"/>
                <a:ea typeface="Arial"/>
                <a:cs typeface="Arial"/>
                <a:sym typeface="Arial"/>
              </a:rPr>
              <a:t>http://swot.jpl.nasa.gov/</a:t>
            </a:r>
            <a:endParaRPr b="0" i="1" sz="1400" u="none" cap="none" strike="noStrike">
              <a:solidFill>
                <a:srgbClr val="0066FF"/>
              </a:solidFill>
              <a:latin typeface="Arial"/>
              <a:ea typeface="Arial"/>
              <a:cs typeface="Arial"/>
              <a:sym typeface="Arial"/>
            </a:endParaRPr>
          </a:p>
        </p:txBody>
      </p:sp>
      <p:pic>
        <p:nvPicPr>
          <p:cNvPr id="180" name="Google Shape;180;p5"/>
          <p:cNvPicPr preferRelativeResize="0"/>
          <p:nvPr/>
        </p:nvPicPr>
        <p:blipFill rotWithShape="1">
          <a:blip r:embed="rId4">
            <a:alphaModFix/>
          </a:blip>
          <a:srcRect b="0" l="0" r="0" t="0"/>
          <a:stretch/>
        </p:blipFill>
        <p:spPr>
          <a:xfrm>
            <a:off x="2779193" y="3113243"/>
            <a:ext cx="3914621" cy="1913283"/>
          </a:xfrm>
          <a:prstGeom prst="rect">
            <a:avLst/>
          </a:prstGeom>
          <a:noFill/>
          <a:ln>
            <a:noFill/>
          </a:ln>
        </p:spPr>
      </p:pic>
      <p:sp>
        <p:nvSpPr>
          <p:cNvPr id="181" name="Google Shape;181;p5"/>
          <p:cNvSpPr txBox="1"/>
          <p:nvPr/>
        </p:nvSpPr>
        <p:spPr>
          <a:xfrm>
            <a:off x="906049" y="3347956"/>
            <a:ext cx="174669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66FF"/>
                </a:solidFill>
                <a:latin typeface="Arial"/>
                <a:ea typeface="Arial"/>
                <a:cs typeface="Arial"/>
                <a:sym typeface="Arial"/>
              </a:rPr>
              <a:t>SSH Error variance</a:t>
            </a:r>
            <a:endParaRPr/>
          </a:p>
          <a:p>
            <a:pPr indent="0" lvl="0" marL="0" marR="0" rtl="0" algn="ctr">
              <a:lnSpc>
                <a:spcPct val="100000"/>
              </a:lnSpc>
              <a:spcBef>
                <a:spcPts val="0"/>
              </a:spcBef>
              <a:spcAft>
                <a:spcPts val="0"/>
              </a:spcAft>
              <a:buNone/>
            </a:pPr>
            <a:r>
              <a:rPr b="0" i="0" lang="en-US" sz="1400" u="none" cap="none" strike="noStrike">
                <a:solidFill>
                  <a:srgbClr val="0066FF"/>
                </a:solidFill>
                <a:latin typeface="Arial"/>
                <a:ea typeface="Arial"/>
                <a:cs typeface="Arial"/>
                <a:sym typeface="Arial"/>
              </a:rPr>
              <a:t>in cm</a:t>
            </a:r>
            <a:r>
              <a:rPr b="0" baseline="30000" i="0" lang="en-US" sz="1400" u="none" cap="none" strike="noStrike">
                <a:solidFill>
                  <a:srgbClr val="0066FF"/>
                </a:solidFill>
                <a:latin typeface="Arial"/>
                <a:ea typeface="Arial"/>
                <a:cs typeface="Arial"/>
                <a:sym typeface="Arial"/>
              </a:rPr>
              <a:t>2</a:t>
            </a:r>
            <a:endParaRPr b="0" baseline="30000" i="0" sz="1400" u="none" cap="none" strike="noStrike">
              <a:solidFill>
                <a:srgbClr val="0066FF"/>
              </a:solidFill>
              <a:latin typeface="Arial"/>
              <a:ea typeface="Arial"/>
              <a:cs typeface="Arial"/>
              <a:sym typeface="Arial"/>
            </a:endParaRPr>
          </a:p>
        </p:txBody>
      </p:sp>
      <p:sp>
        <p:nvSpPr>
          <p:cNvPr id="182" name="Google Shape;182;p5"/>
          <p:cNvSpPr txBox="1"/>
          <p:nvPr/>
        </p:nvSpPr>
        <p:spPr>
          <a:xfrm>
            <a:off x="808153" y="4544780"/>
            <a:ext cx="22052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66FF"/>
                </a:solidFill>
                <a:latin typeface="Arial"/>
                <a:ea typeface="Arial"/>
                <a:cs typeface="Arial"/>
                <a:sym typeface="Arial"/>
              </a:rPr>
              <a:t> Error/NatRun Variance </a:t>
            </a:r>
            <a:endParaRPr b="0" i="0" sz="1400" u="none" cap="none" strike="noStrike">
              <a:solidFill>
                <a:srgbClr val="0066FF"/>
              </a:solidFill>
              <a:latin typeface="Arial"/>
              <a:ea typeface="Arial"/>
              <a:cs typeface="Arial"/>
              <a:sym typeface="Arial"/>
            </a:endParaRPr>
          </a:p>
        </p:txBody>
      </p:sp>
      <p:sp>
        <p:nvSpPr>
          <p:cNvPr id="183" name="Google Shape;183;p5"/>
          <p:cNvSpPr txBox="1"/>
          <p:nvPr/>
        </p:nvSpPr>
        <p:spPr>
          <a:xfrm>
            <a:off x="6744066" y="3540268"/>
            <a:ext cx="233897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OSSE results with the MOI system.</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Bonaduce and Benkiran, Ocean Science, 2018 </a:t>
            </a:r>
            <a:endParaRPr/>
          </a:p>
        </p:txBody>
      </p:sp>
      <p:sp>
        <p:nvSpPr>
          <p:cNvPr id="184" name="Google Shape;184;p5"/>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Example 3: Summarize and provide information </a:t>
            </a:r>
            <a:endParaRPr/>
          </a:p>
        </p:txBody>
      </p:sp>
      <p:sp>
        <p:nvSpPr>
          <p:cNvPr id="190" name="Google Shape;190;p6"/>
          <p:cNvSpPr txBox="1"/>
          <p:nvPr>
            <p:ph idx="1" type="body"/>
          </p:nvPr>
        </p:nvSpPr>
        <p:spPr>
          <a:xfrm>
            <a:off x="165485" y="867202"/>
            <a:ext cx="8766848" cy="948096"/>
          </a:xfrm>
          <a:prstGeom prst="rect">
            <a:avLst/>
          </a:prstGeom>
          <a:noFill/>
          <a:ln>
            <a:noFill/>
          </a:ln>
        </p:spPr>
        <p:txBody>
          <a:bodyPr anchorCtr="0" anchor="t" bIns="34275" lIns="68575" spcFirstLastPara="1" rIns="68575" wrap="square" tIns="34275">
            <a:noAutofit/>
          </a:bodyPr>
          <a:lstStyle/>
          <a:p>
            <a:pPr indent="-330200" lvl="0" marL="457200" rtl="0" algn="l">
              <a:lnSpc>
                <a:spcPct val="115000"/>
              </a:lnSpc>
              <a:spcBef>
                <a:spcPts val="1000"/>
              </a:spcBef>
              <a:spcAft>
                <a:spcPts val="0"/>
              </a:spcAft>
              <a:buClr>
                <a:srgbClr val="073763"/>
              </a:buClr>
              <a:buSzPts val="1600"/>
              <a:buChar char="●"/>
            </a:pPr>
            <a:r>
              <a:rPr lang="en-US" sz="1600">
                <a:highlight>
                  <a:srgbClr val="FFFFFF"/>
                </a:highlight>
              </a:rPr>
              <a:t>SynObs will summarize the information on the observation data (usage, QC, impacts) which we get through ocean predictions. Those information will be provided to observation communities to suport the management of ocean observing systems </a:t>
            </a:r>
            <a:endParaRPr sz="1600">
              <a:highlight>
                <a:srgbClr val="FFFFFF"/>
              </a:highlight>
            </a:endParaRPr>
          </a:p>
          <a:p>
            <a:pPr indent="0" lvl="0" marL="0" rtl="0" algn="l">
              <a:lnSpc>
                <a:spcPct val="100000"/>
              </a:lnSpc>
              <a:spcBef>
                <a:spcPts val="1000"/>
              </a:spcBef>
              <a:spcAft>
                <a:spcPts val="0"/>
              </a:spcAft>
              <a:buSzPts val="1400"/>
              <a:buNone/>
            </a:pPr>
            <a:r>
              <a:t/>
            </a:r>
            <a:endParaRPr/>
          </a:p>
        </p:txBody>
      </p:sp>
      <p:sp>
        <p:nvSpPr>
          <p:cNvPr id="191" name="Google Shape;191;p6"/>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pic>
        <p:nvPicPr>
          <p:cNvPr id="192" name="Google Shape;192;p6"/>
          <p:cNvPicPr preferRelativeResize="0"/>
          <p:nvPr/>
        </p:nvPicPr>
        <p:blipFill rotWithShape="1">
          <a:blip r:embed="rId3">
            <a:alphaModFix/>
          </a:blip>
          <a:srcRect b="66623" l="5003" r="45972" t="16302"/>
          <a:stretch/>
        </p:blipFill>
        <p:spPr>
          <a:xfrm>
            <a:off x="1905779" y="2028026"/>
            <a:ext cx="7178960" cy="2969156"/>
          </a:xfrm>
          <a:prstGeom prst="rect">
            <a:avLst/>
          </a:prstGeom>
          <a:noFill/>
          <a:ln>
            <a:noFill/>
          </a:ln>
        </p:spPr>
      </p:pic>
      <p:sp>
        <p:nvSpPr>
          <p:cNvPr id="193" name="Google Shape;193;p6"/>
          <p:cNvSpPr txBox="1"/>
          <p:nvPr/>
        </p:nvSpPr>
        <p:spPr>
          <a:xfrm>
            <a:off x="51957" y="3497748"/>
            <a:ext cx="1808593" cy="523220"/>
          </a:xfrm>
          <a:prstGeom prst="rect">
            <a:avLst/>
          </a:prstGeom>
          <a:solidFill>
            <a:srgbClr val="6868C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https://oceanpredict.org/observations-use/</a:t>
            </a:r>
            <a:endParaRPr b="0" i="0" sz="1400" u="none" cap="none" strike="noStrike">
              <a:solidFill>
                <a:schemeClr val="lt1"/>
              </a:solidFill>
              <a:latin typeface="Arial Narrow"/>
              <a:ea typeface="Arial Narrow"/>
              <a:cs typeface="Arial Narrow"/>
              <a:sym typeface="Arial Narrow"/>
            </a:endParaRPr>
          </a:p>
        </p:txBody>
      </p:sp>
      <p:sp>
        <p:nvSpPr>
          <p:cNvPr id="194" name="Google Shape;194;p6"/>
          <p:cNvSpPr txBox="1"/>
          <p:nvPr/>
        </p:nvSpPr>
        <p:spPr>
          <a:xfrm>
            <a:off x="51957" y="2122765"/>
            <a:ext cx="1827643" cy="1077218"/>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Narrow"/>
                <a:ea typeface="Arial Narrow"/>
                <a:cs typeface="Arial Narrow"/>
                <a:sym typeface="Arial Narrow"/>
              </a:rPr>
              <a:t>Table on usage of observations (for moorings) in Ocean Prediction Systems</a:t>
            </a:r>
            <a:endParaRPr b="0" i="0" sz="16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Focus on Synergy among Various Observations</a:t>
            </a:r>
            <a:endParaRPr/>
          </a:p>
        </p:txBody>
      </p:sp>
      <p:sp>
        <p:nvSpPr>
          <p:cNvPr id="200" name="Google Shape;200;p7"/>
          <p:cNvSpPr txBox="1"/>
          <p:nvPr>
            <p:ph idx="1" type="body"/>
          </p:nvPr>
        </p:nvSpPr>
        <p:spPr>
          <a:xfrm>
            <a:off x="320039" y="1026731"/>
            <a:ext cx="6207761" cy="1877333"/>
          </a:xfrm>
          <a:prstGeom prst="rect">
            <a:avLst/>
          </a:prstGeom>
          <a:noFill/>
          <a:ln>
            <a:noFill/>
          </a:ln>
        </p:spPr>
        <p:txBody>
          <a:bodyPr anchorCtr="0" anchor="t" bIns="34275" lIns="68575" spcFirstLastPara="1" rIns="68575" wrap="square" tIns="34275">
            <a:noAutofit/>
          </a:bodyPr>
          <a:lstStyle/>
          <a:p>
            <a:pPr indent="-330200" lvl="0" marL="457200" rtl="0" algn="l">
              <a:lnSpc>
                <a:spcPct val="115000"/>
              </a:lnSpc>
              <a:spcBef>
                <a:spcPts val="1000"/>
              </a:spcBef>
              <a:spcAft>
                <a:spcPts val="0"/>
              </a:spcAft>
              <a:buClr>
                <a:srgbClr val="073763"/>
              </a:buClr>
              <a:buSzPts val="1600"/>
              <a:buChar char="●"/>
            </a:pPr>
            <a:r>
              <a:rPr lang="en-US" sz="1600">
                <a:highlight>
                  <a:srgbClr val="FFFFFF"/>
                </a:highlight>
              </a:rPr>
              <a:t>To lead a transformative change on ocean predictions in this decade, we need to maximize benefits from the whole ocean observing network</a:t>
            </a:r>
            <a:endParaRPr/>
          </a:p>
          <a:p>
            <a:pPr indent="-179387" lvl="0" marL="628650" rtl="0" algn="l">
              <a:lnSpc>
                <a:spcPct val="115000"/>
              </a:lnSpc>
              <a:spcBef>
                <a:spcPts val="600"/>
              </a:spcBef>
              <a:spcAft>
                <a:spcPts val="0"/>
              </a:spcAft>
              <a:buClr>
                <a:srgbClr val="073763"/>
              </a:buClr>
              <a:buSzPts val="1600"/>
              <a:buNone/>
            </a:pPr>
            <a:r>
              <a:rPr lang="en-US" sz="1600">
                <a:highlight>
                  <a:srgbClr val="FFFFFF"/>
                </a:highlight>
              </a:rPr>
              <a:t>⇒SynObs focuses on synergies among different ocean observing systems</a:t>
            </a:r>
            <a:endParaRPr/>
          </a:p>
          <a:p>
            <a:pPr indent="-330200" lvl="0" marL="457200" rtl="0" algn="l">
              <a:lnSpc>
                <a:spcPct val="115000"/>
              </a:lnSpc>
              <a:spcBef>
                <a:spcPts val="600"/>
              </a:spcBef>
              <a:spcAft>
                <a:spcPts val="0"/>
              </a:spcAft>
              <a:buClr>
                <a:srgbClr val="073763"/>
              </a:buClr>
              <a:buSzPts val="1600"/>
              <a:buChar char="●"/>
            </a:pPr>
            <a:r>
              <a:rPr lang="en-US" sz="1600">
                <a:highlight>
                  <a:srgbClr val="FFFFFF"/>
                </a:highlight>
              </a:rPr>
              <a:t>Combination of observations targeted in SynObs</a:t>
            </a:r>
            <a:endParaRPr sz="1600">
              <a:highlight>
                <a:srgbClr val="FFFFFF"/>
              </a:highlight>
            </a:endParaRPr>
          </a:p>
        </p:txBody>
      </p:sp>
      <p:sp>
        <p:nvSpPr>
          <p:cNvPr id="201" name="Google Shape;201;p7"/>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
        <p:nvSpPr>
          <p:cNvPr id="202" name="Google Shape;202;p7"/>
          <p:cNvSpPr txBox="1"/>
          <p:nvPr/>
        </p:nvSpPr>
        <p:spPr>
          <a:xfrm>
            <a:off x="762774" y="2971800"/>
            <a:ext cx="8138161" cy="2023533"/>
          </a:xfrm>
          <a:prstGeom prst="rect">
            <a:avLst/>
          </a:prstGeom>
          <a:noFill/>
          <a:ln>
            <a:noFill/>
          </a:ln>
        </p:spPr>
        <p:txBody>
          <a:bodyPr anchorCtr="0" anchor="t" bIns="34275" lIns="68575" spcFirstLastPara="1" rIns="68575" wrap="square" tIns="34275">
            <a:noAutofit/>
          </a:bodyPr>
          <a:lstStyle/>
          <a:p>
            <a:pPr indent="-188912" lvl="0" marL="455613" marR="0" rtl="0" algn="l">
              <a:lnSpc>
                <a:spcPct val="100000"/>
              </a:lnSpc>
              <a:spcBef>
                <a:spcPts val="600"/>
              </a:spcBef>
              <a:spcAft>
                <a:spcPts val="0"/>
              </a:spcAft>
              <a:buClr>
                <a:schemeClr val="dk1"/>
              </a:buClr>
              <a:buSzPts val="1400"/>
              <a:buFont typeface="Arial"/>
              <a:buAutoNum type="arabicPeriod"/>
            </a:pPr>
            <a:r>
              <a:rPr b="0" i="0" lang="en-US" sz="1400" u="none" cap="none" strike="noStrike">
                <a:solidFill>
                  <a:srgbClr val="073763"/>
                </a:solidFill>
                <a:highlight>
                  <a:srgbClr val="FFFFFF"/>
                </a:highlight>
                <a:latin typeface="Arial"/>
                <a:ea typeface="Arial"/>
                <a:cs typeface="Arial"/>
                <a:sym typeface="Arial"/>
              </a:rPr>
              <a:t> </a:t>
            </a:r>
            <a:r>
              <a:rPr b="0" i="0" lang="en-US" sz="1400" u="none" cap="none" strike="noStrike">
                <a:solidFill>
                  <a:srgbClr val="073763"/>
                </a:solidFill>
                <a:latin typeface="Arial"/>
                <a:ea typeface="Arial"/>
                <a:cs typeface="Arial"/>
                <a:sym typeface="Arial"/>
              </a:rPr>
              <a:t>Satellite altimeters, satellite ocean current observations (SKIM) and Argo floats</a:t>
            </a:r>
            <a:endParaRPr/>
          </a:p>
          <a:p>
            <a:pPr indent="-188912" lvl="0" marL="455613" marR="0" rtl="0" algn="l">
              <a:lnSpc>
                <a:spcPct val="100000"/>
              </a:lnSpc>
              <a:spcBef>
                <a:spcPts val="600"/>
              </a:spcBef>
              <a:spcAft>
                <a:spcPts val="0"/>
              </a:spcAft>
              <a:buClr>
                <a:schemeClr val="dk1"/>
              </a:buClr>
              <a:buSzPts val="1400"/>
              <a:buFont typeface="Arial"/>
              <a:buAutoNum type="arabicPeriod"/>
            </a:pPr>
            <a:r>
              <a:rPr b="0" i="0" lang="en-US" sz="1400" u="none" cap="none" strike="noStrike">
                <a:solidFill>
                  <a:srgbClr val="073763"/>
                </a:solidFill>
                <a:latin typeface="Arial"/>
                <a:ea typeface="Arial"/>
                <a:cs typeface="Arial"/>
                <a:sym typeface="Arial"/>
              </a:rPr>
              <a:t>Satellite SST observations, near surface in situ observations (from Mooring buoys and Argo floats, etc.), and sea surface atmospheric parameters</a:t>
            </a:r>
            <a:endParaRPr/>
          </a:p>
          <a:p>
            <a:pPr indent="-188912" lvl="0" marL="455613" marR="0" rtl="0" algn="l">
              <a:lnSpc>
                <a:spcPct val="100000"/>
              </a:lnSpc>
              <a:spcBef>
                <a:spcPts val="600"/>
              </a:spcBef>
              <a:spcAft>
                <a:spcPts val="0"/>
              </a:spcAft>
              <a:buClr>
                <a:schemeClr val="dk1"/>
              </a:buClr>
              <a:buSzPts val="1400"/>
              <a:buFont typeface="Arial"/>
              <a:buAutoNum type="arabicPeriod"/>
            </a:pPr>
            <a:r>
              <a:rPr b="0" i="0" lang="en-US" sz="1400" u="none" cap="none" strike="noStrike">
                <a:solidFill>
                  <a:srgbClr val="073763"/>
                </a:solidFill>
                <a:latin typeface="Arial"/>
                <a:ea typeface="Arial"/>
                <a:cs typeface="Arial"/>
                <a:sym typeface="Arial"/>
              </a:rPr>
              <a:t>Satellite ocean colour observations and in-situ (Argo) observations</a:t>
            </a:r>
            <a:endParaRPr/>
          </a:p>
          <a:p>
            <a:pPr indent="-188912" lvl="0" marL="455613" marR="0" rtl="0" algn="l">
              <a:lnSpc>
                <a:spcPct val="100000"/>
              </a:lnSpc>
              <a:spcBef>
                <a:spcPts val="600"/>
              </a:spcBef>
              <a:spcAft>
                <a:spcPts val="0"/>
              </a:spcAft>
              <a:buClr>
                <a:schemeClr val="dk1"/>
              </a:buClr>
              <a:buSzPts val="1400"/>
              <a:buFont typeface="Arial"/>
              <a:buAutoNum type="arabicPeriod"/>
            </a:pPr>
            <a:r>
              <a:rPr b="0" i="0" lang="en-US" sz="1400" u="none" cap="none" strike="noStrike">
                <a:solidFill>
                  <a:srgbClr val="073763"/>
                </a:solidFill>
                <a:latin typeface="Arial"/>
                <a:ea typeface="Arial"/>
                <a:cs typeface="Arial"/>
                <a:sym typeface="Arial"/>
              </a:rPr>
              <a:t>Observations of sea ice concentrations and sea ice thickness</a:t>
            </a:r>
            <a:endParaRPr/>
          </a:p>
          <a:p>
            <a:pPr indent="-188912" lvl="0" marL="455613" marR="0" rtl="0" algn="l">
              <a:lnSpc>
                <a:spcPct val="100000"/>
              </a:lnSpc>
              <a:spcBef>
                <a:spcPts val="600"/>
              </a:spcBef>
              <a:spcAft>
                <a:spcPts val="0"/>
              </a:spcAft>
              <a:buClr>
                <a:schemeClr val="dk1"/>
              </a:buClr>
              <a:buSzPts val="1400"/>
              <a:buFont typeface="Arial"/>
              <a:buAutoNum type="arabicPeriod"/>
            </a:pPr>
            <a:r>
              <a:rPr b="0" i="0" lang="en-US" sz="1400" u="none" cap="none" strike="noStrike">
                <a:solidFill>
                  <a:srgbClr val="073763"/>
                </a:solidFill>
                <a:latin typeface="Arial"/>
                <a:ea typeface="Arial"/>
                <a:cs typeface="Arial"/>
                <a:sym typeface="Arial"/>
              </a:rPr>
              <a:t>Coastal ocean radars and sensors, gliders, drones, satellite remote sensing, and Argo floats</a:t>
            </a:r>
            <a:endParaRPr/>
          </a:p>
          <a:p>
            <a:pPr indent="0" lvl="0" marL="358775" marR="0" rtl="0" algn="l">
              <a:lnSpc>
                <a:spcPct val="115000"/>
              </a:lnSpc>
              <a:spcBef>
                <a:spcPts val="1000"/>
              </a:spcBef>
              <a:spcAft>
                <a:spcPts val="0"/>
              </a:spcAft>
              <a:buClr>
                <a:srgbClr val="073763"/>
              </a:buClr>
              <a:buSzPts val="1600"/>
              <a:buFont typeface="Arial"/>
              <a:buNone/>
            </a:pPr>
            <a:r>
              <a:t/>
            </a:r>
            <a:endParaRPr b="0" i="0" sz="1800" u="none" cap="none" strike="noStrike">
              <a:solidFill>
                <a:srgbClr val="073763"/>
              </a:solidFill>
              <a:latin typeface="Arial"/>
              <a:ea typeface="Arial"/>
              <a:cs typeface="Arial"/>
              <a:sym typeface="Arial"/>
            </a:endParaRPr>
          </a:p>
        </p:txBody>
      </p:sp>
      <p:pic>
        <p:nvPicPr>
          <p:cNvPr id="203" name="Google Shape;203;p7"/>
          <p:cNvPicPr preferRelativeResize="0"/>
          <p:nvPr/>
        </p:nvPicPr>
        <p:blipFill rotWithShape="1">
          <a:blip r:embed="rId3">
            <a:alphaModFix/>
          </a:blip>
          <a:srcRect b="0" l="0" r="0" t="0"/>
          <a:stretch/>
        </p:blipFill>
        <p:spPr>
          <a:xfrm>
            <a:off x="6527800" y="1072635"/>
            <a:ext cx="2524452" cy="17855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Outcomes for the society</a:t>
            </a:r>
            <a:endParaRPr/>
          </a:p>
        </p:txBody>
      </p:sp>
      <p:sp>
        <p:nvSpPr>
          <p:cNvPr id="209" name="Google Shape;209;p8"/>
          <p:cNvSpPr txBox="1"/>
          <p:nvPr>
            <p:ph idx="1" type="body"/>
          </p:nvPr>
        </p:nvSpPr>
        <p:spPr>
          <a:xfrm>
            <a:off x="114300" y="1066165"/>
            <a:ext cx="6309360" cy="3372000"/>
          </a:xfrm>
          <a:prstGeom prst="rect">
            <a:avLst/>
          </a:prstGeom>
          <a:noFill/>
          <a:ln>
            <a:noFill/>
          </a:ln>
        </p:spPr>
        <p:txBody>
          <a:bodyPr anchorCtr="0" anchor="t" bIns="34275" lIns="68575" spcFirstLastPara="1" rIns="68575" wrap="square" tIns="34275">
            <a:noAutofit/>
          </a:bodyPr>
          <a:lstStyle/>
          <a:p>
            <a:pPr indent="-330200" lvl="0" marL="457200" rtl="0" algn="l">
              <a:lnSpc>
                <a:spcPct val="115000"/>
              </a:lnSpc>
              <a:spcBef>
                <a:spcPts val="1000"/>
              </a:spcBef>
              <a:spcAft>
                <a:spcPts val="0"/>
              </a:spcAft>
              <a:buClr>
                <a:srgbClr val="073763"/>
              </a:buClr>
              <a:buSzPts val="1600"/>
              <a:buChar char="●"/>
            </a:pPr>
            <a:r>
              <a:rPr lang="en-US" sz="1600">
                <a:highlight>
                  <a:srgbClr val="FFFFFF"/>
                </a:highlight>
              </a:rPr>
              <a:t>A straightforward reason for sustaining the ocean observing network</a:t>
            </a:r>
            <a:endParaRPr/>
          </a:p>
          <a:p>
            <a:pPr indent="-330200" lvl="0" marL="457200" rtl="0" algn="l">
              <a:lnSpc>
                <a:spcPct val="115000"/>
              </a:lnSpc>
              <a:spcBef>
                <a:spcPts val="1000"/>
              </a:spcBef>
              <a:spcAft>
                <a:spcPts val="0"/>
              </a:spcAft>
              <a:buClr>
                <a:srgbClr val="073763"/>
              </a:buClr>
              <a:buSzPts val="1600"/>
              <a:buChar char="●"/>
            </a:pPr>
            <a:r>
              <a:rPr lang="en-US" sz="1600">
                <a:highlight>
                  <a:srgbClr val="FFFFFF"/>
                </a:highlight>
              </a:rPr>
              <a:t>A guideline toward a synergistic ocean observing network for “A Predicted Ocean”</a:t>
            </a:r>
            <a:endParaRPr/>
          </a:p>
          <a:p>
            <a:pPr indent="-285750" lvl="0" marL="715963" rtl="0" algn="l">
              <a:lnSpc>
                <a:spcPct val="115000"/>
              </a:lnSpc>
              <a:spcBef>
                <a:spcPts val="1000"/>
              </a:spcBef>
              <a:spcAft>
                <a:spcPts val="0"/>
              </a:spcAft>
              <a:buClr>
                <a:srgbClr val="073763"/>
              </a:buClr>
              <a:buSzPts val="1600"/>
              <a:buFont typeface="Noto Sans Symbols"/>
              <a:buChar char="⮚"/>
            </a:pPr>
            <a:r>
              <a:rPr lang="en-US" sz="1600">
                <a:solidFill>
                  <a:srgbClr val="00B050"/>
                </a:solidFill>
                <a:highlight>
                  <a:srgbClr val="FFFFFF"/>
                </a:highlight>
              </a:rPr>
              <a:t>Suggest effective investment for the ocean observing systems</a:t>
            </a:r>
            <a:endParaRPr/>
          </a:p>
          <a:p>
            <a:pPr indent="-330200" lvl="0" marL="457200" rtl="0" algn="l">
              <a:lnSpc>
                <a:spcPct val="115000"/>
              </a:lnSpc>
              <a:spcBef>
                <a:spcPts val="1000"/>
              </a:spcBef>
              <a:spcAft>
                <a:spcPts val="0"/>
              </a:spcAft>
              <a:buClr>
                <a:srgbClr val="073763"/>
              </a:buClr>
              <a:buSzPts val="1600"/>
              <a:buChar char="●"/>
            </a:pPr>
            <a:r>
              <a:rPr lang="en-US" sz="1600">
                <a:highlight>
                  <a:srgbClr val="FFFFFF"/>
                </a:highlight>
              </a:rPr>
              <a:t>Improved ocean/coastal prediction capacity.</a:t>
            </a:r>
            <a:endParaRPr/>
          </a:p>
          <a:p>
            <a:pPr indent="-330200" lvl="0" marL="715963" rtl="0" algn="l">
              <a:lnSpc>
                <a:spcPct val="115000"/>
              </a:lnSpc>
              <a:spcBef>
                <a:spcPts val="1000"/>
              </a:spcBef>
              <a:spcAft>
                <a:spcPts val="0"/>
              </a:spcAft>
              <a:buClr>
                <a:srgbClr val="073763"/>
              </a:buClr>
              <a:buSzPts val="1600"/>
              <a:buFont typeface="Noto Sans Symbols"/>
              <a:buChar char="⮚"/>
            </a:pPr>
            <a:r>
              <a:rPr lang="en-US" sz="1600">
                <a:solidFill>
                  <a:srgbClr val="00B050"/>
                </a:solidFill>
                <a:highlight>
                  <a:srgbClr val="FFFFFF"/>
                </a:highlight>
              </a:rPr>
              <a:t>Make benefits to marine disaster prevention, marine economy promotion, marine ecosystem management, climate predictions, etc.</a:t>
            </a:r>
            <a:endParaRPr/>
          </a:p>
          <a:p>
            <a:pPr indent="-228600" lvl="0" marL="457200" rtl="0" algn="l">
              <a:lnSpc>
                <a:spcPct val="115000"/>
              </a:lnSpc>
              <a:spcBef>
                <a:spcPts val="1000"/>
              </a:spcBef>
              <a:spcAft>
                <a:spcPts val="0"/>
              </a:spcAft>
              <a:buClr>
                <a:srgbClr val="073763"/>
              </a:buClr>
              <a:buSzPts val="1600"/>
              <a:buNone/>
            </a:pPr>
            <a:r>
              <a:t/>
            </a:r>
            <a:endParaRPr sz="1600">
              <a:highlight>
                <a:srgbClr val="FFFFFF"/>
              </a:highlight>
            </a:endParaRPr>
          </a:p>
          <a:p>
            <a:pPr indent="-228600" lvl="0" marL="457200" rtl="0" algn="l">
              <a:lnSpc>
                <a:spcPct val="115000"/>
              </a:lnSpc>
              <a:spcBef>
                <a:spcPts val="1000"/>
              </a:spcBef>
              <a:spcAft>
                <a:spcPts val="0"/>
              </a:spcAft>
              <a:buClr>
                <a:srgbClr val="073763"/>
              </a:buClr>
              <a:buSzPts val="1600"/>
              <a:buNone/>
            </a:pPr>
            <a:r>
              <a:t/>
            </a:r>
            <a:endParaRPr sz="1600">
              <a:highlight>
                <a:srgbClr val="FFFFFF"/>
              </a:highlight>
            </a:endParaRPr>
          </a:p>
          <a:p>
            <a:pPr indent="0" lvl="0" marL="127000" rtl="0" algn="l">
              <a:lnSpc>
                <a:spcPct val="115000"/>
              </a:lnSpc>
              <a:spcBef>
                <a:spcPts val="0"/>
              </a:spcBef>
              <a:spcAft>
                <a:spcPts val="0"/>
              </a:spcAft>
              <a:buClr>
                <a:srgbClr val="073763"/>
              </a:buClr>
              <a:buSzPts val="1600"/>
              <a:buNone/>
            </a:pPr>
            <a:r>
              <a:t/>
            </a:r>
            <a:endParaRPr sz="1600">
              <a:highlight>
                <a:srgbClr val="FFFFFF"/>
              </a:highlight>
            </a:endParaRPr>
          </a:p>
          <a:p>
            <a:pPr indent="0" lvl="0" marL="0" rtl="0" algn="l">
              <a:lnSpc>
                <a:spcPct val="100000"/>
              </a:lnSpc>
              <a:spcBef>
                <a:spcPts val="1000"/>
              </a:spcBef>
              <a:spcAft>
                <a:spcPts val="0"/>
              </a:spcAft>
              <a:buSzPts val="1400"/>
              <a:buNone/>
            </a:pPr>
            <a:r>
              <a:t/>
            </a:r>
            <a:endParaRPr/>
          </a:p>
        </p:txBody>
      </p:sp>
      <p:pic>
        <p:nvPicPr>
          <p:cNvPr id="210" name="Google Shape;210;p8"/>
          <p:cNvPicPr preferRelativeResize="0"/>
          <p:nvPr/>
        </p:nvPicPr>
        <p:blipFill rotWithShape="1">
          <a:blip r:embed="rId3">
            <a:alphaModFix/>
          </a:blip>
          <a:srcRect b="0" l="0" r="0" t="0"/>
          <a:stretch/>
        </p:blipFill>
        <p:spPr>
          <a:xfrm>
            <a:off x="6507909" y="1204594"/>
            <a:ext cx="2439353" cy="3252471"/>
          </a:xfrm>
          <a:prstGeom prst="rect">
            <a:avLst/>
          </a:prstGeom>
          <a:noFill/>
          <a:ln>
            <a:noFill/>
          </a:ln>
        </p:spPr>
      </p:pic>
      <p:sp>
        <p:nvSpPr>
          <p:cNvPr id="211" name="Google Shape;211;p8"/>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ph type="title"/>
          </p:nvPr>
        </p:nvSpPr>
        <p:spPr>
          <a:xfrm>
            <a:off x="685800" y="228600"/>
            <a:ext cx="7772400" cy="8574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r>
              <a:rPr lang="en-US"/>
              <a:t>Contribution to “A Predicted Ocean”</a:t>
            </a:r>
            <a:endParaRPr/>
          </a:p>
        </p:txBody>
      </p:sp>
      <p:sp>
        <p:nvSpPr>
          <p:cNvPr id="217" name="Google Shape;217;p9"/>
          <p:cNvSpPr txBox="1"/>
          <p:nvPr>
            <p:ph idx="1" type="body"/>
          </p:nvPr>
        </p:nvSpPr>
        <p:spPr>
          <a:xfrm>
            <a:off x="685800" y="1257300"/>
            <a:ext cx="7772400" cy="3372000"/>
          </a:xfrm>
          <a:prstGeom prst="rect">
            <a:avLst/>
          </a:prstGeom>
          <a:noFill/>
          <a:ln>
            <a:noFill/>
          </a:ln>
        </p:spPr>
        <p:txBody>
          <a:bodyPr anchorCtr="0" anchor="t" bIns="34275" lIns="68575" spcFirstLastPara="1" rIns="68575" wrap="square" tIns="34275">
            <a:noAutofit/>
          </a:bodyPr>
          <a:lstStyle/>
          <a:p>
            <a:pPr indent="0" lvl="0" marL="127000" rtl="0" algn="l">
              <a:lnSpc>
                <a:spcPct val="115000"/>
              </a:lnSpc>
              <a:spcBef>
                <a:spcPts val="1000"/>
              </a:spcBef>
              <a:spcAft>
                <a:spcPts val="0"/>
              </a:spcAft>
              <a:buClr>
                <a:srgbClr val="073763"/>
              </a:buClr>
              <a:buSzPts val="1600"/>
              <a:buNone/>
            </a:pPr>
            <a:r>
              <a:t/>
            </a:r>
            <a:endParaRPr sz="1600">
              <a:highlight>
                <a:srgbClr val="FFFFFF"/>
              </a:highlight>
            </a:endParaRPr>
          </a:p>
          <a:p>
            <a:pPr indent="0" lvl="0" marL="0" rtl="0" algn="l">
              <a:lnSpc>
                <a:spcPct val="100000"/>
              </a:lnSpc>
              <a:spcBef>
                <a:spcPts val="1000"/>
              </a:spcBef>
              <a:spcAft>
                <a:spcPts val="0"/>
              </a:spcAft>
              <a:buSzPts val="1400"/>
              <a:buNone/>
            </a:pPr>
            <a:r>
              <a:t/>
            </a:r>
            <a:endParaRPr/>
          </a:p>
        </p:txBody>
      </p:sp>
      <p:sp>
        <p:nvSpPr>
          <p:cNvPr id="218" name="Google Shape;218;p9"/>
          <p:cNvSpPr txBox="1"/>
          <p:nvPr/>
        </p:nvSpPr>
        <p:spPr>
          <a:xfrm>
            <a:off x="105570" y="1032372"/>
            <a:ext cx="4996280" cy="2415829"/>
          </a:xfrm>
          <a:prstGeom prst="rect">
            <a:avLst/>
          </a:prstGeom>
          <a:noFill/>
          <a:ln>
            <a:noFill/>
          </a:ln>
        </p:spPr>
        <p:txBody>
          <a:bodyPr anchorCtr="0" anchor="t" bIns="34275" lIns="68575" spcFirstLastPara="1" rIns="68575" wrap="square" tIns="34275">
            <a:noAutofit/>
          </a:bodyPr>
          <a:lstStyle/>
          <a:p>
            <a:pPr indent="-330200" lvl="0" marL="457200" marR="0" rtl="0" algn="l">
              <a:lnSpc>
                <a:spcPct val="115000"/>
              </a:lnSpc>
              <a:spcBef>
                <a:spcPts val="1000"/>
              </a:spcBef>
              <a:spcAft>
                <a:spcPts val="0"/>
              </a:spcAft>
              <a:buClr>
                <a:srgbClr val="073763"/>
              </a:buClr>
              <a:buSzPts val="1600"/>
              <a:buFont typeface="Arial"/>
              <a:buChar char="●"/>
            </a:pPr>
            <a:r>
              <a:rPr b="0" i="0" lang="en-US" sz="1600" u="none" cap="none" strike="noStrike">
                <a:solidFill>
                  <a:srgbClr val="073763"/>
                </a:solidFill>
                <a:highlight>
                  <a:srgbClr val="FFFFFF"/>
                </a:highlight>
                <a:latin typeface="Arial"/>
                <a:ea typeface="Arial"/>
                <a:cs typeface="Arial"/>
                <a:sym typeface="Arial"/>
              </a:rPr>
              <a:t>SynObs will </a:t>
            </a:r>
            <a:r>
              <a:rPr b="0" i="0" lang="en-US" sz="1600" u="none" cap="none" strike="noStrike">
                <a:solidFill>
                  <a:srgbClr val="0066FF"/>
                </a:solidFill>
                <a:highlight>
                  <a:srgbClr val="FFFFFF"/>
                </a:highlight>
                <a:latin typeface="Arial"/>
                <a:ea typeface="Arial"/>
                <a:cs typeface="Arial"/>
                <a:sym typeface="Arial"/>
              </a:rPr>
              <a:t>evaluate the ocean observing network </a:t>
            </a:r>
            <a:r>
              <a:rPr b="0" i="0" lang="en-US" sz="1600" u="none" cap="none" strike="noStrike">
                <a:solidFill>
                  <a:srgbClr val="073763"/>
                </a:solidFill>
                <a:highlight>
                  <a:srgbClr val="FFFFFF"/>
                </a:highlight>
                <a:latin typeface="Arial"/>
                <a:ea typeface="Arial"/>
                <a:cs typeface="Arial"/>
                <a:sym typeface="Arial"/>
              </a:rPr>
              <a:t>to sustain it as a indispensable infrastructure for “A Predicted Ocean”</a:t>
            </a:r>
            <a:endParaRPr/>
          </a:p>
          <a:p>
            <a:pPr indent="-330200" lvl="0" marL="457200" marR="0" rtl="0" algn="l">
              <a:lnSpc>
                <a:spcPct val="115000"/>
              </a:lnSpc>
              <a:spcBef>
                <a:spcPts val="1000"/>
              </a:spcBef>
              <a:spcAft>
                <a:spcPts val="0"/>
              </a:spcAft>
              <a:buClr>
                <a:srgbClr val="073763"/>
              </a:buClr>
              <a:buSzPts val="1600"/>
              <a:buFont typeface="Arial"/>
              <a:buChar char="●"/>
            </a:pPr>
            <a:r>
              <a:rPr b="0" i="0" lang="en-US" sz="1600" u="none" cap="none" strike="noStrike">
                <a:solidFill>
                  <a:srgbClr val="073763"/>
                </a:solidFill>
                <a:highlight>
                  <a:srgbClr val="FFFFFF"/>
                </a:highlight>
                <a:latin typeface="Arial"/>
                <a:ea typeface="Arial"/>
                <a:cs typeface="Arial"/>
                <a:sym typeface="Arial"/>
              </a:rPr>
              <a:t>SynObs will </a:t>
            </a:r>
            <a:r>
              <a:rPr b="0" i="0" lang="en-US" sz="1600" u="none" cap="none" strike="noStrike">
                <a:solidFill>
                  <a:srgbClr val="0066FF"/>
                </a:solidFill>
                <a:highlight>
                  <a:srgbClr val="FFFFFF"/>
                </a:highlight>
                <a:latin typeface="Arial"/>
                <a:ea typeface="Arial"/>
                <a:cs typeface="Arial"/>
                <a:sym typeface="Arial"/>
              </a:rPr>
              <a:t>design ocean observing systems</a:t>
            </a:r>
            <a:r>
              <a:rPr b="0" i="0" lang="en-US" sz="1600" u="none" cap="none" strike="noStrike">
                <a:solidFill>
                  <a:srgbClr val="073763"/>
                </a:solidFill>
                <a:highlight>
                  <a:srgbClr val="FFFFFF"/>
                </a:highlight>
                <a:latin typeface="Arial"/>
                <a:ea typeface="Arial"/>
                <a:cs typeface="Arial"/>
                <a:sym typeface="Arial"/>
              </a:rPr>
              <a:t> to improve ocean/coastal prediction capacities.</a:t>
            </a:r>
            <a:endParaRPr/>
          </a:p>
          <a:p>
            <a:pPr indent="-330200" lvl="0" marL="457200" marR="0" rtl="0" algn="l">
              <a:lnSpc>
                <a:spcPct val="115000"/>
              </a:lnSpc>
              <a:spcBef>
                <a:spcPts val="1000"/>
              </a:spcBef>
              <a:spcAft>
                <a:spcPts val="0"/>
              </a:spcAft>
              <a:buClr>
                <a:srgbClr val="073763"/>
              </a:buClr>
              <a:buSzPts val="1600"/>
              <a:buFont typeface="Arial"/>
              <a:buChar char="●"/>
            </a:pPr>
            <a:r>
              <a:rPr b="0" i="0" lang="en-US" sz="1600" u="none" cap="none" strike="noStrike">
                <a:solidFill>
                  <a:srgbClr val="073763"/>
                </a:solidFill>
                <a:highlight>
                  <a:srgbClr val="FFFFFF"/>
                </a:highlight>
                <a:latin typeface="Arial"/>
                <a:ea typeface="Arial"/>
                <a:cs typeface="Arial"/>
                <a:sym typeface="Arial"/>
              </a:rPr>
              <a:t>SynObs will </a:t>
            </a:r>
            <a:r>
              <a:rPr b="0" i="0" lang="en-US" sz="1600" u="none" cap="none" strike="noStrike">
                <a:solidFill>
                  <a:srgbClr val="0066FF"/>
                </a:solidFill>
                <a:highlight>
                  <a:srgbClr val="FFFFFF"/>
                </a:highlight>
                <a:latin typeface="Arial"/>
                <a:ea typeface="Arial"/>
                <a:cs typeface="Arial"/>
                <a:sym typeface="Arial"/>
              </a:rPr>
              <a:t>promote developments for effective use of observation data</a:t>
            </a:r>
            <a:r>
              <a:rPr b="0" i="0" lang="en-US" sz="1600" u="none" cap="none" strike="noStrike">
                <a:solidFill>
                  <a:srgbClr val="073763"/>
                </a:solidFill>
                <a:highlight>
                  <a:srgbClr val="FFFFFF"/>
                </a:highlight>
                <a:latin typeface="Arial"/>
                <a:ea typeface="Arial"/>
                <a:cs typeface="Arial"/>
                <a:sym typeface="Arial"/>
              </a:rPr>
              <a:t> in ocean/coastal predictions.</a:t>
            </a:r>
            <a:endParaRPr/>
          </a:p>
        </p:txBody>
      </p:sp>
      <p:pic>
        <p:nvPicPr>
          <p:cNvPr id="219" name="Google Shape;219;p9"/>
          <p:cNvPicPr preferRelativeResize="0"/>
          <p:nvPr/>
        </p:nvPicPr>
        <p:blipFill rotWithShape="1">
          <a:blip r:embed="rId3">
            <a:alphaModFix/>
          </a:blip>
          <a:srcRect b="0" l="0" r="0" t="0"/>
          <a:stretch/>
        </p:blipFill>
        <p:spPr>
          <a:xfrm>
            <a:off x="5117090" y="948552"/>
            <a:ext cx="3846968" cy="2724302"/>
          </a:xfrm>
          <a:prstGeom prst="rect">
            <a:avLst/>
          </a:prstGeom>
          <a:noFill/>
          <a:ln>
            <a:noFill/>
          </a:ln>
        </p:spPr>
      </p:pic>
      <p:sp>
        <p:nvSpPr>
          <p:cNvPr id="220" name="Google Shape;220;p9"/>
          <p:cNvSpPr txBox="1"/>
          <p:nvPr/>
        </p:nvSpPr>
        <p:spPr>
          <a:xfrm>
            <a:off x="13858" y="14709"/>
            <a:ext cx="11083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7373D1"/>
                </a:solidFill>
                <a:latin typeface="Impact"/>
                <a:ea typeface="Impact"/>
                <a:cs typeface="Impact"/>
                <a:sym typeface="Impact"/>
              </a:rPr>
              <a:t>SynObs</a:t>
            </a:r>
            <a:endParaRPr b="1" i="1" sz="2400" u="none" cap="none" strike="noStrike">
              <a:solidFill>
                <a:srgbClr val="7373D1"/>
              </a:solidFill>
              <a:latin typeface="Impact"/>
              <a:ea typeface="Impact"/>
              <a:cs typeface="Impact"/>
              <a:sym typeface="Impact"/>
            </a:endParaRPr>
          </a:p>
        </p:txBody>
      </p:sp>
      <p:sp>
        <p:nvSpPr>
          <p:cNvPr id="221" name="Google Shape;221;p9"/>
          <p:cNvSpPr txBox="1"/>
          <p:nvPr/>
        </p:nvSpPr>
        <p:spPr>
          <a:xfrm>
            <a:off x="1075034" y="3971791"/>
            <a:ext cx="7643715" cy="956446"/>
          </a:xfrm>
          <a:prstGeom prst="rect">
            <a:avLst/>
          </a:prstGeom>
          <a:solidFill>
            <a:schemeClr val="accent1"/>
          </a:solidFill>
          <a:ln>
            <a:noFill/>
          </a:ln>
        </p:spPr>
        <p:txBody>
          <a:bodyPr anchorCtr="0" anchor="t" bIns="34275" lIns="68575" spcFirstLastPara="1" rIns="68575" wrap="square" tIns="34275">
            <a:noAutofit/>
          </a:bodyPr>
          <a:lstStyle/>
          <a:p>
            <a:pPr indent="0" lvl="0" marL="127000" marR="0" rtl="0" algn="l">
              <a:lnSpc>
                <a:spcPct val="115000"/>
              </a:lnSpc>
              <a:spcBef>
                <a:spcPts val="1000"/>
              </a:spcBef>
              <a:spcAft>
                <a:spcPts val="0"/>
              </a:spcAft>
              <a:buClr>
                <a:srgbClr val="073763"/>
              </a:buClr>
              <a:buSzPts val="1600"/>
              <a:buFont typeface="Arial"/>
              <a:buNone/>
            </a:pPr>
            <a:r>
              <a:rPr b="0" i="0" lang="en-US" sz="2000" u="none" cap="none" strike="noStrike">
                <a:solidFill>
                  <a:srgbClr val="073763"/>
                </a:solidFill>
                <a:highlight>
                  <a:srgbClr val="FFFFFF"/>
                </a:highlight>
                <a:latin typeface="Arial"/>
                <a:ea typeface="Arial"/>
                <a:cs typeface="Arial"/>
                <a:sym typeface="Arial"/>
              </a:rPr>
              <a:t>SynObs will contribute to</a:t>
            </a:r>
            <a:r>
              <a:rPr b="0" i="0" lang="en-US" sz="2000" u="none" cap="none" strike="noStrike">
                <a:solidFill>
                  <a:schemeClr val="dk1"/>
                </a:solidFill>
                <a:highlight>
                  <a:srgbClr val="FFFFFF"/>
                </a:highlight>
                <a:latin typeface="Arial"/>
                <a:ea typeface="Arial"/>
                <a:cs typeface="Arial"/>
                <a:sym typeface="Arial"/>
              </a:rPr>
              <a:t> </a:t>
            </a:r>
            <a:r>
              <a:rPr b="1" i="0" lang="en-US" sz="2000" u="none" cap="none" strike="noStrike">
                <a:solidFill>
                  <a:srgbClr val="7030A0"/>
                </a:solidFill>
                <a:highlight>
                  <a:srgbClr val="FFFFFF"/>
                </a:highlight>
                <a:latin typeface="Arial"/>
                <a:ea typeface="Arial"/>
                <a:cs typeface="Arial"/>
                <a:sym typeface="Arial"/>
              </a:rPr>
              <a:t>ForeSea</a:t>
            </a:r>
            <a:r>
              <a:rPr b="1" i="0" lang="en-US" sz="2000" u="none" cap="none" strike="noStrike">
                <a:solidFill>
                  <a:schemeClr val="dk1"/>
                </a:solidFill>
                <a:highlight>
                  <a:srgbClr val="FFFFFF"/>
                </a:highlight>
                <a:latin typeface="Arial"/>
                <a:ea typeface="Arial"/>
                <a:cs typeface="Arial"/>
                <a:sym typeface="Arial"/>
              </a:rPr>
              <a:t> </a:t>
            </a:r>
            <a:r>
              <a:rPr b="0" i="0" lang="en-US" sz="2000" u="none" cap="none" strike="noStrike">
                <a:solidFill>
                  <a:srgbClr val="073763"/>
                </a:solidFill>
                <a:highlight>
                  <a:srgbClr val="FFFFFF"/>
                </a:highlight>
                <a:latin typeface="Arial"/>
                <a:ea typeface="Arial"/>
                <a:cs typeface="Arial"/>
                <a:sym typeface="Arial"/>
              </a:rPr>
              <a:t>and</a:t>
            </a:r>
            <a:r>
              <a:rPr b="1" i="0" lang="en-US" sz="2000" u="none" cap="none" strike="noStrike">
                <a:solidFill>
                  <a:schemeClr val="dk1"/>
                </a:solidFill>
                <a:highlight>
                  <a:srgbClr val="FFFFFF"/>
                </a:highlight>
                <a:latin typeface="Arial"/>
                <a:ea typeface="Arial"/>
                <a:cs typeface="Arial"/>
                <a:sym typeface="Arial"/>
              </a:rPr>
              <a:t> </a:t>
            </a:r>
            <a:r>
              <a:rPr b="1" i="0" lang="en-US" sz="2000" u="none" cap="none" strike="noStrike">
                <a:solidFill>
                  <a:srgbClr val="00B0F0"/>
                </a:solidFill>
                <a:highlight>
                  <a:srgbClr val="FFFFFF"/>
                </a:highlight>
                <a:latin typeface="Arial"/>
                <a:ea typeface="Arial"/>
                <a:cs typeface="Arial"/>
                <a:sym typeface="Arial"/>
              </a:rPr>
              <a:t>CoastPredict</a:t>
            </a:r>
            <a:r>
              <a:rPr b="0" i="0" lang="en-US" sz="2000" u="none" cap="none" strike="noStrike">
                <a:solidFill>
                  <a:schemeClr val="dk1"/>
                </a:solidFill>
                <a:highlight>
                  <a:srgbClr val="FFFFFF"/>
                </a:highlight>
                <a:latin typeface="Arial"/>
                <a:ea typeface="Arial"/>
                <a:cs typeface="Arial"/>
                <a:sym typeface="Arial"/>
              </a:rPr>
              <a:t>, </a:t>
            </a:r>
            <a:r>
              <a:rPr b="0" i="0" lang="en-US" sz="2000" u="none" cap="none" strike="noStrike">
                <a:solidFill>
                  <a:srgbClr val="073763"/>
                </a:solidFill>
                <a:highlight>
                  <a:srgbClr val="FFFFFF"/>
                </a:highlight>
                <a:latin typeface="Arial"/>
                <a:ea typeface="Arial"/>
                <a:cs typeface="Arial"/>
                <a:sym typeface="Arial"/>
              </a:rPr>
              <a:t>and “A Predicted Ocean” through these activities.</a:t>
            </a:r>
            <a:endParaRPr b="1" i="0" sz="2000" u="none" cap="none" strike="noStrike">
              <a:solidFill>
                <a:srgbClr val="073763"/>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