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204c39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204c3975_0_0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5b204c3975_0_0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900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3287486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213" y="188913"/>
            <a:ext cx="2087562" cy="20875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9" name="Google Shape;19;p6" descr="ioc_wmo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194" y="174171"/>
            <a:ext cx="2636520" cy="120396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970416" cy="9704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  <a:buSzPts val="4000"/>
            </a:pPr>
            <a:r>
              <a:rPr lang="en-US" sz="40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Team on Moored Buoys (TT-MB)</a:t>
            </a: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Chair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/s: K. Connell (Chair) and R. Venkatesan (Vice-Chair)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Rapporteur: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37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204c3975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1. Statistics</a:t>
            </a:r>
            <a:endParaRPr b="1"/>
          </a:p>
        </p:txBody>
      </p:sp>
      <p:sp>
        <p:nvSpPr>
          <p:cNvPr id="124" name="Google Shape;124;g5b204c3975_0_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meetings did you have this year ?</a:t>
            </a:r>
            <a:r>
              <a:rPr lang="en-US" sz="2400" b="1" dirty="0"/>
              <a:t> 2 remote</a:t>
            </a: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do you have ? </a:t>
            </a:r>
            <a:r>
              <a:rPr lang="en-US" sz="2400" b="1" dirty="0"/>
              <a:t>2</a:t>
            </a:r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have been completed or will be completed this year ? </a:t>
            </a:r>
            <a:r>
              <a:rPr lang="en-US" sz="2400" b="1" dirty="0"/>
              <a:t>1</a:t>
            </a:r>
          </a:p>
          <a:p>
            <a:pPr marL="939800" lvl="1" indent="-457200">
              <a:lnSpc>
                <a:spcPct val="114999"/>
              </a:lnSpc>
              <a:spcBef>
                <a:spcPts val="600"/>
              </a:spcBef>
              <a:buSzPts val="3200"/>
              <a:buAutoNum type="arabicPeriod"/>
            </a:pPr>
            <a:r>
              <a:rPr lang="en-US" sz="2400" dirty="0"/>
              <a:t>How many actions have not progressed ? </a:t>
            </a:r>
            <a:r>
              <a:rPr lang="en-US" sz="2400" b="1" dirty="0"/>
              <a:t>1</a:t>
            </a:r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new actions have been added? </a:t>
            </a:r>
            <a:r>
              <a:rPr lang="en-US" sz="2400" b="1" dirty="0"/>
              <a:t>5</a:t>
            </a:r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-31898" y="75140"/>
            <a:ext cx="10504967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600" b="1"/>
              <a:t>2. Realignment of </a:t>
            </a:r>
            <a:r>
              <a:rPr lang="en-US" sz="3600" b="1" err="1"/>
              <a:t>ToRs</a:t>
            </a:r>
            <a:r>
              <a:rPr lang="en-US" sz="3600" b="1"/>
              <a:t> to DBCP strategy* </a:t>
            </a:r>
            <a:endParaRPr sz="3600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5F6617-9C06-4EF3-9ECC-611EB20E7FE7}"/>
              </a:ext>
            </a:extLst>
          </p:cNvPr>
          <p:cNvSpPr txBox="1"/>
          <p:nvPr/>
        </p:nvSpPr>
        <p:spPr>
          <a:xfrm>
            <a:off x="341423" y="6302950"/>
            <a:ext cx="709073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/>
              <a:t>*  refer to the DBCP Strategy – for Q4 you can use the ID numbers in the Strategy.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594A23-EC9D-4B48-86BA-FBDCD6250DCE}"/>
              </a:ext>
            </a:extLst>
          </p:cNvPr>
          <p:cNvSpPr txBox="1"/>
          <p:nvPr/>
        </p:nvSpPr>
        <p:spPr>
          <a:xfrm>
            <a:off x="520995" y="2179675"/>
            <a:ext cx="7017488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/>
              <a:t>1. How many Strategic Pillars does your TT align to? </a:t>
            </a:r>
            <a:r>
              <a:rPr lang="en-GB" sz="2000" b="1" dirty="0"/>
              <a:t>6</a:t>
            </a:r>
          </a:p>
          <a:p>
            <a:endParaRPr lang="en-GB" sz="2000" dirty="0"/>
          </a:p>
          <a:p>
            <a:r>
              <a:rPr lang="en-GB" sz="2000" dirty="0"/>
              <a:t>2. How many Strategic Actions does your TT align to? </a:t>
            </a:r>
            <a:r>
              <a:rPr lang="en-GB" sz="2000" b="1" dirty="0"/>
              <a:t>10</a:t>
            </a:r>
          </a:p>
          <a:p>
            <a:endParaRPr lang="en-GB" sz="2000" dirty="0"/>
          </a:p>
          <a:p>
            <a:r>
              <a:rPr lang="en-GB" sz="2000" dirty="0"/>
              <a:t>3. Which is/are the Key Strategic Pillar/s for your TT? </a:t>
            </a:r>
          </a:p>
          <a:p>
            <a:r>
              <a:rPr lang="en-GB" sz="2000" b="1" dirty="0"/>
              <a:t>1.3, 1.8, 2.2, 2.4, &amp; 5.1</a:t>
            </a:r>
          </a:p>
          <a:p>
            <a:endParaRPr lang="en-GB" sz="2000" b="1" dirty="0"/>
          </a:p>
          <a:p>
            <a:r>
              <a:rPr lang="en-GB" sz="2000" dirty="0"/>
              <a:t>4. Which is/are the Key Strategic Action/s for your TT? </a:t>
            </a:r>
          </a:p>
          <a:p>
            <a:r>
              <a:rPr lang="en-GB" sz="2000" b="1" dirty="0"/>
              <a:t>1, 2, &amp; 5</a:t>
            </a:r>
          </a:p>
          <a:p>
            <a:endParaRPr lang="en-GB" sz="2000" dirty="0"/>
          </a:p>
          <a:p>
            <a:r>
              <a:rPr lang="en-GB" sz="2000" dirty="0"/>
              <a:t>5. What is/are the indicator(s) measuring success of your TT? </a:t>
            </a:r>
            <a:r>
              <a:rPr lang="en-US" b="1" dirty="0"/>
              <a:t># of operational units vs target; # of monthly observations; # of countries operating platforms; EOV-based observation quantity.</a:t>
            </a:r>
            <a:endParaRPr lang="en-GB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914400" y="160200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3. 2-3 Key highlights this year*</a:t>
            </a:r>
            <a:endParaRPr sz="3600" b="1"/>
          </a:p>
        </p:txBody>
      </p:sp>
      <p:sp>
        <p:nvSpPr>
          <p:cNvPr id="131" name="Google Shape;131;g5b204c3975_0_8"/>
          <p:cNvSpPr txBox="1">
            <a:spLocks noGrp="1"/>
          </p:cNvSpPr>
          <p:nvPr>
            <p:ph type="body" idx="1"/>
          </p:nvPr>
        </p:nvSpPr>
        <p:spPr>
          <a:xfrm>
            <a:off x="486508" y="1449258"/>
            <a:ext cx="8229600" cy="4066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/>
              <a:t>Updated Moored Buoy Metadata template</a:t>
            </a:r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/>
              <a:t>Realigned TT-MB </a:t>
            </a:r>
            <a:r>
              <a:rPr lang="en-AU" sz="2700" dirty="0" err="1"/>
              <a:t>ToR</a:t>
            </a:r>
            <a:r>
              <a:rPr lang="en-AU" sz="2700" dirty="0"/>
              <a:t> with DBCP Strategic Plan</a:t>
            </a: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Make recommendation on EOV/ECV-based KPIs</a:t>
            </a:r>
            <a:endParaRPr sz="2700" dirty="0"/>
          </a:p>
          <a:p>
            <a:pPr marL="0" lvl="0" indent="0" algn="l" rtl="0">
              <a:spcBef>
                <a:spcPts val="640"/>
              </a:spcBef>
              <a:spcAft>
                <a:spcPts val="1800"/>
              </a:spcAft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7C12A7-01EC-416F-A515-C250CA028A0C}"/>
              </a:ext>
            </a:extLst>
          </p:cNvPr>
          <p:cNvSpPr txBox="1"/>
          <p:nvPr/>
        </p:nvSpPr>
        <p:spPr>
          <a:xfrm>
            <a:off x="71120" y="5842000"/>
            <a:ext cx="7568097" cy="73866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/>
              <a:t>* This can include particular achievements/successes, dealing with issues, progress et cetera</a:t>
            </a:r>
          </a:p>
          <a:p>
            <a:r>
              <a:rPr lang="en-AU" baseline="30000"/>
              <a:t>#  </a:t>
            </a:r>
            <a:r>
              <a:rPr lang="en-AU"/>
              <a:t>You must show that these align to the strategic pillars</a:t>
            </a:r>
            <a:r>
              <a:rPr lang="en-AU" dirty="0"/>
              <a:t>, actions</a:t>
            </a:r>
            <a:r>
              <a:rPr lang="en-AU"/>
              <a:t> and </a:t>
            </a:r>
            <a:r>
              <a:rPr lang="en-AU" dirty="0"/>
              <a:t>success measures</a:t>
            </a:r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1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914400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/>
              <a:t>4. 2-3 Key focus areas for next year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1;g5b204c3975_0_8">
            <a:extLst>
              <a:ext uri="{FF2B5EF4-FFF2-40B4-BE49-F238E27FC236}">
                <a16:creationId xmlns:a16="http://schemas.microsoft.com/office/drawing/2014/main" id="{351EC804-A8D5-4101-A44A-58C6173F6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57007" y="1537181"/>
            <a:ext cx="8229600" cy="411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/>
              <a:t>Continue focus on improving metadata accessibility</a:t>
            </a: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Reframe request for GDAC to how to resource GDAC 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Implementation of EOV/ECV-based KPIs</a:t>
            </a: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endParaRPr lang="en-US" sz="2700" dirty="0"/>
          </a:p>
          <a:p>
            <a:pPr marL="0" lvl="0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None/>
            </a:pPr>
            <a:endParaRPr lang="en-AU" sz="2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9C0C06-4FE0-4764-8A00-73865D60EF4F}"/>
              </a:ext>
            </a:extLst>
          </p:cNvPr>
          <p:cNvSpPr txBox="1"/>
          <p:nvPr/>
        </p:nvSpPr>
        <p:spPr>
          <a:xfrm>
            <a:off x="223283" y="6007395"/>
            <a:ext cx="610308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/>
              <a:t>#  You must show  alignment to the strategic pillars and actions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124173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>
                <a:latin typeface="Calibri" panose="020F0502020204030204" pitchFamily="34" charset="0"/>
                <a:cs typeface="Calibri" panose="020F0502020204030204" pitchFamily="34" charset="0"/>
              </a:rPr>
              <a:t>5. Key take-home messages*</a:t>
            </a:r>
            <a:endParaRPr sz="3600" b="0" i="0" u="none" strike="noStrike" cap="none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Continue to refine TT-MB focus on user value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Although progress has been made, metadata requirements and access remains a challenge.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community: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What metadata methods provide greatest value?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community: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How can we resource GDAC?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community: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Are we reaching the user &amp; operator communities that would benefit from TT-MB?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7A3FD6-DEA8-4D8E-B1F9-C0DDDFE619AD}"/>
              </a:ext>
            </a:extLst>
          </p:cNvPr>
          <p:cNvSpPr txBox="1"/>
          <p:nvPr/>
        </p:nvSpPr>
        <p:spPr>
          <a:xfrm>
            <a:off x="247427" y="6549638"/>
            <a:ext cx="8896573" cy="55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100000"/>
            </a:pPr>
            <a:r>
              <a:rPr lang="en-AU" dirty="0"/>
              <a:t>*</a:t>
            </a: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include</a:t>
            </a:r>
            <a:r>
              <a:rPr lang="en-AU" dirty="0"/>
              <a:t> </a:t>
            </a:r>
            <a:r>
              <a:rPr lang="en-A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help you need from the DBCP community, if any? and/or any recommendations you have for the DBCP?</a:t>
            </a:r>
            <a:endParaRPr lang="en-A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430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PowerPoint Presentation</vt:lpstr>
      <vt:lpstr>1. Statistics</vt:lpstr>
      <vt:lpstr>2. Realignment of ToRs to DBCP strategy* </vt:lpstr>
      <vt:lpstr>3. 2-3 Key highlights this year*</vt:lpstr>
      <vt:lpstr>4. 2-3 Key focus areas for next year</vt:lpstr>
      <vt:lpstr>5. Key take-home messages*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Kenneth Connell</cp:lastModifiedBy>
  <cp:revision>9</cp:revision>
  <dcterms:modified xsi:type="dcterms:W3CDTF">2021-10-18T05:17:30Z</dcterms:modified>
</cp:coreProperties>
</file>