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21"/>
  </p:handoutMasterIdLst>
  <p:sldIdLst>
    <p:sldId id="264" r:id="rId4"/>
    <p:sldId id="265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97" r:id="rId14"/>
    <p:sldId id="266" r:id="rId15"/>
    <p:sldId id="298" r:id="rId16"/>
    <p:sldId id="299" r:id="rId17"/>
    <p:sldId id="300" r:id="rId18"/>
    <p:sldId id="267" r:id="rId19"/>
    <p:sldId id="276" r:id="rId20"/>
  </p:sldIdLst>
  <p:sldSz cx="9144000" cy="6858000" type="screen4x3"/>
  <p:notesSz cx="6797675" cy="9926955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成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2381"/>
    <p:restoredTop sz="94708"/>
  </p:normalViewPr>
  <p:slideViewPr>
    <p:cSldViewPr showGuides="1">
      <p:cViewPr varScale="1">
        <p:scale>
          <a:sx n="82" d="100"/>
          <a:sy n="82" d="100"/>
        </p:scale>
        <p:origin x="1166" y="58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911A2AE-98B6-497E-B812-53436BE5C27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275" y="9428163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82EE60-AC8B-44F1-8000-18A88FE91D6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2932A6-5DC8-41EA-8FE1-B5CE905D0D4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68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275" y="9428163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99EE883-4AA5-46DB-A66D-17EF44DBE38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82650" y="115888"/>
            <a:ext cx="4895850" cy="3671887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8675" name="Notes Placeholder 2"/>
          <p:cNvSpPr>
            <a:spLocks noGrp="1"/>
          </p:cNvSpPr>
          <p:nvPr>
            <p:ph type="body"/>
          </p:nvPr>
        </p:nvSpPr>
        <p:spPr>
          <a:xfrm>
            <a:off x="452438" y="3970338"/>
            <a:ext cx="5607050" cy="4406900"/>
          </a:xfrm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sz="1400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867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51275" y="9428163"/>
            <a:ext cx="2944813" cy="49847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US" alt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  <a:endParaRPr lang="en-US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hangingPunct="1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E7BB15-15BB-479A-AFE2-5DCCF9E091E8}" type="slidenum">
              <a:rPr kumimoji="0" lang="en-US" altLang="fr-F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alt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hangingPunct="1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7B159B-09E7-4481-AC3E-40653665B17B}" type="slidenum">
              <a:rPr kumimoji="0" lang="en-US" altLang="fr-F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alt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1"/>
            <a:ext cx="1943100" cy="5867400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304801"/>
            <a:ext cx="5676900" cy="5867400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hangingPunct="1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B0EF564-1AE7-42F0-9678-B7C402332EF2}" type="slidenum">
              <a:rPr kumimoji="0" lang="en-US" altLang="fr-F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alt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  <a:endParaRPr lang="en-US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AED46C0-9130-43CF-9F2B-2F5516AF047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D3AC6B-6221-4D32-9B36-36CDEA78063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00FCB3-E536-47BB-9C8E-2CF691FC761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1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76401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7" name="Date Placeholder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7B170B1-96B9-4DF0-A179-A86702D8063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C3586F1-A3B5-46B8-ADB7-0D97F859FAB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C3D7E1B-C5B5-4577-A4D6-41715AB56FD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4CB8ED9-F326-44CB-BF0F-932F2B3DC83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7" name="Date Placeholder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33365B-0DEC-45A8-B07B-D45F86C93D6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hangingPunct="1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2F56A04-8895-4E5A-9CF8-AF0755FA31A5}" type="slidenum">
              <a:rPr kumimoji="0" lang="en-US" altLang="fr-F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alt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39" tIns="45719" rIns="91439" bIns="45719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7" name="Date Placeholder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CF581BD-6C86-47C0-BC93-39EF55C164B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F27462-7C9A-41BA-9AAA-D924022B41F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1"/>
            <a:ext cx="1943100" cy="5867400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304801"/>
            <a:ext cx="5676900" cy="5867400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84828BE-AC2F-47A3-A089-352AC9DE37E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hangingPunct="1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AECE5E-68EF-4C47-98B7-95AF46BBF0FC}" type="slidenum">
              <a:rPr kumimoji="0" lang="en-US" altLang="fr-F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alt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1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76401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7" name="Date Placeholder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hangingPunct="1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2A5511-F46A-417F-8699-A0E10955F001}" type="slidenum">
              <a:rPr kumimoji="0" lang="en-US" altLang="fr-F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alt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hangingPunct="1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04E3621-1417-4704-9168-B39204A39E3C}" type="slidenum">
              <a:rPr kumimoji="0" lang="en-US" altLang="fr-F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alt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hangingPunct="1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BB2BCA1-9CDA-49DF-8B3D-549658135D57}" type="slidenum">
              <a:rPr kumimoji="0" lang="en-US" altLang="fr-F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alt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hangingPunct="1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B916D5A-81E2-4C4F-BDCB-A82A64DD7C3E}" type="slidenum">
              <a:rPr kumimoji="0" lang="en-US" altLang="fr-F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alt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7" name="Date Placeholder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hangingPunct="1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CC920EA-5D9C-4503-A80F-41870100B3DD}" type="slidenum">
              <a:rPr kumimoji="0" lang="en-US" altLang="fr-F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alt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39" tIns="45719" rIns="91439" bIns="45719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7" name="Date Placeholder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1" hangingPunct="1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88D04C-EB83-43BA-90BD-7AC2A109729A}" type="slidenum">
              <a:rPr kumimoji="0" lang="en-US" altLang="fr-F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alt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lIns="91439" tIns="45719" rIns="91439" bIns="45719"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85800" y="1676400"/>
            <a:ext cx="7772400" cy="4495800"/>
          </a:xfrm>
          <a:prstGeom prst="rect">
            <a:avLst/>
          </a:prstGeom>
          <a:noFill/>
          <a:ln w="9525">
            <a:noFill/>
          </a:ln>
        </p:spPr>
        <p:txBody>
          <a:bodyPr lIns="91439" tIns="45719" rIns="91439" bIns="45719"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algn="ctr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algn="r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391EB9-3C8F-42C0-AB08-D9B98A3C5C86}" type="slidenum">
              <a:rPr kumimoji="0" lang="en-US" altLang="fr-F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alt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9pPr>
    </p:titleStyle>
    <p:bodyStyle>
      <a:lvl1pPr marL="341630" indent="-3416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1680" indent="-28448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1730" indent="-22733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598930" indent="-22733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6130" indent="-22733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lIns="91439" tIns="45719" rIns="91439" bIns="45719"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685800" y="1676400"/>
            <a:ext cx="7772400" cy="4495800"/>
          </a:xfrm>
          <a:prstGeom prst="rect">
            <a:avLst/>
          </a:prstGeom>
          <a:noFill/>
          <a:ln w="9525">
            <a:noFill/>
          </a:ln>
        </p:spPr>
        <p:txBody>
          <a:bodyPr lIns="91439" tIns="45719" rIns="91439" bIns="45719"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algn="ctr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9" tIns="45719" rIns="91439" bIns="45719" numCol="1" anchor="t" anchorCtr="0" compatLnSpc="1"/>
          <a:lstStyle>
            <a:lvl1pPr algn="r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D2B170-DCA0-4E29-9085-41347F2CF60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9pPr>
    </p:titleStyle>
    <p:bodyStyle>
      <a:lvl1pPr marL="341630" indent="-3416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1680" indent="-28448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1730" indent="-22733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598930" indent="-22733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6130" indent="-22733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http://iocwestpac.org/north-east-asian-regional-goos/172.html" TargetMode="External"/><Relationship Id="rId1" Type="http://schemas.openxmlformats.org/officeDocument/2006/relationships/hyperlink" Target="mailto:w.zhu@unesco.or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3" Type="http://schemas.openxmlformats.org/officeDocument/2006/relationships/tags" Target="../tags/tag2.xml"/><Relationship Id="rId2" Type="http://schemas.openxmlformats.org/officeDocument/2006/relationships/image" Target="../media/image14.png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1219200"/>
            <a:ext cx="6019800" cy="2286000"/>
          </a:xfrm>
        </p:spPr>
        <p:txBody>
          <a:bodyPr vert="horz" wrap="square" lIns="91439" tIns="45719" rIns="91439" bIns="45719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MS PGothic" panose="020B0600070205080204" pitchFamily="34" charset="-128"/>
                <a:cs typeface="+mj-cs"/>
              </a:rPr>
              <a:t>GRA Background Report</a:t>
            </a:r>
            <a:b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MS PGothic" panose="020B0600070205080204" pitchFamily="34" charset="-128"/>
                <a:cs typeface="+mj-cs"/>
              </a:rPr>
            </a:b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MS PGothic" panose="020B0600070205080204" pitchFamily="34" charset="-128"/>
                <a:cs typeface="+mj-cs"/>
              </a:rPr>
              <a:t>NEAR-GOOS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MS PGothic" panose="020B0600070205080204" pitchFamily="34" charset="-128"/>
              <a:cs typeface="+mj-cs"/>
            </a:endParaRPr>
          </a:p>
        </p:txBody>
      </p:sp>
      <p:sp>
        <p:nvSpPr>
          <p:cNvPr id="27651" name="Rectangle 3"/>
          <p:cNvSpPr>
            <a:spLocks noGrp="1"/>
          </p:cNvSpPr>
          <p:nvPr>
            <p:ph type="subTitle" idx="1"/>
          </p:nvPr>
        </p:nvSpPr>
        <p:spPr>
          <a:xfrm>
            <a:off x="827088" y="3573463"/>
            <a:ext cx="6961187" cy="2057400"/>
          </a:xfrm>
        </p:spPr>
        <p:txBody>
          <a:bodyPr vert="horz" wrap="square" lIns="91439" tIns="45719" rIns="91439" bIns="45719" anchor="t" anchorCtr="0"/>
          <a:p>
            <a:pPr eaLnBrk="1" hangingPunct="1">
              <a:buClrTx/>
              <a:buSzTx/>
              <a:buFontTx/>
            </a:pPr>
            <a:r>
              <a:rPr lang="en-US" altLang="en-US" sz="1400" dirty="0">
                <a:latin typeface="+mn-lt"/>
                <a:ea typeface="MS PGothic" panose="020B0600070205080204" pitchFamily="34" charset="-128"/>
                <a:cs typeface="+mn-cs"/>
              </a:rPr>
              <a:t>Dr Guimei LIU</a:t>
            </a:r>
            <a:endParaRPr lang="en-US" altLang="en-US" sz="1400" dirty="0">
              <a:latin typeface="+mn-lt"/>
              <a:ea typeface="MS PGothic" panose="020B0600070205080204" pitchFamily="34" charset="-128"/>
              <a:cs typeface="+mn-cs"/>
            </a:endParaRPr>
          </a:p>
          <a:p>
            <a:pPr eaLnBrk="1" hangingPunct="1">
              <a:buClrTx/>
              <a:buSzTx/>
              <a:buFontTx/>
            </a:pPr>
            <a:r>
              <a:rPr lang="en-US" altLang="zh-CN" sz="1400" dirty="0">
                <a:latin typeface="+mn-lt"/>
                <a:ea typeface="MS PGothic" panose="020B0600070205080204" pitchFamily="34" charset="-128"/>
                <a:cs typeface="+mn-cs"/>
              </a:rPr>
              <a:t>National Marine Environmental Forecasting Center (NMEFC),</a:t>
            </a:r>
            <a:endParaRPr lang="en-US" altLang="zh-CN" sz="1400" dirty="0">
              <a:latin typeface="+mn-lt"/>
              <a:ea typeface="MS PGothic" panose="020B0600070205080204" pitchFamily="34" charset="-128"/>
              <a:cs typeface="+mn-cs"/>
            </a:endParaRPr>
          </a:p>
          <a:p>
            <a:pPr eaLnBrk="1" hangingPunct="1">
              <a:buClrTx/>
              <a:buSzTx/>
              <a:buFontTx/>
            </a:pPr>
            <a:r>
              <a:rPr lang="en-US" altLang="zh-CN" sz="1400" dirty="0">
                <a:latin typeface="+mn-lt"/>
                <a:ea typeface="MS PGothic" panose="020B0600070205080204" pitchFamily="34" charset="-128"/>
                <a:cs typeface="+mn-cs"/>
              </a:rPr>
              <a:t> Ministry of Natural Resources, China </a:t>
            </a:r>
            <a:endParaRPr lang="zh-CN" altLang="en-US" sz="1400" dirty="0">
              <a:latin typeface="+mn-lt"/>
              <a:ea typeface="MS PGothic" panose="020B0600070205080204" pitchFamily="34" charset="-128"/>
              <a:cs typeface="+mn-cs"/>
            </a:endParaRPr>
          </a:p>
          <a:p>
            <a:pPr eaLnBrk="1" hangingPunct="1">
              <a:buClrTx/>
              <a:buSzTx/>
              <a:buFontTx/>
            </a:pPr>
            <a:endParaRPr lang="en-US" altLang="en-US" sz="1400" dirty="0">
              <a:latin typeface="+mn-lt"/>
              <a:ea typeface="MS PGothic" panose="020B0600070205080204" pitchFamily="34" charset="-128"/>
              <a:cs typeface="+mn-cs"/>
            </a:endParaRPr>
          </a:p>
          <a:p>
            <a:pPr eaLnBrk="1" hangingPunct="1">
              <a:buClrTx/>
              <a:buSzTx/>
              <a:buFontTx/>
            </a:pPr>
            <a:endParaRPr lang="en-US" altLang="en-US" sz="1800" i="1" dirty="0">
              <a:latin typeface="+mn-lt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7652" name="Rectangle 2"/>
          <p:cNvSpPr/>
          <p:nvPr/>
        </p:nvSpPr>
        <p:spPr>
          <a:xfrm>
            <a:off x="5076825" y="333375"/>
            <a:ext cx="3311525" cy="5746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p>
            <a:endParaRPr lang="en-US" alt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7891" name="グループ化 4"/>
          <p:cNvGrpSpPr/>
          <p:nvPr/>
        </p:nvGrpSpPr>
        <p:grpSpPr>
          <a:xfrm>
            <a:off x="152400" y="1828483"/>
            <a:ext cx="4210050" cy="2997200"/>
            <a:chOff x="10463719" y="12146839"/>
            <a:chExt cx="6051550" cy="3484562"/>
          </a:xfrm>
        </p:grpSpPr>
        <p:sp>
          <p:nvSpPr>
            <p:cNvPr id="37893" name="AutoShape 3081"/>
            <p:cNvSpPr/>
            <p:nvPr/>
          </p:nvSpPr>
          <p:spPr>
            <a:xfrm>
              <a:off x="11725781" y="15017039"/>
              <a:ext cx="1609725" cy="3048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 cap="flat" cmpd="sng">
              <a:solidFill>
                <a:srgbClr val="339966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/>
            <a:p>
              <a:pPr algn="ctr"/>
              <a:endParaRPr lang="ru-RU" altLang="ko-KR" sz="2200" dirty="0"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7" name="AutoShape 3082"/>
            <p:cNvSpPr>
              <a:spLocks noChangeArrowheads="1"/>
            </p:cNvSpPr>
            <p:nvPr/>
          </p:nvSpPr>
          <p:spPr bwMode="auto">
            <a:xfrm>
              <a:off x="11152847" y="12146839"/>
              <a:ext cx="5170744" cy="310067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rgbClr val="339966"/>
              </a:solidFill>
              <a:round/>
            </a:ln>
          </p:spPr>
          <p:txBody>
            <a:bodyPr anchor="ctr"/>
            <a:lstStyle>
              <a:lvl1pPr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1pPr>
              <a:lvl2pPr marL="742950" indent="-28575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2pPr>
              <a:lvl3pPr marL="1143000" indent="-22860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3pPr>
              <a:lvl4pPr marL="1600200" indent="-22860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4pPr>
              <a:lvl5pPr marL="2057400" indent="-22860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ja-JP" sz="189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USERS</a:t>
              </a:r>
              <a:endParaRPr kumimoji="0" lang="en-US" altLang="ja-JP" sz="189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8" name="AutoShape 3083"/>
            <p:cNvSpPr>
              <a:spLocks noChangeArrowheads="1"/>
            </p:cNvSpPr>
            <p:nvPr/>
          </p:nvSpPr>
          <p:spPr bwMode="auto">
            <a:xfrm>
              <a:off x="11383318" y="12968147"/>
              <a:ext cx="1836914" cy="716107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9525">
              <a:solidFill>
                <a:srgbClr val="339966"/>
              </a:solidFill>
              <a:round/>
            </a:ln>
          </p:spPr>
          <p:txBody>
            <a:bodyPr anchor="ctr"/>
            <a:lstStyle>
              <a:lvl1pPr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1pPr>
              <a:lvl2pPr marL="742950" indent="-28575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2pPr>
              <a:lvl3pPr marL="1143000" indent="-22860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3pPr>
              <a:lvl4pPr marL="1600200" indent="-22860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4pPr>
              <a:lvl5pPr marL="2057400" indent="-22860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ja-JP" sz="1325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Regional Real Time Data Base</a:t>
              </a:r>
              <a:endParaRPr kumimoji="0" lang="en-US" altLang="ja-JP" sz="132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ja-JP" sz="132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9" name="AutoShape 3084"/>
            <p:cNvSpPr>
              <a:spLocks noChangeArrowheads="1"/>
            </p:cNvSpPr>
            <p:nvPr/>
          </p:nvSpPr>
          <p:spPr bwMode="auto">
            <a:xfrm>
              <a:off x="14486677" y="12968147"/>
              <a:ext cx="2028592" cy="716107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9525">
              <a:solidFill>
                <a:srgbClr val="339966"/>
              </a:solidFill>
              <a:round/>
            </a:ln>
          </p:spPr>
          <p:txBody>
            <a:bodyPr anchor="ctr"/>
            <a:lstStyle>
              <a:lvl1pPr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1pPr>
              <a:lvl2pPr marL="742950" indent="-28575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2pPr>
              <a:lvl3pPr marL="1143000" indent="-22860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3pPr>
              <a:lvl4pPr marL="1600200" indent="-22860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4pPr>
              <a:lvl5pPr marL="2057400" indent="-22860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ja-JP" sz="1325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Regional Delayed Mode Data Base</a:t>
              </a:r>
              <a:endParaRPr kumimoji="0" lang="en-US" altLang="ja-JP" sz="132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ja-JP" sz="132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37897" name="AutoShape 3085"/>
            <p:cNvSpPr/>
            <p:nvPr/>
          </p:nvSpPr>
          <p:spPr>
            <a:xfrm>
              <a:off x="12302044" y="13991514"/>
              <a:ext cx="1493837" cy="51117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339966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/>
            <a:p>
              <a:pPr algn="ctr"/>
              <a:endParaRPr lang="ru-RU" altLang="ko-KR" sz="2200" dirty="0"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7898" name="AutoShape 3086"/>
            <p:cNvSpPr/>
            <p:nvPr/>
          </p:nvSpPr>
          <p:spPr>
            <a:xfrm>
              <a:off x="12186156" y="14094701"/>
              <a:ext cx="1495425" cy="51117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339966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/>
            <a:p>
              <a:pPr algn="ctr"/>
              <a:endParaRPr lang="ru-RU" altLang="ko-KR" sz="2200" dirty="0"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2" name="AutoShape 3087"/>
            <p:cNvSpPr>
              <a:spLocks noChangeArrowheads="1"/>
            </p:cNvSpPr>
            <p:nvPr/>
          </p:nvSpPr>
          <p:spPr bwMode="auto">
            <a:xfrm>
              <a:off x="12072446" y="14195496"/>
              <a:ext cx="1492351" cy="51124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339966"/>
              </a:solidFill>
              <a:round/>
            </a:ln>
          </p:spPr>
          <p:txBody>
            <a:bodyPr anchor="ctr"/>
            <a:lstStyle>
              <a:lvl1pPr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1pPr>
              <a:lvl2pPr marL="742950" indent="-28575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2pPr>
              <a:lvl3pPr marL="1143000" indent="-22860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3pPr>
              <a:lvl4pPr marL="1600200" indent="-22860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4pPr>
              <a:lvl5pPr marL="2057400" indent="-22860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ja-JP" sz="1135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National Real Time Data Base</a:t>
              </a:r>
              <a:endParaRPr kumimoji="0" lang="en-US" altLang="ja-JP" sz="113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37900" name="AutoShape 3088"/>
            <p:cNvSpPr/>
            <p:nvPr/>
          </p:nvSpPr>
          <p:spPr>
            <a:xfrm>
              <a:off x="14254669" y="13991514"/>
              <a:ext cx="1647825" cy="51117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339966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/>
            <a:p>
              <a:pPr algn="ctr"/>
              <a:endParaRPr lang="ru-RU" altLang="ko-KR" sz="2200" dirty="0"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7901" name="AutoShape 3089"/>
            <p:cNvSpPr/>
            <p:nvPr/>
          </p:nvSpPr>
          <p:spPr>
            <a:xfrm>
              <a:off x="14138781" y="14094701"/>
              <a:ext cx="1609725" cy="51117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339966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/>
            <a:p>
              <a:pPr algn="ctr"/>
              <a:endParaRPr lang="ru-RU" altLang="ko-KR" sz="2200" dirty="0"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5" name="AutoShape 3090"/>
            <p:cNvSpPr>
              <a:spLocks noChangeArrowheads="1"/>
            </p:cNvSpPr>
            <p:nvPr/>
          </p:nvSpPr>
          <p:spPr bwMode="auto">
            <a:xfrm>
              <a:off x="14023454" y="14195496"/>
              <a:ext cx="1569935" cy="51124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339966"/>
              </a:solidFill>
              <a:round/>
            </a:ln>
          </p:spPr>
          <p:txBody>
            <a:bodyPr anchor="ctr"/>
            <a:lstStyle>
              <a:lvl1pPr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1pPr>
              <a:lvl2pPr marL="742950" indent="-28575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2pPr>
              <a:lvl3pPr marL="1143000" indent="-22860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3pPr>
              <a:lvl4pPr marL="1600200" indent="-22860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4pPr>
              <a:lvl5pPr marL="2057400" indent="-22860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ja-JP" sz="1135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National Delayed</a:t>
              </a:r>
              <a:endParaRPr kumimoji="0" lang="en-US" altLang="ja-JP" sz="113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ja-JP" sz="1135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Mode Data Base</a:t>
              </a:r>
              <a:endParaRPr kumimoji="0" lang="en-US" altLang="ja-JP" sz="113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37903" name="AutoShape 3091"/>
            <p:cNvSpPr/>
            <p:nvPr/>
          </p:nvSpPr>
          <p:spPr>
            <a:xfrm>
              <a:off x="11613069" y="15118638"/>
              <a:ext cx="1608137" cy="307975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 cap="flat" cmpd="sng">
              <a:solidFill>
                <a:srgbClr val="339966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/>
            <a:p>
              <a:pPr algn="ctr"/>
              <a:endParaRPr lang="ru-RU" altLang="ko-KR" sz="2200" dirty="0"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7904" name="AutoShape 3092"/>
            <p:cNvSpPr/>
            <p:nvPr/>
          </p:nvSpPr>
          <p:spPr>
            <a:xfrm>
              <a:off x="11498769" y="15218651"/>
              <a:ext cx="1608137" cy="309563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 cap="flat" cmpd="sng">
              <a:solidFill>
                <a:srgbClr val="339966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/>
            <a:p>
              <a:pPr algn="ctr"/>
              <a:endParaRPr lang="ru-RU" altLang="ko-KR" sz="2200" dirty="0"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8" name="AutoShape 3093"/>
            <p:cNvSpPr>
              <a:spLocks noChangeArrowheads="1"/>
            </p:cNvSpPr>
            <p:nvPr/>
          </p:nvSpPr>
          <p:spPr bwMode="auto">
            <a:xfrm>
              <a:off x="11383318" y="15321334"/>
              <a:ext cx="1608726" cy="310067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rgbClr val="339966"/>
              </a:solidFill>
              <a:round/>
            </a:ln>
          </p:spPr>
          <p:txBody>
            <a:bodyPr anchor="ctr"/>
            <a:lstStyle>
              <a:lvl1pPr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1pPr>
              <a:lvl2pPr marL="742950" indent="-28575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2pPr>
              <a:lvl3pPr marL="1143000" indent="-22860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3pPr>
              <a:lvl4pPr marL="1600200" indent="-22860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4pPr>
              <a:lvl5pPr marL="2057400" indent="-22860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ja-JP" sz="1325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Data provider</a:t>
              </a:r>
              <a:endParaRPr kumimoji="0" lang="en-US" altLang="ja-JP" sz="132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37906" name="AutoShape 3094"/>
            <p:cNvSpPr/>
            <p:nvPr/>
          </p:nvSpPr>
          <p:spPr>
            <a:xfrm>
              <a:off x="14254669" y="15017039"/>
              <a:ext cx="1609725" cy="3048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 cap="flat" cmpd="sng">
              <a:solidFill>
                <a:srgbClr val="339966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/>
            <a:p>
              <a:pPr algn="ctr"/>
              <a:endParaRPr lang="ru-RU" altLang="ko-KR" sz="2200" dirty="0"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7907" name="AutoShape 3095"/>
            <p:cNvSpPr/>
            <p:nvPr/>
          </p:nvSpPr>
          <p:spPr>
            <a:xfrm>
              <a:off x="14370556" y="15118638"/>
              <a:ext cx="1609725" cy="307975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 cap="flat" cmpd="sng">
              <a:solidFill>
                <a:srgbClr val="339966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/>
            <a:p>
              <a:pPr algn="ctr"/>
              <a:endParaRPr lang="ru-RU" altLang="ko-KR" sz="2200" dirty="0"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7908" name="AutoShape 3096"/>
            <p:cNvSpPr/>
            <p:nvPr/>
          </p:nvSpPr>
          <p:spPr>
            <a:xfrm>
              <a:off x="14486444" y="15218651"/>
              <a:ext cx="1606550" cy="309563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 cap="flat" cmpd="sng">
              <a:solidFill>
                <a:srgbClr val="339966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/>
            <a:p>
              <a:pPr algn="ctr"/>
              <a:endParaRPr lang="ru-RU" altLang="ko-KR" sz="2200" dirty="0"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2" name="AutoShape 3097"/>
            <p:cNvSpPr>
              <a:spLocks noChangeArrowheads="1"/>
            </p:cNvSpPr>
            <p:nvPr/>
          </p:nvSpPr>
          <p:spPr bwMode="auto">
            <a:xfrm>
              <a:off x="14603052" y="15321334"/>
              <a:ext cx="1606445" cy="310067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rgbClr val="339966"/>
              </a:solidFill>
              <a:round/>
            </a:ln>
          </p:spPr>
          <p:txBody>
            <a:bodyPr anchor="ctr"/>
            <a:lstStyle>
              <a:lvl1pPr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1pPr>
              <a:lvl2pPr marL="742950" indent="-28575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2pPr>
              <a:lvl3pPr marL="1143000" indent="-22860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3pPr>
              <a:lvl4pPr marL="1600200" indent="-22860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4pPr>
              <a:lvl5pPr marL="2057400" indent="-22860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Gulim" panose="020B0600000101010101" pitchFamily="34" charset="-127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ja-JP" sz="1325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Data provider</a:t>
              </a:r>
              <a:endParaRPr kumimoji="0" lang="en-US" altLang="ja-JP" sz="132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37910" name="Oval 3098"/>
            <p:cNvSpPr/>
            <p:nvPr/>
          </p:nvSpPr>
          <p:spPr>
            <a:xfrm>
              <a:off x="10463719" y="14196301"/>
              <a:ext cx="1608137" cy="815975"/>
            </a:xfrm>
            <a:prstGeom prst="ellipse">
              <a:avLst/>
            </a:prstGeom>
            <a:solidFill>
              <a:srgbClr val="FFFF99"/>
            </a:solidFill>
            <a:ln w="9525" cap="flat" cmpd="sng">
              <a:solidFill>
                <a:srgbClr val="339966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/>
            <a:p>
              <a:pPr algn="ctr"/>
              <a:endParaRPr lang="en-US" altLang="ja-JP" sz="2200" dirty="0">
                <a:latin typeface="Arial" panose="020B0604020202020204" pitchFamily="34" charset="0"/>
                <a:ea typeface="MS Gothic" panose="020B0609070205080204" pitchFamily="49" charset="-128"/>
              </a:endParaRPr>
            </a:p>
            <a:p>
              <a:pPr algn="ctr"/>
              <a:r>
                <a:rPr lang="en-US" altLang="ja-JP" sz="2200" dirty="0">
                  <a:latin typeface="Arial" panose="020B0604020202020204" pitchFamily="34" charset="0"/>
                  <a:ea typeface="MS Gothic" panose="020B0609070205080204" pitchFamily="49" charset="-128"/>
                </a:rPr>
                <a:t>GTS</a:t>
              </a:r>
              <a:endParaRPr lang="en-US" altLang="ja-JP" sz="2200" dirty="0">
                <a:latin typeface="Arial" panose="020B0604020202020204" pitchFamily="34" charset="0"/>
                <a:ea typeface="MS Gothic" panose="020B0609070205080204" pitchFamily="49" charset="-128"/>
              </a:endParaRPr>
            </a:p>
            <a:p>
              <a:pPr algn="ctr"/>
              <a:endParaRPr lang="en-US" altLang="ja-JP" sz="2200" dirty="0"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4" name="Line 3099"/>
            <p:cNvSpPr>
              <a:spLocks noChangeShapeType="1"/>
            </p:cNvSpPr>
            <p:nvPr/>
          </p:nvSpPr>
          <p:spPr bwMode="auto">
            <a:xfrm flipV="1">
              <a:off x="11956070" y="13684254"/>
              <a:ext cx="2283" cy="1637080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378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5" name="Line 3100"/>
            <p:cNvSpPr>
              <a:spLocks noChangeShapeType="1"/>
            </p:cNvSpPr>
            <p:nvPr/>
          </p:nvSpPr>
          <p:spPr bwMode="auto">
            <a:xfrm flipV="1">
              <a:off x="15981309" y="13684254"/>
              <a:ext cx="0" cy="1637080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378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6" name="Line 3102"/>
            <p:cNvSpPr>
              <a:spLocks noChangeShapeType="1"/>
            </p:cNvSpPr>
            <p:nvPr/>
          </p:nvSpPr>
          <p:spPr bwMode="auto">
            <a:xfrm flipV="1">
              <a:off x="12645198" y="14706736"/>
              <a:ext cx="2283" cy="614598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378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7" name="Line 3103"/>
            <p:cNvSpPr>
              <a:spLocks noChangeShapeType="1"/>
            </p:cNvSpPr>
            <p:nvPr/>
          </p:nvSpPr>
          <p:spPr bwMode="auto">
            <a:xfrm flipV="1">
              <a:off x="14831240" y="14706736"/>
              <a:ext cx="0" cy="614598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378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8" name="Line 3104"/>
            <p:cNvSpPr>
              <a:spLocks noChangeShapeType="1"/>
            </p:cNvSpPr>
            <p:nvPr/>
          </p:nvSpPr>
          <p:spPr bwMode="auto">
            <a:xfrm flipV="1">
              <a:off x="15175805" y="13684254"/>
              <a:ext cx="2281" cy="511242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378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9" name="Line 3105"/>
            <p:cNvSpPr>
              <a:spLocks noChangeShapeType="1"/>
            </p:cNvSpPr>
            <p:nvPr/>
          </p:nvSpPr>
          <p:spPr bwMode="auto">
            <a:xfrm flipV="1">
              <a:off x="13564797" y="14400361"/>
              <a:ext cx="458657" cy="0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378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30" name="Line 3106"/>
            <p:cNvSpPr>
              <a:spLocks noChangeShapeType="1"/>
            </p:cNvSpPr>
            <p:nvPr/>
          </p:nvSpPr>
          <p:spPr bwMode="auto">
            <a:xfrm flipV="1">
              <a:off x="13220232" y="13377878"/>
              <a:ext cx="1266445" cy="0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378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31" name="Line 3107"/>
            <p:cNvSpPr>
              <a:spLocks noChangeShapeType="1"/>
            </p:cNvSpPr>
            <p:nvPr/>
          </p:nvSpPr>
          <p:spPr bwMode="auto">
            <a:xfrm flipV="1">
              <a:off x="13336609" y="12456906"/>
              <a:ext cx="0" cy="819463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378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32" name="Line 3108"/>
            <p:cNvSpPr>
              <a:spLocks noChangeShapeType="1"/>
            </p:cNvSpPr>
            <p:nvPr/>
          </p:nvSpPr>
          <p:spPr bwMode="auto">
            <a:xfrm flipV="1">
              <a:off x="13336609" y="13479389"/>
              <a:ext cx="0" cy="716107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378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33" name="Line 3109"/>
            <p:cNvSpPr>
              <a:spLocks noChangeShapeType="1"/>
            </p:cNvSpPr>
            <p:nvPr/>
          </p:nvSpPr>
          <p:spPr bwMode="auto">
            <a:xfrm flipV="1">
              <a:off x="14370300" y="13479389"/>
              <a:ext cx="2283" cy="716107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378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34" name="Line 3110"/>
            <p:cNvSpPr>
              <a:spLocks noChangeShapeType="1"/>
            </p:cNvSpPr>
            <p:nvPr/>
          </p:nvSpPr>
          <p:spPr bwMode="auto">
            <a:xfrm flipV="1">
              <a:off x="14370300" y="12456906"/>
              <a:ext cx="2283" cy="819463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378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35" name="Line 3111"/>
            <p:cNvSpPr>
              <a:spLocks noChangeShapeType="1"/>
            </p:cNvSpPr>
            <p:nvPr/>
          </p:nvSpPr>
          <p:spPr bwMode="auto">
            <a:xfrm flipV="1">
              <a:off x="12302916" y="12456906"/>
              <a:ext cx="0" cy="511241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378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36" name="Line 3112"/>
            <p:cNvSpPr>
              <a:spLocks noChangeShapeType="1"/>
            </p:cNvSpPr>
            <p:nvPr/>
          </p:nvSpPr>
          <p:spPr bwMode="auto">
            <a:xfrm flipV="1">
              <a:off x="15289899" y="12456906"/>
              <a:ext cx="2281" cy="511241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378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37" name="Line 3113"/>
            <p:cNvSpPr>
              <a:spLocks noChangeShapeType="1"/>
            </p:cNvSpPr>
            <p:nvPr/>
          </p:nvSpPr>
          <p:spPr bwMode="auto">
            <a:xfrm flipV="1">
              <a:off x="11269224" y="13684254"/>
              <a:ext cx="344563" cy="511242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378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</p:grpSp>
      <p:sp>
        <p:nvSpPr>
          <p:cNvPr id="37892" name="Rectangle 3"/>
          <p:cNvSpPr txBox="1"/>
          <p:nvPr/>
        </p:nvSpPr>
        <p:spPr>
          <a:xfrm>
            <a:off x="4876800" y="1790700"/>
            <a:ext cx="4164013" cy="41290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1630" indent="-3416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1680" indent="-28448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730" indent="-2273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930" indent="-22733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6130" indent="-22733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</a:lstStyle>
          <a:p>
            <a:pPr marL="342900" lvl="0" indent="-342900">
              <a:lnSpc>
                <a:spcPct val="80000"/>
              </a:lnSpc>
            </a:pPr>
            <a:r>
              <a:rPr lang="en-US" altLang="en-US" sz="1500" dirty="0"/>
              <a:t>Regional Real-Time Data Base (RRTDB) and Regional Delayed Mode Data Base (RDMDB) are stably operated by Agencies from China, Japan, Korea and Russia</a:t>
            </a:r>
            <a:endParaRPr lang="en-US" altLang="en-US" sz="1500" dirty="0"/>
          </a:p>
          <a:p>
            <a:pPr marL="342900" lvl="0" indent="-342900">
              <a:lnSpc>
                <a:spcPct val="80000"/>
              </a:lnSpc>
            </a:pPr>
            <a:endParaRPr lang="en-US" altLang="en-US" sz="1500" dirty="0"/>
          </a:p>
          <a:p>
            <a:pPr marL="342900" lvl="0" indent="-342900">
              <a:lnSpc>
                <a:spcPct val="80000"/>
              </a:lnSpc>
            </a:pPr>
            <a:r>
              <a:rPr lang="en-US" altLang="ja-JP" sz="1500" dirty="0"/>
              <a:t>The total volume of oceanographic/marine and meteorological data: </a:t>
            </a:r>
            <a:r>
              <a:rPr lang="en-US" altLang="ja-JP" sz="1500" dirty="0">
                <a:solidFill>
                  <a:srgbClr val="FF0000"/>
                </a:solidFill>
              </a:rPr>
              <a:t>over 230GB by Jun</a:t>
            </a:r>
            <a:r>
              <a:rPr lang="en-US" altLang="ja-JP" sz="1500" dirty="0">
                <a:solidFill>
                  <a:srgbClr val="FF0000"/>
                </a:solidFill>
                <a:sym typeface="MS PGothic" panose="020B0600070205080204" pitchFamily="34" charset="-128"/>
              </a:rPr>
              <a:t>e 2021</a:t>
            </a:r>
            <a:endParaRPr lang="en-US" altLang="ja-JP" sz="1500" dirty="0">
              <a:solidFill>
                <a:srgbClr val="FF0000"/>
              </a:solidFill>
            </a:endParaRPr>
          </a:p>
          <a:p>
            <a:pPr marL="342900" lvl="0" indent="-342900">
              <a:lnSpc>
                <a:spcPct val="80000"/>
              </a:lnSpc>
            </a:pPr>
            <a:endParaRPr lang="en-US" altLang="ja-JP" sz="1500" dirty="0">
              <a:solidFill>
                <a:srgbClr val="FF0000"/>
              </a:solidFill>
            </a:endParaRPr>
          </a:p>
          <a:p>
            <a:pPr marL="342900" lvl="0" indent="-342900">
              <a:lnSpc>
                <a:spcPct val="80000"/>
              </a:lnSpc>
            </a:pPr>
            <a:r>
              <a:rPr lang="en-US" altLang="ja-JP" sz="1500" dirty="0"/>
              <a:t>over </a:t>
            </a:r>
            <a:r>
              <a:rPr lang="en-US" altLang="ja-JP" sz="1500" dirty="0">
                <a:solidFill>
                  <a:srgbClr val="FF0000"/>
                </a:solidFill>
              </a:rPr>
              <a:t>89,000 files</a:t>
            </a:r>
            <a:r>
              <a:rPr lang="en-US" altLang="ja-JP" sz="1500" dirty="0"/>
              <a:t> and </a:t>
            </a:r>
            <a:r>
              <a:rPr lang="en-US" altLang="ja-JP" sz="1500" dirty="0">
                <a:solidFill>
                  <a:srgbClr val="FF0000"/>
                </a:solidFill>
              </a:rPr>
              <a:t>50.4 GB</a:t>
            </a:r>
            <a:r>
              <a:rPr lang="en-US" altLang="ja-JP" sz="1500" dirty="0"/>
              <a:t> data were downloaded from RDMDB of JODC of Japan in 2020</a:t>
            </a:r>
            <a:endParaRPr lang="en-US" altLang="ja-JP" sz="1500" dirty="0"/>
          </a:p>
          <a:p>
            <a:pPr marL="342900" lvl="0" indent="-342900">
              <a:lnSpc>
                <a:spcPct val="80000"/>
              </a:lnSpc>
            </a:pPr>
            <a:endParaRPr lang="en-US" altLang="ja-JP" sz="1500" dirty="0"/>
          </a:p>
          <a:p>
            <a:pPr marL="342900" lvl="0" indent="-342900">
              <a:lnSpc>
                <a:spcPct val="80000"/>
              </a:lnSpc>
            </a:pPr>
            <a:r>
              <a:rPr lang="en-US" altLang="ja-JP" sz="1500" dirty="0">
                <a:solidFill>
                  <a:srgbClr val="FF0000"/>
                </a:solidFill>
              </a:rPr>
              <a:t>Increased total times for accessing NEAR-GOOS RRTDBs and RDMDBs</a:t>
            </a:r>
            <a:r>
              <a:rPr lang="en-US" altLang="zh-CN" sz="1500" dirty="0"/>
              <a:t> from 2019 to 2020</a:t>
            </a:r>
            <a:endParaRPr lang="en-US" altLang="en-US" sz="150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 txBox="1"/>
          <p:nvPr/>
        </p:nvSpPr>
        <p:spPr>
          <a:xfrm>
            <a:off x="152400" y="0"/>
            <a:ext cx="8305800" cy="1317625"/>
          </a:xfrm>
          <a:prstGeom prst="rect">
            <a:avLst/>
          </a:prstGeom>
          <a:noFill/>
          <a:ln w="9525">
            <a:noFill/>
          </a:ln>
        </p:spPr>
        <p:txBody>
          <a:bodyPr lIns="91439" tIns="45719" rIns="91439" bIns="45719" anchor="ctr" anchorCtr="0"/>
          <a:p>
            <a:r>
              <a:rPr lang="en-US" altLang="en-US" sz="3200" kern="0" dirty="0">
                <a:solidFill>
                  <a:schemeClr val="tx2"/>
                </a:solidFill>
                <a:latin typeface="+mj-lt"/>
                <a:cs typeface="+mj-cs"/>
              </a:rPr>
              <a:t>Success ‘Stories’- Provide Stable Oceanographic and Meteorological Data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endParaRPr lang="en-US" altLang="en-US" sz="28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60338" y="152400"/>
            <a:ext cx="8807450" cy="1143000"/>
          </a:xfrm>
        </p:spPr>
        <p:txBody>
          <a:bodyPr vert="horz" wrap="square" lIns="91439" tIns="45719" rIns="91439" bIns="45719" anchor="ctr" anchorCtr="0"/>
          <a:p>
            <a:pPr algn="l">
              <a:buClrTx/>
              <a:buSzTx/>
              <a:buFontTx/>
            </a:pPr>
            <a:r>
              <a:rPr lang="en-US" altLang="en-US" sz="3200" dirty="0">
                <a:sym typeface="MS PGothic" panose="020B0600070205080204" pitchFamily="34" charset="-128"/>
              </a:rPr>
              <a:t>Success ‘Stories’- Provide operational Forecasting Products</a:t>
            </a:r>
            <a:endParaRPr lang="en-US" altLang="en-US" sz="3200" dirty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76200" y="1517650"/>
            <a:ext cx="8975725" cy="1258888"/>
          </a:xfrm>
        </p:spPr>
        <p:txBody>
          <a:bodyPr vert="horz" wrap="square" lIns="91439" tIns="45719" rIns="91439" bIns="45719" numCol="1" anchor="t" anchorCtr="0" compatLnSpc="1"/>
          <a:lstStyle/>
          <a:p>
            <a:pPr marL="0" marR="0" lvl="4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/>
                <a:ea typeface="MS PGothic" panose="020B0600070205080204" pitchFamily="34" charset="-128"/>
                <a:cs typeface="+mn-ea"/>
                <a:sym typeface="+mn-ea"/>
              </a:rPr>
              <a:t>Forecasting service products including </a:t>
            </a:r>
            <a:r>
              <a:rPr kumimoji="0" lang="en-US" sz="2400" b="0" i="0" u="none" strike="noStrike" kern="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/>
                <a:ea typeface="MS PGothic" panose="020B0600070205080204" pitchFamily="34" charset="-128"/>
                <a:cs typeface="+mn-ea"/>
                <a:sym typeface="+mn-ea"/>
              </a:rPr>
              <a:t>currents, wave, wind, sea surface temperature, sea surface height  </a:t>
            </a:r>
            <a:r>
              <a:rPr kumimoji="0" lang="en-US" sz="2400" b="0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/>
                <a:ea typeface="MS PGothic" panose="020B0600070205080204" pitchFamily="34" charset="-128"/>
                <a:cs typeface="+mn-ea"/>
                <a:sym typeface="+mn-ea"/>
              </a:rPr>
              <a:t>have been provided daily from the websites of China, Japan, Korea and Russia</a:t>
            </a:r>
            <a:endParaRPr kumimoji="0" lang="en-US" sz="2400" b="0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/>
              <a:ea typeface="MS PGothic" panose="020B0600070205080204" pitchFamily="34" charset="-128"/>
              <a:cs typeface="+mn-ea"/>
              <a:sym typeface="+mn-ea"/>
            </a:endParaRPr>
          </a:p>
          <a:p>
            <a:pPr marL="0" marR="0" lvl="4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600" b="0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+mn-ea"/>
            </a:endParaRPr>
          </a:p>
          <a:p>
            <a:pPr marL="2171700" marR="0" lvl="4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endParaRPr kumimoji="0" lang="en-US" altLang="en-US" sz="1600" b="0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+mn-ea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en-US" sz="2400" b="0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en-US" sz="2400" b="0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8916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25938" y="3581400"/>
            <a:ext cx="1938337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3646488"/>
            <a:ext cx="1811338" cy="2220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788" y="3646488"/>
            <a:ext cx="2216150" cy="241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9" name="テキスト ボックス 9"/>
          <p:cNvSpPr txBox="1"/>
          <p:nvPr/>
        </p:nvSpPr>
        <p:spPr>
          <a:xfrm>
            <a:off x="276225" y="3065463"/>
            <a:ext cx="9629775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ja-JP" dirty="0">
                <a:latin typeface="Calibri" panose="020F0502020204030204" pitchFamily="34" charset="0"/>
              </a:rPr>
              <a:t>Wind</a:t>
            </a:r>
            <a:r>
              <a:rPr lang="en-US" altLang="ja-JP" sz="1400" dirty="0">
                <a:latin typeface="Calibri" panose="020F0502020204030204" pitchFamily="34" charset="0"/>
              </a:rPr>
              <a:t>@KHOA&amp;KIOST</a:t>
            </a:r>
            <a:r>
              <a:rPr lang="en-US" altLang="ja-JP" dirty="0">
                <a:latin typeface="Calibri" panose="020F0502020204030204" pitchFamily="34" charset="0"/>
              </a:rPr>
              <a:t>         Current</a:t>
            </a:r>
            <a:r>
              <a:rPr lang="en-US" altLang="ja-JP" sz="1400" dirty="0">
                <a:latin typeface="Calibri" panose="020F0502020204030204" pitchFamily="34" charset="0"/>
              </a:rPr>
              <a:t>@NMEFC               </a:t>
            </a:r>
            <a:r>
              <a:rPr lang="en-US" altLang="ja-JP" dirty="0">
                <a:latin typeface="Calibri" panose="020F0502020204030204" pitchFamily="34" charset="0"/>
              </a:rPr>
              <a:t>Temperature</a:t>
            </a:r>
            <a:r>
              <a:rPr lang="en-US" altLang="ja-JP" sz="1400" dirty="0">
                <a:latin typeface="Calibri" panose="020F0502020204030204" pitchFamily="34" charset="0"/>
              </a:rPr>
              <a:t>@JMA</a:t>
            </a:r>
            <a:r>
              <a:rPr lang="en-US" altLang="ja-JP" dirty="0">
                <a:latin typeface="Calibri" panose="020F0502020204030204" pitchFamily="34" charset="0"/>
              </a:rPr>
              <a:t>	      Wave</a:t>
            </a:r>
            <a:r>
              <a:rPr lang="en-US" altLang="ja-JP" sz="1400" dirty="0">
                <a:latin typeface="Calibri" panose="020F0502020204030204" pitchFamily="34" charset="0"/>
              </a:rPr>
              <a:t>@FERHRI</a:t>
            </a:r>
            <a:r>
              <a:rPr lang="en-US" altLang="ja-JP" dirty="0">
                <a:latin typeface="Calibri" panose="020F0502020204030204" pitchFamily="34" charset="0"/>
              </a:rPr>
              <a:t>		</a:t>
            </a:r>
            <a:endParaRPr lang="ja-JP" altLang="en-US" dirty="0">
              <a:latin typeface="Calibri" panose="020F0502020204030204" pitchFamily="34" charset="0"/>
            </a:endParaRPr>
          </a:p>
        </p:txBody>
      </p:sp>
      <p:pic>
        <p:nvPicPr>
          <p:cNvPr id="38920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038" y="3662363"/>
            <a:ext cx="2163762" cy="22050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8600" y="1295400"/>
            <a:ext cx="2597785" cy="5253990"/>
          </a:xfrm>
        </p:spPr>
        <p:txBody>
          <a:bodyPr/>
          <a:p>
            <a:pPr marL="0" indent="0" algn="l">
              <a:buNone/>
            </a:pPr>
            <a:r>
              <a:rPr lang="en-US" altLang="zh-CN" sz="2000">
                <a:sym typeface="+mn-ea"/>
              </a:rPr>
              <a:t>The first NEAR-GOOS gateway website will provide unified introduction, news and events of NEAR-GOOS to increase its visibility. </a:t>
            </a:r>
            <a:endParaRPr lang="en-US" altLang="zh-CN" sz="2000">
              <a:sym typeface="+mn-ea"/>
            </a:endParaRPr>
          </a:p>
          <a:p>
            <a:pPr marL="0" indent="0" algn="l">
              <a:buNone/>
            </a:pPr>
            <a:endParaRPr lang="en-US" altLang="zh-CN" sz="2000">
              <a:sym typeface="+mn-ea"/>
            </a:endParaRPr>
          </a:p>
          <a:p>
            <a:pPr marL="0" indent="0" algn="l">
              <a:buNone/>
            </a:pPr>
            <a:r>
              <a:rPr lang="en-US" altLang="zh-CN" sz="2000">
                <a:sym typeface="MS PGothic" panose="020B0600070205080204" pitchFamily="34" charset="-128"/>
              </a:rPr>
              <a:t>It will be on pilot operation by the end of this year which is funded by NMEFC of China for development.</a:t>
            </a:r>
            <a:endParaRPr lang="en-US" altLang="zh-CN" sz="2000">
              <a:sym typeface="+mn-ea"/>
            </a:endParaRPr>
          </a:p>
        </p:txBody>
      </p:sp>
      <p:pic>
        <p:nvPicPr>
          <p:cNvPr id="5" name="图片 4" descr="Hom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1800" y="1027430"/>
            <a:ext cx="3059430" cy="5473700"/>
          </a:xfrm>
          <a:prstGeom prst="rect">
            <a:avLst/>
          </a:prstGeom>
        </p:spPr>
      </p:pic>
      <p:pic>
        <p:nvPicPr>
          <p:cNvPr id="6" name="图片 5" descr="List of News and Event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027430"/>
            <a:ext cx="2861310" cy="5473700"/>
          </a:xfrm>
          <a:prstGeom prst="rect">
            <a:avLst/>
          </a:prstGeom>
        </p:spPr>
      </p:pic>
      <p:sp>
        <p:nvSpPr>
          <p:cNvPr id="7" name="内容占位符 2"/>
          <p:cNvSpPr>
            <a:spLocks noGrp="1"/>
          </p:cNvSpPr>
          <p:nvPr/>
        </p:nvSpPr>
        <p:spPr>
          <a:xfrm>
            <a:off x="3470275" y="6477000"/>
            <a:ext cx="2063115" cy="309245"/>
          </a:xfrm>
          <a:prstGeom prst="rect">
            <a:avLst/>
          </a:prstGeom>
          <a:noFill/>
          <a:ln w="9525">
            <a:noFill/>
          </a:ln>
        </p:spPr>
        <p:txBody>
          <a:bodyPr lIns="91439" tIns="45719" rIns="91439" bIns="45719"/>
          <a:lstStyle>
            <a:lvl1pPr marL="341630" indent="-3416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1680" indent="-28448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730" indent="-2273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930" indent="-22733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6130" indent="-22733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zh-CN" sz="2000"/>
              <a:t>Home Page</a:t>
            </a:r>
            <a:endParaRPr lang="en-US" altLang="zh-CN" sz="2000"/>
          </a:p>
          <a:p>
            <a:endParaRPr lang="en-US" altLang="zh-CN" sz="2000"/>
          </a:p>
        </p:txBody>
      </p:sp>
      <p:sp>
        <p:nvSpPr>
          <p:cNvPr id="8" name="内容占位符 2"/>
          <p:cNvSpPr>
            <a:spLocks noGrp="1"/>
          </p:cNvSpPr>
          <p:nvPr/>
        </p:nvSpPr>
        <p:spPr>
          <a:xfrm>
            <a:off x="6248400" y="6477000"/>
            <a:ext cx="3397885" cy="309245"/>
          </a:xfrm>
          <a:prstGeom prst="rect">
            <a:avLst/>
          </a:prstGeom>
          <a:noFill/>
          <a:ln w="9525">
            <a:noFill/>
          </a:ln>
        </p:spPr>
        <p:txBody>
          <a:bodyPr lIns="91439" tIns="45719" rIns="91439" bIns="45719"/>
          <a:lstStyle>
            <a:lvl1pPr marL="341630" indent="-3416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1680" indent="-28448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730" indent="-2273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930" indent="-22733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6130" indent="-22733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zh-CN" sz="2000"/>
              <a:t>News and Events Page</a:t>
            </a:r>
            <a:endParaRPr lang="en-US" altLang="zh-CN" sz="2000"/>
          </a:p>
        </p:txBody>
      </p:sp>
      <p:sp>
        <p:nvSpPr>
          <p:cNvPr id="39938" name="标题 1"/>
          <p:cNvSpPr>
            <a:spLocks noGrp="1"/>
          </p:cNvSpPr>
          <p:nvPr/>
        </p:nvSpPr>
        <p:spPr>
          <a:xfrm>
            <a:off x="46355" y="0"/>
            <a:ext cx="9050338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39" tIns="45719" rIns="91439" bIns="45719"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en-US" sz="3200" kern="0" dirty="0">
                <a:sym typeface="MS PGothic" panose="020B0600070205080204" pitchFamily="34" charset="-128"/>
              </a:rPr>
              <a:t>Success ‘Stories’- Develop NEAR-GOOS gateway website</a:t>
            </a:r>
            <a:endParaRPr lang="en-US" altLang="en-US" sz="3200" kern="0" dirty="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6200" y="1295400"/>
            <a:ext cx="2811780" cy="5253990"/>
          </a:xfrm>
        </p:spPr>
        <p:txBody>
          <a:bodyPr/>
          <a:p>
            <a:pPr marL="0" indent="0" algn="l">
              <a:buFont typeface="Wingdings" panose="05000000000000000000" charset="0"/>
              <a:buNone/>
            </a:pPr>
            <a:r>
              <a:rPr lang="en-US" altLang="zh-CN" sz="2000">
                <a:sym typeface="+mn-ea"/>
              </a:rPr>
              <a:t>Provide interactive overview of metadata of observing tools under NEAR-GOOS and links to download observing data of these tools.</a:t>
            </a:r>
            <a:endParaRPr lang="en-US" altLang="zh-CN" sz="2000">
              <a:sym typeface="+mn-ea"/>
            </a:endParaRPr>
          </a:p>
          <a:p>
            <a:pPr algn="l">
              <a:buFont typeface="Wingdings" panose="05000000000000000000" charset="0"/>
              <a:buChar char="l"/>
            </a:pPr>
            <a:endParaRPr lang="en-US" altLang="zh-CN" sz="2000">
              <a:sym typeface="+mn-ea"/>
            </a:endParaRPr>
          </a:p>
          <a:p>
            <a:pPr marL="0" indent="0" algn="l">
              <a:buFont typeface="Wingdings" panose="05000000000000000000" charset="0"/>
              <a:buNone/>
            </a:pPr>
            <a:r>
              <a:rPr lang="en-US" altLang="zh-CN" sz="2000">
                <a:sym typeface="+mn-ea"/>
              </a:rPr>
              <a:t>Provide forecasting products and services from relevant agencies of 4 Member States of NEAR-GOOS.</a:t>
            </a:r>
            <a:endParaRPr lang="en-US" altLang="zh-CN" sz="2000">
              <a:sym typeface="+mn-ea"/>
            </a:endParaRPr>
          </a:p>
          <a:p>
            <a:pPr algn="l">
              <a:buNone/>
            </a:pPr>
            <a:endParaRPr lang="en-US" altLang="zh-CN" sz="2000">
              <a:sym typeface="+mn-ea"/>
            </a:endParaRPr>
          </a:p>
          <a:p>
            <a:pPr marL="0" indent="0" algn="l">
              <a:buNone/>
            </a:pPr>
            <a:endParaRPr lang="en-US" altLang="zh-CN" sz="2000">
              <a:sym typeface="+mn-ea"/>
            </a:endParaRPr>
          </a:p>
        </p:txBody>
      </p:sp>
      <p:sp>
        <p:nvSpPr>
          <p:cNvPr id="7" name="内容占位符 2"/>
          <p:cNvSpPr>
            <a:spLocks noGrp="1"/>
          </p:cNvSpPr>
          <p:nvPr/>
        </p:nvSpPr>
        <p:spPr>
          <a:xfrm>
            <a:off x="3101975" y="5562600"/>
            <a:ext cx="2940050" cy="497840"/>
          </a:xfrm>
          <a:prstGeom prst="rect">
            <a:avLst/>
          </a:prstGeom>
          <a:noFill/>
          <a:ln w="9525">
            <a:noFill/>
          </a:ln>
        </p:spPr>
        <p:txBody>
          <a:bodyPr lIns="91439" tIns="45719" rIns="91439" bIns="45719"/>
          <a:lstStyle>
            <a:lvl1pPr marL="341630" indent="-3416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1680" indent="-28448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730" indent="-2273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930" indent="-22733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6130" indent="-22733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zh-CN" sz="2000"/>
              <a:t>Observing metadata </a:t>
            </a:r>
            <a:endParaRPr lang="en-US" altLang="zh-CN" sz="2000"/>
          </a:p>
        </p:txBody>
      </p:sp>
      <p:sp>
        <p:nvSpPr>
          <p:cNvPr id="8" name="内容占位符 2"/>
          <p:cNvSpPr>
            <a:spLocks noGrp="1"/>
          </p:cNvSpPr>
          <p:nvPr/>
        </p:nvSpPr>
        <p:spPr>
          <a:xfrm>
            <a:off x="5943600" y="5562600"/>
            <a:ext cx="3397885" cy="309245"/>
          </a:xfrm>
          <a:prstGeom prst="rect">
            <a:avLst/>
          </a:prstGeom>
          <a:noFill/>
          <a:ln w="9525">
            <a:noFill/>
          </a:ln>
        </p:spPr>
        <p:txBody>
          <a:bodyPr lIns="91439" tIns="45719" rIns="91439" bIns="45719"/>
          <a:lstStyle>
            <a:lvl1pPr marL="341630" indent="-3416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1680" indent="-28448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730" indent="-2273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930" indent="-22733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6130" indent="-22733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zh-CN" sz="2000"/>
              <a:t>Products and Services</a:t>
            </a:r>
            <a:endParaRPr lang="en-US" altLang="zh-CN" sz="2000"/>
          </a:p>
        </p:txBody>
      </p:sp>
      <p:pic>
        <p:nvPicPr>
          <p:cNvPr id="4" name="图片 3" descr="Products and Service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49035" y="1076325"/>
            <a:ext cx="2825750" cy="4270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076325"/>
            <a:ext cx="3277235" cy="4269740"/>
          </a:xfrm>
          <a:prstGeom prst="rect">
            <a:avLst/>
          </a:prstGeom>
        </p:spPr>
      </p:pic>
      <p:sp>
        <p:nvSpPr>
          <p:cNvPr id="39938" name="标题 1"/>
          <p:cNvSpPr>
            <a:spLocks noGrp="1"/>
          </p:cNvSpPr>
          <p:nvPr/>
        </p:nvSpPr>
        <p:spPr>
          <a:xfrm>
            <a:off x="46355" y="0"/>
            <a:ext cx="909955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39" tIns="45719" rIns="91439" bIns="45719"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en-US" sz="3200" kern="0" dirty="0"/>
              <a:t>Success </a:t>
            </a:r>
            <a:r>
              <a:rPr lang="en-US" altLang="en-US" sz="3200" kern="0" dirty="0">
                <a:sym typeface="MS PGothic" panose="020B0600070205080204" pitchFamily="34" charset="-128"/>
              </a:rPr>
              <a:t>‘Stories’- Develop NEAR-GOOS gateway website</a:t>
            </a:r>
            <a:endParaRPr lang="en-US" altLang="en-US" sz="3200" kern="0" dirty="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标题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 vert="horz" wrap="square" lIns="91439" tIns="45719" rIns="91439" bIns="45719" anchor="ctr" anchorCtr="0"/>
          <a:p>
            <a:pPr algn="l">
              <a:buClrTx/>
              <a:buSzTx/>
              <a:buFontTx/>
            </a:pPr>
            <a:r>
              <a:rPr lang="en-US" altLang="en-US" sz="3200" dirty="0"/>
              <a:t>Engage in GOOS 2030 Strategy</a:t>
            </a:r>
            <a:endParaRPr lang="en-US" altLang="en-US" sz="3200" dirty="0"/>
          </a:p>
        </p:txBody>
      </p:sp>
      <p:sp>
        <p:nvSpPr>
          <p:cNvPr id="25603" name="内容占位符 2"/>
          <p:cNvSpPr>
            <a:spLocks noGrp="1"/>
          </p:cNvSpPr>
          <p:nvPr>
            <p:ph idx="1"/>
          </p:nvPr>
        </p:nvSpPr>
        <p:spPr>
          <a:xfrm>
            <a:off x="381000" y="1600200"/>
            <a:ext cx="4114800" cy="4495800"/>
          </a:xfrm>
        </p:spPr>
        <p:txBody>
          <a:bodyPr vert="horz" wrap="square" lIns="91439" tIns="45719" rIns="91439" bIns="45719" anchor="t" anchorCtr="0"/>
          <a:p>
            <a:r>
              <a:rPr lang="en-US" altLang="zh-CN" sz="1800" dirty="0"/>
              <a:t>As part of GOOS, NEAR-GOOS can engage in and benefit from GOOS 2030 Strategy by following objectives:</a:t>
            </a:r>
            <a:endParaRPr lang="en-US" altLang="zh-CN" sz="1800" dirty="0"/>
          </a:p>
          <a:p>
            <a:r>
              <a:rPr lang="en-US" altLang="zh-CN" sz="1800" dirty="0"/>
              <a:t>1. </a:t>
            </a:r>
            <a:r>
              <a:rPr lang="en-US" altLang="fr-FR" sz="1800" dirty="0"/>
              <a:t>Strengthen partnerships to improve delivery of forecasts, services, and scientific assessments</a:t>
            </a:r>
            <a:endParaRPr lang="en-US" altLang="fr-FR" sz="1800" dirty="0"/>
          </a:p>
          <a:p>
            <a:r>
              <a:rPr lang="en-US" altLang="fr-FR" sz="1800" dirty="0"/>
              <a:t>2. Build advocacy and visibility with stakeholders through communicating with key users and national funders</a:t>
            </a:r>
            <a:endParaRPr lang="en-US" altLang="fr-FR" sz="1800" dirty="0"/>
          </a:p>
          <a:p>
            <a:r>
              <a:rPr lang="en-US" altLang="fr-FR" sz="1800" dirty="0"/>
              <a:t>3. Ensure GOOS ocean observing data and information are findable, accessible, interoperable, and reusable, and latency</a:t>
            </a:r>
            <a:endParaRPr lang="en-US" altLang="fr-FR" sz="1800" dirty="0"/>
          </a:p>
          <a:p>
            <a:endParaRPr lang="zh-CN" altLang="en-US" sz="1800" dirty="0"/>
          </a:p>
        </p:txBody>
      </p:sp>
      <p:pic>
        <p:nvPicPr>
          <p:cNvPr id="2560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95800" y="1524000"/>
            <a:ext cx="4419600" cy="4343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39" tIns="45719" rIns="91439" bIns="45719" anchor="ctr" anchorCtr="0"/>
          <a:p>
            <a:pPr algn="l">
              <a:buClrTx/>
              <a:buSzTx/>
              <a:buFontTx/>
            </a:pPr>
            <a:r>
              <a:rPr lang="en-US" altLang="en-US" sz="3200" dirty="0"/>
              <a:t>Challenges</a:t>
            </a:r>
            <a:endParaRPr lang="en-US" altLang="en-US" sz="3200" dirty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7772400" cy="4495800"/>
          </a:xfrm>
        </p:spPr>
        <p:txBody>
          <a:bodyPr vert="horz" wrap="square" lIns="91439" tIns="45719" rIns="91439" bIns="45719" anchor="t" anchorCtr="0"/>
          <a:p>
            <a:endParaRPr lang="en-US" altLang="en-US" dirty="0"/>
          </a:p>
          <a:p>
            <a:r>
              <a:rPr lang="en-US" altLang="en-US" dirty="0"/>
              <a:t>Encourage Member States to share more observing data and improve data quality of these data</a:t>
            </a:r>
            <a:endParaRPr lang="en-US" altLang="en-US" dirty="0"/>
          </a:p>
          <a:p>
            <a:r>
              <a:rPr lang="en-US" altLang="en-US" dirty="0"/>
              <a:t>Set up unified standard for ocean forecasting products from 4 separate agencies of Member States of NEAR-GOOS</a:t>
            </a:r>
            <a:endParaRPr lang="en-US" altLang="en-US" dirty="0"/>
          </a:p>
          <a:p>
            <a:r>
              <a:rPr lang="en-US" altLang="en-US" dirty="0">
                <a:sym typeface="+mn-ea"/>
              </a:rPr>
              <a:t>Further financial and secretarial support for the activity of NEAR-GOOS CC, its working groups and planned workshops are needed</a:t>
            </a: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39" tIns="45719" rIns="91439" bIns="45719" anchor="ctr" anchorCtr="0"/>
          <a:p>
            <a:pPr algn="ctr"/>
            <a:r>
              <a:rPr lang="en-US" altLang="en-US" sz="3200" dirty="0"/>
              <a:t>END</a:t>
            </a:r>
            <a:br>
              <a:rPr lang="fr-FR" altLang="zh-CN" dirty="0"/>
            </a:br>
            <a:endParaRPr lang="fr-FR" altLang="zh-CN" dirty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39" tIns="45719" rIns="91439" bIns="45719" anchor="t" anchorCtr="0"/>
          <a:p>
            <a:pPr algn="ctr"/>
            <a:endParaRPr lang="en-US" altLang="zh-CN" dirty="0"/>
          </a:p>
        </p:txBody>
      </p:sp>
      <p:pic>
        <p:nvPicPr>
          <p:cNvPr id="45060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14400"/>
            <a:ext cx="9170988" cy="5791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772400" cy="1143000"/>
          </a:xfrm>
        </p:spPr>
        <p:txBody>
          <a:bodyPr vert="horz" wrap="square" lIns="91439" tIns="45719" rIns="91439" bIns="45719" anchor="ctr" anchorCtr="0"/>
          <a:p>
            <a:pPr algn="l">
              <a:buClrTx/>
              <a:buSzTx/>
              <a:buFontTx/>
            </a:pPr>
            <a:r>
              <a:rPr lang="en-US" altLang="en-US" sz="3200" dirty="0"/>
              <a:t>General information</a:t>
            </a:r>
            <a:endParaRPr lang="en-US" altLang="en-US" sz="3200" dirty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 vert="horz" wrap="square" lIns="91439" tIns="45719" rIns="91439" bIns="45719" anchor="t" anchorCtr="0"/>
          <a:p>
            <a:r>
              <a:rPr lang="en-US" altLang="fr-FR" dirty="0"/>
              <a:t>GRA leadership (Chair/coordinator) and contact:</a:t>
            </a:r>
            <a:endParaRPr lang="en-US" altLang="fr-FR" dirty="0"/>
          </a:p>
          <a:p>
            <a:pPr lvl="1">
              <a:lnSpc>
                <a:spcPct val="80000"/>
              </a:lnSpc>
            </a:pPr>
            <a:r>
              <a:rPr lang="en-US" altLang="fr-FR" sz="1400" dirty="0">
                <a:sym typeface="MS PGothic" panose="020B0600070205080204" pitchFamily="34" charset="-128"/>
              </a:rPr>
              <a:t>Chair: Guimei LIU (election: 2020, 2years)</a:t>
            </a:r>
            <a:endParaRPr lang="en-US" altLang="fr-FR" sz="1400" dirty="0"/>
          </a:p>
          <a:p>
            <a:pPr lvl="2">
              <a:lnSpc>
                <a:spcPct val="80000"/>
              </a:lnSpc>
            </a:pPr>
            <a:r>
              <a:rPr lang="en-US" altLang="fr-FR" sz="1400" dirty="0">
                <a:sym typeface="MS PGothic" panose="020B0600070205080204" pitchFamily="34" charset="-128"/>
              </a:rPr>
              <a:t>E-mail: </a:t>
            </a:r>
            <a:r>
              <a:rPr lang="en-US" altLang="zh-CN" sz="1400" dirty="0">
                <a:sym typeface="MS PGothic" panose="020B0600070205080204" pitchFamily="34" charset="-128"/>
              </a:rPr>
              <a:t>liugm@nmefc.cn </a:t>
            </a:r>
            <a:endParaRPr lang="en-US" altLang="fr-FR" sz="1400" dirty="0"/>
          </a:p>
          <a:p>
            <a:pPr lvl="1">
              <a:lnSpc>
                <a:spcPct val="80000"/>
              </a:lnSpc>
            </a:pPr>
            <a:r>
              <a:rPr lang="en-US" altLang="fr-FR" sz="1400" dirty="0">
                <a:sym typeface="MS PGothic" panose="020B0600070205080204" pitchFamily="34" charset="-128"/>
              </a:rPr>
              <a:t>IOC/WESTPAC Coordinating Committee (CC) for NEAR-GOOS</a:t>
            </a:r>
            <a:endParaRPr lang="en-US" altLang="fr-FR" sz="1400" dirty="0"/>
          </a:p>
          <a:p>
            <a:pPr lvl="2">
              <a:lnSpc>
                <a:spcPct val="80000"/>
              </a:lnSpc>
            </a:pPr>
            <a:r>
              <a:rPr lang="en-US" altLang="fr-FR" sz="1400" dirty="0">
                <a:sym typeface="MS PGothic" panose="020B0600070205080204" pitchFamily="34" charset="-128"/>
              </a:rPr>
              <a:t>2 members from China, Japan, Korea, and Russia</a:t>
            </a:r>
            <a:endParaRPr lang="en-US" altLang="fr-FR" sz="1000" dirty="0"/>
          </a:p>
          <a:p>
            <a:r>
              <a:rPr lang="en-US" altLang="fr-FR" dirty="0"/>
              <a:t>Secretariat:</a:t>
            </a:r>
            <a:endParaRPr lang="en-US" altLang="fr-FR" dirty="0"/>
          </a:p>
          <a:p>
            <a:pPr lvl="1">
              <a:lnSpc>
                <a:spcPct val="80000"/>
              </a:lnSpc>
            </a:pPr>
            <a:r>
              <a:rPr lang="en-US" altLang="fr-FR" sz="1400" dirty="0"/>
              <a:t>Mr Wenxi Zhu, Technical Secretary, IOC/WESTPAC</a:t>
            </a:r>
            <a:endParaRPr lang="en-US" altLang="fr-FR" sz="1400" dirty="0"/>
          </a:p>
          <a:p>
            <a:pPr lvl="1">
              <a:lnSpc>
                <a:spcPct val="80000"/>
              </a:lnSpc>
            </a:pPr>
            <a:r>
              <a:rPr lang="en-US" altLang="fr-FR" sz="1400" dirty="0"/>
              <a:t>E-mail: </a:t>
            </a:r>
            <a:r>
              <a:rPr lang="en-US" altLang="fr-FR" sz="1400" dirty="0">
                <a:hlinkClick r:id="rId1"/>
              </a:rPr>
              <a:t>w.zhu@unesco.org</a:t>
            </a:r>
            <a:endParaRPr lang="en-US" altLang="fr-FR" sz="1400" dirty="0"/>
          </a:p>
          <a:p>
            <a:r>
              <a:rPr lang="en-US" altLang="fr-FR" dirty="0"/>
              <a:t>Website:</a:t>
            </a:r>
            <a:endParaRPr lang="en-US" altLang="fr-FR" dirty="0"/>
          </a:p>
          <a:p>
            <a:pPr lvl="1">
              <a:lnSpc>
                <a:spcPct val="80000"/>
              </a:lnSpc>
            </a:pPr>
            <a:r>
              <a:rPr lang="en-US" altLang="fr-FR" sz="1400" dirty="0">
                <a:hlinkClick r:id="rId2"/>
              </a:rPr>
              <a:t>http://iocwestpac.org/north-east-asian-regional-goos/172.html</a:t>
            </a:r>
            <a:endParaRPr lang="en-US" altLang="fr-FR" sz="1400" dirty="0"/>
          </a:p>
          <a:p>
            <a:r>
              <a:rPr lang="en-US" altLang="fr-FR" dirty="0"/>
              <a:t>Membership: </a:t>
            </a:r>
            <a:endParaRPr lang="en-US" altLang="fr-FR" dirty="0"/>
          </a:p>
          <a:p>
            <a:pPr lvl="1">
              <a:lnSpc>
                <a:spcPct val="80000"/>
              </a:lnSpc>
            </a:pPr>
            <a:r>
              <a:rPr lang="en-US" altLang="fr-FR" sz="1400" dirty="0"/>
              <a:t>8 organizations from China, Japan, Korea, and Russia</a:t>
            </a:r>
            <a:endParaRPr lang="en-US" altLang="fr-FR" sz="1400" dirty="0"/>
          </a:p>
          <a:p>
            <a:r>
              <a:rPr lang="en-US" altLang="fr-FR" dirty="0"/>
              <a:t>Key Partners:</a:t>
            </a:r>
            <a:endParaRPr lang="en-US" altLang="fr-FR" dirty="0"/>
          </a:p>
          <a:p>
            <a:pPr lvl="1">
              <a:lnSpc>
                <a:spcPct val="80000"/>
              </a:lnSpc>
            </a:pPr>
            <a:r>
              <a:rPr lang="en-US" altLang="fr-FR" sz="1400" dirty="0"/>
              <a:t>NOWPAP, PICES, PACON</a:t>
            </a:r>
            <a:endParaRPr lang="en-US" altLang="fr-FR" sz="1400" dirty="0"/>
          </a:p>
          <a:p>
            <a:r>
              <a:rPr lang="en-US" altLang="fr-FR" dirty="0"/>
              <a:t>Funding characterization: </a:t>
            </a:r>
            <a:endParaRPr lang="en-US" altLang="fr-FR" dirty="0"/>
          </a:p>
          <a:p>
            <a:pPr lvl="1">
              <a:lnSpc>
                <a:spcPct val="80000"/>
              </a:lnSpc>
            </a:pPr>
            <a:r>
              <a:rPr lang="en-US" altLang="fr-FR" sz="1400" dirty="0"/>
              <a:t>self-funded by Member States</a:t>
            </a:r>
            <a:endParaRPr lang="en-US" altLang="fr-FR" sz="1400" dirty="0"/>
          </a:p>
          <a:p>
            <a:endParaRPr lang="en-US" altLang="fr-FR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标题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7772400" cy="1143000"/>
          </a:xfrm>
        </p:spPr>
        <p:txBody>
          <a:bodyPr vert="horz" wrap="square" lIns="91439" tIns="45719" rIns="91439" bIns="45719" anchor="ctr" anchorCtr="0"/>
          <a:p>
            <a:pPr algn="l">
              <a:buClrTx/>
              <a:buSzTx/>
              <a:buFontTx/>
            </a:pPr>
            <a:r>
              <a:rPr lang="en-US" altLang="en-US" sz="3200" dirty="0"/>
              <a:t>Terms of Reference</a:t>
            </a:r>
            <a:endParaRPr lang="en-US" altLang="en-US" sz="3200" dirty="0"/>
          </a:p>
        </p:txBody>
      </p:sp>
      <p:sp>
        <p:nvSpPr>
          <p:cNvPr id="30723" name="内容占位符 2"/>
          <p:cNvSpPr>
            <a:spLocks noGrp="1"/>
          </p:cNvSpPr>
          <p:nvPr>
            <p:ph idx="1"/>
          </p:nvPr>
        </p:nvSpPr>
        <p:spPr>
          <a:xfrm>
            <a:off x="76200" y="914400"/>
            <a:ext cx="9029700" cy="5316538"/>
          </a:xfrm>
        </p:spPr>
        <p:txBody>
          <a:bodyPr vert="horz" wrap="square" lIns="91439" tIns="45719" rIns="91439" bIns="45719" anchor="t" anchorCtr="0"/>
          <a:p>
            <a:r>
              <a:rPr lang="en-US" altLang="fr-FR" sz="1400" dirty="0">
                <a:sym typeface="MS PGothic" panose="020B0600070205080204" pitchFamily="34" charset="-128"/>
              </a:rPr>
              <a:t>a) Coordinate the development of applications in operational oceanography that demonstrate the usefulness of regional collaboration; </a:t>
            </a:r>
            <a:endParaRPr lang="en-US" altLang="fr-FR" sz="1400" dirty="0">
              <a:sym typeface="MS PGothic" panose="020B0600070205080204" pitchFamily="34" charset="-128"/>
            </a:endParaRPr>
          </a:p>
          <a:p>
            <a:r>
              <a:rPr lang="en-US" altLang="fr-FR" sz="1400" dirty="0">
                <a:sym typeface="MS PGothic" panose="020B0600070205080204" pitchFamily="34" charset="-128"/>
              </a:rPr>
              <a:t>b) Encourage the increase the volume of quality-controlled data available to the NEAR_x0002_GOOS Community through the respective national and regional databases, where possible with the smallest time delay possible; </a:t>
            </a:r>
            <a:endParaRPr lang="en-US" altLang="fr-FR" sz="1400" dirty="0">
              <a:sym typeface="MS PGothic" panose="020B0600070205080204" pitchFamily="34" charset="-128"/>
            </a:endParaRPr>
          </a:p>
          <a:p>
            <a:r>
              <a:rPr lang="en-US" altLang="fr-FR" sz="1400" dirty="0">
                <a:sym typeface="MS PGothic" panose="020B0600070205080204" pitchFamily="34" charset="-128"/>
              </a:rPr>
              <a:t>c) Inventory and analyse existing activities relevant to NEAR-GOOS including operational systems and programmes, organizations, scientific programmes, services and products, commercial interests, and training and capacity building; </a:t>
            </a:r>
            <a:endParaRPr lang="en-US" altLang="fr-FR" sz="1400" dirty="0">
              <a:sym typeface="MS PGothic" panose="020B0600070205080204" pitchFamily="34" charset="-128"/>
            </a:endParaRPr>
          </a:p>
          <a:p>
            <a:r>
              <a:rPr lang="en-US" altLang="fr-FR" sz="1400" dirty="0">
                <a:sym typeface="MS PGothic" panose="020B0600070205080204" pitchFamily="34" charset="-128"/>
              </a:rPr>
              <a:t>d) Coordinate to produce integrated comprehensive data sets and data products that conform to the principle of end-to-end data management; </a:t>
            </a:r>
            <a:endParaRPr lang="en-US" altLang="fr-FR" sz="1400" dirty="0">
              <a:sym typeface="MS PGothic" panose="020B0600070205080204" pitchFamily="34" charset="-128"/>
            </a:endParaRPr>
          </a:p>
          <a:p>
            <a:r>
              <a:rPr lang="en-US" altLang="fr-FR" sz="1400" dirty="0">
                <a:sym typeface="MS PGothic" panose="020B0600070205080204" pitchFamily="34" charset="-128"/>
              </a:rPr>
              <a:t>e) Prepare a NEAR-GOOS Strategic Plan that highlights the direction of NEAR-GOOS over the next five years that incorporates the economic, social and environmental protection needs of the region with a clear approach to enhancing the coordinating mechanism of NEAR-GOOS; </a:t>
            </a:r>
            <a:endParaRPr lang="en-US" altLang="fr-FR" sz="1400" dirty="0">
              <a:sym typeface="MS PGothic" panose="020B0600070205080204" pitchFamily="34" charset="-128"/>
            </a:endParaRPr>
          </a:p>
          <a:p>
            <a:r>
              <a:rPr lang="en-US" altLang="fr-FR" sz="1400" dirty="0">
                <a:sym typeface="MS PGothic" panose="020B0600070205080204" pitchFamily="34" charset="-128"/>
              </a:rPr>
              <a:t>f) Publicise and disseminate NEAR-GOOS plans and information to regional governments and the general public; </a:t>
            </a:r>
            <a:endParaRPr lang="en-US" altLang="fr-FR" sz="1400" dirty="0">
              <a:sym typeface="MS PGothic" panose="020B0600070205080204" pitchFamily="34" charset="-128"/>
            </a:endParaRPr>
          </a:p>
          <a:p>
            <a:r>
              <a:rPr lang="en-US" altLang="fr-FR" sz="1400" dirty="0">
                <a:sym typeface="MS PGothic" panose="020B0600070205080204" pitchFamily="34" charset="-128"/>
              </a:rPr>
              <a:t>g) Recommend scientific and technical activities to support NEAR-GOOS implementation by coordinating new pilot projects and providing linkages to existing projects and programmes; </a:t>
            </a:r>
            <a:endParaRPr lang="en-US" altLang="fr-FR" sz="1400" dirty="0">
              <a:sym typeface="MS PGothic" panose="020B0600070205080204" pitchFamily="34" charset="-128"/>
            </a:endParaRPr>
          </a:p>
          <a:p>
            <a:r>
              <a:rPr lang="en-US" altLang="fr-FR" sz="1400" dirty="0">
                <a:sym typeface="MS PGothic" panose="020B0600070205080204" pitchFamily="34" charset="-128"/>
              </a:rPr>
              <a:t>h) Produce guiding documents for the near real time data collection and exchange in the NEAR-GOOS region; </a:t>
            </a:r>
            <a:endParaRPr lang="en-US" altLang="fr-FR" sz="1400" dirty="0">
              <a:sym typeface="MS PGothic" panose="020B0600070205080204" pitchFamily="34" charset="-128"/>
            </a:endParaRPr>
          </a:p>
          <a:p>
            <a:r>
              <a:rPr lang="en-US" altLang="fr-FR" sz="1400" dirty="0">
                <a:sym typeface="MS PGothic" panose="020B0600070205080204" pitchFamily="34" charset="-128"/>
              </a:rPr>
              <a:t>i) Advise and consider sources of funding for pilot project development with various funding agencies and in consultation with pilot project leaders; </a:t>
            </a:r>
            <a:endParaRPr lang="en-US" altLang="fr-FR" sz="1400" dirty="0">
              <a:sym typeface="MS PGothic" panose="020B0600070205080204" pitchFamily="34" charset="-128"/>
            </a:endParaRPr>
          </a:p>
          <a:p>
            <a:r>
              <a:rPr lang="en-US" altLang="fr-FR" sz="1400" dirty="0">
                <a:sym typeface="MS PGothic" panose="020B0600070205080204" pitchFamily="34" charset="-128"/>
              </a:rPr>
              <a:t>j) Liaison with national NEAR-GOOS committees, J-COMM, GOOS Project Office and other GOOS-related bodies as appropriate; </a:t>
            </a:r>
            <a:endParaRPr lang="en-US" altLang="fr-FR" sz="1400" dirty="0">
              <a:sym typeface="MS PGothic" panose="020B0600070205080204" pitchFamily="34" charset="-128"/>
            </a:endParaRPr>
          </a:p>
          <a:p>
            <a:r>
              <a:rPr lang="en-US" altLang="fr-FR" sz="1400" dirty="0">
                <a:sym typeface="MS PGothic" panose="020B0600070205080204" pitchFamily="34" charset="-128"/>
              </a:rPr>
              <a:t>k) Develop linkages with existing relevant organizations, programmes and projects in the region.</a:t>
            </a:r>
            <a:endParaRPr lang="en-US" altLang="fr-FR" sz="1400" dirty="0">
              <a:sym typeface="MS PGothic" panose="020B0600070205080204" pitchFamily="34" charset="-128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0" y="228283"/>
            <a:ext cx="9144000" cy="1317625"/>
          </a:xfrm>
        </p:spPr>
        <p:txBody>
          <a:bodyPr vert="horz" wrap="square" lIns="91439" tIns="45719" rIns="91439" bIns="45719" anchor="ctr" anchorCtr="0"/>
          <a:p>
            <a:r>
              <a:rPr lang="en-US" altLang="en-US" sz="3200" dirty="0"/>
              <a:t>Working Group on Ocean Forecasting Systems</a:t>
            </a:r>
            <a:endParaRPr lang="en-US" altLang="en-US" sz="3200" dirty="0"/>
          </a:p>
        </p:txBody>
      </p:sp>
      <p:sp>
        <p:nvSpPr>
          <p:cNvPr id="31747" name="Rectangle 3"/>
          <p:cNvSpPr txBox="1"/>
          <p:nvPr/>
        </p:nvSpPr>
        <p:spPr>
          <a:xfrm>
            <a:off x="228600" y="1752600"/>
            <a:ext cx="8807450" cy="239871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1630" indent="-3416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1680" indent="-28448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730" indent="-2273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930" indent="-22733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6130" indent="-22733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</a:lstStyle>
          <a:p>
            <a:pPr marL="342900" lvl="0" indent="-342900">
              <a:lnSpc>
                <a:spcPct val="90000"/>
              </a:lnSpc>
            </a:pPr>
            <a:r>
              <a:rPr lang="en-US" altLang="en-US" sz="2200" dirty="0"/>
              <a:t>OFS WG organized 3 technical meetings  since its first meeting in 2017</a:t>
            </a:r>
            <a:endParaRPr lang="en-US" altLang="en-US" sz="2200" dirty="0"/>
          </a:p>
          <a:p>
            <a:pPr marL="342900" lvl="0" indent="-342900">
              <a:lnSpc>
                <a:spcPct val="90000"/>
              </a:lnSpc>
            </a:pPr>
            <a:r>
              <a:rPr lang="en-US" altLang="zh-CN" sz="2200" dirty="0"/>
              <a:t>Agreed to release of charts and gridded data of surface and subsurface temperature forecast as a part of NEAR-GOOS OFS</a:t>
            </a:r>
            <a:endParaRPr lang="en-US" altLang="zh-CN" sz="2200" dirty="0"/>
          </a:p>
          <a:p>
            <a:pPr marL="342900" lvl="0" indent="-342900">
              <a:lnSpc>
                <a:spcPct val="90000"/>
              </a:lnSpc>
            </a:pPr>
            <a:r>
              <a:rPr lang="en-US" altLang="zh-CN" sz="2200" dirty="0"/>
              <a:t>Develop new products for JMA’s new operational system for monitoring and forecasting coastal and open ocean states around Japan</a:t>
            </a:r>
            <a:endParaRPr lang="en-US" altLang="en-US" sz="2200" dirty="0"/>
          </a:p>
        </p:txBody>
      </p:sp>
      <p:pic>
        <p:nvPicPr>
          <p:cNvPr id="31748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000" y="4262438"/>
            <a:ext cx="3733800" cy="227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그림 36" descr="C:\Users\user\Desktop\Bangkok_Pictiure\IMG_1364.JPG"/>
          <p:cNvPicPr>
            <a:picLocks noChangeAspect="1"/>
          </p:cNvPicPr>
          <p:nvPr/>
        </p:nvPicPr>
        <p:blipFill>
          <a:blip r:embed="rId2"/>
          <a:srcRect t="23528" r="4724" b="13387"/>
          <a:stretch>
            <a:fillRect/>
          </a:stretch>
        </p:blipFill>
        <p:spPr>
          <a:xfrm>
            <a:off x="4953000" y="4262438"/>
            <a:ext cx="4117975" cy="22145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标题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588375" cy="1143000"/>
          </a:xfrm>
        </p:spPr>
        <p:txBody>
          <a:bodyPr vert="horz" wrap="square" lIns="91439" tIns="45719" rIns="91439" bIns="45719" anchor="ctr" anchorCtr="0"/>
          <a:p>
            <a:pPr algn="l">
              <a:buClrTx/>
              <a:buSzTx/>
              <a:buFontTx/>
            </a:pPr>
            <a:r>
              <a:rPr lang="en-US" altLang="en-US" sz="3200" dirty="0"/>
              <a:t>Working Group on NEAR-GOOS Product</a:t>
            </a:r>
            <a:endParaRPr lang="en-US" altLang="en-US" sz="3200" dirty="0"/>
          </a:p>
        </p:txBody>
      </p:sp>
      <p:sp>
        <p:nvSpPr>
          <p:cNvPr id="32771" name="内容占位符 2"/>
          <p:cNvSpPr>
            <a:spLocks noGrp="1"/>
          </p:cNvSpPr>
          <p:nvPr>
            <p:ph idx="1"/>
          </p:nvPr>
        </p:nvSpPr>
        <p:spPr>
          <a:xfrm>
            <a:off x="76200" y="1676400"/>
            <a:ext cx="8991600" cy="3200400"/>
          </a:xfrm>
        </p:spPr>
        <p:txBody>
          <a:bodyPr vert="horz" wrap="square" lIns="91439" tIns="45719" rIns="91439" bIns="45719" anchor="t" anchorCtr="0"/>
          <a:p>
            <a:r>
              <a:rPr lang="en-US" altLang="ja-JP" sz="2200" dirty="0"/>
              <a:t>One Objective: review the status of NEAR-GOOS products, identify the deficiencies and suggest improvements;</a:t>
            </a:r>
            <a:endParaRPr lang="en-US" altLang="ja-JP" sz="2200" dirty="0"/>
          </a:p>
          <a:p>
            <a:r>
              <a:rPr lang="en-US" altLang="zh-CN" sz="2200" dirty="0"/>
              <a:t>Activities:</a:t>
            </a:r>
            <a:endParaRPr lang="en-US" altLang="zh-CN" sz="2200" dirty="0"/>
          </a:p>
          <a:p>
            <a:pPr>
              <a:buNone/>
            </a:pPr>
            <a:r>
              <a:rPr lang="en-US" altLang="ja-JP" sz="2200" dirty="0"/>
              <a:t>-The WG had “Session on NEAR-GOOS Working Group on Products” on 20 November 2017 </a:t>
            </a:r>
            <a:endParaRPr lang="en-US" altLang="ja-JP" sz="2200" dirty="0"/>
          </a:p>
          <a:p>
            <a:pPr>
              <a:buNone/>
            </a:pPr>
            <a:r>
              <a:rPr lang="en-US" altLang="ja-JP" sz="2200" dirty="0"/>
              <a:t>-A questionnaire survey was implemented by JODC and JMA in 2018</a:t>
            </a:r>
            <a:endParaRPr lang="en-US" altLang="ja-JP" sz="2200" dirty="0"/>
          </a:p>
          <a:p>
            <a:pPr>
              <a:buNone/>
            </a:pPr>
            <a:r>
              <a:rPr lang="en-US" altLang="zh-CN" sz="2200" dirty="0"/>
              <a:t>-Started to create inventory of data and products on NEAR-GOOS DBs</a:t>
            </a:r>
            <a:endParaRPr lang="zh-CN" altLang="en-US" sz="2200" dirty="0"/>
          </a:p>
        </p:txBody>
      </p:sp>
      <p:pic>
        <p:nvPicPr>
          <p:cNvPr id="32772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9000" y="4724400"/>
            <a:ext cx="5540375" cy="2049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3" name="TextBox 1"/>
          <p:cNvSpPr txBox="1"/>
          <p:nvPr/>
        </p:nvSpPr>
        <p:spPr>
          <a:xfrm>
            <a:off x="990600" y="5537200"/>
            <a:ext cx="274320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dirty="0">
                <a:latin typeface="Calibri" panose="020F0502020204030204" pitchFamily="34" charset="0"/>
              </a:rPr>
              <a:t>Application of Observation Data from the questionnaire survey</a:t>
            </a:r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4" name="标题 1"/>
          <p:cNvSpPr>
            <a:spLocks noGrp="1"/>
          </p:cNvSpPr>
          <p:nvPr>
            <p:ph type="title"/>
          </p:nvPr>
        </p:nvSpPr>
        <p:spPr>
          <a:xfrm>
            <a:off x="228600" y="685800"/>
            <a:ext cx="7772400" cy="1143000"/>
          </a:xfrm>
        </p:spPr>
        <p:txBody>
          <a:bodyPr vert="horz" wrap="square" lIns="91439" tIns="45719" rIns="91439" bIns="45719" anchor="ctr" anchorCtr="0"/>
          <a:p>
            <a:r>
              <a:rPr lang="en-US" altLang="en-US" sz="3200" dirty="0"/>
              <a:t>Working Group on Data Management</a:t>
            </a:r>
            <a:endParaRPr lang="en-US" altLang="en-US" sz="3200" dirty="0"/>
          </a:p>
        </p:txBody>
      </p:sp>
      <p:sp>
        <p:nvSpPr>
          <p:cNvPr id="33795" name="内容占位符 2"/>
          <p:cNvSpPr>
            <a:spLocks noGrp="1"/>
          </p:cNvSpPr>
          <p:nvPr>
            <p:ph idx="1"/>
          </p:nvPr>
        </p:nvSpPr>
        <p:spPr>
          <a:xfrm>
            <a:off x="609600" y="1752600"/>
            <a:ext cx="7772400" cy="4495800"/>
          </a:xfrm>
        </p:spPr>
        <p:txBody>
          <a:bodyPr vert="horz" wrap="square" lIns="91439" tIns="45719" rIns="91439" bIns="45719" anchor="t" anchorCtr="0"/>
          <a:p>
            <a:pPr marL="0" indent="0">
              <a:buNone/>
            </a:pPr>
            <a:r>
              <a:rPr lang="en-US" altLang="zh-CN" dirty="0"/>
              <a:t>One Objective: maintain and develop the database network, and review the present database network and improve it;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Activities: Launched two Questionnaires of NEAR-GOOS to all Members to survey on quality control methods, NEAR-GOOS data QC/QA standards, and the list of Observation Data Shared, etc.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Plan: develop an inventory for all data and products in NEAR-GOOS data exchange system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68275" y="295275"/>
            <a:ext cx="8269288" cy="1317625"/>
          </a:xfrm>
        </p:spPr>
        <p:txBody>
          <a:bodyPr vert="horz" wrap="square" lIns="91439" tIns="45719" rIns="91439" bIns="45719" anchor="ctr" anchorCtr="0"/>
          <a:p>
            <a:r>
              <a:rPr lang="en-US" altLang="en-US" sz="3200" dirty="0"/>
              <a:t>Pilot Project: Climate Monitoring Section</a:t>
            </a:r>
            <a:endParaRPr lang="en-US" altLang="en-US" sz="3200" dirty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39" tIns="45719" rIns="91439" bIns="45719" anchor="t" anchorCtr="0"/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34820" name="Rectangle 3"/>
          <p:cNvSpPr txBox="1"/>
          <p:nvPr/>
        </p:nvSpPr>
        <p:spPr>
          <a:xfrm>
            <a:off x="188913" y="1001713"/>
            <a:ext cx="7772400" cy="485457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>
              <a:spcBef>
                <a:spcPct val="20000"/>
              </a:spcBef>
            </a:pPr>
            <a:endParaRPr lang="en-US" altLang="en-US" sz="2400" dirty="0">
              <a:latin typeface="Arial" panose="020B0604020202020204" pitchFamily="34" charset="0"/>
            </a:endParaRPr>
          </a:p>
        </p:txBody>
      </p:sp>
      <p:pic>
        <p:nvPicPr>
          <p:cNvPr id="34821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40388" y="2066925"/>
            <a:ext cx="3436937" cy="4714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2" name="Rectangle 3"/>
          <p:cNvSpPr txBox="1"/>
          <p:nvPr/>
        </p:nvSpPr>
        <p:spPr>
          <a:xfrm>
            <a:off x="144463" y="1447800"/>
            <a:ext cx="5357812" cy="48545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1630" indent="-3416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1680" indent="-28448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730" indent="-2273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930" indent="-22733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6130" indent="-22733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</a:lstStyle>
          <a:p>
            <a:pPr marL="342900" lvl="0" indent="-342900"/>
            <a:r>
              <a:rPr lang="en-US" altLang="en-US" dirty="0"/>
              <a:t>One objective: to improve the understanding of the response of the regional seas to climate change</a:t>
            </a:r>
            <a:endParaRPr lang="en-US" altLang="en-US" dirty="0"/>
          </a:p>
          <a:p>
            <a:pPr marL="342900" lvl="0" indent="-342900"/>
            <a:r>
              <a:rPr lang="en-US" altLang="zh-CN" dirty="0"/>
              <a:t>Activity: annual connecting CTD- sections across the basin by JMA (Japan) and POI (Russia) since 2011 with the following data exchange and web presentation</a:t>
            </a:r>
            <a:endParaRPr lang="en-US" altLang="zh-CN" dirty="0"/>
          </a:p>
          <a:p>
            <a:pPr marL="342900" lvl="0" indent="-342900"/>
            <a:r>
              <a:rPr lang="en-US" altLang="zh-CN" dirty="0"/>
              <a:t>Plan:  continue every year observations, add other sections in the east, biological samplings and marine micro-plastic sampling</a:t>
            </a:r>
            <a:endParaRPr lang="zh-CN" altLang="zh-CN" dirty="0"/>
          </a:p>
          <a:p>
            <a:pPr marL="342900" lvl="0" indent="-342900"/>
            <a:endParaRPr lang="en-US" altLang="en-US" dirty="0"/>
          </a:p>
        </p:txBody>
      </p:sp>
      <p:pic>
        <p:nvPicPr>
          <p:cNvPr id="3482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738" y="1230313"/>
            <a:ext cx="1257300" cy="836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313" y="1230313"/>
            <a:ext cx="1116012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620125" cy="1317625"/>
          </a:xfrm>
        </p:spPr>
        <p:txBody>
          <a:bodyPr vert="horz" wrap="square" lIns="91439" tIns="45719" rIns="91439" bIns="45719" anchor="ctr" anchorCtr="0"/>
          <a:p>
            <a:r>
              <a:rPr lang="en-US" altLang="en-US" sz="3200" dirty="0"/>
              <a:t>Pilot Project: Ferry Based Monitoring</a:t>
            </a:r>
            <a:endParaRPr lang="en-US" altLang="en-US" sz="3200" dirty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39" tIns="45719" rIns="91439" bIns="45719" anchor="t" anchorCtr="0"/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35844" name="Rectangle 3"/>
          <p:cNvSpPr txBox="1"/>
          <p:nvPr/>
        </p:nvSpPr>
        <p:spPr>
          <a:xfrm>
            <a:off x="236538" y="1112838"/>
            <a:ext cx="8221662" cy="505936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>
              <a:spcBef>
                <a:spcPct val="20000"/>
              </a:spcBef>
            </a:pPr>
            <a:endParaRPr lang="en-US" altLang="en-US" sz="32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Objective: Monitoring the status and changes in the marine environment 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grpSp>
        <p:nvGrpSpPr>
          <p:cNvPr id="35845" name="그룹 356"/>
          <p:cNvGrpSpPr/>
          <p:nvPr/>
        </p:nvGrpSpPr>
        <p:grpSpPr>
          <a:xfrm>
            <a:off x="3759200" y="3336925"/>
            <a:ext cx="2243138" cy="2713038"/>
            <a:chOff x="28232100" y="32005588"/>
            <a:chExt cx="4800600" cy="5597525"/>
          </a:xfrm>
        </p:grpSpPr>
        <p:pic>
          <p:nvPicPr>
            <p:cNvPr id="35854" name="_x91629848" descr="EMB00000648289f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8424188" y="32293561"/>
              <a:ext cx="1868488" cy="233155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855" name="_x91617376" descr="EMB0000064828a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84428" y="32005588"/>
              <a:ext cx="2232248" cy="268125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856" name="_x91619792" descr="EMB0000064828a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32100" y="34957302"/>
              <a:ext cx="4800600" cy="264581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5846" name="Rectangle 3"/>
          <p:cNvSpPr txBox="1"/>
          <p:nvPr/>
        </p:nvSpPr>
        <p:spPr>
          <a:xfrm>
            <a:off x="236538" y="2438400"/>
            <a:ext cx="3613150" cy="387826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1630" indent="-3416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1680" indent="-28448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730" indent="-2273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930" indent="-22733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6130" indent="-22733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</a:lstStyle>
          <a:p>
            <a:pPr marL="342900" lvl="0" indent="-342900">
              <a:lnSpc>
                <a:spcPct val="80000"/>
              </a:lnSpc>
            </a:pPr>
            <a:r>
              <a:rPr lang="en-US" altLang="en-US" sz="1500" dirty="0"/>
              <a:t>Proposed and promoted by NIFS, Korea</a:t>
            </a:r>
            <a:endParaRPr lang="en-US" altLang="en-US" sz="1500" dirty="0"/>
          </a:p>
          <a:p>
            <a:pPr marL="342900" lvl="0" indent="-342900">
              <a:lnSpc>
                <a:spcPct val="80000"/>
              </a:lnSpc>
            </a:pPr>
            <a:r>
              <a:rPr lang="en-US" altLang="en-US" sz="1500" dirty="0"/>
              <a:t>Ferry boats observe surface water temperature and salinity during cruising</a:t>
            </a:r>
            <a:r>
              <a:rPr lang="ja-JP" altLang="en-US" sz="1500" dirty="0"/>
              <a:t> </a:t>
            </a:r>
            <a:r>
              <a:rPr lang="en-US" altLang="en-US" sz="1500" dirty="0"/>
              <a:t>between Donghae, Korea and Vladivostok, Russia.</a:t>
            </a:r>
            <a:endParaRPr lang="en-US" altLang="en-US" sz="1500" dirty="0"/>
          </a:p>
          <a:p>
            <a:pPr marL="342900" lvl="0" indent="-342900">
              <a:lnSpc>
                <a:spcPct val="80000"/>
              </a:lnSpc>
            </a:pPr>
            <a:r>
              <a:rPr lang="en-US" altLang="zh-CN" sz="1500" dirty="0"/>
              <a:t>Installed a new sensor following to the recommendation by PICES. Data will be shared among the members of project by the end of this year. </a:t>
            </a:r>
            <a:endParaRPr lang="en-US" altLang="zh-CN" sz="1500" dirty="0"/>
          </a:p>
          <a:p>
            <a:pPr marL="342900" lvl="0" indent="-342900">
              <a:lnSpc>
                <a:spcPct val="80000"/>
              </a:lnSpc>
            </a:pPr>
            <a:r>
              <a:rPr lang="en-US" altLang="zh-CN" sz="1500" dirty="0"/>
              <a:t>Another observation line between Donghae city, Korea and Sakhalin Island using a cargo ship became operational.</a:t>
            </a:r>
            <a:endParaRPr lang="en-US" altLang="zh-CN" sz="1500" dirty="0"/>
          </a:p>
          <a:p>
            <a:pPr marL="342900" lvl="0" indent="-342900">
              <a:lnSpc>
                <a:spcPct val="80000"/>
              </a:lnSpc>
            </a:pPr>
            <a:r>
              <a:rPr lang="en-US" altLang="zh-CN" sz="1500" dirty="0"/>
              <a:t>For future plan, establish monitoring lines with Japan in near future.</a:t>
            </a:r>
            <a:endParaRPr lang="en-US" altLang="en-US" sz="1500" dirty="0"/>
          </a:p>
        </p:txBody>
      </p:sp>
      <p:grpSp>
        <p:nvGrpSpPr>
          <p:cNvPr id="35847" name="グループ化 3"/>
          <p:cNvGrpSpPr/>
          <p:nvPr/>
        </p:nvGrpSpPr>
        <p:grpSpPr>
          <a:xfrm>
            <a:off x="6038850" y="2205038"/>
            <a:ext cx="2990850" cy="3438525"/>
            <a:chOff x="4345614" y="1056166"/>
            <a:chExt cx="2990851" cy="3439633"/>
          </a:xfrm>
        </p:grpSpPr>
        <p:pic>
          <p:nvPicPr>
            <p:cNvPr id="35848" name="Picture 1"/>
            <p:cNvPicPr>
              <a:picLocks noChangeAspect="1"/>
            </p:cNvPicPr>
            <p:nvPr/>
          </p:nvPicPr>
          <p:blipFill>
            <a:blip r:embed="rId4"/>
            <a:srcRect l="30324" t="15401" r="25923" b="34444"/>
            <a:stretch>
              <a:fillRect/>
            </a:stretch>
          </p:blipFill>
          <p:spPr>
            <a:xfrm>
              <a:off x="4345614" y="1056166"/>
              <a:ext cx="2990851" cy="343963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849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28216" y="2684853"/>
              <a:ext cx="1255396" cy="60143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5850" name="직사각형 9"/>
            <p:cNvSpPr/>
            <p:nvPr/>
          </p:nvSpPr>
          <p:spPr>
            <a:xfrm>
              <a:off x="4800362" y="3018167"/>
              <a:ext cx="829073" cy="2616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latinLnBrk="1" hangingPunct="1"/>
              <a:r>
                <a:rPr lang="en-US" altLang="ko-KR" sz="1100" b="1" dirty="0">
                  <a:solidFill>
                    <a:schemeClr val="bg1"/>
                  </a:solidFill>
                  <a:latin typeface="Arial" panose="020B0604020202020204" pitchFamily="34" charset="0"/>
                  <a:ea typeface="HY견고딕"/>
                </a:rPr>
                <a:t>Donghae</a:t>
              </a:r>
              <a:r>
                <a:rPr lang="en-US" altLang="ko-KR" sz="1100" b="1" dirty="0">
                  <a:latin typeface="Arial" panose="020B0604020202020204" pitchFamily="34" charset="0"/>
                  <a:ea typeface="HY견고딕"/>
                </a:rPr>
                <a:t> </a:t>
              </a:r>
              <a:endParaRPr lang="ko-KR" altLang="en-US" sz="1100" b="1" dirty="0">
                <a:latin typeface="Arial" panose="020B0604020202020204" pitchFamily="34" charset="0"/>
                <a:ea typeface="HY견고딕"/>
              </a:endParaRPr>
            </a:p>
          </p:txBody>
        </p:sp>
        <p:sp>
          <p:nvSpPr>
            <p:cNvPr id="35851" name="직사각형 9"/>
            <p:cNvSpPr/>
            <p:nvPr/>
          </p:nvSpPr>
          <p:spPr>
            <a:xfrm>
              <a:off x="5828615" y="1120625"/>
              <a:ext cx="1015021" cy="2616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latinLnBrk="1" hangingPunct="1"/>
              <a:r>
                <a:rPr lang="en-US" altLang="ko-KR" sz="1100" b="1" dirty="0">
                  <a:solidFill>
                    <a:schemeClr val="bg1"/>
                  </a:solidFill>
                  <a:latin typeface="Arial" panose="020B0604020202020204" pitchFamily="34" charset="0"/>
                  <a:ea typeface="HY견고딕"/>
                </a:rPr>
                <a:t>Vladivostok</a:t>
              </a:r>
              <a:r>
                <a:rPr lang="en-US" altLang="ko-KR" sz="1100" b="1" dirty="0">
                  <a:latin typeface="Arial" panose="020B0604020202020204" pitchFamily="34" charset="0"/>
                  <a:ea typeface="HY견고딕"/>
                </a:rPr>
                <a:t> </a:t>
              </a:r>
              <a:endParaRPr lang="ko-KR" altLang="en-US" sz="1100" b="1" dirty="0">
                <a:latin typeface="Arial" panose="020B0604020202020204" pitchFamily="34" charset="0"/>
                <a:ea typeface="HY견고딕"/>
              </a:endParaRPr>
            </a:p>
          </p:txBody>
        </p:sp>
        <p:cxnSp>
          <p:nvCxnSpPr>
            <p:cNvPr id="22" name="직선 연결선 17"/>
            <p:cNvCxnSpPr/>
            <p:nvPr/>
          </p:nvCxnSpPr>
          <p:spPr bwMode="auto">
            <a:xfrm>
              <a:off x="6142665" y="1440465"/>
              <a:ext cx="3175" cy="1040147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직선 연결선 19"/>
            <p:cNvCxnSpPr/>
            <p:nvPr/>
          </p:nvCxnSpPr>
          <p:spPr bwMode="auto">
            <a:xfrm flipH="1">
              <a:off x="5558464" y="2452028"/>
              <a:ext cx="587375" cy="689197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381000" y="134938"/>
            <a:ext cx="7772400" cy="701675"/>
          </a:xfrm>
        </p:spPr>
        <p:txBody>
          <a:bodyPr vert="horz" wrap="square" lIns="91439" tIns="45719" rIns="91439" bIns="45719" anchor="ctr" anchorCtr="0"/>
          <a:p>
            <a:pPr algn="l">
              <a:buClrTx/>
              <a:buSzTx/>
              <a:buFontTx/>
            </a:pPr>
            <a:r>
              <a:rPr lang="en-US" altLang="en-US" sz="3200" dirty="0"/>
              <a:t>Meetings</a:t>
            </a:r>
            <a:endParaRPr lang="en-US" altLang="en-US" sz="3200" dirty="0"/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227330" y="762000"/>
            <a:ext cx="8689975" cy="3082290"/>
          </a:xfrm>
        </p:spPr>
        <p:txBody>
          <a:bodyPr vert="horz" wrap="square" lIns="91439" tIns="45719" rIns="91439" bIns="45719" anchor="t" anchorCtr="0"/>
          <a:p>
            <a:r>
              <a:rPr lang="en-US" altLang="zh-CN" sz="2000" b="1" dirty="0">
                <a:latin typeface="Candara" panose="020E0502030303020204" pitchFamily="34" charset="0"/>
                <a:sym typeface="MS PGothic" panose="020B0600070205080204" pitchFamily="34" charset="-128"/>
              </a:rPr>
              <a:t>Past:</a:t>
            </a:r>
            <a:endParaRPr lang="en-US" altLang="zh-CN" sz="2000" b="1" dirty="0">
              <a:latin typeface="Candara" panose="020E0502030303020204" pitchFamily="34" charset="0"/>
              <a:sym typeface="MS PGothic" panose="020B0600070205080204" pitchFamily="34" charset="-128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altLang="zh-CN" dirty="0">
                <a:latin typeface="Candara" panose="020E0502030303020204" pitchFamily="34" charset="0"/>
                <a:sym typeface="+mn-ea"/>
              </a:rPr>
              <a:t>20th NEAR-GOOS CC Session in </a:t>
            </a:r>
            <a:r>
              <a:rPr lang="en-US" altLang="zh-CN" dirty="0">
                <a:latin typeface="Candara" panose="020E0502030303020204" pitchFamily="34" charset="0"/>
                <a:sym typeface="+mn-ea"/>
              </a:rPr>
              <a:t>Nov. 2019</a:t>
            </a:r>
            <a:endParaRPr kumimoji="0" lang="en-US" altLang="zh-CN" b="0" i="0" u="none" strike="noStrike" kern="0" cap="none" spc="0" normalizeH="0" baseline="0" dirty="0">
              <a:latin typeface="Candara" panose="020E0502030303020204" pitchFamily="34" charset="0"/>
              <a:ea typeface="MS PGothic" panose="020B0600070205080204" pitchFamily="34" charset="-128"/>
              <a:cs typeface="+mn-c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sz="2000" dirty="0">
                <a:latin typeface="Candara" panose="020E0502030303020204" pitchFamily="34" charset="0"/>
                <a:sym typeface="MS PGothic" panose="020B0600070205080204" pitchFamily="34" charset="-128"/>
              </a:rPr>
              <a:t>NEAR-GOOS Online Meeting in Oct. 2020</a:t>
            </a:r>
            <a:endParaRPr lang="en-US" altLang="zh-CN" sz="2000" dirty="0">
              <a:latin typeface="Candara" panose="020E0502030303020204" pitchFamily="34" charset="0"/>
              <a:sym typeface="MS PGothic" panose="020B0600070205080204" pitchFamily="34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sz="2000" dirty="0">
                <a:latin typeface="Candara" panose="020E0502030303020204" pitchFamily="34" charset="0"/>
                <a:sym typeface="+mn-ea"/>
              </a:rPr>
              <a:t>PICES 2020 online session in Oct. 2020</a:t>
            </a:r>
            <a:endParaRPr lang="en-US" altLang="zh-CN" sz="2000" dirty="0">
              <a:latin typeface="Candara" panose="020E0502030303020204" pitchFamily="34" charset="0"/>
              <a:sym typeface="MS PGothic" panose="020B0600070205080204" pitchFamily="34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sz="2000" dirty="0">
                <a:latin typeface="Candara" panose="020E0502030303020204" pitchFamily="34" charset="0"/>
                <a:sym typeface="MS PGothic" panose="020B0600070205080204" pitchFamily="34" charset="-128"/>
              </a:rPr>
              <a:t>13th Intergovernmental Session of IOC WESTPAC in April 2021</a:t>
            </a:r>
            <a:endParaRPr lang="en-US" altLang="zh-CN" sz="2000" dirty="0">
              <a:latin typeface="Candara" panose="020E0502030303020204" pitchFamily="34" charset="0"/>
              <a:sym typeface="MS PGothic" panose="020B0600070205080204" pitchFamily="34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sz="2000" dirty="0">
                <a:latin typeface="Candara" panose="020E0502030303020204" pitchFamily="34" charset="0"/>
                <a:sym typeface="MS PGothic" panose="020B0600070205080204" pitchFamily="34" charset="-128"/>
              </a:rPr>
              <a:t>NEAR-GOOS online meeting with IOC WESTPAC Office in July 2021 </a:t>
            </a:r>
            <a:endParaRPr lang="en-US" altLang="zh-CN" sz="2000" dirty="0">
              <a:latin typeface="Candara" panose="020E0502030303020204" pitchFamily="34" charset="0"/>
              <a:sym typeface="MS PGothic" panose="020B0600070205080204" pitchFamily="34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sz="2000" dirty="0">
                <a:latin typeface="Candara" panose="020E0502030303020204" pitchFamily="34" charset="0"/>
                <a:sym typeface="+mn-ea"/>
              </a:rPr>
              <a:t>GRA-X Forum in Sep. 2021</a:t>
            </a:r>
            <a:endParaRPr lang="en-US" altLang="zh-CN" sz="2000" dirty="0">
              <a:latin typeface="Candara" panose="020E0502030303020204" pitchFamily="34" charset="0"/>
            </a:endParaRPr>
          </a:p>
          <a:p>
            <a:pPr marL="457200" indent="-457200"/>
            <a:r>
              <a:rPr lang="en-US" altLang="zh-CN" sz="2000" b="1" dirty="0">
                <a:latin typeface="Candara" panose="020E0502030303020204" pitchFamily="34" charset="0"/>
              </a:rPr>
              <a:t>Future</a:t>
            </a:r>
            <a:r>
              <a:rPr lang="zh-CN" altLang="en-US" sz="2000" b="1" dirty="0">
                <a:latin typeface="Candara" panose="020E0502030303020204" pitchFamily="34" charset="0"/>
                <a:ea typeface="宋体" panose="02010600030101010101" pitchFamily="2" charset="-122"/>
              </a:rPr>
              <a:t>：</a:t>
            </a:r>
            <a:endParaRPr lang="zh-CN" altLang="en-US" sz="2000" b="1" dirty="0"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>
              <a:buFontTx/>
              <a:buAutoNum type="arabicPeriod"/>
            </a:pPr>
            <a:r>
              <a:rPr lang="en-US" altLang="zh-CN" sz="2000" dirty="0">
                <a:latin typeface="Candara" panose="020E0502030303020204" pitchFamily="34" charset="0"/>
                <a:sym typeface="MS PGothic" panose="020B0600070205080204" pitchFamily="34" charset="-128"/>
              </a:rPr>
              <a:t>NEAR-GOOS Online Meeting in Nov. 2021</a:t>
            </a:r>
            <a:endParaRPr lang="en-US" altLang="zh-CN" sz="2000" dirty="0">
              <a:latin typeface="Candara" panose="020E0502030303020204" pitchFamily="34" charset="0"/>
            </a:endParaRPr>
          </a:p>
          <a:p>
            <a:pPr marL="341630" lvl="1" indent="-341630">
              <a:lnSpc>
                <a:spcPct val="80000"/>
              </a:lnSpc>
              <a:buFontTx/>
              <a:buChar char="•"/>
            </a:pPr>
            <a:endParaRPr lang="en-US" altLang="zh-CN" dirty="0"/>
          </a:p>
          <a:p>
            <a:pPr>
              <a:lnSpc>
                <a:spcPct val="80000"/>
              </a:lnSpc>
            </a:pPr>
            <a:endParaRPr lang="en-US" altLang="zh-CN" sz="2000" dirty="0"/>
          </a:p>
          <a:p>
            <a:pPr>
              <a:lnSpc>
                <a:spcPct val="80000"/>
              </a:lnSpc>
            </a:pPr>
            <a:endParaRPr lang="en-US" altLang="zh-CN" sz="2000" dirty="0"/>
          </a:p>
        </p:txBody>
      </p:sp>
      <p:pic>
        <p:nvPicPr>
          <p:cNvPr id="36868" name="图片 2" descr="Screen Shot 2020-10-19 at 14.47.5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029200" y="3949065"/>
            <a:ext cx="3913505" cy="2361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9" name="文本框 5"/>
          <p:cNvSpPr txBox="1"/>
          <p:nvPr/>
        </p:nvSpPr>
        <p:spPr>
          <a:xfrm>
            <a:off x="4977130" y="6247765"/>
            <a:ext cx="3940175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dirty="0">
                <a:solidFill>
                  <a:srgbClr val="404040"/>
                </a:solidFill>
                <a:latin typeface="Candara" panose="020E0502030303020204" pitchFamily="34" charset="0"/>
                <a:sym typeface="MS PGothic" panose="020B0600070205080204" pitchFamily="34" charset="-128"/>
              </a:rPr>
              <a:t>NEAR-GOOS CC Online Meeting in 2020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23561" name="Picture 12" descr="C:\Users\victor\Downloads\IMG_1422-m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1000" y="4114800"/>
            <a:ext cx="3853180" cy="2030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815975" y="6171565"/>
            <a:ext cx="2982595" cy="3124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marR="0" lvl="1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defRPr/>
            </a:pPr>
            <a:r>
              <a:rPr lang="en-US" altLang="zh-CN" kern="0" dirty="0">
                <a:latin typeface="Candara" panose="020E0502030303020204" pitchFamily="34" charset="0"/>
                <a:sym typeface="+mn-ea"/>
              </a:rPr>
              <a:t>20th NEAR-GOOS CC Session </a:t>
            </a:r>
            <a:endParaRPr lang="zh-CN" altLang="en-US"/>
          </a:p>
        </p:txBody>
      </p: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M_UNIT_PLACING_PICTURE_USER_VIEWPORT" val="{&quot;height&quot;:3719,&quot;width&quot;:7415}"/>
</p:tagLst>
</file>

<file path=ppt/tags/tag2.xml><?xml version="1.0" encoding="utf-8"?>
<p:tagLst xmlns:p="http://schemas.openxmlformats.org/presentationml/2006/main">
  <p:tag name="KSO_WM_UNIT_PLACING_PICTURE_USER_VIEWPORT" val="{&quot;height&quot;:2484,&quot;width&quot;:6068}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  <a:cs typeface="MS PGothic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  <a:cs typeface="MS PGothic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  <a:cs typeface="MS PGothic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  <a:cs typeface="MS PGothic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7422</Words>
  <Application>WPS 演示</Application>
  <PresentationFormat/>
  <Paragraphs>188</Paragraphs>
  <Slides>16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4" baseType="lpstr">
      <vt:lpstr>Arial</vt:lpstr>
      <vt:lpstr>宋体</vt:lpstr>
      <vt:lpstr>Wingdings</vt:lpstr>
      <vt:lpstr>Calibri</vt:lpstr>
      <vt:lpstr>MS PGothic</vt:lpstr>
      <vt:lpstr>HY견고딕</vt:lpstr>
      <vt:lpstr>Segoe Print</vt:lpstr>
      <vt:lpstr>Candara</vt:lpstr>
      <vt:lpstr>MS Gothic</vt:lpstr>
      <vt:lpstr>Times New Roman</vt:lpstr>
      <vt:lpstr>Gulim</vt:lpstr>
      <vt:lpstr>Candara</vt:lpstr>
      <vt:lpstr>Wingdings</vt:lpstr>
      <vt:lpstr>微软雅黑</vt:lpstr>
      <vt:lpstr>Arial Unicode MS</vt:lpstr>
      <vt:lpstr>DengXian</vt:lpstr>
      <vt:lpstr>Blank Presentation</vt:lpstr>
      <vt:lpstr>1_Blank Presentation</vt:lpstr>
      <vt:lpstr>GRA Background Report NEAR-GOOS</vt:lpstr>
      <vt:lpstr>General information</vt:lpstr>
      <vt:lpstr>Terms of Reference</vt:lpstr>
      <vt:lpstr>Working Group on Ocean Forecasting Systems</vt:lpstr>
      <vt:lpstr>Working Group on NEAR-GOOS Product</vt:lpstr>
      <vt:lpstr>Working Group on Data Management</vt:lpstr>
      <vt:lpstr>Pilot Project: Climate Monitoring Section</vt:lpstr>
      <vt:lpstr>Pilot Project: Ferry Based Monitoring</vt:lpstr>
      <vt:lpstr>Meetings</vt:lpstr>
      <vt:lpstr>PowerPoint 演示文稿</vt:lpstr>
      <vt:lpstr>Success ‘Stories’- Provide operational Forecasting Products</vt:lpstr>
      <vt:lpstr>PowerPoint 演示文稿</vt:lpstr>
      <vt:lpstr>PowerPoint 演示文稿</vt:lpstr>
      <vt:lpstr>Engage in GOOS 2030 Strategy</vt:lpstr>
      <vt:lpstr>Challenges</vt:lpstr>
      <vt:lpstr>END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 Successes Template</dc:title>
  <dc:creator>NOSTEMP</dc:creator>
  <cp:lastModifiedBy>MAY</cp:lastModifiedBy>
  <cp:revision>70</cp:revision>
  <cp:lastPrinted>2019-06-07T10:54:00Z</cp:lastPrinted>
  <dcterms:created xsi:type="dcterms:W3CDTF">2015-08-21T19:29:00Z</dcterms:created>
  <dcterms:modified xsi:type="dcterms:W3CDTF">2021-10-22T02:01:16Z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10EA715129854F24941DB2ECFA6FA3DA</vt:lpwstr>
  </property>
  <property fmtid="{D5CDD505-2E9C-101B-9397-08002B2CF9AE}" pid="3" name="KSOProductBuildVer">
    <vt:lpwstr>2052-11.1.0.10700</vt:lpwstr>
  </property>
</Properties>
</file>