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1" r:id="rId2"/>
  </p:sldMasterIdLst>
  <p:notesMasterIdLst>
    <p:notesMasterId r:id="rId9"/>
  </p:notesMasterIdLst>
  <p:sldIdLst>
    <p:sldId id="256" r:id="rId3"/>
    <p:sldId id="258" r:id="rId4"/>
    <p:sldId id="259" r:id="rId5"/>
    <p:sldId id="262" r:id="rId6"/>
    <p:sldId id="260" r:id="rId7"/>
    <p:sldId id="261" r:id="rId8"/>
  </p:sldIdLst>
  <p:sldSz cx="9144000" cy="6858000" type="screen4x3"/>
  <p:notesSz cx="6669088"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UweEYJCL+g0SfxN/lGZzNQRSz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890458" cy="496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78631" y="0"/>
            <a:ext cx="2890457" cy="49665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429991"/>
            <a:ext cx="2890458" cy="496649"/>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7161045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sldNum" idx="12"/>
          </p:nvPr>
        </p:nvSpPr>
        <p:spPr>
          <a:xfrm>
            <a:off x="3778631" y="9429991"/>
            <a:ext cx="2890457" cy="49664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108" name="Google Shape;108;p1: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9" name="Google Shape;109;p1:notes"/>
          <p:cNvSpPr txBox="1">
            <a:spLocks noGrp="1"/>
          </p:cNvSpPr>
          <p:nvPr>
            <p:ph type="body" idx="1"/>
          </p:nvPr>
        </p:nvSpPr>
        <p:spPr>
          <a:xfrm>
            <a:off x="889732" y="4715788"/>
            <a:ext cx="4889626" cy="446667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b204c3975_0_0: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b204c3975_0_0: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1" name="Google Shape;121;g5b204c3975_0_0: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extLst>
      <p:ext uri="{BB962C8B-B14F-4D97-AF65-F5344CB8AC3E}">
        <p14:creationId xmlns:p14="http://schemas.microsoft.com/office/powerpoint/2010/main" val="1789009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34" name="Google Shape;134;p3: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r>
              <a:rPr lang="en-CA" dirty="0"/>
              <a:t>Otherwise you’re just a nice internal group that meets its own requirements but provides very little of value to the ultimate end users, including both real time operational forecasting and scientific researchers, including the climate change research.</a:t>
            </a:r>
            <a:endParaRPr dirty="0"/>
          </a:p>
        </p:txBody>
      </p:sp>
      <p:sp>
        <p:nvSpPr>
          <p:cNvPr id="140" name="Google Shape;140;p4: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7"/>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2" name="Google Shape;22;p7"/>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9" name="Google Shape;89;p18"/>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90" name="Google Shape;90;p1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1" name="Google Shape;91;p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Google Shape;92;p1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Google Shape;93;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96" name="Google Shape;96;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7" name="Google Shape;97;p1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8" name="Google Shape;98;p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9" name="Google Shape;99;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02" name="Google Shape;102;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3" name="Google Shape;103;p2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4" name="Google Shape;104;p2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5" name="Google Shape;105;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a:lnSpc>
                <a:spcPct val="10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5" name="Google Shape;25;p10"/>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1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39" name="Google Shape;39;p9"/>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1" name="Google Shape;41;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Google Shape;42;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1" name="Google Shape;51;p12"/>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52" name="Google Shape;52;p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Google Shape;53;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7" name="Google Shape;57;p13"/>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8" name="Google Shape;58;p13"/>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9" name="Google Shape;59;p1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Google Shape;60;p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Google Shape;61;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64" name="Google Shape;64;p14"/>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Google Shape;65;p14"/>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Google Shape;66;p1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Google Shape;67;p14"/>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Google Shape;68;p1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Google Shape;7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73" name="Google Shape;73;p1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Google Shape;74;p1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Google Shape;7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1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8" name="Google Shape;78;p1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2" name="Google Shape;82;p17"/>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3" name="Google Shape;83;p17"/>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84" name="Google Shape;84;p1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5" name="Google Shape;85;p1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Google Shape;86;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6"/>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6"/>
          <p:cNvSpPr/>
          <p:nvPr/>
        </p:nvSpPr>
        <p:spPr>
          <a:xfrm>
            <a:off x="0" y="0"/>
            <a:ext cx="9144000" cy="3287486"/>
          </a:xfrm>
          <a:custGeom>
            <a:avLst/>
            <a:gdLst/>
            <a:ahLst/>
            <a:cxnLst/>
            <a:rect l="l" t="t" r="r" b="b"/>
            <a:pathLst>
              <a:path w="21600" h="30049" extrusionOk="0">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 name="Google Shape;16;p6"/>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6"/>
          <p:cNvSpPr txBox="1"/>
          <p:nvPr/>
        </p:nvSpPr>
        <p:spPr>
          <a:xfrm>
            <a:off x="0" y="6592888"/>
            <a:ext cx="3348038"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17365D"/>
              </a:solidFill>
              <a:latin typeface="Arial"/>
              <a:ea typeface="Arial"/>
              <a:cs typeface="Arial"/>
              <a:sym typeface="Arial"/>
            </a:endParaRPr>
          </a:p>
        </p:txBody>
      </p:sp>
      <p:pic>
        <p:nvPicPr>
          <p:cNvPr id="18" name="Google Shape;18;p6" descr="dbcp_light_text.png"/>
          <p:cNvPicPr preferRelativeResize="0"/>
          <p:nvPr/>
        </p:nvPicPr>
        <p:blipFill rotWithShape="1">
          <a:blip r:embed="rId4">
            <a:alphaModFix/>
          </a:blip>
          <a:srcRect/>
          <a:stretch/>
        </p:blipFill>
        <p:spPr>
          <a:xfrm>
            <a:off x="684213" y="188913"/>
            <a:ext cx="2087562" cy="2087562"/>
          </a:xfrm>
          <a:prstGeom prst="rect">
            <a:avLst/>
          </a:prstGeom>
          <a:noFill/>
          <a:ln>
            <a:noFill/>
          </a:ln>
          <a:effectLst>
            <a:outerShdw blurRad="292100" dist="139700" dir="2700000" algn="tl" rotWithShape="0">
              <a:srgbClr val="333333">
                <a:alpha val="64313"/>
              </a:srgbClr>
            </a:outerShdw>
          </a:effectLst>
        </p:spPr>
      </p:pic>
      <p:pic>
        <p:nvPicPr>
          <p:cNvPr id="19" name="Google Shape;19;p6" descr="ioc_wmo.gif"/>
          <p:cNvPicPr preferRelativeResize="0"/>
          <p:nvPr/>
        </p:nvPicPr>
        <p:blipFill rotWithShape="1">
          <a:blip r:embed="rId5">
            <a:alphaModFix/>
          </a:blip>
          <a:srcRect/>
          <a:stretch/>
        </p:blipFill>
        <p:spPr>
          <a:xfrm>
            <a:off x="6344194" y="174171"/>
            <a:ext cx="2636520" cy="1203960"/>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1" name="Google Shape;31;p8"/>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 name="Google Shape;32;p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4" name="Google Shape;3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5" name="Google Shape;35;p8"/>
          <p:cNvSpPr/>
          <p:nvPr/>
        </p:nvSpPr>
        <p:spPr>
          <a:xfrm rot="10800000">
            <a:off x="0" y="4948238"/>
            <a:ext cx="9144000" cy="2705100"/>
          </a:xfrm>
          <a:custGeom>
            <a:avLst/>
            <a:gdLst/>
            <a:ahLst/>
            <a:cxnLst/>
            <a:rect l="l" t="t" r="r" b="b"/>
            <a:pathLst>
              <a:path w="21600" h="67609" extrusionOk="0">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36" name="Google Shape;36;p8" descr="dbcp_light_text.png"/>
          <p:cNvPicPr preferRelativeResize="0"/>
          <p:nvPr/>
        </p:nvPicPr>
        <p:blipFill rotWithShape="1">
          <a:blip r:embed="rId12">
            <a:alphaModFix/>
          </a:blip>
          <a:srcRect/>
          <a:stretch/>
        </p:blipFill>
        <p:spPr>
          <a:xfrm>
            <a:off x="205242" y="199800"/>
            <a:ext cx="970416" cy="970416"/>
          </a:xfrm>
          <a:prstGeom prst="rect">
            <a:avLst/>
          </a:prstGeom>
          <a:noFill/>
          <a:ln>
            <a:noFill/>
          </a:ln>
          <a:effectLst>
            <a:outerShdw blurRad="292100" dist="139700" dir="2700000" algn="tl" rotWithShape="0">
              <a:srgbClr val="333333">
                <a:alpha val="64313"/>
              </a:srgbClr>
            </a:outerShdw>
          </a:effectLst>
        </p:spPr>
      </p:pic>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
          <p:cNvSpPr txBox="1"/>
          <p:nvPr/>
        </p:nvSpPr>
        <p:spPr>
          <a:xfrm>
            <a:off x="0" y="2262961"/>
            <a:ext cx="9144000" cy="2123658"/>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rgbClr val="000000"/>
              </a:buClr>
              <a:buSzPts val="4000"/>
              <a:buFont typeface="Arial"/>
              <a:buNone/>
            </a:pPr>
            <a:r>
              <a:rPr lang="en-US" sz="4000" b="1" i="0" u="none" strike="noStrike" cap="none" dirty="0">
                <a:solidFill>
                  <a:srgbClr val="0000CC"/>
                </a:solidFill>
                <a:latin typeface="Calibri" panose="020F0502020204030204" pitchFamily="34" charset="0"/>
                <a:cs typeface="Calibri" panose="020F0502020204030204" pitchFamily="34" charset="0"/>
                <a:sym typeface="Arial"/>
              </a:rPr>
              <a:t>Task Team on Wave Measurement </a:t>
            </a:r>
          </a:p>
          <a:p>
            <a:pPr marL="0" marR="0" lvl="0" indent="0" algn="ctr" rtl="0">
              <a:lnSpc>
                <a:spcPct val="150000"/>
              </a:lnSpc>
              <a:spcBef>
                <a:spcPts val="0"/>
              </a:spcBef>
              <a:spcAft>
                <a:spcPts val="0"/>
              </a:spcAft>
              <a:buClr>
                <a:srgbClr val="000000"/>
              </a:buClr>
              <a:buSzPts val="4000"/>
              <a:buFont typeface="Arial"/>
              <a:buNone/>
            </a:pPr>
            <a:r>
              <a:rPr lang="en-US" sz="4000" b="1" i="0" u="none" strike="noStrike" cap="none" dirty="0">
                <a:solidFill>
                  <a:srgbClr val="0000CC"/>
                </a:solidFill>
                <a:latin typeface="Calibri" panose="020F0502020204030204" pitchFamily="34" charset="0"/>
                <a:cs typeface="Calibri" panose="020F0502020204030204" pitchFamily="34" charset="0"/>
                <a:sym typeface="Arial"/>
              </a:rPr>
              <a:t>(TT-WM)</a:t>
            </a:r>
          </a:p>
          <a:p>
            <a:pPr marL="0" marR="0" lvl="0" indent="0" algn="ctr" defTabSz="914400" rtl="0" eaLnBrk="1" fontAlgn="auto" latinLnBrk="0" hangingPunct="1">
              <a:lnSpc>
                <a:spcPct val="15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Chair: Robert Jensen</a:t>
            </a:r>
          </a:p>
          <a:p>
            <a:pPr marL="0" marR="0" lvl="0" indent="0" algn="ctr" defTabSz="914400" rtl="0" eaLnBrk="1" fontAlgn="auto" latinLnBrk="0" hangingPunct="1">
              <a:lnSpc>
                <a:spcPct val="15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Vice-Chair: </a:t>
            </a:r>
            <a:r>
              <a:rPr kumimoji="0" lang="en-US" sz="24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Val Swail</a:t>
            </a:r>
          </a:p>
          <a:p>
            <a:pPr marL="0" marR="0" lvl="0" indent="0" algn="ctr" rtl="0">
              <a:lnSpc>
                <a:spcPct val="150000"/>
              </a:lnSpc>
              <a:spcBef>
                <a:spcPts val="0"/>
              </a:spcBef>
              <a:spcAft>
                <a:spcPts val="0"/>
              </a:spcAft>
              <a:buClr>
                <a:srgbClr val="000000"/>
              </a:buClr>
              <a:buSzPts val="2400"/>
              <a:buFont typeface="Arial"/>
              <a:buNone/>
            </a:pPr>
            <a:r>
              <a:rPr lang="en-US" sz="2400" b="1" i="0" u="none" strike="noStrike" cap="none" dirty="0">
                <a:solidFill>
                  <a:srgbClr val="000000"/>
                </a:solidFill>
                <a:latin typeface="Calibri" panose="020F0502020204030204" pitchFamily="34" charset="0"/>
                <a:cs typeface="Calibri" panose="020F0502020204030204" pitchFamily="34" charset="0"/>
                <a:sym typeface="Arial"/>
              </a:rPr>
              <a:t>DBCP 37</a:t>
            </a:r>
            <a:endParaRPr lang="en-US" sz="3600" b="1" i="0" u="none" strike="noStrike" cap="none" dirty="0">
              <a:solidFill>
                <a:schemeClr val="dk1"/>
              </a:solidFill>
              <a:latin typeface="Calibri" panose="020F0502020204030204" pitchFamily="34" charset="0"/>
              <a:cs typeface="Calibri" panose="020F0502020204030204" pitchFamily="34" charset="0"/>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b204c3975_0_0"/>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a:t>1. Statistics</a:t>
            </a:r>
            <a:endParaRPr b="1"/>
          </a:p>
        </p:txBody>
      </p:sp>
      <p:sp>
        <p:nvSpPr>
          <p:cNvPr id="124" name="Google Shape;124;g5b204c3975_0_0"/>
          <p:cNvSpPr txBox="1">
            <a:spLocks noGrp="1"/>
          </p:cNvSpPr>
          <p:nvPr>
            <p:ph type="body" idx="1"/>
          </p:nvPr>
        </p:nvSpPr>
        <p:spPr>
          <a:xfrm>
            <a:off x="457200" y="1417638"/>
            <a:ext cx="8229600" cy="4526100"/>
          </a:xfrm>
          <a:prstGeom prst="rect">
            <a:avLst/>
          </a:prstGeom>
        </p:spPr>
        <p:txBody>
          <a:bodyPr spcFirstLastPara="1" wrap="square" lIns="91425" tIns="91425" rIns="91425" bIns="91425" anchor="t" anchorCtr="0">
            <a:noAutofit/>
          </a:bodyPr>
          <a:lstStyle/>
          <a:p>
            <a:pPr marL="25400" lvl="0" indent="0" algn="l" rtl="0">
              <a:lnSpc>
                <a:spcPct val="115000"/>
              </a:lnSpc>
              <a:spcBef>
                <a:spcPts val="600"/>
              </a:spcBef>
              <a:spcAft>
                <a:spcPts val="0"/>
              </a:spcAft>
              <a:buSzPts val="3200"/>
              <a:buNone/>
            </a:pPr>
            <a:endParaRPr lang="en-US" sz="2400" dirty="0"/>
          </a:p>
          <a:p>
            <a:pPr marL="939800" lvl="1" indent="-457200">
              <a:lnSpc>
                <a:spcPct val="115000"/>
              </a:lnSpc>
              <a:spcBef>
                <a:spcPts val="600"/>
              </a:spcBef>
              <a:buSzPts val="3200"/>
              <a:buFont typeface="+mj-lt"/>
              <a:buAutoNum type="arabicPeriod"/>
            </a:pPr>
            <a:r>
              <a:rPr lang="en-US" sz="2400" dirty="0"/>
              <a:t>How many meetings did you have this year ?</a:t>
            </a:r>
            <a:r>
              <a:rPr kumimoji="0" lang="en-US" sz="2000" b="0" i="0" u="none" strike="noStrike" kern="0" cap="none" spc="0" normalizeH="0" baseline="0" noProof="0" dirty="0">
                <a:ln>
                  <a:noFill/>
                </a:ln>
                <a:solidFill>
                  <a:srgbClr val="000000"/>
                </a:solidFill>
                <a:effectLst/>
                <a:uLnTx/>
                <a:uFillTx/>
                <a:latin typeface="Calibri"/>
                <a:cs typeface="Calibri"/>
                <a:sym typeface="Calibri"/>
              </a:rPr>
              <a:t> </a:t>
            </a:r>
            <a:r>
              <a:rPr kumimoji="0" lang="en-US" sz="2000" b="1" i="0" u="none" strike="noStrike" kern="0" cap="none" spc="0" normalizeH="0" baseline="0" noProof="0" dirty="0">
                <a:ln>
                  <a:noFill/>
                </a:ln>
                <a:solidFill>
                  <a:srgbClr val="FF0000"/>
                </a:solidFill>
                <a:effectLst/>
                <a:uLnTx/>
                <a:uFillTx/>
                <a:latin typeface="Calibri"/>
                <a:cs typeface="Calibri"/>
                <a:sym typeface="Calibri"/>
              </a:rPr>
              <a:t>1 video meeting; work handled largely by correspondence</a:t>
            </a:r>
            <a:endParaRPr lang="en-US" sz="2400" dirty="0"/>
          </a:p>
          <a:p>
            <a:pPr marL="939800" lvl="1" indent="-457200">
              <a:lnSpc>
                <a:spcPct val="115000"/>
              </a:lnSpc>
              <a:spcBef>
                <a:spcPts val="600"/>
              </a:spcBef>
              <a:buSzPts val="3200"/>
              <a:buFont typeface="+mj-lt"/>
              <a:buAutoNum type="arabicPeriod"/>
            </a:pPr>
            <a:r>
              <a:rPr lang="en-US" sz="2400" dirty="0"/>
              <a:t>How many actions do you have ? </a:t>
            </a:r>
            <a:r>
              <a:rPr lang="en-US" sz="2400" b="1" dirty="0">
                <a:solidFill>
                  <a:srgbClr val="FF0000"/>
                </a:solidFill>
              </a:rPr>
              <a:t>1</a:t>
            </a:r>
          </a:p>
          <a:p>
            <a:pPr marL="939800" lvl="1" indent="-457200">
              <a:lnSpc>
                <a:spcPct val="115000"/>
              </a:lnSpc>
              <a:spcBef>
                <a:spcPts val="600"/>
              </a:spcBef>
              <a:buSzPts val="3200"/>
              <a:buFont typeface="+mj-lt"/>
              <a:buAutoNum type="arabicPeriod"/>
            </a:pPr>
            <a:r>
              <a:rPr lang="en-US" sz="2400" dirty="0"/>
              <a:t>How many actions have been completed or will be completed this year ? </a:t>
            </a:r>
            <a:r>
              <a:rPr lang="en-US" sz="2400" b="1" dirty="0">
                <a:solidFill>
                  <a:srgbClr val="FF0000"/>
                </a:solidFill>
              </a:rPr>
              <a:t>0</a:t>
            </a:r>
          </a:p>
          <a:p>
            <a:pPr marL="939800" lvl="1" indent="-457200">
              <a:lnSpc>
                <a:spcPct val="114999"/>
              </a:lnSpc>
              <a:spcBef>
                <a:spcPts val="600"/>
              </a:spcBef>
              <a:buSzPts val="3200"/>
              <a:buAutoNum type="arabicPeriod"/>
            </a:pPr>
            <a:r>
              <a:rPr lang="en-US" sz="2400" dirty="0"/>
              <a:t>How many actions have not progressed ? </a:t>
            </a:r>
            <a:r>
              <a:rPr lang="en-US" sz="2400" b="1" dirty="0">
                <a:solidFill>
                  <a:srgbClr val="FF0000"/>
                </a:solidFill>
              </a:rPr>
              <a:t>1</a:t>
            </a:r>
          </a:p>
          <a:p>
            <a:pPr marL="939800" lvl="1" indent="-457200">
              <a:lnSpc>
                <a:spcPct val="115000"/>
              </a:lnSpc>
              <a:spcBef>
                <a:spcPts val="600"/>
              </a:spcBef>
              <a:buSzPts val="3200"/>
              <a:buFont typeface="+mj-lt"/>
              <a:buAutoNum type="arabicPeriod"/>
            </a:pPr>
            <a:r>
              <a:rPr lang="en-US" sz="2400" dirty="0"/>
              <a:t>How many new actions have been added? </a:t>
            </a:r>
            <a:r>
              <a:rPr lang="en-US" sz="2400" b="1" dirty="0">
                <a:solidFill>
                  <a:srgbClr val="FF0000"/>
                </a:solidFill>
              </a:rPr>
              <a:t>0</a:t>
            </a:r>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lang="en-US" sz="2400" dirty="0"/>
          </a:p>
          <a:p>
            <a:pPr marL="457200" lvl="0" indent="-431800" algn="l" rtl="0">
              <a:lnSpc>
                <a:spcPct val="115000"/>
              </a:lnSpc>
              <a:spcBef>
                <a:spcPts val="600"/>
              </a:spcBef>
              <a:spcAft>
                <a:spcPts val="0"/>
              </a:spcAft>
              <a:buSzPts val="3200"/>
              <a:buChar char="•"/>
            </a:pP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31898" y="75140"/>
            <a:ext cx="10504967" cy="1143000"/>
          </a:xfrm>
          <a:prstGeom prst="rect">
            <a:avLst/>
          </a:prstGeom>
        </p:spPr>
        <p:txBody>
          <a:bodyPr spcFirstLastPara="1" wrap="square" lIns="91425" tIns="91425" rIns="91425" bIns="91425" anchor="ctr" anchorCtr="0">
            <a:noAutofit/>
          </a:bodyPr>
          <a:lstStyle/>
          <a:p>
            <a:r>
              <a:rPr lang="en-US" sz="3600" b="1"/>
              <a:t>2. Realignment of </a:t>
            </a:r>
            <a:r>
              <a:rPr lang="en-US" sz="3600" b="1" err="1"/>
              <a:t>ToRs</a:t>
            </a:r>
            <a:r>
              <a:rPr lang="en-US" sz="3600" b="1"/>
              <a:t> to DBCP strategy* </a:t>
            </a:r>
            <a:endParaRPr sz="3600" b="1"/>
          </a:p>
        </p:txBody>
      </p:sp>
      <p:sp>
        <p:nvSpPr>
          <p:cNvPr id="2" name="TextBox 1">
            <a:extLst>
              <a:ext uri="{FF2B5EF4-FFF2-40B4-BE49-F238E27FC236}">
                <a16:creationId xmlns:a16="http://schemas.microsoft.com/office/drawing/2014/main" id="{F55F6617-9C06-4EF3-9ECC-611EB20E7FE7}"/>
              </a:ext>
            </a:extLst>
          </p:cNvPr>
          <p:cNvSpPr txBox="1"/>
          <p:nvPr/>
        </p:nvSpPr>
        <p:spPr>
          <a:xfrm>
            <a:off x="341423" y="5616057"/>
            <a:ext cx="7090733" cy="307777"/>
          </a:xfrm>
          <a:prstGeom prst="rect">
            <a:avLst/>
          </a:prstGeom>
          <a:noFill/>
        </p:spPr>
        <p:txBody>
          <a:bodyPr wrap="square" lIns="91440" tIns="45720" rIns="91440" bIns="45720" rtlCol="0" anchor="t">
            <a:spAutoFit/>
          </a:bodyPr>
          <a:lstStyle/>
          <a:p>
            <a:r>
              <a:rPr lang="en-US" i="1"/>
              <a:t>*  refer to the DBCP Strategy – for Q4 you can use the ID numbers in the Strategy.</a:t>
            </a:r>
          </a:p>
        </p:txBody>
      </p:sp>
      <p:sp>
        <p:nvSpPr>
          <p:cNvPr id="6" name="TextBox 5">
            <a:extLst>
              <a:ext uri="{FF2B5EF4-FFF2-40B4-BE49-F238E27FC236}">
                <a16:creationId xmlns:a16="http://schemas.microsoft.com/office/drawing/2014/main" id="{35594A23-EC9D-4B48-86BA-FBDCD6250DCE}"/>
              </a:ext>
            </a:extLst>
          </p:cNvPr>
          <p:cNvSpPr txBox="1"/>
          <p:nvPr/>
        </p:nvSpPr>
        <p:spPr>
          <a:xfrm>
            <a:off x="476606" y="1228397"/>
            <a:ext cx="8041885"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t>1. How many Strategic Pillars does your TT align to? </a:t>
            </a:r>
            <a:r>
              <a:rPr lang="en-GB" sz="2000" dirty="0">
                <a:solidFill>
                  <a:srgbClr val="FF0000"/>
                </a:solidFill>
              </a:rPr>
              <a:t>5</a:t>
            </a:r>
          </a:p>
          <a:p>
            <a:endParaRPr lang="en-GB" sz="2000" dirty="0"/>
          </a:p>
          <a:p>
            <a:r>
              <a:rPr lang="en-GB" sz="2000" dirty="0"/>
              <a:t>2. How many Strategic Actions does your TT align to? </a:t>
            </a:r>
            <a:r>
              <a:rPr lang="en-GB" sz="2000" dirty="0">
                <a:solidFill>
                  <a:srgbClr val="FF0000"/>
                </a:solidFill>
              </a:rPr>
              <a:t>9</a:t>
            </a:r>
          </a:p>
          <a:p>
            <a:endParaRPr lang="en-GB" sz="2000" dirty="0"/>
          </a:p>
          <a:p>
            <a:r>
              <a:rPr lang="en-GB" sz="2000" dirty="0"/>
              <a:t>3. Which is/are the Key Strategic Pillar/s for your TT? </a:t>
            </a:r>
            <a:r>
              <a:rPr lang="en-GB" sz="2000" dirty="0">
                <a:solidFill>
                  <a:srgbClr val="FF0000"/>
                </a:solidFill>
              </a:rPr>
              <a:t>1,2,3,5,6</a:t>
            </a:r>
          </a:p>
          <a:p>
            <a:endParaRPr lang="en-GB" sz="2000" dirty="0"/>
          </a:p>
          <a:p>
            <a:r>
              <a:rPr lang="en-GB" sz="2000" dirty="0"/>
              <a:t>4. Which is/are the Key Strategic Action/s for your TT? </a:t>
            </a:r>
          </a:p>
          <a:p>
            <a:r>
              <a:rPr lang="en-GB" sz="2000" dirty="0">
                <a:solidFill>
                  <a:srgbClr val="FF0000"/>
                </a:solidFill>
              </a:rPr>
              <a:t>1.3, 1.6, 1.8, 2.2, 2.4, 3.1, 3.4, 5.1, 5.2</a:t>
            </a:r>
          </a:p>
          <a:p>
            <a:endParaRPr lang="en-GB" sz="2000" dirty="0"/>
          </a:p>
          <a:p>
            <a:r>
              <a:rPr lang="en-GB" sz="2000" dirty="0"/>
              <a:t>5. What is/are the indicator(s) measuring success of your TT? </a:t>
            </a:r>
            <a:r>
              <a:rPr lang="en-GB" sz="2000" dirty="0">
                <a:solidFill>
                  <a:srgbClr val="FF0000"/>
                </a:solidFill>
              </a:rPr>
              <a:t>Since we don’t have any control on any of what we do it’s hard to identify indicators. # of evaluations, % of “real” metadata, # of wave platforms, moored and drifter, # of wave </a:t>
            </a:r>
            <a:r>
              <a:rPr lang="en-GB" sz="2000" dirty="0" err="1">
                <a:solidFill>
                  <a:srgbClr val="FF0000"/>
                </a:solidFill>
              </a:rPr>
              <a:t>obs</a:t>
            </a:r>
            <a:r>
              <a:rPr lang="en-GB" sz="2000" dirty="0">
                <a:solidFill>
                  <a:srgbClr val="FF0000"/>
                </a:solidFill>
              </a:rPr>
              <a:t> in consolidated data base</a:t>
            </a:r>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914400" y="160200"/>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600" b="1"/>
              <a:t>3. 2-3 Key highlights this year*</a:t>
            </a:r>
            <a:endParaRPr sz="3600" b="1"/>
          </a:p>
        </p:txBody>
      </p:sp>
      <p:sp>
        <p:nvSpPr>
          <p:cNvPr id="131" name="Google Shape;131;g5b204c3975_0_8"/>
          <p:cNvSpPr txBox="1">
            <a:spLocks noGrp="1"/>
          </p:cNvSpPr>
          <p:nvPr>
            <p:ph type="body" idx="1"/>
          </p:nvPr>
        </p:nvSpPr>
        <p:spPr>
          <a:xfrm>
            <a:off x="457200" y="1076888"/>
            <a:ext cx="8229600" cy="4765112"/>
          </a:xfrm>
          <a:prstGeom prst="rect">
            <a:avLst/>
          </a:prstGeom>
        </p:spPr>
        <p:txBody>
          <a:bodyPr spcFirstLastPara="1" wrap="square" lIns="91425" tIns="91425" rIns="91425" bIns="91425" anchor="t" anchorCtr="0">
            <a:noAutofit/>
          </a:bodyPr>
          <a:lstStyle/>
          <a:p>
            <a:pPr marL="514350" indent="-514350">
              <a:lnSpc>
                <a:spcPct val="80000"/>
              </a:lnSpc>
              <a:spcBef>
                <a:spcPts val="0"/>
              </a:spcBef>
              <a:spcAft>
                <a:spcPts val="1800"/>
              </a:spcAft>
              <a:buSzPct val="100000"/>
              <a:buFont typeface="+mj-lt"/>
              <a:buAutoNum type="arabicPeriod"/>
            </a:pPr>
            <a:r>
              <a:rPr lang="en-AU" sz="2800" dirty="0"/>
              <a:t>2 papers published in </a:t>
            </a:r>
            <a:r>
              <a:rPr lang="en-AU" sz="2800" i="1" dirty="0"/>
              <a:t>Ocean Dynamics </a:t>
            </a:r>
            <a:r>
              <a:rPr lang="en-AU" sz="2800" dirty="0"/>
              <a:t>on wave measurement evaluations</a:t>
            </a:r>
          </a:p>
          <a:p>
            <a:pPr marL="514350" indent="-514350">
              <a:lnSpc>
                <a:spcPct val="80000"/>
              </a:lnSpc>
              <a:spcBef>
                <a:spcPts val="0"/>
              </a:spcBef>
              <a:spcAft>
                <a:spcPts val="1800"/>
              </a:spcAft>
              <a:buSzPct val="100000"/>
              <a:buFont typeface="+mj-lt"/>
              <a:buAutoNum type="arabicPeriod"/>
            </a:pPr>
            <a:r>
              <a:rPr lang="en-US" sz="2800" dirty="0"/>
              <a:t>Several evaluations completed, new evaluations underway or planned</a:t>
            </a:r>
          </a:p>
          <a:p>
            <a:pPr marL="514350" indent="-514350">
              <a:lnSpc>
                <a:spcPct val="80000"/>
              </a:lnSpc>
              <a:spcBef>
                <a:spcPts val="0"/>
              </a:spcBef>
              <a:spcAft>
                <a:spcPts val="1800"/>
              </a:spcAft>
              <a:buSzPct val="100000"/>
              <a:buFont typeface="+mj-lt"/>
              <a:buAutoNum type="arabicPeriod"/>
            </a:pPr>
            <a:r>
              <a:rPr lang="en-US" sz="2800" dirty="0"/>
              <a:t>Many wave drifters deployed including by GDP, </a:t>
            </a:r>
            <a:r>
              <a:rPr lang="en-US" sz="2800" dirty="0">
                <a:solidFill>
                  <a:schemeClr val="tx1"/>
                </a:solidFill>
              </a:rPr>
              <a:t>CORDC</a:t>
            </a:r>
            <a:r>
              <a:rPr lang="en-US" sz="2800" dirty="0"/>
              <a:t> at SIO </a:t>
            </a:r>
          </a:p>
          <a:p>
            <a:pPr marL="514350" indent="-514350">
              <a:lnSpc>
                <a:spcPct val="80000"/>
              </a:lnSpc>
              <a:spcBef>
                <a:spcPts val="0"/>
              </a:spcBef>
              <a:spcAft>
                <a:spcPts val="1800"/>
              </a:spcAft>
              <a:buSzPct val="100000"/>
              <a:buFont typeface="+mj-lt"/>
              <a:buAutoNum type="arabicPeriod"/>
            </a:pPr>
            <a:r>
              <a:rPr lang="en-US" sz="2800" dirty="0"/>
              <a:t>Facilitated uptake of wave drifter data by ECMWF</a:t>
            </a:r>
          </a:p>
          <a:p>
            <a:pPr marL="514350" indent="-514350">
              <a:lnSpc>
                <a:spcPct val="80000"/>
              </a:lnSpc>
              <a:spcBef>
                <a:spcPts val="0"/>
              </a:spcBef>
              <a:spcAft>
                <a:spcPts val="1800"/>
              </a:spcAft>
              <a:buSzPct val="100000"/>
              <a:buFont typeface="+mj-lt"/>
              <a:buAutoNum type="arabicPeriod"/>
            </a:pPr>
            <a:r>
              <a:rPr lang="en-AU" sz="2800" dirty="0"/>
              <a:t>“</a:t>
            </a:r>
            <a:r>
              <a:rPr lang="en-AU" sz="2800" i="1" dirty="0"/>
              <a:t>Workshop on Operational Wave Measurements</a:t>
            </a:r>
            <a:r>
              <a:rPr lang="en-AU" sz="2800" dirty="0"/>
              <a:t>” originally 28-30 September 2020 </a:t>
            </a:r>
            <a:r>
              <a:rPr lang="en-AU" sz="2800" dirty="0">
                <a:solidFill>
                  <a:srgbClr val="FF0000"/>
                </a:solidFill>
              </a:rPr>
              <a:t>– </a:t>
            </a:r>
            <a:r>
              <a:rPr lang="en-AU" sz="2800" b="1" dirty="0">
                <a:solidFill>
                  <a:srgbClr val="FF0000"/>
                </a:solidFill>
              </a:rPr>
              <a:t>postponed, now to be virtual by sub-topic: evaluation, consolidated waves data base, metadata; drifters </a:t>
            </a:r>
          </a:p>
          <a:p>
            <a:pPr marL="514350" indent="-514350">
              <a:lnSpc>
                <a:spcPct val="80000"/>
              </a:lnSpc>
              <a:spcBef>
                <a:spcPts val="0"/>
              </a:spcBef>
              <a:spcAft>
                <a:spcPts val="1800"/>
              </a:spcAft>
              <a:buSzPct val="100000"/>
              <a:buFont typeface="+mj-lt"/>
              <a:buAutoNum type="arabicPeriod"/>
            </a:pPr>
            <a:endParaRPr lang="en-US" sz="2800" dirty="0"/>
          </a:p>
          <a:p>
            <a:pPr marL="514350" lvl="0" indent="-514350" algn="l" rtl="0">
              <a:lnSpc>
                <a:spcPct val="80000"/>
              </a:lnSpc>
              <a:spcBef>
                <a:spcPts val="0"/>
              </a:spcBef>
              <a:spcAft>
                <a:spcPts val="1800"/>
              </a:spcAft>
              <a:buClr>
                <a:schemeClr val="dk1"/>
              </a:buClr>
              <a:buSzPct val="100000"/>
              <a:buFont typeface="+mj-lt"/>
              <a:buAutoNum type="arabicPeriod"/>
            </a:pPr>
            <a:endParaRPr sz="2700" dirty="0"/>
          </a:p>
          <a:p>
            <a:pPr marL="0" lvl="0" indent="0" algn="l" rtl="0">
              <a:spcBef>
                <a:spcPts val="640"/>
              </a:spcBef>
              <a:spcAft>
                <a:spcPts val="1800"/>
              </a:spcAft>
              <a:buNone/>
            </a:pPr>
            <a:endParaRPr dirty="0"/>
          </a:p>
        </p:txBody>
      </p:sp>
      <p:sp>
        <p:nvSpPr>
          <p:cNvPr id="2" name="TextBox 1">
            <a:extLst>
              <a:ext uri="{FF2B5EF4-FFF2-40B4-BE49-F238E27FC236}">
                <a16:creationId xmlns:a16="http://schemas.microsoft.com/office/drawing/2014/main" id="{EE7C12A7-01EC-416F-A515-C250CA028A0C}"/>
              </a:ext>
            </a:extLst>
          </p:cNvPr>
          <p:cNvSpPr txBox="1"/>
          <p:nvPr/>
        </p:nvSpPr>
        <p:spPr>
          <a:xfrm>
            <a:off x="71120" y="5842000"/>
            <a:ext cx="7568097" cy="738664"/>
          </a:xfrm>
          <a:prstGeom prst="rect">
            <a:avLst/>
          </a:prstGeom>
          <a:noFill/>
        </p:spPr>
        <p:txBody>
          <a:bodyPr wrap="none" lIns="91440" tIns="45720" rIns="91440" bIns="45720" rtlCol="0" anchor="t">
            <a:spAutoFit/>
          </a:bodyPr>
          <a:lstStyle/>
          <a:p>
            <a:r>
              <a:rPr lang="en-AU"/>
              <a:t>* This can include particular achievements/successes, dealing with issues, progress et cetera</a:t>
            </a:r>
          </a:p>
          <a:p>
            <a:r>
              <a:rPr lang="en-AU" baseline="30000"/>
              <a:t>#  </a:t>
            </a:r>
            <a:r>
              <a:rPr lang="en-AU"/>
              <a:t>You must show that these align to the strategic pillars</a:t>
            </a:r>
            <a:r>
              <a:rPr lang="en-AU" dirty="0"/>
              <a:t>, actions</a:t>
            </a:r>
            <a:r>
              <a:rPr lang="en-AU"/>
              <a:t> and </a:t>
            </a:r>
            <a:r>
              <a:rPr lang="en-AU" dirty="0"/>
              <a:t>success measures</a:t>
            </a:r>
            <a:endParaRPr lang="en-AU"/>
          </a:p>
          <a:p>
            <a:endParaRPr lang="en-AU"/>
          </a:p>
        </p:txBody>
      </p:sp>
    </p:spTree>
    <p:extLst>
      <p:ext uri="{BB962C8B-B14F-4D97-AF65-F5344CB8AC3E}">
        <p14:creationId xmlns:p14="http://schemas.microsoft.com/office/powerpoint/2010/main" val="40131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title"/>
          </p:nvPr>
        </p:nvSpPr>
        <p:spPr>
          <a:xfrm>
            <a:off x="914400"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a:t>4. 2-3 Key focus areas for next year</a:t>
            </a:r>
            <a:endParaRPr sz="3600" b="1" i="0" u="none" strike="noStrike" cap="none">
              <a:solidFill>
                <a:schemeClr val="dk1"/>
              </a:solidFill>
              <a:latin typeface="Calibri"/>
              <a:ea typeface="Calibri"/>
              <a:cs typeface="Calibri"/>
              <a:sym typeface="Calibri"/>
            </a:endParaRPr>
          </a:p>
        </p:txBody>
      </p:sp>
      <p:sp>
        <p:nvSpPr>
          <p:cNvPr id="4" name="Google Shape;131;g5b204c3975_0_8">
            <a:extLst>
              <a:ext uri="{FF2B5EF4-FFF2-40B4-BE49-F238E27FC236}">
                <a16:creationId xmlns:a16="http://schemas.microsoft.com/office/drawing/2014/main" id="{351EC804-A8D5-4101-A44A-58C6173F6384}"/>
              </a:ext>
            </a:extLst>
          </p:cNvPr>
          <p:cNvSpPr txBox="1">
            <a:spLocks noGrp="1"/>
          </p:cNvSpPr>
          <p:nvPr>
            <p:ph type="body" idx="1"/>
          </p:nvPr>
        </p:nvSpPr>
        <p:spPr>
          <a:xfrm>
            <a:off x="610273" y="1040031"/>
            <a:ext cx="8229600" cy="4561779"/>
          </a:xfrm>
          <a:prstGeom prst="rect">
            <a:avLst/>
          </a:prstGeom>
        </p:spPr>
        <p:txBody>
          <a:bodyPr spcFirstLastPara="1" wrap="square" lIns="91425" tIns="91425" rIns="91425" bIns="91425" anchor="t" anchorCtr="0">
            <a:noAutofit/>
          </a:bodyPr>
          <a:lstStyle/>
          <a:p>
            <a:pPr marL="514350" marR="0" lvl="0" indent="-51435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AU" sz="2800" b="1" i="0" u="none" strike="noStrike" kern="0" cap="none" spc="0" normalizeH="0" baseline="0" noProof="0" dirty="0">
                <a:ln>
                  <a:noFill/>
                </a:ln>
                <a:solidFill>
                  <a:srgbClr val="FF0000"/>
                </a:solidFill>
                <a:effectLst/>
                <a:uLnTx/>
                <a:uFillTx/>
                <a:latin typeface="Calibri"/>
                <a:cs typeface="Calibri"/>
                <a:sym typeface="Calibri"/>
              </a:rPr>
              <a:t>Wave Measurement Workshop </a:t>
            </a:r>
            <a:r>
              <a:rPr kumimoji="0" lang="en-AU" sz="2800" b="0" i="0" u="none" strike="noStrike" kern="0" cap="none" spc="0" normalizeH="0" baseline="0" noProof="0" dirty="0">
                <a:ln>
                  <a:noFill/>
                </a:ln>
                <a:solidFill>
                  <a:srgbClr val="FF0000"/>
                </a:solidFill>
                <a:effectLst/>
                <a:uLnTx/>
                <a:uFillTx/>
                <a:latin typeface="Calibri"/>
                <a:cs typeface="Calibri"/>
                <a:sym typeface="Calibri"/>
              </a:rPr>
              <a:t>(</a:t>
            </a:r>
            <a:r>
              <a:rPr kumimoji="0" lang="en-US" sz="2800" b="1" i="0" u="none" strike="noStrike" kern="0" cap="none" spc="0" normalizeH="0" baseline="0" noProof="0" dirty="0">
                <a:ln>
                  <a:noFill/>
                </a:ln>
                <a:solidFill>
                  <a:srgbClr val="FF0000"/>
                </a:solidFill>
                <a:effectLst/>
                <a:uLnTx/>
                <a:uFillTx/>
                <a:latin typeface="Calibri"/>
                <a:cs typeface="Calibri"/>
                <a:sym typeface="Calibri"/>
              </a:rPr>
              <a:t>A6.9/1)</a:t>
            </a:r>
          </a:p>
          <a:p>
            <a:pPr marL="971550" lvl="1" indent="-514350">
              <a:lnSpc>
                <a:spcPct val="80000"/>
              </a:lnSpc>
              <a:spcBef>
                <a:spcPts val="0"/>
              </a:spcBef>
              <a:spcAft>
                <a:spcPts val="1800"/>
              </a:spcAft>
              <a:buClr>
                <a:srgbClr val="000000"/>
              </a:buClr>
              <a:buSzPct val="100000"/>
              <a:defRPr/>
            </a:pPr>
            <a:r>
              <a:rPr lang="en-US" sz="2400" b="1" dirty="0">
                <a:solidFill>
                  <a:srgbClr val="FF0000"/>
                </a:solidFill>
              </a:rPr>
              <a:t>Several short virtual sessions by sub-topic</a:t>
            </a:r>
            <a:endParaRPr kumimoji="0" lang="en-AU" sz="2400" b="0" i="0" u="none" strike="noStrike" kern="0" cap="none" spc="0" normalizeH="0" baseline="0" noProof="0" dirty="0">
              <a:ln>
                <a:noFill/>
              </a:ln>
              <a:solidFill>
                <a:srgbClr val="FF0000"/>
              </a:solidFill>
              <a:effectLst/>
              <a:uLnTx/>
              <a:uFillTx/>
              <a:latin typeface="Calibri"/>
              <a:cs typeface="Calibri"/>
              <a:sym typeface="Calibri"/>
            </a:endParaRPr>
          </a:p>
          <a:p>
            <a:pPr marL="514350" marR="0" lvl="0" indent="-51435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AU" sz="2400" b="0" i="0" u="none" strike="noStrike" kern="0" cap="none" spc="0" normalizeH="0" baseline="0" noProof="0" dirty="0">
                <a:ln>
                  <a:noFill/>
                </a:ln>
                <a:solidFill>
                  <a:srgbClr val="000000"/>
                </a:solidFill>
                <a:effectLst/>
                <a:uLnTx/>
                <a:uFillTx/>
                <a:latin typeface="Calibri"/>
                <a:cs typeface="Calibri"/>
                <a:sym typeface="Calibri"/>
              </a:rPr>
              <a:t>Continued evaluation efforts, particularly for emerging systems; more journal articles</a:t>
            </a:r>
          </a:p>
          <a:p>
            <a:pPr marL="457200" marR="0" lvl="0" indent="-45720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AU" sz="2400" b="0" i="0" u="none" strike="noStrike" kern="0" cap="none" spc="0" normalizeH="0" baseline="0" noProof="0" dirty="0">
                <a:ln>
                  <a:noFill/>
                </a:ln>
                <a:solidFill>
                  <a:srgbClr val="000000"/>
                </a:solidFill>
                <a:effectLst/>
                <a:uLnTx/>
                <a:uFillTx/>
                <a:latin typeface="Calibri"/>
                <a:cs typeface="Calibri"/>
                <a:sym typeface="Calibri"/>
              </a:rPr>
              <a:t>Wave drifter deployments, engagement of NWP centres; </a:t>
            </a:r>
          </a:p>
          <a:p>
            <a:pPr marL="457200" marR="0" lvl="0" indent="-457200" algn="l" defTabSz="914400" rtl="0" eaLnBrk="1" fontAlgn="auto" latinLnBrk="0" hangingPunct="1">
              <a:lnSpc>
                <a:spcPct val="80000"/>
              </a:lnSpc>
              <a:spcBef>
                <a:spcPts val="0"/>
              </a:spcBef>
              <a:spcAft>
                <a:spcPts val="1800"/>
              </a:spcAft>
              <a:buClr>
                <a:srgbClr val="000000"/>
              </a:buClr>
              <a:buSzPct val="100000"/>
              <a:buFont typeface="+mj-lt"/>
              <a:buAutoNum type="arabicPeriod" startAt="4"/>
              <a:tabLst/>
              <a:defRPr/>
            </a:pPr>
            <a:r>
              <a:rPr kumimoji="0" lang="en-US" sz="24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Follow up on Recommendations from DBCP-36</a:t>
            </a:r>
            <a:r>
              <a:rPr kumimoji="0" lang="en-US" sz="28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a:t>
            </a:r>
          </a:p>
          <a:p>
            <a:pPr marL="971550" marR="0" lvl="1" indent="-51435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US" sz="1600" b="1" i="0" u="none" kern="0" cap="none" spc="0" normalizeH="0" baseline="0" noProof="0" dirty="0">
                <a:ln>
                  <a:noFill/>
                </a:ln>
                <a:solidFill>
                  <a:srgbClr val="0070C0"/>
                </a:solidFill>
                <a:effectLst/>
                <a:uLnTx/>
                <a:uFillTx/>
                <a:latin typeface="Calibri"/>
                <a:cs typeface="Calibri"/>
                <a:sym typeface="Calibri"/>
              </a:rPr>
              <a:t>R6.9/1 — Continue to Investigate a consolidated Waves data base (with TT-MB)</a:t>
            </a:r>
          </a:p>
          <a:p>
            <a:pPr marL="971550" marR="0" lvl="1" indent="-51435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US" sz="1600" b="1" i="0" u="none" strike="noStrike" kern="0" cap="none" spc="0" normalizeH="0" baseline="0" noProof="0" dirty="0">
                <a:ln>
                  <a:noFill/>
                </a:ln>
                <a:solidFill>
                  <a:srgbClr val="0070C0"/>
                </a:solidFill>
                <a:effectLst/>
                <a:uLnTx/>
                <a:uFillTx/>
                <a:latin typeface="Calibri"/>
                <a:cs typeface="Calibri"/>
                <a:sym typeface="Calibri"/>
              </a:rPr>
              <a:t>R6.9/2 — Establish QC Flag for Wind-Generated Surface Gravity Wave Frequency Spectra</a:t>
            </a:r>
          </a:p>
          <a:p>
            <a:pPr marL="971550" marR="0" lvl="1" indent="-514350" algn="l" defTabSz="914400" rtl="0" eaLnBrk="1" fontAlgn="auto" latinLnBrk="0" hangingPunct="1">
              <a:lnSpc>
                <a:spcPct val="80000"/>
              </a:lnSpc>
              <a:spcBef>
                <a:spcPts val="0"/>
              </a:spcBef>
              <a:spcAft>
                <a:spcPts val="1800"/>
              </a:spcAft>
              <a:buClr>
                <a:srgbClr val="000000"/>
              </a:buClr>
              <a:buSzPct val="100000"/>
              <a:buFont typeface="+mj-lt"/>
              <a:buAutoNum type="arabicPeriod"/>
              <a:tabLst/>
              <a:defRPr/>
            </a:pPr>
            <a:r>
              <a:rPr kumimoji="0" lang="en-US" sz="1600" b="1" i="0" u="none" strike="noStrike" kern="0" cap="none" spc="0" normalizeH="0" baseline="0" noProof="0" dirty="0">
                <a:ln>
                  <a:noFill/>
                </a:ln>
                <a:solidFill>
                  <a:srgbClr val="0070C0"/>
                </a:solidFill>
                <a:effectLst/>
                <a:uLnTx/>
                <a:uFillTx/>
                <a:latin typeface="Calibri"/>
                <a:cs typeface="Calibri"/>
                <a:sym typeface="Calibri"/>
              </a:rPr>
              <a:t>R6.9/3 – Observations of Raw Displacement or Acceleration Time Series</a:t>
            </a:r>
          </a:p>
          <a:p>
            <a:pPr marL="514350" lvl="0" indent="-514350" algn="l" rtl="0">
              <a:lnSpc>
                <a:spcPct val="80000"/>
              </a:lnSpc>
              <a:spcBef>
                <a:spcPts val="0"/>
              </a:spcBef>
              <a:spcAft>
                <a:spcPts val="1800"/>
              </a:spcAft>
              <a:buClr>
                <a:schemeClr val="dk1"/>
              </a:buClr>
              <a:buSzPct val="100000"/>
              <a:buFont typeface="+mj-lt"/>
              <a:buAutoNum type="arabicPeriod"/>
            </a:pPr>
            <a:endParaRPr lang="en-AU" sz="2700" dirty="0"/>
          </a:p>
        </p:txBody>
      </p:sp>
      <p:sp>
        <p:nvSpPr>
          <p:cNvPr id="3" name="TextBox 2">
            <a:extLst>
              <a:ext uri="{FF2B5EF4-FFF2-40B4-BE49-F238E27FC236}">
                <a16:creationId xmlns:a16="http://schemas.microsoft.com/office/drawing/2014/main" id="{879C0C06-4FE0-4764-8A00-73865D60EF4F}"/>
              </a:ext>
            </a:extLst>
          </p:cNvPr>
          <p:cNvSpPr txBox="1"/>
          <p:nvPr/>
        </p:nvSpPr>
        <p:spPr>
          <a:xfrm>
            <a:off x="223283" y="6007395"/>
            <a:ext cx="610308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a:t>#  You must show  alignment to the strategic pillars and actions</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1124173" y="1603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dirty="0">
                <a:latin typeface="Calibri" panose="020F0502020204030204" pitchFamily="34" charset="0"/>
                <a:cs typeface="Calibri" panose="020F0502020204030204" pitchFamily="34" charset="0"/>
              </a:rPr>
              <a:t>5. Key take-home messages*</a:t>
            </a:r>
            <a:endParaRPr sz="3600" b="0" i="0" u="none" strike="noStrike" cap="none" dirty="0">
              <a:solidFill>
                <a:schemeClr val="dk1"/>
              </a:solidFill>
              <a:latin typeface="Calibri" panose="020F0502020204030204" pitchFamily="34" charset="0"/>
              <a:cs typeface="Calibri" panose="020F0502020204030204" pitchFamily="34" charset="0"/>
              <a:sym typeface="Calibri"/>
            </a:endParaRPr>
          </a:p>
        </p:txBody>
      </p:sp>
      <p:sp>
        <p:nvSpPr>
          <p:cNvPr id="143" name="Google Shape;143;p4"/>
          <p:cNvSpPr txBox="1">
            <a:spLocks noGrp="1"/>
          </p:cNvSpPr>
          <p:nvPr>
            <p:ph type="body" idx="1"/>
          </p:nvPr>
        </p:nvSpPr>
        <p:spPr>
          <a:xfrm>
            <a:off x="511614" y="1303337"/>
            <a:ext cx="8384959" cy="5013664"/>
          </a:xfrm>
          <a:prstGeom prst="rect">
            <a:avLst/>
          </a:prstGeom>
          <a:noFill/>
          <a:ln>
            <a:noFill/>
          </a:ln>
        </p:spPr>
        <p:txBody>
          <a:bodyPr spcFirstLastPara="1" wrap="square" lIns="91425" tIns="45700" rIns="91425" bIns="45700" anchor="t" anchorCtr="0">
            <a:noAutofit/>
          </a:bodyPr>
          <a:lstStyle/>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Evaluation continues to be a critical element of wave observing programs especially for emerging systems. </a:t>
            </a:r>
            <a:r>
              <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Requires ongoing action by buoy program operators; we can advise/assist</a:t>
            </a: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endPar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r>
              <a:rPr kumimoji="0" lang="en-US" sz="2000" b="1" i="0" u="sng"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Machine-readable</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metadata and consolidated waves data base is an urgent requirement for end users – </a:t>
            </a:r>
            <a:r>
              <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the former requires action from </a:t>
            </a:r>
            <a:r>
              <a:rPr kumimoji="0" lang="en-US" sz="2000" b="0" i="0" u="none" strike="noStrike" kern="0" cap="none" spc="0" normalizeH="0" baseline="0" noProof="0" dirty="0" err="1">
                <a:ln>
                  <a:noFill/>
                </a:ln>
                <a:solidFill>
                  <a:srgbClr val="FF0000"/>
                </a:solidFill>
                <a:effectLst/>
                <a:uLnTx/>
                <a:uFillTx/>
                <a:latin typeface="Calibri" panose="020F0502020204030204" pitchFamily="34" charset="0"/>
                <a:cs typeface="Calibri" panose="020F0502020204030204" pitchFamily="34" charset="0"/>
                <a:sym typeface="Arial"/>
              </a:rPr>
              <a:t>OceanOps</a:t>
            </a:r>
            <a:r>
              <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 and TT-MB; the latter is a bigger problem</a:t>
            </a: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endPar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endParaRP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Continued deployments and evaluations of wave drifters is a potential game changer – </a:t>
            </a:r>
            <a:r>
              <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and getting these on the GTS! Requires action by DBCP</a:t>
            </a: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endParaRPr kumimoji="0" lang="en-US" sz="2000" b="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endParaRP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r>
              <a:rPr kumimoji="0" lang="en-US" sz="200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“Workshop on Operational Wave Measurements” – broad dialog required</a:t>
            </a:r>
          </a:p>
          <a:p>
            <a:pPr marL="514350" marR="0" lvl="0" indent="-514350" algn="l" defTabSz="914400" rtl="0" eaLnBrk="1" fontAlgn="auto" latinLnBrk="0" hangingPunct="1">
              <a:lnSpc>
                <a:spcPct val="115000"/>
              </a:lnSpc>
              <a:spcBef>
                <a:spcPts val="0"/>
              </a:spcBef>
              <a:spcAft>
                <a:spcPts val="0"/>
              </a:spcAft>
              <a:buClr>
                <a:srgbClr val="000000"/>
              </a:buClr>
              <a:buSzPct val="100000"/>
              <a:buFont typeface="+mj-lt"/>
              <a:buAutoNum type="arabicPeriod"/>
              <a:tabLst/>
              <a:defRPr/>
            </a:pPr>
            <a:endParaRPr kumimoji="0" lang="en-US" sz="2000"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endParaRPr>
          </a:p>
          <a:p>
            <a:pPr marL="0" indent="0">
              <a:lnSpc>
                <a:spcPct val="115000"/>
              </a:lnSpc>
              <a:spcBef>
                <a:spcPts val="0"/>
              </a:spcBef>
              <a:buSzPct val="100000"/>
              <a:buNone/>
            </a:pPr>
            <a:endParaRPr lang="en-US" sz="3000" dirty="0">
              <a:solidFill>
                <a:schemeClr val="tx1"/>
              </a:solidFill>
              <a:latin typeface="Calibri" panose="020F0502020204030204" pitchFamily="34" charset="0"/>
              <a:cs typeface="Calibri" panose="020F0502020204030204" pitchFamily="34" charset="0"/>
              <a:sym typeface="Arial"/>
            </a:endParaRPr>
          </a:p>
        </p:txBody>
      </p:sp>
      <p:sp>
        <p:nvSpPr>
          <p:cNvPr id="2" name="TextBox 1">
            <a:extLst>
              <a:ext uri="{FF2B5EF4-FFF2-40B4-BE49-F238E27FC236}">
                <a16:creationId xmlns:a16="http://schemas.microsoft.com/office/drawing/2014/main" id="{C87A3FD6-DEA8-4D8E-B1F9-C0DDDFE619AD}"/>
              </a:ext>
            </a:extLst>
          </p:cNvPr>
          <p:cNvSpPr txBox="1"/>
          <p:nvPr/>
        </p:nvSpPr>
        <p:spPr>
          <a:xfrm>
            <a:off x="247427" y="5963920"/>
            <a:ext cx="8896573" cy="555537"/>
          </a:xfrm>
          <a:prstGeom prst="rect">
            <a:avLst/>
          </a:prstGeom>
          <a:noFill/>
        </p:spPr>
        <p:txBody>
          <a:bodyPr wrap="square" rtlCol="0">
            <a:spAutoFit/>
          </a:bodyPr>
          <a:lstStyle/>
          <a:p>
            <a:pPr>
              <a:lnSpc>
                <a:spcPct val="115000"/>
              </a:lnSpc>
              <a:buSzPct val="100000"/>
            </a:pPr>
            <a:r>
              <a:rPr lang="en-AU"/>
              <a:t>*</a:t>
            </a:r>
            <a:r>
              <a:rPr lang="en-AU">
                <a:latin typeface="Calibri" panose="020F0502020204030204" pitchFamily="34" charset="0"/>
                <a:cs typeface="Calibri" panose="020F0502020204030204" pitchFamily="34" charset="0"/>
              </a:rPr>
              <a:t>include</a:t>
            </a:r>
            <a:r>
              <a:rPr lang="en-AU"/>
              <a:t> </a:t>
            </a:r>
            <a:r>
              <a:rPr lang="en-AU">
                <a:solidFill>
                  <a:schemeClr val="tx1"/>
                </a:solidFill>
                <a:latin typeface="Calibri" panose="020F0502020204030204" pitchFamily="34" charset="0"/>
                <a:cs typeface="Calibri" panose="020F0502020204030204" pitchFamily="34" charset="0"/>
              </a:rPr>
              <a:t>what help you need from the DBCP community, if any? and/or any recommendations you have for the DBCP?</a:t>
            </a:r>
            <a:endParaRPr lang="en-AU" sz="1200">
              <a:latin typeface="Calibri" panose="020F0502020204030204" pitchFamily="34" charset="0"/>
              <a:cs typeface="Calibri" panose="020F0502020204030204" pitchFamily="34" charset="0"/>
            </a:endParaRPr>
          </a:p>
          <a:p>
            <a:endParaRPr lang="en-AU"/>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619</Words>
  <Application>Microsoft Office PowerPoint</Application>
  <PresentationFormat>On-screen Show (4:3)</PresentationFormat>
  <Paragraphs>58</Paragraphs>
  <Slides>6</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Office Theme</vt:lpstr>
      <vt:lpstr>Custom Design</vt:lpstr>
      <vt:lpstr>PowerPoint Presentation</vt:lpstr>
      <vt:lpstr>1. Statistics</vt:lpstr>
      <vt:lpstr>2. Realignment of ToRs to DBCP strategy* </vt:lpstr>
      <vt:lpstr>3. 2-3 Key highlights this year*</vt:lpstr>
      <vt:lpstr>4. 2-3 Key focus areas for next year</vt:lpstr>
      <vt:lpstr>5. Key take-home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Boris Kelly-Gerreyn</dc:creator>
  <cp:lastModifiedBy>Val Swail</cp:lastModifiedBy>
  <cp:revision>15</cp:revision>
  <dcterms:modified xsi:type="dcterms:W3CDTF">2021-10-25T16:02:50Z</dcterms:modified>
</cp:coreProperties>
</file>