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506" r:id="rId2"/>
    <p:sldId id="1053" r:id="rId3"/>
    <p:sldId id="1057" r:id="rId4"/>
    <p:sldId id="1058" r:id="rId5"/>
    <p:sldId id="1055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291"/>
  </p:normalViewPr>
  <p:slideViewPr>
    <p:cSldViewPr snapToGrid="0" snapToObjects="1">
      <p:cViewPr varScale="1">
        <p:scale>
          <a:sx n="92" d="100"/>
          <a:sy n="92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C9A11-0E86-8B41-B762-9EEA69E47375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569C4-56F1-C649-8AF1-246A29F5B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xmlns="" id="{367901C0-7B76-4848-9533-97E5A84A88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107950"/>
            <a:ext cx="6096000" cy="3429000"/>
          </a:xfrm>
          <a:ln/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xmlns="" id="{EFEFD034-F19B-5146-96D6-356EA326E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138" y="3708400"/>
            <a:ext cx="57721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xmlns="" id="{2E4B5B31-2CB7-CA4B-BE9B-9C54B7E74C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F045-BB28-4149-8E59-337640AC19C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409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xmlns="" id="{367901C0-7B76-4848-9533-97E5A84A88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107950"/>
            <a:ext cx="6096000" cy="3429000"/>
          </a:xfrm>
          <a:ln/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xmlns="" id="{EFEFD034-F19B-5146-96D6-356EA326E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138" y="3708400"/>
            <a:ext cx="57721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xmlns="" id="{2E4B5B31-2CB7-CA4B-BE9B-9C54B7E74C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8AF045-BB28-4149-8E59-337640AC19C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7556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96" indent="0" algn="ctr">
              <a:buNone/>
              <a:defRPr/>
            </a:lvl2pPr>
            <a:lvl3pPr marL="914391" indent="0" algn="ctr">
              <a:buNone/>
              <a:defRPr/>
            </a:lvl3pPr>
            <a:lvl4pPr marL="1371587" indent="0" algn="ctr">
              <a:buNone/>
              <a:defRPr/>
            </a:lvl4pPr>
            <a:lvl5pPr marL="1828782" indent="0" algn="ctr">
              <a:buNone/>
              <a:defRPr/>
            </a:lvl5pPr>
            <a:lvl6pPr marL="2285978" indent="0" algn="ctr">
              <a:buNone/>
              <a:defRPr/>
            </a:lvl6pPr>
            <a:lvl7pPr marL="2743173" indent="0" algn="ctr">
              <a:buNone/>
              <a:defRPr/>
            </a:lvl7pPr>
            <a:lvl8pPr marL="3200368" indent="0" algn="ctr">
              <a:buNone/>
              <a:defRPr/>
            </a:lvl8pPr>
            <a:lvl9pPr marL="36575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C4F9A9E-E0C0-6748-B7C5-DF995ED23A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1ECD85A-54AD-DE4E-8D48-1A842C03A5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1B4E173-0E4F-3647-9572-B6046C701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52CF6-D5AB-DF4C-B095-492B2918C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80835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0A4F21A-3173-744B-B7D1-A439C366EB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3C7B263-6920-7546-A650-065E91756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5A35928-3501-8041-9EC8-D0EFE13D1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CFBA9-E1F7-7E4D-8462-B3FE961D2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947081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04801"/>
            <a:ext cx="2590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304801"/>
            <a:ext cx="7569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3830EC9-B965-DB40-AD3C-7DB949E94D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DBFBE2B-9784-2043-A9C0-153044DD38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B6533DC-6C0B-9947-87AA-6D21842C01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5906A-80FE-104F-AF59-310651309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18859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F1614E4-9AA2-0C47-9B19-C19C79F3F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4D587EE-F74D-5645-AF6F-CC8BCDC28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3282A6F-BF43-A843-BA47-7DF0F13C59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57B6-149F-3643-AB42-8B42922F65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26608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1" indent="0">
              <a:buNone/>
              <a:defRPr sz="1600"/>
            </a:lvl3pPr>
            <a:lvl4pPr marL="1371587" indent="0">
              <a:buNone/>
              <a:defRPr sz="1400"/>
            </a:lvl4pPr>
            <a:lvl5pPr marL="1828782" indent="0">
              <a:buNone/>
              <a:defRPr sz="1400"/>
            </a:lvl5pPr>
            <a:lvl6pPr marL="2285978" indent="0">
              <a:buNone/>
              <a:defRPr sz="1400"/>
            </a:lvl6pPr>
            <a:lvl7pPr marL="2743173" indent="0">
              <a:buNone/>
              <a:defRPr sz="1400"/>
            </a:lvl7pPr>
            <a:lvl8pPr marL="3200368" indent="0">
              <a:buNone/>
              <a:defRPr sz="1400"/>
            </a:lvl8pPr>
            <a:lvl9pPr marL="365756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F6B2A8D-0404-C742-8F3A-5AD8D845D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3A0DA42-F50A-ED44-8C54-5666E38146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0FCE390-C314-BD4B-8014-ABB9553E4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A426F-9ECE-0440-A083-B37498AD5D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5615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76401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76401"/>
            <a:ext cx="508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AB43FC2-793B-1941-962C-B127C5AD6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E076A87-F66A-894C-B3FE-C382841D86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01887E9-A066-3644-81BE-00F42118D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0B94-CFD5-144D-91BC-DD3F1FCE84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575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D6464624-E0DF-9244-BED0-C1F3923EA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F097511-16B3-DB42-B170-841C6C4557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4F3CD741-3026-B549-8302-2BB6F75A6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0383C-91F5-4B47-91D7-D41633582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1217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B614DE28-78CD-6A40-ACC1-1D408FBFE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90FC1D7E-343D-3442-ADC4-30FFBBF50A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6B9F480-F0FA-8A4C-A9D7-6DF8BE72E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FC9C2-AD03-5241-AF08-EAD0B0A13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02934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02AB874B-D1AE-D549-8B69-9DF109B65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90096CC-B70A-BA41-8424-287D9B8B8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E849C6FF-57CC-CC49-A60D-80DE56D2A7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D12C0-620D-064E-90F4-48F166483B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95832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C897086-848F-9040-A3AC-56877C28EF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E81148F-0EBE-1F43-ACAB-F838D697C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F803AFC-BA1E-6C46-999D-34BD560A9B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18AF7-E1E2-0C49-A726-668BFBE53F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13776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E746943-FF27-774C-98D3-3B0AC85E60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231D424-4026-2847-B2F7-A5C23F7163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E07F04B-9E10-824E-9161-9D48BDAFFA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6E0A-9EBA-AD48-952E-134D09C1C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9839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FB18ED7-C726-7B49-A3C3-1F5155DA4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48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CD8EC2D0-8CBA-604E-A85A-15C14E4F62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76400"/>
            <a:ext cx="10363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EE43B891-ACAC-0A41-A02D-9760ACECDA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C0436D1D-E25B-6942-97B7-62B6462280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64D3D5D-FB53-384B-A4FB-AEF93E3792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512464E-5796-4D40-B091-66833CA63B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10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34" charset="-128"/>
          <a:cs typeface="ＭＳ Ｐゴシック" pitchFamily="-1" charset="-128"/>
        </a:defRPr>
      </a:lvl5pPr>
      <a:lvl6pPr marL="457196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6pPr>
      <a:lvl7pPr marL="914391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7pPr>
      <a:lvl8pPr marL="1371587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8pPr>
      <a:lvl9pPr marL="1828782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575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770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8966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161" indent="-228597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4571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B66D6B13-1436-9144-937C-6572BF00A7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75521" y="3916456"/>
            <a:ext cx="7992888" cy="1440160"/>
          </a:xfrm>
          <a:ln w="28575">
            <a:noFill/>
          </a:ln>
        </p:spPr>
        <p:txBody>
          <a:bodyPr/>
          <a:lstStyle/>
          <a:p>
            <a:pPr eaLnBrk="1" hangingPunct="1"/>
            <a:endParaRPr lang="en-US" altLang="en-US" sz="1800" i="1" dirty="0"/>
          </a:p>
          <a:p>
            <a:pPr eaLnBrk="1" hangingPunct="1"/>
            <a:r>
              <a:rPr lang="en-US" altLang="en-US" sz="1800" b="1" i="1" dirty="0"/>
              <a:t>Atanas </a:t>
            </a:r>
            <a:r>
              <a:rPr lang="en-US" altLang="en-US" sz="1800" b="1" i="1" dirty="0" err="1"/>
              <a:t>Palazov</a:t>
            </a:r>
            <a:endParaRPr lang="en-US" altLang="en-US" sz="1800" b="1" i="1" dirty="0"/>
          </a:p>
          <a:p>
            <a:pPr eaLnBrk="1" hangingPunct="1"/>
            <a:r>
              <a:rPr lang="en-US" altLang="en-US" sz="1600" i="1" dirty="0"/>
              <a:t>Institute of Oceanology, Bulgarian Academy of Sciences</a:t>
            </a:r>
          </a:p>
          <a:p>
            <a:pPr eaLnBrk="1" hangingPunct="1"/>
            <a:r>
              <a:rPr lang="en-US" altLang="en-US" sz="1600" i="1" dirty="0"/>
              <a:t>GOOS 10</a:t>
            </a:r>
            <a:r>
              <a:rPr lang="en-US" altLang="en-US" sz="1600" i="1" baseline="30000" dirty="0"/>
              <a:t>th</a:t>
            </a:r>
            <a:r>
              <a:rPr lang="en-US" altLang="en-US" sz="1600" i="1" dirty="0"/>
              <a:t> Regional Alliance Forum (GRF- X) [online], October 2021</a:t>
            </a:r>
          </a:p>
          <a:p>
            <a:pPr eaLnBrk="1" hangingPunct="1"/>
            <a:endParaRPr lang="en-US" altLang="en-US" sz="1800" i="1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xmlns="" id="{2E096F77-3E8C-7F42-9282-1A8756134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6" y="333376"/>
            <a:ext cx="3311525" cy="574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4" name="TextBox 1">
            <a:extLst>
              <a:ext uri="{FF2B5EF4-FFF2-40B4-BE49-F238E27FC236}">
                <a16:creationId xmlns:a16="http://schemas.microsoft.com/office/drawing/2014/main" xmlns="" id="{2EB6EA3B-0085-084F-87DD-09EA72585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056" y="406405"/>
            <a:ext cx="46621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The Global Ocean Observing System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www.goosocean.org</a:t>
            </a:r>
            <a:endParaRPr kumimoji="0" lang="en-US" altLang="fr-FR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5" name="Title 3">
            <a:extLst>
              <a:ext uri="{FF2B5EF4-FFF2-40B4-BE49-F238E27FC236}">
                <a16:creationId xmlns:a16="http://schemas.microsoft.com/office/drawing/2014/main" xmlns="" id="{62F764C6-93A7-224D-B3D4-4F8A03E9BD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1544" y="1700808"/>
            <a:ext cx="7776864" cy="2016224"/>
          </a:xfrm>
        </p:spPr>
        <p:txBody>
          <a:bodyPr/>
          <a:lstStyle/>
          <a:p>
            <a:pPr algn="ctr"/>
            <a:r>
              <a:rPr lang="en-US" altLang="fr-FR" sz="1800" dirty="0"/>
              <a:t>Reports from GOOS components</a:t>
            </a:r>
            <a:r>
              <a:rPr lang="en-US" altLang="fr-FR" sz="3200" dirty="0"/>
              <a:t/>
            </a:r>
            <a:br>
              <a:rPr lang="en-US" altLang="fr-FR" sz="3200" dirty="0"/>
            </a:br>
            <a:r>
              <a:rPr lang="en-US" altLang="fr-FR" sz="3200" dirty="0"/>
              <a:t>Black Sea GOOS</a:t>
            </a:r>
            <a:endParaRPr lang="en-US" altLang="fr-FR" sz="32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B806912-27FD-984D-93B4-A77691F77D90}"/>
              </a:ext>
            </a:extLst>
          </p:cNvPr>
          <p:cNvSpPr/>
          <p:nvPr/>
        </p:nvSpPr>
        <p:spPr bwMode="auto">
          <a:xfrm>
            <a:off x="3863976" y="6092826"/>
            <a:ext cx="4392613" cy="76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" charset="0"/>
              <a:ea typeface="ＭＳ Ｐゴシック" pitchFamily="-1" charset="-128"/>
            </a:endParaRPr>
          </a:p>
        </p:txBody>
      </p:sp>
      <p:pic>
        <p:nvPicPr>
          <p:cNvPr id="15367" name="Picture 3">
            <a:extLst>
              <a:ext uri="{FF2B5EF4-FFF2-40B4-BE49-F238E27FC236}">
                <a16:creationId xmlns:a16="http://schemas.microsoft.com/office/drawing/2014/main" xmlns="" id="{9E183756-6BC5-0A43-B6ED-9CBA2FA34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6021389"/>
            <a:ext cx="4660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72003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8D8D5B3-6CB5-CA4E-9281-F69C943E5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BB629639-89B7-4D15-B525-06F5FC906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028" y="6245277"/>
            <a:ext cx="7603372" cy="377242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2514575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770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966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161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600" i="1" kern="0" dirty="0"/>
              <a:t>GOOS 10</a:t>
            </a:r>
            <a:r>
              <a:rPr lang="en-US" altLang="en-US" sz="1600" i="1" kern="0" baseline="30000" dirty="0"/>
              <a:t>th</a:t>
            </a:r>
            <a:r>
              <a:rPr lang="en-US" altLang="en-US" sz="1600" i="1" kern="0" dirty="0"/>
              <a:t> Regional Alliance Forum (GRF- X) [online], October 2021</a:t>
            </a:r>
          </a:p>
          <a:p>
            <a:pPr eaLnBrk="1" hangingPunct="1"/>
            <a:endParaRPr lang="en-US" altLang="en-US" sz="1800" i="1" kern="0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xmlns="" id="{582957B6-9F95-4E0D-95D3-A04C80410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8955" y="221739"/>
            <a:ext cx="4662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fr-F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Black Sea GOOS</a:t>
            </a:r>
            <a:endParaRPr kumimoji="0" lang="en-US" altLang="fr-FR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864660A-2A50-4759-AD19-107A0A77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8771"/>
            <a:ext cx="10363200" cy="3325258"/>
          </a:xfrm>
        </p:spPr>
        <p:txBody>
          <a:bodyPr/>
          <a:lstStyle/>
          <a:p>
            <a:r>
              <a:rPr lang="en-US" dirty="0"/>
              <a:t>Black Sea ARGO</a:t>
            </a:r>
          </a:p>
          <a:p>
            <a:pPr lvl="1"/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Euro-Argo RISE workshop focusing on the Mediterranean and Black Seas 09.04.2021 – 67 participants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Euro-Argo Political Event – 08.06.2021 - </a:t>
            </a:r>
          </a:p>
          <a:p>
            <a:r>
              <a:rPr lang="en-US" dirty="0"/>
              <a:t>Real time wave measurement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Nine moored wave buoys along the Bulgarian Black Sea coast</a:t>
            </a:r>
          </a:p>
          <a:p>
            <a:r>
              <a:rPr lang="en-US" dirty="0"/>
              <a:t>Copernicus Black Sea Thematic Assembly Center 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Providing near real time data for the Black Sea</a:t>
            </a:r>
          </a:p>
          <a:p>
            <a:r>
              <a:rPr lang="en-US" dirty="0"/>
              <a:t>Copernicus Black Sea Monitoring and Forecasting Center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Providing physical, biogeochemical and wave forecast and re-analysis for the Black Sea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8969043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8D8D5B3-6CB5-CA4E-9281-F69C943E5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BB629639-89B7-4D15-B525-06F5FC906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028" y="6245277"/>
            <a:ext cx="7603372" cy="377242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2514575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770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966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161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600" i="1" kern="0" dirty="0"/>
              <a:t>GOOS 10</a:t>
            </a:r>
            <a:r>
              <a:rPr lang="en-US" altLang="en-US" sz="1600" i="1" kern="0" baseline="30000" dirty="0"/>
              <a:t>th</a:t>
            </a:r>
            <a:r>
              <a:rPr lang="en-US" altLang="en-US" sz="1600" i="1" kern="0" dirty="0"/>
              <a:t> Regional Alliance Forum (GRF- X) [online], October 2021</a:t>
            </a:r>
          </a:p>
          <a:p>
            <a:pPr eaLnBrk="1" hangingPunct="1"/>
            <a:endParaRPr lang="en-US" altLang="en-US" sz="1800" i="1" kern="0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xmlns="" id="{582957B6-9F95-4E0D-95D3-A04C80410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8955" y="221739"/>
            <a:ext cx="4662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fr-F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Black Sea GOOS</a:t>
            </a:r>
            <a:endParaRPr kumimoji="0" lang="en-US" altLang="fr-FR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864660A-2A50-4759-AD19-107A0A77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2355773"/>
            <a:ext cx="10363200" cy="2146453"/>
          </a:xfrm>
        </p:spPr>
        <p:txBody>
          <a:bodyPr/>
          <a:lstStyle/>
          <a:p>
            <a:r>
              <a:rPr lang="en-US" dirty="0"/>
              <a:t>Building Black Sea ARGO Community</a:t>
            </a:r>
          </a:p>
          <a:p>
            <a:endParaRPr lang="en-US" dirty="0"/>
          </a:p>
          <a:p>
            <a:r>
              <a:rPr lang="en-US" dirty="0"/>
              <a:t>Extending ARGO contributors in the Black Sea</a:t>
            </a:r>
          </a:p>
          <a:p>
            <a:endParaRPr lang="en-US" dirty="0"/>
          </a:p>
          <a:p>
            <a:r>
              <a:rPr lang="en-US" dirty="0"/>
              <a:t>EC Projects BRIDGE-BS and DOORS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83037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8D8D5B3-6CB5-CA4E-9281-F69C943E5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BB629639-89B7-4D15-B525-06F5FC906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028" y="6245277"/>
            <a:ext cx="7603372" cy="377242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2514575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770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966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161" indent="-2285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1600" i="1" kern="0" dirty="0"/>
              <a:t>GOOS 10</a:t>
            </a:r>
            <a:r>
              <a:rPr lang="en-US" altLang="en-US" sz="1600" i="1" kern="0" baseline="30000" dirty="0"/>
              <a:t>th</a:t>
            </a:r>
            <a:r>
              <a:rPr lang="en-US" altLang="en-US" sz="1600" i="1" kern="0" dirty="0"/>
              <a:t> Regional Alliance Forum (GRF- X) [online], October 2021</a:t>
            </a:r>
          </a:p>
          <a:p>
            <a:pPr eaLnBrk="1" hangingPunct="1"/>
            <a:endParaRPr lang="en-US" altLang="en-US" sz="1800" i="1" kern="0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xmlns="" id="{582957B6-9F95-4E0D-95D3-A04C80410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8955" y="221739"/>
            <a:ext cx="4662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fr-FR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Black Sea GOOS</a:t>
            </a:r>
            <a:endParaRPr kumimoji="0" lang="en-US" altLang="fr-FR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864660A-2A50-4759-AD19-107A0A774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592" y="2016086"/>
            <a:ext cx="8931007" cy="252286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dirty="0"/>
              <a:t>Towards Black Sea Observing System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Fragmentation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Improving coordination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Common planning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Data sharing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2024929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B66D6B13-1436-9144-937C-6572BF00A7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02028" y="5243382"/>
            <a:ext cx="7603372" cy="377242"/>
          </a:xfrm>
          <a:ln w="28575">
            <a:noFill/>
          </a:ln>
        </p:spPr>
        <p:txBody>
          <a:bodyPr/>
          <a:lstStyle/>
          <a:p>
            <a:pPr eaLnBrk="1" hangingPunct="1"/>
            <a:r>
              <a:rPr lang="en-US" altLang="en-US" sz="1600" i="1" dirty="0"/>
              <a:t>GOOS 10</a:t>
            </a:r>
            <a:r>
              <a:rPr lang="en-US" altLang="en-US" sz="1600" i="1" baseline="30000" dirty="0"/>
              <a:t>th</a:t>
            </a:r>
            <a:r>
              <a:rPr lang="en-US" altLang="en-US" sz="1600" i="1" dirty="0"/>
              <a:t> Regional Alliance Forum (GRF- X) [online], October 2021</a:t>
            </a:r>
          </a:p>
          <a:p>
            <a:pPr eaLnBrk="1" hangingPunct="1"/>
            <a:endParaRPr lang="en-US" altLang="en-US" sz="1800" i="1" dirty="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xmlns="" id="{2E096F77-3E8C-7F42-9282-1A8756134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6" y="333376"/>
            <a:ext cx="3311525" cy="574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5" name="Title 3">
            <a:extLst>
              <a:ext uri="{FF2B5EF4-FFF2-40B4-BE49-F238E27FC236}">
                <a16:creationId xmlns:a16="http://schemas.microsoft.com/office/drawing/2014/main" xmlns="" id="{62F764C6-93A7-224D-B3D4-4F8A03E9BD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98320" y="207077"/>
            <a:ext cx="7776864" cy="1151449"/>
          </a:xfrm>
        </p:spPr>
        <p:txBody>
          <a:bodyPr/>
          <a:lstStyle/>
          <a:p>
            <a:pPr algn="ctr"/>
            <a:r>
              <a:rPr lang="en-US" altLang="fr-FR" sz="1800" dirty="0"/>
              <a:t>Reports from GOOS components</a:t>
            </a:r>
            <a:r>
              <a:rPr lang="en-US" altLang="fr-FR" sz="3200" dirty="0"/>
              <a:t/>
            </a:r>
            <a:br>
              <a:rPr lang="en-US" altLang="fr-FR" sz="3200" dirty="0"/>
            </a:br>
            <a:r>
              <a:rPr lang="en-US" altLang="fr-FR" sz="3200" dirty="0"/>
              <a:t>Black Sea GOOS</a:t>
            </a:r>
            <a:endParaRPr lang="en-US" altLang="fr-FR" sz="32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B806912-27FD-984D-93B4-A77691F77D90}"/>
              </a:ext>
            </a:extLst>
          </p:cNvPr>
          <p:cNvSpPr/>
          <p:nvPr/>
        </p:nvSpPr>
        <p:spPr bwMode="auto">
          <a:xfrm>
            <a:off x="3863976" y="6092826"/>
            <a:ext cx="4392613" cy="7651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" charset="0"/>
              <a:ea typeface="ＭＳ Ｐゴシック" pitchFamily="-1" charset="-128"/>
            </a:endParaRPr>
          </a:p>
        </p:txBody>
      </p:sp>
      <p:pic>
        <p:nvPicPr>
          <p:cNvPr id="15367" name="Picture 3">
            <a:extLst>
              <a:ext uri="{FF2B5EF4-FFF2-40B4-BE49-F238E27FC236}">
                <a16:creationId xmlns:a16="http://schemas.microsoft.com/office/drawing/2014/main" xmlns="" id="{9E183756-6BC5-0A43-B6ED-9CBA2FA34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6021389"/>
            <a:ext cx="46609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175071A-156F-4426-AF6B-5EA328999251}"/>
              </a:ext>
            </a:extLst>
          </p:cNvPr>
          <p:cNvSpPr txBox="1"/>
          <p:nvPr/>
        </p:nvSpPr>
        <p:spPr>
          <a:xfrm>
            <a:off x="2432807" y="2805850"/>
            <a:ext cx="5957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THANK YOU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79466526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ＭＳ Ｐゴシック" pitchFamily="-1" charset="-128"/>
            <a:cs typeface="ＭＳ Ｐゴシック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213</Words>
  <Application>Microsoft Office PowerPoint</Application>
  <PresentationFormat>Widescreen</PresentationFormat>
  <Paragraphs>40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Blank Presentation</vt:lpstr>
      <vt:lpstr>Reports from GOOS components Black Sea GOOS</vt:lpstr>
      <vt:lpstr>Achievements</vt:lpstr>
      <vt:lpstr>Future plans</vt:lpstr>
      <vt:lpstr>Issues</vt:lpstr>
      <vt:lpstr>Reports from GOOS components Black Sea GOOS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GOOS</dc:title>
  <dc:creator>Fischer, Albert</dc:creator>
  <cp:lastModifiedBy>Alejandro Rojas</cp:lastModifiedBy>
  <cp:revision>34</cp:revision>
  <dcterms:created xsi:type="dcterms:W3CDTF">2020-02-11T12:50:32Z</dcterms:created>
  <dcterms:modified xsi:type="dcterms:W3CDTF">2021-10-28T01:10:54Z</dcterms:modified>
</cp:coreProperties>
</file>