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1"/>
  </p:notesMasterIdLst>
  <p:handoutMasterIdLst>
    <p:handoutMasterId r:id="rId12"/>
  </p:handoutMasterIdLst>
  <p:sldIdLst>
    <p:sldId id="589" r:id="rId2"/>
    <p:sldId id="631" r:id="rId3"/>
    <p:sldId id="633" r:id="rId4"/>
    <p:sldId id="644" r:id="rId5"/>
    <p:sldId id="637" r:id="rId6"/>
    <p:sldId id="638" r:id="rId7"/>
    <p:sldId id="664" r:id="rId8"/>
    <p:sldId id="640" r:id="rId9"/>
    <p:sldId id="642" r:id="rId10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FEDB00"/>
    <a:srgbClr val="00B5E2"/>
    <a:srgbClr val="FE5000"/>
    <a:srgbClr val="C5B9AC"/>
    <a:srgbClr val="CB333B"/>
    <a:srgbClr val="968C83"/>
    <a:srgbClr val="99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0299" autoAdjust="0"/>
  </p:normalViewPr>
  <p:slideViewPr>
    <p:cSldViewPr snapToGrid="0">
      <p:cViewPr varScale="1">
        <p:scale>
          <a:sx n="163" d="100"/>
          <a:sy n="163" d="100"/>
        </p:scale>
        <p:origin x="1176" y="15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570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502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7921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04BE-CB81-4960-83CC-B18D9A0FABB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56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246" descr="CopernicusLogos.png"/>
          <p:cNvPicPr>
            <a:picLocks noChangeAspect="1"/>
          </p:cNvPicPr>
          <p:nvPr userDrawn="1"/>
        </p:nvPicPr>
        <p:blipFill>
          <a:blip r:embed="rId3" cstate="print"/>
          <a:srcRect l="5613" t="35349" r="7569" b="35711"/>
          <a:stretch>
            <a:fillRect/>
          </a:stretch>
        </p:blipFill>
        <p:spPr>
          <a:xfrm>
            <a:off x="5270217" y="163022"/>
            <a:ext cx="4635783" cy="1194129"/>
          </a:xfrm>
          <a:prstGeom prst="rect">
            <a:avLst/>
          </a:prstGeom>
        </p:spPr>
      </p:pic>
      <p:pic>
        <p:nvPicPr>
          <p:cNvPr id="250" name="Picture 249" descr="EPS-SGSat.png"/>
          <p:cNvPicPr>
            <a:picLocks noChangeAspect="1"/>
          </p:cNvPicPr>
          <p:nvPr userDrawn="1"/>
        </p:nvPicPr>
        <p:blipFill>
          <a:blip r:embed="rId4" cstate="print"/>
          <a:srcRect l="38759" t="31628" r="37840" b="35814"/>
          <a:stretch>
            <a:fillRect/>
          </a:stretch>
        </p:blipFill>
        <p:spPr>
          <a:xfrm>
            <a:off x="3409509" y="4345171"/>
            <a:ext cx="626364" cy="673395"/>
          </a:xfrm>
          <a:prstGeom prst="rect">
            <a:avLst/>
          </a:prstGeom>
        </p:spPr>
      </p:pic>
      <p:pic>
        <p:nvPicPr>
          <p:cNvPr id="251" name="Picture 250" descr="J-3Sat.png"/>
          <p:cNvPicPr>
            <a:picLocks noChangeAspect="1"/>
          </p:cNvPicPr>
          <p:nvPr userDrawn="1"/>
        </p:nvPicPr>
        <p:blipFill>
          <a:blip r:embed="rId5" cstate="print"/>
          <a:srcRect l="34366" t="35246" r="35524" b="36537"/>
          <a:stretch>
            <a:fillRect/>
          </a:stretch>
        </p:blipFill>
        <p:spPr>
          <a:xfrm>
            <a:off x="8860466" y="1843588"/>
            <a:ext cx="1017181" cy="736579"/>
          </a:xfrm>
          <a:prstGeom prst="rect">
            <a:avLst/>
          </a:prstGeom>
        </p:spPr>
      </p:pic>
      <p:pic>
        <p:nvPicPr>
          <p:cNvPr id="252" name="Picture 251" descr="JCSSat.png"/>
          <p:cNvPicPr>
            <a:picLocks noChangeAspect="1"/>
          </p:cNvPicPr>
          <p:nvPr userDrawn="1"/>
        </p:nvPicPr>
        <p:blipFill>
          <a:blip r:embed="rId6" cstate="print"/>
          <a:srcRect l="41474" t="40723" r="41993" b="46047"/>
          <a:stretch>
            <a:fillRect/>
          </a:stretch>
        </p:blipFill>
        <p:spPr>
          <a:xfrm>
            <a:off x="184298" y="2856615"/>
            <a:ext cx="1070344" cy="661855"/>
          </a:xfrm>
          <a:prstGeom prst="rect">
            <a:avLst/>
          </a:prstGeom>
        </p:spPr>
      </p:pic>
      <p:pic>
        <p:nvPicPr>
          <p:cNvPr id="253" name="Picture 252" descr="MTGSat.png"/>
          <p:cNvPicPr>
            <a:picLocks noChangeAspect="1"/>
          </p:cNvPicPr>
          <p:nvPr userDrawn="1"/>
        </p:nvPicPr>
        <p:blipFill>
          <a:blip r:embed="rId7" cstate="print"/>
          <a:srcRect l="36762" t="37416" r="44070" b="35607"/>
          <a:stretch>
            <a:fillRect/>
          </a:stretch>
        </p:blipFill>
        <p:spPr>
          <a:xfrm rot="724535">
            <a:off x="850607" y="793897"/>
            <a:ext cx="1701210" cy="1850065"/>
          </a:xfrm>
          <a:prstGeom prst="rect">
            <a:avLst/>
          </a:prstGeom>
        </p:spPr>
      </p:pic>
      <p:pic>
        <p:nvPicPr>
          <p:cNvPr id="254" name="Picture 253" descr="S-3Sat.png"/>
          <p:cNvPicPr>
            <a:picLocks noChangeAspect="1"/>
          </p:cNvPicPr>
          <p:nvPr userDrawn="1"/>
        </p:nvPicPr>
        <p:blipFill>
          <a:blip r:embed="rId8" cstate="print"/>
          <a:srcRect l="35084" t="29871" r="35684" b="31059"/>
          <a:stretch>
            <a:fillRect/>
          </a:stretch>
        </p:blipFill>
        <p:spPr>
          <a:xfrm>
            <a:off x="7528076" y="2991293"/>
            <a:ext cx="2126286" cy="219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77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7" name="Picture 6" descr="CopernicusLogos.png"/>
          <p:cNvPicPr>
            <a:picLocks noChangeAspect="1"/>
          </p:cNvPicPr>
          <p:nvPr userDrawn="1"/>
        </p:nvPicPr>
        <p:blipFill>
          <a:blip r:embed="rId2" cstate="print"/>
          <a:srcRect l="5613" t="35349" r="7569" b="35711"/>
          <a:stretch>
            <a:fillRect/>
          </a:stretch>
        </p:blipFill>
        <p:spPr>
          <a:xfrm>
            <a:off x="5883349" y="6253096"/>
            <a:ext cx="2183219" cy="562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0112" y="1342571"/>
            <a:ext cx="3069773" cy="2373086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483848" y="1342571"/>
            <a:ext cx="3069773" cy="2373086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597585" y="1342571"/>
            <a:ext cx="3069773" cy="237308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70112" y="3773713"/>
            <a:ext cx="3069773" cy="2373086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483848" y="3773713"/>
            <a:ext cx="3069773" cy="2373086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597585" y="3773713"/>
            <a:ext cx="3069773" cy="2373086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36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158" y="1574796"/>
            <a:ext cx="4643249" cy="238760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77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158" y="862821"/>
            <a:ext cx="4643249" cy="5523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27DF-5147-4D6C-AD5E-DDCA74E80FF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029333" y="1574799"/>
            <a:ext cx="4643249" cy="2387599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5029333" y="862824"/>
            <a:ext cx="4643249" cy="5523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5"/>
          </p:nvPr>
        </p:nvSpPr>
        <p:spPr>
          <a:xfrm>
            <a:off x="261418" y="4165583"/>
            <a:ext cx="4643249" cy="238760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6"/>
          </p:nvPr>
        </p:nvSpPr>
        <p:spPr>
          <a:xfrm>
            <a:off x="5036593" y="4165586"/>
            <a:ext cx="4643249" cy="2387599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07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77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" name="Rectangle 61" title="[DM_E_CONFID]"/>
          <p:cNvSpPr>
            <a:spLocks noChangeArrowheads="1"/>
          </p:cNvSpPr>
          <p:nvPr userDrawn="1"/>
        </p:nvSpPr>
        <p:spPr bwMode="auto">
          <a:xfrm>
            <a:off x="3725386" y="6663739"/>
            <a:ext cx="25298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1"/>
          <p:cNvSpPr>
            <a:spLocks noChangeArrowheads="1"/>
          </p:cNvSpPr>
          <p:nvPr userDrawn="1"/>
        </p:nvSpPr>
        <p:spPr bwMode="auto">
          <a:xfrm>
            <a:off x="266700" y="6663738"/>
            <a:ext cx="19295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fld id="{8FB962D6-AAEB-4B1A-AA15-8B7900DBE691}" type="slidenum">
              <a:rPr lang="en-US" sz="800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  <p:sldLayoutId id="2147487671" r:id="rId3"/>
    <p:sldLayoutId id="2147487672" r:id="rId4"/>
  </p:sldLayoutIdLst>
  <p:transition/>
  <p:timing>
    <p:tnLst>
      <p:par>
        <p:cTn id="1" dur="indefinite" restart="never" nodeType="tmRoot"/>
      </p:par>
    </p:tnLst>
  </p:timing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2732371" y="2937909"/>
            <a:ext cx="4711700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 algn="l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Gary Corlett, Luca Centurioni, Anne O’Carroll, Igor Tomazic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B5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Espace réservé du texte 12">
            <a:extLst>
              <a:ext uri="{FF2B5EF4-FFF2-40B4-BE49-F238E27FC236}">
                <a16:creationId xmlns:a16="http://schemas.microsoft.com/office/drawing/2014/main" id="{E5DFEE1C-0722-451A-9EDA-DA1A0FBCE3EF}"/>
              </a:ext>
            </a:extLst>
          </p:cNvPr>
          <p:cNvSpPr txBox="1">
            <a:spLocks/>
          </p:cNvSpPr>
          <p:nvPr/>
        </p:nvSpPr>
        <p:spPr>
          <a:xfrm>
            <a:off x="2431558" y="1383353"/>
            <a:ext cx="5091668" cy="83099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3200" b="0" kern="0" smtClean="0"/>
              <a:t>Evaluation of HRSST drifters using Copernicus SLSTR</a:t>
            </a:r>
            <a:endParaRPr lang="en-US" sz="3200" b="0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 smtClean="0"/>
              <a:t>Reference data, such as drifting buoys, are essential for satellite SST validation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Estimated uncertainty of drifters was 0.1 K</a:t>
            </a:r>
          </a:p>
          <a:p>
            <a:pPr lvl="1"/>
            <a:r>
              <a:rPr lang="en-GB" dirty="0" smtClean="0"/>
              <a:t>However many studies suggested drifter uncertainty was closer to 0.2 K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GHRSST/DBCP HRSST Pilot Project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number of drifters to be upgraded to a higher specification</a:t>
            </a:r>
          </a:p>
          <a:p>
            <a:pPr lvl="1"/>
            <a:r>
              <a:rPr lang="en-US" dirty="0" smtClean="0"/>
              <a:t>Position accuracy and reporting to </a:t>
            </a:r>
            <a:r>
              <a:rPr lang="en-US" dirty="0" smtClean="0"/>
              <a:t>0.01 degrees </a:t>
            </a:r>
            <a:r>
              <a:rPr lang="en-US" dirty="0" smtClean="0"/>
              <a:t>(HRSST-1)</a:t>
            </a:r>
          </a:p>
          <a:p>
            <a:pPr lvl="1"/>
            <a:r>
              <a:rPr lang="en-US" dirty="0" smtClean="0"/>
              <a:t>SST accuracy </a:t>
            </a:r>
            <a:r>
              <a:rPr lang="en-US" smtClean="0"/>
              <a:t>&lt; </a:t>
            </a:r>
            <a:r>
              <a:rPr lang="en-US" smtClean="0"/>
              <a:t>0.05 K</a:t>
            </a:r>
            <a:r>
              <a:rPr lang="en-US" dirty="0" smtClean="0"/>
              <a:t>; reporting to </a:t>
            </a:r>
            <a:r>
              <a:rPr lang="en-US" dirty="0" smtClean="0"/>
              <a:t>0.01 K </a:t>
            </a:r>
            <a:r>
              <a:rPr lang="en-US" dirty="0" smtClean="0"/>
              <a:t>(HRSST-2)</a:t>
            </a:r>
          </a:p>
          <a:p>
            <a:pPr lvl="2"/>
            <a:r>
              <a:rPr lang="en-US" dirty="0" smtClean="0"/>
              <a:t>Total standard uncertainty in measured SST to be &lt; </a:t>
            </a:r>
            <a:r>
              <a:rPr lang="en-US" dirty="0" smtClean="0"/>
              <a:t>0.05 K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Hourly measurements</a:t>
            </a:r>
          </a:p>
          <a:p>
            <a:pPr lvl="1"/>
            <a:r>
              <a:rPr lang="en-US" dirty="0" smtClean="0"/>
              <a:t>Report design depth in calm water to ±</a:t>
            </a:r>
            <a:r>
              <a:rPr lang="en-US" dirty="0" smtClean="0"/>
              <a:t>5 cm</a:t>
            </a:r>
            <a:endParaRPr lang="en-US" dirty="0" smtClean="0"/>
          </a:p>
          <a:p>
            <a:pPr lvl="1"/>
            <a:r>
              <a:rPr lang="en-US" dirty="0" smtClean="0"/>
              <a:t>Report of geographical location to ±</a:t>
            </a:r>
            <a:r>
              <a:rPr lang="en-US" dirty="0" smtClean="0"/>
              <a:t>0.5 km </a:t>
            </a:r>
            <a:r>
              <a:rPr lang="en-US" dirty="0" smtClean="0"/>
              <a:t>or better</a:t>
            </a:r>
          </a:p>
          <a:p>
            <a:pPr lvl="1"/>
            <a:r>
              <a:rPr lang="en-US" dirty="0" smtClean="0"/>
              <a:t>Report of time of SST measurements to ±5 minutes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drifters deployed are now HRSST-2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5142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The aims of this work are to:</a:t>
            </a:r>
          </a:p>
          <a:p>
            <a:pPr lvl="1"/>
            <a:r>
              <a:rPr lang="en-GB" dirty="0" smtClean="0"/>
              <a:t>To assess the overall accuracy of HRSST drifters</a:t>
            </a:r>
          </a:p>
          <a:p>
            <a:pPr lvl="1"/>
            <a:r>
              <a:rPr lang="en-GB" dirty="0" smtClean="0"/>
              <a:t>Use TRUSTED data to develop a ‘self-QC’ methodology</a:t>
            </a:r>
          </a:p>
          <a:p>
            <a:pPr lvl="2"/>
            <a:r>
              <a:rPr lang="en-GB" dirty="0" smtClean="0"/>
              <a:t>Apply TRUSTED methods to all HRSST drifters</a:t>
            </a:r>
          </a:p>
          <a:p>
            <a:pPr marL="914400" lvl="2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Analyse Copernicus SLSTR versus drifter match-ups and identify issues that impact validation results</a:t>
            </a:r>
          </a:p>
          <a:p>
            <a:pPr lvl="1"/>
            <a:r>
              <a:rPr lang="en-GB" dirty="0" smtClean="0"/>
              <a:t>SLSTR-A MDB (01/08/2016 to 30/09/2021)</a:t>
            </a:r>
          </a:p>
          <a:p>
            <a:pPr lvl="1"/>
            <a:r>
              <a:rPr lang="en-GB" dirty="0" smtClean="0"/>
              <a:t>N3 retrieval only; nighttime only; no adjustment for depth and time difference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Step 1: Investigate large satellite/drifter SST differences and variability of drifter SSTs</a:t>
            </a:r>
          </a:p>
          <a:p>
            <a:pPr lvl="1"/>
            <a:r>
              <a:rPr lang="en-GB" dirty="0" smtClean="0"/>
              <a:t>Large (&gt; 5 K) differences </a:t>
            </a:r>
            <a:r>
              <a:rPr lang="en-GB" dirty="0"/>
              <a:t>a</a:t>
            </a:r>
            <a:r>
              <a:rPr lang="en-GB" dirty="0" smtClean="0"/>
              <a:t>re mixture of drifter (usually ‘step’ change in SST) and satellite (failure of cloud mask)</a:t>
            </a:r>
          </a:p>
          <a:p>
            <a:pPr marL="914400" lvl="2" indent="0">
              <a:buNone/>
            </a:pP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Step 2: Identification of HRSST-2 drifters and basic assessment</a:t>
            </a:r>
          </a:p>
          <a:p>
            <a:pPr lvl="1"/>
            <a:r>
              <a:rPr lang="en-GB" dirty="0" smtClean="0"/>
              <a:t>Presented here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Aims of this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5849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Metadata currently extracted from AOML website </a:t>
            </a:r>
          </a:p>
          <a:p>
            <a:endParaRPr lang="en-GB" dirty="0"/>
          </a:p>
          <a:p>
            <a:r>
              <a:rPr lang="en-GB" dirty="0" smtClean="0"/>
              <a:t>Fields extracted</a:t>
            </a:r>
          </a:p>
          <a:p>
            <a:pPr lvl="1"/>
            <a:r>
              <a:rPr lang="en-GB" dirty="0" smtClean="0"/>
              <a:t>Deployment </a:t>
            </a:r>
            <a:r>
              <a:rPr lang="en-GB" dirty="0"/>
              <a:t>date (in order to discriminate multiple WMO </a:t>
            </a:r>
            <a:r>
              <a:rPr lang="en-GB" dirty="0" smtClean="0"/>
              <a:t>IDs plus age of buoy)</a:t>
            </a:r>
            <a:endParaRPr lang="en-GB" dirty="0"/>
          </a:p>
          <a:p>
            <a:pPr lvl="1"/>
            <a:r>
              <a:rPr lang="en-GB" dirty="0"/>
              <a:t>Manufacturer (9 in SLSTR-A MDB)</a:t>
            </a:r>
          </a:p>
          <a:p>
            <a:pPr lvl="1"/>
            <a:r>
              <a:rPr lang="en-GB" dirty="0" smtClean="0"/>
              <a:t>Type</a:t>
            </a:r>
          </a:p>
          <a:p>
            <a:pPr lvl="1"/>
            <a:r>
              <a:rPr lang="en-GB" dirty="0" smtClean="0"/>
              <a:t>Drogue-off </a:t>
            </a:r>
            <a:r>
              <a:rPr lang="en-GB" dirty="0"/>
              <a:t>date</a:t>
            </a:r>
          </a:p>
          <a:p>
            <a:endParaRPr lang="en-GB" dirty="0" smtClean="0"/>
          </a:p>
          <a:p>
            <a:r>
              <a:rPr lang="en-GB" dirty="0" smtClean="0"/>
              <a:t>Preliminary </a:t>
            </a:r>
            <a:r>
              <a:rPr lang="en-GB" dirty="0"/>
              <a:t>list of </a:t>
            </a:r>
            <a:r>
              <a:rPr lang="en-GB" dirty="0" smtClean="0"/>
              <a:t>HRSST drifters </a:t>
            </a:r>
            <a:r>
              <a:rPr lang="en-GB" dirty="0"/>
              <a:t>defined in collaboration with </a:t>
            </a:r>
            <a:r>
              <a:rPr lang="en-GB" dirty="0" smtClean="0"/>
              <a:t>GDP</a:t>
            </a:r>
          </a:p>
          <a:p>
            <a:pPr lvl="1"/>
            <a:r>
              <a:rPr lang="en-GB" b="1" u="sng" dirty="0" smtClean="0">
                <a:solidFill>
                  <a:schemeClr val="accent2">
                    <a:lumMod val="75000"/>
                  </a:schemeClr>
                </a:solidFill>
              </a:rPr>
              <a:t>Iridium and not </a:t>
            </a:r>
            <a:r>
              <a:rPr lang="en-GB" b="1" u="sng" dirty="0" err="1" smtClean="0">
                <a:solidFill>
                  <a:schemeClr val="accent2">
                    <a:lumMod val="75000"/>
                  </a:schemeClr>
                </a:solidFill>
              </a:rPr>
              <a:t>Dbi</a:t>
            </a:r>
            <a:endParaRPr lang="en-GB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rgbClr val="00205B"/>
                </a:solidFill>
              </a:rPr>
              <a:t>This is simply because </a:t>
            </a:r>
            <a:r>
              <a:rPr lang="en-GB" dirty="0" err="1" smtClean="0">
                <a:solidFill>
                  <a:srgbClr val="00205B"/>
                </a:solidFill>
              </a:rPr>
              <a:t>Dbi</a:t>
            </a:r>
            <a:r>
              <a:rPr lang="en-GB" dirty="0" smtClean="0">
                <a:solidFill>
                  <a:srgbClr val="00205B"/>
                </a:solidFill>
              </a:rPr>
              <a:t> calibration &lt; 0.05 K has not yet been confirmed</a:t>
            </a:r>
            <a:endParaRPr lang="en-GB" dirty="0">
              <a:solidFill>
                <a:srgbClr val="00205B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Drifter metadata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461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26" y="4165600"/>
            <a:ext cx="2986660" cy="2387600"/>
          </a:xfr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6" y="4165600"/>
            <a:ext cx="2986660" cy="2387600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92" y="1574800"/>
            <a:ext cx="3301254" cy="2387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92" y="1574800"/>
            <a:ext cx="3301254" cy="2387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Non-HRSST versus HRSST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Non-HRSST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algn="ctr"/>
            <a:r>
              <a:rPr lang="en-GB" dirty="0" smtClean="0"/>
              <a:t>HRSST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764783" y="4050184"/>
            <a:ext cx="1188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5B"/>
                </a:solidFill>
              </a:rPr>
              <a:t>131,964 matches</a:t>
            </a:r>
            <a:endParaRPr lang="en-GB" dirty="0">
              <a:solidFill>
                <a:srgbClr val="00205B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18515" y="4050184"/>
            <a:ext cx="1188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5B"/>
                </a:solidFill>
              </a:rPr>
              <a:t>100,203 matches</a:t>
            </a:r>
            <a:endParaRPr lang="en-GB" dirty="0">
              <a:solidFill>
                <a:srgbClr val="00205B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8370" y="6653200"/>
            <a:ext cx="6841938" cy="2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31" dirty="0">
                <a:solidFill>
                  <a:srgbClr val="002060"/>
                </a:solidFill>
              </a:rPr>
              <a:t>Results shown for </a:t>
            </a:r>
            <a:r>
              <a:rPr lang="en-GB" sz="731" dirty="0" smtClean="0">
                <a:solidFill>
                  <a:srgbClr val="002060"/>
                </a:solidFill>
              </a:rPr>
              <a:t>comparison between drifters and SLSTR-A </a:t>
            </a:r>
            <a:r>
              <a:rPr lang="en-GB" sz="731" dirty="0">
                <a:solidFill>
                  <a:srgbClr val="002060"/>
                </a:solidFill>
              </a:rPr>
              <a:t>N3 retrieval </a:t>
            </a:r>
            <a:r>
              <a:rPr lang="en-GB" sz="731" dirty="0" smtClean="0">
                <a:solidFill>
                  <a:srgbClr val="002060"/>
                </a:solidFill>
              </a:rPr>
              <a:t>only; no adjustments for depth and time differences have been made</a:t>
            </a:r>
            <a:endParaRPr lang="en-GB" sz="73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61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Drogue-on versus drogue-off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Drogue-on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algn="ctr"/>
            <a:r>
              <a:rPr lang="en-GB" dirty="0" smtClean="0"/>
              <a:t>Drogue-off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04915" y="1722055"/>
            <a:ext cx="696024" cy="2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31" dirty="0"/>
              <a:t>Drogue-off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8942" y="1722055"/>
            <a:ext cx="684803" cy="2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31" dirty="0"/>
              <a:t>Drogue-on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8052" y="5287201"/>
            <a:ext cx="994183" cy="2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31" dirty="0"/>
              <a:t>115,490 matches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9383" y="5287201"/>
            <a:ext cx="934871" cy="2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31" dirty="0"/>
              <a:t>87,148 matches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92" y="1574800"/>
            <a:ext cx="3301254" cy="23876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26" y="4165600"/>
            <a:ext cx="2986660" cy="2387600"/>
          </a:xfrm>
        </p:spPr>
      </p:pic>
      <p:pic>
        <p:nvPicPr>
          <p:cNvPr id="18" name="Content Placeholder 17"/>
          <p:cNvPicPr>
            <a:picLocks noGrp="1" noChangeAspect="1"/>
          </p:cNvPicPr>
          <p:nvPr>
            <p:ph sz="half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92" y="1574800"/>
            <a:ext cx="3301254" cy="2387600"/>
          </a:xfrm>
        </p:spPr>
      </p:pic>
      <p:pic>
        <p:nvPicPr>
          <p:cNvPr id="20" name="Content Placeholder 19"/>
          <p:cNvPicPr>
            <a:picLocks noGrp="1" noChangeAspect="1"/>
          </p:cNvPicPr>
          <p:nvPr>
            <p:ph sz="half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6" y="4165600"/>
            <a:ext cx="2986660" cy="2387600"/>
          </a:xfrm>
        </p:spPr>
      </p:pic>
      <p:sp>
        <p:nvSpPr>
          <p:cNvPr id="21" name="TextBox 20"/>
          <p:cNvSpPr txBox="1"/>
          <p:nvPr/>
        </p:nvSpPr>
        <p:spPr>
          <a:xfrm>
            <a:off x="6764783" y="4050184"/>
            <a:ext cx="1188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5B"/>
                </a:solidFill>
              </a:rPr>
              <a:t>105,292 matches</a:t>
            </a:r>
            <a:endParaRPr lang="en-GB" dirty="0">
              <a:solidFill>
                <a:srgbClr val="00205B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18515" y="4050184"/>
            <a:ext cx="1188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5B"/>
                </a:solidFill>
              </a:rPr>
              <a:t>131,964 matches</a:t>
            </a:r>
            <a:endParaRPr lang="en-GB" dirty="0">
              <a:solidFill>
                <a:srgbClr val="00205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8370" y="6653200"/>
            <a:ext cx="6841938" cy="2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31" dirty="0">
                <a:solidFill>
                  <a:srgbClr val="002060"/>
                </a:solidFill>
              </a:rPr>
              <a:t>Results shown for </a:t>
            </a:r>
            <a:r>
              <a:rPr lang="en-GB" sz="731" dirty="0" smtClean="0">
                <a:solidFill>
                  <a:srgbClr val="002060"/>
                </a:solidFill>
              </a:rPr>
              <a:t>comparison between drifters and SLSTR-A </a:t>
            </a:r>
            <a:r>
              <a:rPr lang="en-GB" sz="731" dirty="0">
                <a:solidFill>
                  <a:srgbClr val="002060"/>
                </a:solidFill>
              </a:rPr>
              <a:t>N3 retrieval </a:t>
            </a:r>
            <a:r>
              <a:rPr lang="en-GB" sz="731" dirty="0" smtClean="0">
                <a:solidFill>
                  <a:srgbClr val="002060"/>
                </a:solidFill>
              </a:rPr>
              <a:t>only; no adjustments for depth and time differences have been made</a:t>
            </a:r>
            <a:endParaRPr lang="en-GB" sz="73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82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By manufacturer: HRSST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1818" y="1311061"/>
          <a:ext cx="6604000" cy="254508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26348166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988741385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58758826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901605883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Manufacturer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solidFill>
                            <a:srgbClr val="00205B"/>
                          </a:solidFill>
                        </a:rPr>
                        <a:t>Num</a:t>
                      </a:r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 matches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Median / K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RSD / K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300003767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424329513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56182523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solidFill>
                            <a:srgbClr val="00205B"/>
                          </a:solidFill>
                        </a:rPr>
                        <a:t>Metocean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37,466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-0.14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0.22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68693270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NKE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3,653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-0.14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0.21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09923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Pacific</a:t>
                      </a:r>
                      <a:r>
                        <a:rPr lang="en-GB" sz="1600" baseline="0" dirty="0" smtClean="0">
                          <a:solidFill>
                            <a:srgbClr val="00205B"/>
                          </a:solidFill>
                        </a:rPr>
                        <a:t> Gyre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48,865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-0.12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0.19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12672470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SIO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41,921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-0.18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0.24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11850910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83070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448" y="4399561"/>
            <a:ext cx="2430000" cy="1942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74" y="4390014"/>
            <a:ext cx="2430000" cy="1942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86" y="4390014"/>
            <a:ext cx="2430000" cy="19425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5" y="4399561"/>
            <a:ext cx="2430000" cy="1942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8665" y="4243433"/>
            <a:ext cx="7473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Metocean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3111" y="389860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SIO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7998" y="4243433"/>
            <a:ext cx="8707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Pacific Gyre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0234" y="4243433"/>
            <a:ext cx="4235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NKE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68" y="2580103"/>
            <a:ext cx="2430000" cy="19425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74" y="786280"/>
            <a:ext cx="2430000" cy="18933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18370" y="6653200"/>
            <a:ext cx="6841938" cy="2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31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Results shown for </a:t>
            </a:r>
            <a:r>
              <a:rPr kumimoji="0" lang="en-GB" sz="731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comparison between drifters and SLSTR-A </a:t>
            </a:r>
            <a:r>
              <a:rPr kumimoji="0" lang="en-GB" sz="731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N3 retrieval </a:t>
            </a:r>
            <a:r>
              <a:rPr kumimoji="0" lang="en-GB" sz="731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only; no adjustments for depth and time differences have been made</a:t>
            </a:r>
            <a:endParaRPr kumimoji="0" lang="en-GB" sz="731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242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By type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96300"/>
              </p:ext>
            </p:extLst>
          </p:nvPr>
        </p:nvGraphicFramePr>
        <p:xfrm>
          <a:off x="318120" y="1869538"/>
          <a:ext cx="6743816" cy="222695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85954">
                  <a:extLst>
                    <a:ext uri="{9D8B030D-6E8A-4147-A177-3AD203B41FA5}">
                      <a16:colId xmlns:a16="http://schemas.microsoft.com/office/drawing/2014/main" val="226348166"/>
                    </a:ext>
                  </a:extLst>
                </a:gridCol>
                <a:gridCol w="1685954">
                  <a:extLst>
                    <a:ext uri="{9D8B030D-6E8A-4147-A177-3AD203B41FA5}">
                      <a16:colId xmlns:a16="http://schemas.microsoft.com/office/drawing/2014/main" val="988741385"/>
                    </a:ext>
                  </a:extLst>
                </a:gridCol>
                <a:gridCol w="1685954">
                  <a:extLst>
                    <a:ext uri="{9D8B030D-6E8A-4147-A177-3AD203B41FA5}">
                      <a16:colId xmlns:a16="http://schemas.microsoft.com/office/drawing/2014/main" val="2587588260"/>
                    </a:ext>
                  </a:extLst>
                </a:gridCol>
                <a:gridCol w="1685954">
                  <a:extLst>
                    <a:ext uri="{9D8B030D-6E8A-4147-A177-3AD203B41FA5}">
                      <a16:colId xmlns:a16="http://schemas.microsoft.com/office/drawing/2014/main" val="2901605883"/>
                    </a:ext>
                  </a:extLst>
                </a:gridCol>
              </a:tblGrid>
              <a:tr h="1985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Type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solidFill>
                            <a:srgbClr val="00205B"/>
                          </a:solidFill>
                        </a:rPr>
                        <a:t>Num</a:t>
                      </a:r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 matches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Median / K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RSD / K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300003767"/>
                  </a:ext>
                </a:extLst>
              </a:tr>
              <a:tr h="21692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BD2GHI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19736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-0.21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0.24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4243295135"/>
                  </a:ext>
                </a:extLst>
              </a:tr>
              <a:tr h="1985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BD2GI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86765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-0.16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0.21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3518683859"/>
                  </a:ext>
                </a:extLst>
              </a:tr>
              <a:tr h="1985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SVGSHI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1442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-0.08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0.15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642099232"/>
                  </a:ext>
                </a:extLst>
              </a:tr>
              <a:tr h="1985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SVP3GI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52932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-0.12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0.19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4264159290"/>
                  </a:ext>
                </a:extLst>
              </a:tr>
              <a:tr h="1985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SVPGHI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19964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-0.17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0.22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4213591422"/>
                  </a:ext>
                </a:extLst>
              </a:tr>
              <a:tr h="1985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SVPVHI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1089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-0.16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205B"/>
                          </a:solidFill>
                        </a:rPr>
                        <a:t>0.24</a:t>
                      </a:r>
                      <a:endParaRPr lang="en-GB" sz="1600" dirty="0">
                        <a:solidFill>
                          <a:srgbClr val="00205B"/>
                        </a:solidFill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385840733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71056" y="903560"/>
            <a:ext cx="5677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BD2GI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0599" y="2791244"/>
            <a:ext cx="6286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SVP3GI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3947" y="4689523"/>
            <a:ext cx="6479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BD2VHI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948" y="1150059"/>
            <a:ext cx="1800000" cy="14389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948" y="3133521"/>
            <a:ext cx="1800000" cy="14389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948" y="4964346"/>
            <a:ext cx="1800000" cy="14389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18370" y="6653200"/>
            <a:ext cx="6841938" cy="2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31" dirty="0">
                <a:solidFill>
                  <a:srgbClr val="002060"/>
                </a:solidFill>
              </a:rPr>
              <a:t>Results shown for </a:t>
            </a:r>
            <a:r>
              <a:rPr lang="en-GB" sz="731" dirty="0" smtClean="0">
                <a:solidFill>
                  <a:srgbClr val="002060"/>
                </a:solidFill>
              </a:rPr>
              <a:t>comparison between drifters and SLSTR-A </a:t>
            </a:r>
            <a:r>
              <a:rPr lang="en-GB" sz="731" dirty="0">
                <a:solidFill>
                  <a:srgbClr val="002060"/>
                </a:solidFill>
              </a:rPr>
              <a:t>N3 retrieval </a:t>
            </a:r>
            <a:r>
              <a:rPr lang="en-GB" sz="731" dirty="0" smtClean="0">
                <a:solidFill>
                  <a:srgbClr val="002060"/>
                </a:solidFill>
              </a:rPr>
              <a:t>only; no adjustments for depth and time differences have been made</a:t>
            </a:r>
            <a:endParaRPr lang="en-GB" sz="73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49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SLSTR-A MDB stratified for HRSST drifters</a:t>
            </a:r>
          </a:p>
          <a:p>
            <a:pPr lvl="1"/>
            <a:r>
              <a:rPr lang="en-GB" dirty="0" smtClean="0"/>
              <a:t>Most drifters now HRSST-2 (thanks to GDP and other providers)</a:t>
            </a:r>
          </a:p>
          <a:p>
            <a:pPr lvl="1"/>
            <a:r>
              <a:rPr lang="en-GB" dirty="0" smtClean="0"/>
              <a:t>Is current identification scheme optimal?</a:t>
            </a:r>
          </a:p>
          <a:p>
            <a:pPr lvl="1"/>
            <a:r>
              <a:rPr lang="en-GB" dirty="0" smtClean="0"/>
              <a:t>Current </a:t>
            </a:r>
            <a:r>
              <a:rPr lang="en-GB" dirty="0"/>
              <a:t>analysis </a:t>
            </a:r>
            <a:r>
              <a:rPr lang="en-GB" dirty="0" smtClean="0"/>
              <a:t>presented here has </a:t>
            </a:r>
            <a:r>
              <a:rPr lang="en-GB" dirty="0"/>
              <a:t>some limitations that need to be </a:t>
            </a:r>
            <a:r>
              <a:rPr lang="en-GB" dirty="0" smtClean="0"/>
              <a:t>addressed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Early </a:t>
            </a:r>
            <a:r>
              <a:rPr lang="en-GB" dirty="0"/>
              <a:t>results </a:t>
            </a:r>
            <a:r>
              <a:rPr lang="en-GB" dirty="0" smtClean="0"/>
              <a:t>also show no difference with and without drogue</a:t>
            </a:r>
          </a:p>
          <a:p>
            <a:endParaRPr lang="en-GB" dirty="0"/>
          </a:p>
          <a:p>
            <a:r>
              <a:rPr lang="en-GB" dirty="0" smtClean="0"/>
              <a:t>SLSTR-A MDB stratified by drifter manufacturer and types</a:t>
            </a:r>
          </a:p>
          <a:p>
            <a:pPr lvl="1"/>
            <a:r>
              <a:rPr lang="en-GB" dirty="0" smtClean="0"/>
              <a:t>Preliminary results show good consistency between manufacturers and drifter types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Next steps</a:t>
            </a:r>
          </a:p>
          <a:p>
            <a:pPr lvl="1"/>
            <a:r>
              <a:rPr lang="en-GB" dirty="0" smtClean="0"/>
              <a:t>Refine identification of HRSST drifters</a:t>
            </a:r>
          </a:p>
          <a:p>
            <a:pPr lvl="1"/>
            <a:r>
              <a:rPr lang="en-GB" dirty="0" smtClean="0"/>
              <a:t>Continuation of ‘self-QC’ work (part of TRUSTED evaluation)</a:t>
            </a:r>
          </a:p>
          <a:p>
            <a:pPr lvl="1"/>
            <a:r>
              <a:rPr lang="en-GB" dirty="0" smtClean="0"/>
              <a:t>Add skin/depth and time adjustments</a:t>
            </a:r>
          </a:p>
          <a:p>
            <a:endParaRPr lang="en-GB" dirty="0" smtClean="0"/>
          </a:p>
          <a:p>
            <a:r>
              <a:rPr lang="en-GB" b="1" u="sng" dirty="0" smtClean="0">
                <a:solidFill>
                  <a:schemeClr val="accent2">
                    <a:lumMod val="75000"/>
                  </a:schemeClr>
                </a:solidFill>
              </a:rPr>
              <a:t>Provision of robust online searchable metadata is important</a:t>
            </a:r>
          </a:p>
          <a:p>
            <a:pPr lvl="1"/>
            <a:r>
              <a:rPr lang="en-GB" dirty="0" smtClean="0"/>
              <a:t>Ongoing work to define a minimum set of fields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5556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pernicus VWG Template.potx" id="{AF9B3FBE-4563-4426-8A17-5EA55D10AE14}" vid="{F559BA75-DAC6-4B4E-908A-19F84CA521A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Copernicus VWG Template</Template>
  <TotalTime>1124</TotalTime>
  <Words>628</Words>
  <Application>Microsoft Office PowerPoint</Application>
  <PresentationFormat>A4 Paper (210x297 mm)</PresentationFormat>
  <Paragraphs>151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Helvetica</vt:lpstr>
      <vt:lpstr>Tahoma</vt:lpstr>
      <vt:lpstr>Times New Roman</vt:lpstr>
      <vt:lpstr>Viewgraph Landscape Template</vt:lpstr>
      <vt:lpstr>PowerPoint Presentation</vt:lpstr>
      <vt:lpstr>Introduction</vt:lpstr>
      <vt:lpstr>Aims of this work</vt:lpstr>
      <vt:lpstr>Drifter metadata</vt:lpstr>
      <vt:lpstr>Non-HRSST versus HRSST</vt:lpstr>
      <vt:lpstr>Drogue-on versus drogue-off</vt:lpstr>
      <vt:lpstr>By manufacturer: HRSST</vt:lpstr>
      <vt:lpstr>By type</vt:lpstr>
      <vt:lpstr>Summary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Corlett</dc:creator>
  <cp:lastModifiedBy>Gary Corlett</cp:lastModifiedBy>
  <cp:revision>141</cp:revision>
  <cp:lastPrinted>2006-03-06T14:11:17Z</cp:lastPrinted>
  <dcterms:created xsi:type="dcterms:W3CDTF">2018-11-30T08:16:27Z</dcterms:created>
  <dcterms:modified xsi:type="dcterms:W3CDTF">2021-11-02T12:40:28Z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1217043</vt:lpwstr>
  </property>
  <property fmtid="{D5CDD505-2E9C-101B-9397-08002B2CF9AE}" pid="3" name="DM_DOCNAME">
    <vt:lpwstr>SLSTR QWG 7 - SST Status</vt:lpwstr>
  </property>
  <property fmtid="{D5CDD505-2E9C-101B-9397-08002B2CF9AE}" pid="4" name="DM_AUTHOR">
    <vt:lpwstr>Gary Corlett</vt:lpwstr>
  </property>
  <property fmtid="{D5CDD505-2E9C-101B-9397-08002B2CF9AE}" pid="5" name="DM_E_DOC_NO">
    <vt:lpwstr>EUM/RSP/VWG/21/1217043</vt:lpwstr>
  </property>
  <property fmtid="{D5CDD505-2E9C-101B-9397-08002B2CF9AE}" pid="6" name="DM_E_VER_NO">
    <vt:lpwstr>1 Draft</vt:lpwstr>
  </property>
  <property fmtid="{D5CDD505-2E9C-101B-9397-08002B2CF9AE}" pid="7" name="DM_E_ISS_DATE">
    <vt:lpwstr>28 February 2021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  <property fmtid="{D5CDD505-2E9C-101B-9397-08002B2CF9AE}" pid="12" name="DIGITAL_SIGNATURE">
    <vt:lpwstr/>
  </property>
</Properties>
</file>