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542" r:id="rId2"/>
    <p:sldId id="259" r:id="rId3"/>
    <p:sldId id="260" r:id="rId4"/>
    <p:sldId id="528" r:id="rId5"/>
    <p:sldId id="550" r:id="rId6"/>
    <p:sldId id="533" r:id="rId7"/>
    <p:sldId id="273" r:id="rId8"/>
    <p:sldId id="258" r:id="rId9"/>
    <p:sldId id="541" r:id="rId10"/>
    <p:sldId id="55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88" userDrawn="1">
          <p15:clr>
            <a:srgbClr val="A4A3A4"/>
          </p15:clr>
        </p15:guide>
        <p15:guide id="2" orient="horz"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CCCD"/>
    <a:srgbClr val="34CCCD"/>
    <a:srgbClr val="25C9B8"/>
    <a:srgbClr val="34CCCC"/>
    <a:srgbClr val="FFD11D"/>
    <a:srgbClr val="00F55A"/>
    <a:srgbClr val="F5A113"/>
    <a:srgbClr val="FFC90A"/>
    <a:srgbClr val="ED55F9"/>
    <a:srgbClr val="CA4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7"/>
    <p:restoredTop sz="68442"/>
  </p:normalViewPr>
  <p:slideViewPr>
    <p:cSldViewPr snapToGrid="0" snapToObjects="1">
      <p:cViewPr varScale="1">
        <p:scale>
          <a:sx n="87" d="100"/>
          <a:sy n="87" d="100"/>
        </p:scale>
        <p:origin x="984" y="200"/>
      </p:cViewPr>
      <p:guideLst>
        <p:guide pos="1488"/>
        <p:guide orient="horz" pos="240"/>
      </p:guideLst>
    </p:cSldViewPr>
  </p:slideViewPr>
  <p:notesTextViewPr>
    <p:cViewPr>
      <p:scale>
        <a:sx n="125" d="100"/>
        <a:sy n="12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8237-4B89-5740-A8AF-4597DAF89C02}" type="datetimeFigureOut">
              <a:rPr lang="en-US" smtClean="0"/>
              <a:t>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183F8-A85E-B146-8808-440DFCA34244}" type="slidenum">
              <a:rPr lang="en-US" smtClean="0"/>
              <a:t>‹#›</a:t>
            </a:fld>
            <a:endParaRPr lang="en-US"/>
          </a:p>
        </p:txBody>
      </p:sp>
    </p:spTree>
    <p:extLst>
      <p:ext uri="{BB962C8B-B14F-4D97-AF65-F5344CB8AC3E}">
        <p14:creationId xmlns:p14="http://schemas.microsoft.com/office/powerpoint/2010/main" val="362885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Thank you for this invitation to talk about the Observing Air-Sea Interactions Strategy (OASIS) and how it might amplify DBCP activities. </a:t>
            </a:r>
          </a:p>
          <a:p>
            <a:endParaRPr lang="en-US" dirty="0"/>
          </a:p>
          <a:p>
            <a:pPr marL="0" lvl="0" indent="0" algn="l" rtl="0">
              <a:lnSpc>
                <a:spcPct val="100000"/>
              </a:lnSpc>
              <a:spcBef>
                <a:spcPts val="0"/>
              </a:spcBef>
              <a:spcAft>
                <a:spcPts val="0"/>
              </a:spcAft>
              <a:buSzPts val="1400"/>
              <a:buNone/>
            </a:pPr>
            <a:r>
              <a:rPr lang="en-US" dirty="0"/>
              <a:t>I’m Meghan Cronin and I, along with Christa </a:t>
            </a:r>
            <a:r>
              <a:rPr lang="en-US" dirty="0" err="1"/>
              <a:t>Marandino</a:t>
            </a:r>
            <a:r>
              <a:rPr lang="en-US" dirty="0"/>
              <a:t> and </a:t>
            </a:r>
            <a:r>
              <a:rPr lang="en-US" dirty="0" err="1"/>
              <a:t>Seb</a:t>
            </a:r>
            <a:r>
              <a:rPr lang="en-US" dirty="0"/>
              <a:t> Swart, co-chair the OASIS SCOR Working Group that is “taking a “systems-as-a-whole” approach for making surface and boundary layer observations relevant to the Earth’s energy, water, and carbon cycles, including their physical, biological, and geological components.</a:t>
            </a:r>
          </a:p>
          <a:p>
            <a:pPr marL="0" lvl="0" indent="0" algn="l" rtl="0">
              <a:lnSpc>
                <a:spcPct val="100000"/>
              </a:lnSpc>
              <a:spcBef>
                <a:spcPts val="0"/>
              </a:spcBef>
              <a:spcAft>
                <a:spcPts val="0"/>
              </a:spcAft>
              <a:buSzPts val="1400"/>
              <a:buNone/>
            </a:pPr>
            <a:endParaRPr lang="en-US" dirty="0"/>
          </a:p>
          <a:p>
            <a:endParaRPr lang="en-US" dirty="0"/>
          </a:p>
          <a:p>
            <a:r>
              <a:rPr lang="en-US" dirty="0"/>
              <a:t>OASIS was recently endorsed as a UN Ocean Decade </a:t>
            </a:r>
            <a:r>
              <a:rPr lang="en-US" dirty="0" err="1"/>
              <a:t>Programme</a:t>
            </a:r>
            <a:r>
              <a:rPr lang="en-US" dirty="0"/>
              <a:t>. </a:t>
            </a:r>
          </a:p>
          <a:p>
            <a:endParaRPr lang="en-US" dirty="0"/>
          </a:p>
          <a:p>
            <a:r>
              <a:rPr lang="en-US" dirty="0"/>
              <a:t>We’re still learning what exactly this means. But I think we can say, that this endorsement is a greenlight to try to harmonize the decade plans from OceanObs19 and try to make these a reality.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This is our organizational chart.      The SCOR Working Group #162 will work with community members across 5 Theme Teams on near-term tasks laid out in our prospectus.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core Theme Team will be the The Observing Network Design &amp; Model Development Theme Team that will harmonize the OceanObs19 recommendation into the strategy. This Theme Team will also define Process Studies &amp; “Ocean Shots” – like “moon shots” needed to reach our 2030 goals of a Predicted Ocean, Healthy &amp; Productive Ocean, Clean &amp; Safe Ocean.</a:t>
            </a:r>
          </a:p>
          <a:p>
            <a:endParaRPr lang="en-US" dirty="0"/>
          </a:p>
          <a:p>
            <a:r>
              <a:rPr lang="en-US" dirty="0"/>
              <a:t>To do that we need capacity. We need people. The “Capacity and Partnership Building”  Theme Team will work with the other teams to develop curriculum, and will work with Summer Schools and Mentoring Programs around the world to build capacity and partnerships and in this way make OASIS become truly global.</a:t>
            </a:r>
          </a:p>
          <a:p>
            <a:endParaRPr lang="en-US" dirty="0"/>
          </a:p>
          <a:p>
            <a:r>
              <a:rPr lang="en-US" dirty="0"/>
              <a:t>The “Ocean Shots” Theme Team will implement the OASIS Ocean Shots, working through the UN Decade and National Committees.</a:t>
            </a:r>
          </a:p>
          <a:p>
            <a:endParaRPr lang="en-US" dirty="0"/>
          </a:p>
          <a:p>
            <a:r>
              <a:rPr lang="en-US" dirty="0"/>
              <a:t>The “Best Practices &amp; Interoperability” Theme Team will develop Best Practices and perform experiments to ensure that the air-sea interaction variables are interoperable across platform to within the required measurement accuracy.</a:t>
            </a:r>
          </a:p>
          <a:p>
            <a:endParaRPr lang="en-US" dirty="0"/>
          </a:p>
          <a:p>
            <a:r>
              <a:rPr lang="en-US" dirty="0"/>
              <a:t>The “Findable-Accessible-Interoperable-and Reusable (FAIR) Data, Models &amp; OASIS Products” theme team will develop OASIS products, including an air-sea flux toolbox, and a library of direct covariance flux measurements. This theme team will work to improve gridded flux products and make air-sea interaction information open and FAIR.</a:t>
            </a:r>
          </a:p>
          <a:p>
            <a:endParaRPr lang="en-US" dirty="0"/>
          </a:p>
          <a:p>
            <a:endParaRPr lang="en-US" dirty="0"/>
          </a:p>
        </p:txBody>
      </p:sp>
      <p:sp>
        <p:nvSpPr>
          <p:cNvPr id="4" name="Slide Number Placeholder 3"/>
          <p:cNvSpPr>
            <a:spLocks noGrp="1"/>
          </p:cNvSpPr>
          <p:nvPr>
            <p:ph type="sldNum" sz="quarter" idx="5"/>
          </p:nvPr>
        </p:nvSpPr>
        <p:spPr/>
        <p:txBody>
          <a:bodyPr/>
          <a:lstStyle/>
          <a:p>
            <a:fld id="{7BB183F8-A85E-B146-8808-440DFCA34244}" type="slidenum">
              <a:rPr lang="en-US" smtClean="0"/>
              <a:t>10</a:t>
            </a:fld>
            <a:endParaRPr lang="en-US"/>
          </a:p>
        </p:txBody>
      </p:sp>
    </p:spTree>
    <p:extLst>
      <p:ext uri="{BB962C8B-B14F-4D97-AF65-F5344CB8AC3E}">
        <p14:creationId xmlns:p14="http://schemas.microsoft.com/office/powerpoint/2010/main" val="68317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9cb55fa0b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e9cb55fa0b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To understand and predict the ocean’s influence on weather and climate, we need to accurately resolve air-sea heat fluxes. </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The first step of developing the OASIS is determining what processes need to be observed, their sampling requirements, and uncertainty specification.</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The color coding then shows what accuracy the fluxes must be to achieve a 20% signal to noise ratio.</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Based upon this, we determined that our </a:t>
            </a:r>
            <a:endParaRPr b="1" dirty="0"/>
          </a:p>
          <a:p>
            <a:pPr marL="0" lvl="0" indent="0" algn="l" rtl="0">
              <a:lnSpc>
                <a:spcPct val="100000"/>
              </a:lnSpc>
              <a:spcBef>
                <a:spcPts val="0"/>
              </a:spcBef>
              <a:spcAft>
                <a:spcPts val="0"/>
              </a:spcAft>
              <a:buSzPts val="1400"/>
              <a:buNone/>
            </a:pPr>
            <a:endParaRPr sz="1200" dirty="0">
              <a:solidFill>
                <a:srgbClr val="00206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600" b="1" dirty="0">
                <a:solidFill>
                  <a:srgbClr val="262626"/>
                </a:solidFill>
                <a:latin typeface="Arial"/>
                <a:ea typeface="Arial"/>
                <a:cs typeface="Arial"/>
                <a:sym typeface="Arial"/>
              </a:rPr>
              <a:t>Goal for 2030 is to produce</a:t>
            </a:r>
            <a:endParaRPr sz="1000" dirty="0"/>
          </a:p>
          <a:p>
            <a:pPr marL="0" lvl="0" indent="0" algn="l" rtl="0">
              <a:lnSpc>
                <a:spcPct val="100000"/>
              </a:lnSpc>
              <a:spcBef>
                <a:spcPts val="0"/>
              </a:spcBef>
              <a:spcAft>
                <a:spcPts val="0"/>
              </a:spcAft>
              <a:buSzPts val="1400"/>
              <a:buNone/>
            </a:pPr>
            <a:r>
              <a:rPr lang="en-US" sz="1200" b="1" dirty="0">
                <a:solidFill>
                  <a:srgbClr val="262626"/>
                </a:solidFill>
                <a:latin typeface="Arial"/>
                <a:ea typeface="Arial"/>
                <a:cs typeface="Arial"/>
                <a:sym typeface="Arial"/>
              </a:rPr>
              <a:t>Gridded (3-hourly at 25 km) </a:t>
            </a:r>
            <a:endParaRPr sz="1000" dirty="0"/>
          </a:p>
          <a:p>
            <a:pPr marL="0" lvl="0" indent="0" algn="l" rtl="0">
              <a:lnSpc>
                <a:spcPct val="100000"/>
              </a:lnSpc>
              <a:spcBef>
                <a:spcPts val="0"/>
              </a:spcBef>
              <a:spcAft>
                <a:spcPts val="0"/>
              </a:spcAft>
              <a:buSzPts val="1400"/>
              <a:buNone/>
            </a:pPr>
            <a:r>
              <a:rPr lang="en-US" sz="1200" b="1" dirty="0">
                <a:solidFill>
                  <a:srgbClr val="262626"/>
                </a:solidFill>
                <a:latin typeface="Arial"/>
                <a:ea typeface="Arial"/>
                <a:cs typeface="Arial"/>
                <a:sym typeface="Arial"/>
              </a:rPr>
              <a:t>Air-Sea Fluxes with breakthrough</a:t>
            </a:r>
            <a:endParaRPr sz="1000" dirty="0"/>
          </a:p>
          <a:p>
            <a:pPr marL="0" lvl="0" indent="0" algn="l" rtl="0">
              <a:lnSpc>
                <a:spcPct val="100000"/>
              </a:lnSpc>
              <a:spcBef>
                <a:spcPts val="0"/>
              </a:spcBef>
              <a:spcAft>
                <a:spcPts val="0"/>
              </a:spcAft>
              <a:buSzPts val="1400"/>
              <a:buNone/>
            </a:pPr>
            <a:r>
              <a:rPr lang="en-US" sz="1200" b="1" dirty="0">
                <a:solidFill>
                  <a:srgbClr val="262626"/>
                </a:solidFill>
                <a:latin typeface="Arial"/>
                <a:ea typeface="Arial"/>
                <a:cs typeface="Arial"/>
                <a:sym typeface="Arial"/>
              </a:rPr>
              <a:t>1-day random uncertainties of:</a:t>
            </a:r>
            <a:endParaRPr sz="1000" dirty="0"/>
          </a:p>
          <a:p>
            <a:pPr marL="0" lvl="0" indent="0" algn="l" rtl="0">
              <a:lnSpc>
                <a:spcPct val="100000"/>
              </a:lnSpc>
              <a:spcBef>
                <a:spcPts val="0"/>
              </a:spcBef>
              <a:spcAft>
                <a:spcPts val="0"/>
              </a:spcAft>
              <a:buSzPts val="1400"/>
              <a:buNone/>
            </a:pPr>
            <a:r>
              <a:rPr lang="en-US" sz="1100" dirty="0">
                <a:solidFill>
                  <a:srgbClr val="262626"/>
                </a:solidFill>
                <a:latin typeface="Arial"/>
                <a:ea typeface="Arial"/>
                <a:cs typeface="Arial"/>
                <a:sym typeface="Arial"/>
              </a:rPr>
              <a:t> 15 W m</a:t>
            </a:r>
            <a:r>
              <a:rPr lang="en-US" sz="1100" baseline="30000" dirty="0">
                <a:solidFill>
                  <a:srgbClr val="262626"/>
                </a:solidFill>
                <a:latin typeface="Arial"/>
                <a:ea typeface="Arial"/>
                <a:cs typeface="Arial"/>
                <a:sym typeface="Arial"/>
              </a:rPr>
              <a:t>-2</a:t>
            </a:r>
            <a:r>
              <a:rPr lang="en-US" sz="1100" dirty="0">
                <a:solidFill>
                  <a:srgbClr val="262626"/>
                </a:solidFill>
                <a:latin typeface="Arial"/>
                <a:ea typeface="Arial"/>
                <a:cs typeface="Arial"/>
                <a:sym typeface="Arial"/>
              </a:rPr>
              <a:t> (5%)  &amp; 0.01 N m</a:t>
            </a:r>
            <a:r>
              <a:rPr lang="en-US" sz="1100" baseline="30000" dirty="0">
                <a:solidFill>
                  <a:srgbClr val="262626"/>
                </a:solidFill>
                <a:latin typeface="Arial"/>
                <a:ea typeface="Arial"/>
                <a:cs typeface="Arial"/>
                <a:sym typeface="Arial"/>
              </a:rPr>
              <a:t>-2  </a:t>
            </a:r>
            <a:r>
              <a:rPr lang="en-US" sz="1100" dirty="0">
                <a:solidFill>
                  <a:srgbClr val="262626"/>
                </a:solidFill>
                <a:latin typeface="Arial"/>
                <a:ea typeface="Arial"/>
                <a:cs typeface="Arial"/>
                <a:sym typeface="Arial"/>
              </a:rPr>
              <a:t>(5%)</a:t>
            </a:r>
            <a:endParaRPr sz="1000" dirty="0"/>
          </a:p>
          <a:p>
            <a:pPr marL="0" lvl="0" indent="0" algn="l" rtl="0">
              <a:lnSpc>
                <a:spcPct val="100000"/>
              </a:lnSpc>
              <a:spcBef>
                <a:spcPts val="0"/>
              </a:spcBef>
              <a:spcAft>
                <a:spcPts val="0"/>
              </a:spcAft>
              <a:buSzPts val="1400"/>
              <a:buNone/>
            </a:pPr>
            <a:endParaRPr sz="1100" dirty="0">
              <a:solidFill>
                <a:srgbClr val="262626"/>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b="1" dirty="0">
                <a:solidFill>
                  <a:srgbClr val="262626"/>
                </a:solidFill>
                <a:latin typeface="Arial"/>
                <a:ea typeface="Arial"/>
                <a:cs typeface="Arial"/>
                <a:sym typeface="Arial"/>
              </a:rPr>
              <a:t>And Biases less than:  </a:t>
            </a:r>
            <a:endParaRPr sz="1000" dirty="0"/>
          </a:p>
          <a:p>
            <a:pPr marL="0" lvl="0" indent="0" algn="l" rtl="0">
              <a:lnSpc>
                <a:spcPct val="100000"/>
              </a:lnSpc>
              <a:spcBef>
                <a:spcPts val="0"/>
              </a:spcBef>
              <a:spcAft>
                <a:spcPts val="0"/>
              </a:spcAft>
              <a:buSzPts val="1400"/>
              <a:buNone/>
            </a:pPr>
            <a:r>
              <a:rPr lang="en-US" sz="1100" dirty="0">
                <a:solidFill>
                  <a:srgbClr val="262626"/>
                </a:solidFill>
                <a:latin typeface="Arial"/>
                <a:ea typeface="Arial"/>
                <a:cs typeface="Arial"/>
                <a:sym typeface="Arial"/>
              </a:rPr>
              <a:t>5 W m</a:t>
            </a:r>
            <a:r>
              <a:rPr lang="en-US" sz="1100" baseline="30000" dirty="0">
                <a:solidFill>
                  <a:srgbClr val="262626"/>
                </a:solidFill>
                <a:latin typeface="Arial"/>
                <a:ea typeface="Arial"/>
                <a:cs typeface="Arial"/>
                <a:sym typeface="Arial"/>
              </a:rPr>
              <a:t>-2   </a:t>
            </a:r>
            <a:r>
              <a:rPr lang="en-US" sz="1100" dirty="0">
                <a:solidFill>
                  <a:srgbClr val="262626"/>
                </a:solidFill>
                <a:latin typeface="Arial"/>
                <a:ea typeface="Arial"/>
                <a:cs typeface="Arial"/>
                <a:sym typeface="Arial"/>
              </a:rPr>
              <a:t>&amp;  0.005 N m</a:t>
            </a:r>
            <a:r>
              <a:rPr lang="en-US" sz="1100" baseline="30000" dirty="0">
                <a:solidFill>
                  <a:srgbClr val="262626"/>
                </a:solidFill>
                <a:latin typeface="Arial"/>
                <a:ea typeface="Arial"/>
                <a:cs typeface="Arial"/>
                <a:sym typeface="Arial"/>
              </a:rPr>
              <a:t>-2</a:t>
            </a:r>
            <a:endParaRPr sz="1100" dirty="0">
              <a:solidFill>
                <a:srgbClr val="262626"/>
              </a:solidFill>
              <a:latin typeface="Arial"/>
              <a:ea typeface="Arial"/>
              <a:cs typeface="Arial"/>
              <a:sym typeface="Arial"/>
            </a:endParaRPr>
          </a:p>
          <a:p>
            <a:pPr marL="0" lvl="0" indent="0" algn="l" rtl="0">
              <a:lnSpc>
                <a:spcPct val="100000"/>
              </a:lnSpc>
              <a:spcBef>
                <a:spcPts val="0"/>
              </a:spcBef>
              <a:spcAft>
                <a:spcPts val="0"/>
              </a:spcAft>
              <a:buSzPts val="1400"/>
              <a:buNone/>
            </a:pPr>
            <a:endParaRPr sz="1200" dirty="0">
              <a:solidFill>
                <a:srgbClr val="00206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23" name="Google Shape;123;ge9cb55fa0b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9cb55fa0b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e9cb55fa0b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dirty="0"/>
              <a:t>The tough thing is that to air-sea fluxes depend upon many co-located state variables. For air-sea heat fluxes, as an example, we need more than 8 essential ocean &amp; climate variables, and at present, satellite are unable to measure near-surface humidity and air-temperature with the required accuracy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1" dirty="0"/>
              <a:t>Thus OASIS  has three Big Asks:</a:t>
            </a:r>
            <a:endParaRPr dirty="0"/>
          </a:p>
          <a:p>
            <a:pPr marL="742950" lvl="0" indent="-742950" algn="l" rtl="0">
              <a:lnSpc>
                <a:spcPct val="100000"/>
              </a:lnSpc>
              <a:spcBef>
                <a:spcPts val="1800"/>
              </a:spcBef>
              <a:spcAft>
                <a:spcPts val="0"/>
              </a:spcAft>
              <a:buClr>
                <a:srgbClr val="FF0000"/>
              </a:buClr>
              <a:buSzPts val="1200"/>
              <a:buFont typeface="Arial"/>
              <a:buAutoNum type="arabicParenBoth"/>
            </a:pPr>
            <a:r>
              <a:rPr lang="en-US" sz="1200" dirty="0">
                <a:solidFill>
                  <a:srgbClr val="FF0000"/>
                </a:solidFill>
              </a:rPr>
              <a:t>Optimize space-based retrievals for near-surface humidity and air temperature, based upon an </a:t>
            </a:r>
            <a:endParaRPr dirty="0"/>
          </a:p>
          <a:p>
            <a:pPr marL="742950" lvl="0" indent="-742950" algn="l" rtl="0">
              <a:lnSpc>
                <a:spcPct val="100000"/>
              </a:lnSpc>
              <a:spcBef>
                <a:spcPts val="1800"/>
              </a:spcBef>
              <a:spcAft>
                <a:spcPts val="0"/>
              </a:spcAft>
              <a:buClr>
                <a:srgbClr val="FF0000"/>
              </a:buClr>
              <a:buSzPts val="1200"/>
              <a:buFont typeface="Arial"/>
              <a:buAutoNum type="arabicParenBoth"/>
            </a:pPr>
            <a:r>
              <a:rPr lang="en-US" sz="1200" dirty="0">
                <a:solidFill>
                  <a:srgbClr val="FF0000"/>
                </a:solidFill>
              </a:rPr>
              <a:t>Expanded global network of in situ air-sea interaction observations. </a:t>
            </a:r>
            <a:endParaRPr dirty="0"/>
          </a:p>
          <a:p>
            <a:pPr marL="742950" lvl="0" indent="-742950" algn="l" rtl="0">
              <a:lnSpc>
                <a:spcPct val="100000"/>
              </a:lnSpc>
              <a:spcBef>
                <a:spcPts val="1800"/>
              </a:spcBef>
              <a:spcAft>
                <a:spcPts val="0"/>
              </a:spcAft>
              <a:buClr>
                <a:srgbClr val="FF0000"/>
              </a:buClr>
              <a:buSzPts val="1200"/>
              <a:buFont typeface="Arial"/>
              <a:buAutoNum type="arabicParenBoth"/>
            </a:pPr>
            <a:r>
              <a:rPr lang="en-US" sz="1200" dirty="0">
                <a:solidFill>
                  <a:srgbClr val="FF0000"/>
                </a:solidFill>
              </a:rPr>
              <a:t>Improve Boundary-layer Processes in coupled models that would synthesize these in situ and remotely-sensed air-sea </a:t>
            </a:r>
            <a:r>
              <a:rPr lang="en-US" sz="1200" dirty="0" err="1">
                <a:solidFill>
                  <a:srgbClr val="FF0000"/>
                </a:solidFill>
              </a:rPr>
              <a:t>obs</a:t>
            </a:r>
            <a:r>
              <a:rPr lang="en-US" sz="1200" dirty="0">
                <a:solidFill>
                  <a:srgbClr val="FF0000"/>
                </a:solidFill>
              </a:rPr>
              <a:t> into high-resolution, accurate fields. </a:t>
            </a:r>
            <a:endParaRPr dirty="0"/>
          </a:p>
          <a:p>
            <a:pPr marL="0" lvl="0" indent="0" algn="l" rtl="0">
              <a:lnSpc>
                <a:spcPct val="100000"/>
              </a:lnSpc>
              <a:spcBef>
                <a:spcPts val="1800"/>
              </a:spcBef>
              <a:spcAft>
                <a:spcPts val="0"/>
              </a:spcAft>
              <a:buSzPts val="1400"/>
              <a:buNone/>
            </a:pPr>
            <a:endParaRPr dirty="0"/>
          </a:p>
        </p:txBody>
      </p:sp>
      <p:sp>
        <p:nvSpPr>
          <p:cNvPr id="133" name="Google Shape;133;ge9cb55fa0b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Right now net surface heat fluxes are measured at 22 surface mooring reference stations, shown here by the dark squares.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OASIS envisions a global network of drifting and mobile platforms, built around an expanded </a:t>
            </a:r>
            <a:r>
              <a:rPr lang="en-US" dirty="0" err="1"/>
              <a:t>OceanSITES</a:t>
            </a:r>
            <a:r>
              <a:rPr lang="en-US" dirty="0"/>
              <a:t> network of reference stations in 22 key (boxed) regions shown in this map.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particular, these 368 light grey dots indicate 10 degree by 10 degree </a:t>
            </a:r>
            <a:r>
              <a:rPr lang="en-US" dirty="0" err="1"/>
              <a:t>gridpoints</a:t>
            </a:r>
            <a:r>
              <a:rPr lang="en-US" dirty="0"/>
              <a:t>. Thus with</a:t>
            </a:r>
            <a:r>
              <a:rPr lang="en-US" sz="1200" dirty="0">
                <a:solidFill>
                  <a:schemeClr val="dk1"/>
                </a:solidFill>
                <a:latin typeface="Calibri"/>
                <a:ea typeface="Calibri"/>
                <a:cs typeface="Calibri"/>
                <a:sym typeface="Calibri"/>
              </a:rPr>
              <a:t> 500–1000 flux platforms, we could have 1-3 platforms in each nominal 10 by 10 degree box. </a:t>
            </a:r>
          </a:p>
        </p:txBody>
      </p:sp>
      <p:sp>
        <p:nvSpPr>
          <p:cNvPr id="176" name="Google Shape;17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weather side, Luca </a:t>
            </a:r>
            <a:r>
              <a:rPr lang="en-US" dirty="0" err="1"/>
              <a:t>Centurioni</a:t>
            </a:r>
            <a:r>
              <a:rPr lang="en-US" dirty="0"/>
              <a:t> and collaborators also called for an Integrated network, with drifting, mobile and moored buoy platforms carrying a range of sophisticated sensors, many of which were described in the Cronin et al. strategy paper. </a:t>
            </a:r>
          </a:p>
        </p:txBody>
      </p:sp>
      <p:sp>
        <p:nvSpPr>
          <p:cNvPr id="4" name="Slide Number Placeholder 3"/>
          <p:cNvSpPr>
            <a:spLocks noGrp="1"/>
          </p:cNvSpPr>
          <p:nvPr>
            <p:ph type="sldNum" sz="quarter" idx="5"/>
          </p:nvPr>
        </p:nvSpPr>
        <p:spPr/>
        <p:txBody>
          <a:bodyPr/>
          <a:lstStyle/>
          <a:p>
            <a:fld id="{7DC2E41C-E3BD-4788-AD18-410DD1D569E6}" type="slidenum">
              <a:rPr lang="en-US" smtClean="0"/>
              <a:t>5</a:t>
            </a:fld>
            <a:endParaRPr lang="en-US"/>
          </a:p>
        </p:txBody>
      </p:sp>
    </p:spTree>
    <p:extLst>
      <p:ext uri="{BB962C8B-B14F-4D97-AF65-F5344CB8AC3E}">
        <p14:creationId xmlns:p14="http://schemas.microsoft.com/office/powerpoint/2010/main" val="88334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 similar global network of in situ surface flux platforms has also been envisioned by the Carbon Community  called SOCONET, a Surface Ocean CO2 Observing Network</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This figure shows all the sea surface pCO2  measurements made from ships and buoys since 1957.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However, in 6 decades of observing we still have areas where CO2 measurement have never been collected.  And if you were to look at any one year, you’d see many gaps in other regions of the globe.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OASIS is aiming to provide a roadmap to fill those gaps.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New technologies such as Wave Gliders and </a:t>
            </a:r>
            <a:r>
              <a:rPr lang="en-US" dirty="0" err="1"/>
              <a:t>Saildrones</a:t>
            </a:r>
            <a:r>
              <a:rPr lang="en-US" dirty="0"/>
              <a:t> show promise for extending the temporal and spatial coverage of surface ocean pCO2 measurements globally.  And can help make more out of BGC </a:t>
            </a:r>
            <a:r>
              <a:rPr lang="en-US" dirty="0" err="1"/>
              <a:t>argo</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663596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OASIS cuts across the spectrum of expertise and flux type, from physical fluxes to carbon fluxes, from In situ, to satellite-based air-sea fluxes, to parameterizations and full coupled data assimilating systems.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also span the globe, and are diverse in terms of gender and career level.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Nearly all members were  involved in OceanObs’19 either as lead authors or contributing authors.</a:t>
            </a:r>
            <a:endParaRPr dirty="0"/>
          </a:p>
          <a:p>
            <a:pPr marL="0" lvl="0" indent="0" algn="l" rtl="0">
              <a:lnSpc>
                <a:spcPct val="100000"/>
              </a:lnSpc>
              <a:spcBef>
                <a:spcPts val="0"/>
              </a:spcBef>
              <a:spcAft>
                <a:spcPts val="0"/>
              </a:spcAft>
              <a:buSzPts val="1400"/>
              <a:buNone/>
            </a:pPr>
            <a:endParaRPr dirty="0"/>
          </a:p>
        </p:txBody>
      </p:sp>
      <p:sp>
        <p:nvSpPr>
          <p:cNvPr id="269" name="Google Shape;26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This is our organizational chart.      The SCOR Working Group #162 will work with community members across 5 </a:t>
            </a:r>
            <a:r>
              <a:rPr lang="en-US" dirty="0" err="1"/>
              <a:t>ThemeTeams</a:t>
            </a:r>
            <a:r>
              <a:rPr lang="en-US" dirty="0"/>
              <a:t>.</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core Theme Team will be the The Observing Network Design &amp; Model Development Theme Team that will harmonize the OceanObs19 recommendation into the strategy. This Theme Team will also define Process Studies &amp; “Ocean Shots” – like “moon shots” needed to reach our 2030 goals of a Predicted Ocean, Healthy &amp; Productive Ocean, Clean &amp; Safe Ocean.</a:t>
            </a:r>
          </a:p>
          <a:p>
            <a:endParaRPr lang="en-US" dirty="0"/>
          </a:p>
          <a:p>
            <a:r>
              <a:rPr lang="en-US" dirty="0"/>
              <a:t>To do that we need capacity. We need people. The “Capacity and Partnership Building”  Theme Team will work with the other teams to develop curriculum, and will work with Summer Schools and Mentoring Programs around the world to build capacity and partnerships and in this way make OASIS become truly global.</a:t>
            </a:r>
          </a:p>
          <a:p>
            <a:endParaRPr lang="en-US" dirty="0"/>
          </a:p>
          <a:p>
            <a:r>
              <a:rPr lang="en-US" dirty="0"/>
              <a:t>The “Ocean Shots” Theme Team will implement the OASIS Ocean Shots, working through the UN Decade and National Committees.</a:t>
            </a:r>
          </a:p>
          <a:p>
            <a:endParaRPr lang="en-US" dirty="0"/>
          </a:p>
          <a:p>
            <a:r>
              <a:rPr lang="en-US" dirty="0"/>
              <a:t>The “Best Practices &amp; Interoperability” Theme Team will develop Best Practices and perform experiments to ensure that the air-sea interaction variables are interoperable across platform to within the required measurement accuracy.</a:t>
            </a:r>
          </a:p>
          <a:p>
            <a:endParaRPr lang="en-US" dirty="0"/>
          </a:p>
          <a:p>
            <a:r>
              <a:rPr lang="en-US" dirty="0"/>
              <a:t>The “Findable-Accessible-Interoperable-and Reusable (FAIR) Data, Models &amp; OASIS Products” theme team will develop OASIS products, including an air-sea flux toolbox, and a library of direct covariance flux measurements. This theme team will work to improve gridded flux products and make air-sea interaction information open and FAIR.</a:t>
            </a:r>
          </a:p>
          <a:p>
            <a:endParaRPr lang="en-US" dirty="0"/>
          </a:p>
          <a:p>
            <a:endParaRPr lang="en-US" dirty="0"/>
          </a:p>
        </p:txBody>
      </p:sp>
      <p:sp>
        <p:nvSpPr>
          <p:cNvPr id="4" name="Slide Number Placeholder 3"/>
          <p:cNvSpPr>
            <a:spLocks noGrp="1"/>
          </p:cNvSpPr>
          <p:nvPr>
            <p:ph type="sldNum" sz="quarter" idx="5"/>
          </p:nvPr>
        </p:nvSpPr>
        <p:spPr/>
        <p:txBody>
          <a:bodyPr/>
          <a:lstStyle/>
          <a:p>
            <a:fld id="{7BB183F8-A85E-B146-8808-440DFCA34244}" type="slidenum">
              <a:rPr lang="en-US" smtClean="0"/>
              <a:t>8</a:t>
            </a:fld>
            <a:endParaRPr lang="en-US"/>
          </a:p>
        </p:txBody>
      </p:sp>
    </p:spTree>
    <p:extLst>
      <p:ext uri="{BB962C8B-B14F-4D97-AF65-F5344CB8AC3E}">
        <p14:creationId xmlns:p14="http://schemas.microsoft.com/office/powerpoint/2010/main" val="3838523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forward to 2030, and back to 1972… </a:t>
            </a:r>
          </a:p>
          <a:p>
            <a:endParaRPr lang="en-US" dirty="0"/>
          </a:p>
          <a:p>
            <a:r>
              <a:rPr lang="en-US" dirty="0"/>
              <a:t>This is the famous photo of Earth taken by the Apollo 17 astronauts </a:t>
            </a:r>
            <a:r>
              <a:rPr lang="en-US" dirty="0" err="1"/>
              <a:t>enroute</a:t>
            </a:r>
            <a:r>
              <a:rPr lang="en-US" dirty="0"/>
              <a:t> to the Moon in 1972.</a:t>
            </a:r>
          </a:p>
          <a:p>
            <a:r>
              <a:rPr lang="en-US" dirty="0"/>
              <a:t>This photo changed our perspective of our place in the Universe.</a:t>
            </a:r>
          </a:p>
          <a:p>
            <a:endParaRPr lang="en-US" dirty="0"/>
          </a:p>
          <a:p>
            <a:r>
              <a:rPr lang="en-US" dirty="0"/>
              <a:t>50-years later, Global warming is undeniable.</a:t>
            </a:r>
          </a:p>
          <a:p>
            <a:r>
              <a:rPr lang="en-US" dirty="0"/>
              <a:t>Our role in the Universe needs to change.</a:t>
            </a:r>
          </a:p>
          <a:p>
            <a:endParaRPr lang="en-US" dirty="0"/>
          </a:p>
          <a:p>
            <a:r>
              <a:rPr lang="en-US" dirty="0"/>
              <a:t>I hope that through OASIS, we can work together to track the carbon dioxide emissions as they are absorbed into the ocean,</a:t>
            </a:r>
          </a:p>
          <a:p>
            <a:r>
              <a:rPr lang="en-US" dirty="0"/>
              <a:t>And observe, understand and predict the air-sea interactions that influence weather and climate, and ultimately </a:t>
            </a:r>
          </a:p>
          <a:p>
            <a:r>
              <a:rPr lang="en-US" dirty="0"/>
              <a:t>the ocean environment, ecosystem, and biosphere.</a:t>
            </a:r>
          </a:p>
          <a:p>
            <a:endParaRPr lang="en-US" dirty="0"/>
          </a:p>
          <a:p>
            <a:r>
              <a:rPr lang="en-US" dirty="0"/>
              <a:t>Through OASIS, I hope that the World gains a better understanding of the delicate balances that govern weather, climate, and the ocean environment,</a:t>
            </a:r>
          </a:p>
          <a:p>
            <a:r>
              <a:rPr lang="en-US" dirty="0"/>
              <a:t>And a better understanding of our role in the Universe.</a:t>
            </a:r>
          </a:p>
        </p:txBody>
      </p:sp>
      <p:sp>
        <p:nvSpPr>
          <p:cNvPr id="4" name="Slide Number Placeholder 3"/>
          <p:cNvSpPr>
            <a:spLocks noGrp="1"/>
          </p:cNvSpPr>
          <p:nvPr>
            <p:ph type="sldNum" sz="quarter" idx="5"/>
          </p:nvPr>
        </p:nvSpPr>
        <p:spPr/>
        <p:txBody>
          <a:bodyPr/>
          <a:lstStyle/>
          <a:p>
            <a:fld id="{7BB183F8-A85E-B146-8808-440DFCA34244}" type="slidenum">
              <a:rPr lang="en-US" smtClean="0"/>
              <a:t>9</a:t>
            </a:fld>
            <a:endParaRPr lang="en-US"/>
          </a:p>
        </p:txBody>
      </p:sp>
    </p:spTree>
    <p:extLst>
      <p:ext uri="{BB962C8B-B14F-4D97-AF65-F5344CB8AC3E}">
        <p14:creationId xmlns:p14="http://schemas.microsoft.com/office/powerpoint/2010/main" val="255245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E37-756E-484D-9F1F-11700089F3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070ABA-F216-A94F-BBD6-0D16637FF8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42138D-BBD7-B945-9B00-C72550799F7D}"/>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5" name="Footer Placeholder 4">
            <a:extLst>
              <a:ext uri="{FF2B5EF4-FFF2-40B4-BE49-F238E27FC236}">
                <a16:creationId xmlns:a16="http://schemas.microsoft.com/office/drawing/2014/main" id="{1DD59F92-78DB-084E-A48A-B0CBC8505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E5E98-D18A-5C44-B85B-98156A406C73}"/>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1692814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DA85-9011-614C-A084-583551E9C2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BD90B6-9D7B-5D43-9299-B19549F38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AB2CE-EC58-4E4C-A351-5B6E6D7C210A}"/>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5" name="Footer Placeholder 4">
            <a:extLst>
              <a:ext uri="{FF2B5EF4-FFF2-40B4-BE49-F238E27FC236}">
                <a16:creationId xmlns:a16="http://schemas.microsoft.com/office/drawing/2014/main" id="{E01FDEC6-5B22-F047-9838-7E2F50622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AA7F-0947-054D-B1DA-94C018C5A92A}"/>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53888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CC815-C283-1944-B67A-6D0025B08A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EEA1F-1395-A54E-8097-F39A7B1FD6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9A35F-94EE-3A4B-B6A8-1EFAC2AB4916}"/>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5" name="Footer Placeholder 4">
            <a:extLst>
              <a:ext uri="{FF2B5EF4-FFF2-40B4-BE49-F238E27FC236}">
                <a16:creationId xmlns:a16="http://schemas.microsoft.com/office/drawing/2014/main" id="{D135DF53-B2DD-7941-9CA2-C479A86B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94C81-4C01-764D-8BBC-B30B26EF528B}"/>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336349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6207-B5CF-BF46-8624-E76F2F495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ABB605-03FB-A24B-BC3C-AEA9E097E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BAF56-C6C8-6E4B-A5AA-6747B2119AA8}"/>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5" name="Footer Placeholder 4">
            <a:extLst>
              <a:ext uri="{FF2B5EF4-FFF2-40B4-BE49-F238E27FC236}">
                <a16:creationId xmlns:a16="http://schemas.microsoft.com/office/drawing/2014/main" id="{CE332984-A48F-C84E-ACF7-53412C52C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ED904-6D22-984F-A1D7-0D2E0EC7A5A5}"/>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412371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384D-C44D-B24C-9EE5-92CE7B714F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679899-0BB1-8944-98A1-06F4326A1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CA5C8-2716-CE4B-AF07-04AC63FA66CF}"/>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5" name="Footer Placeholder 4">
            <a:extLst>
              <a:ext uri="{FF2B5EF4-FFF2-40B4-BE49-F238E27FC236}">
                <a16:creationId xmlns:a16="http://schemas.microsoft.com/office/drawing/2014/main" id="{DE5901E7-949F-A44C-B7D1-5F51502A6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DDA8D-8BC3-484D-8655-75EE76AF9DD1}"/>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250381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F5AC-36FF-044A-A564-5B192281D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E1448-BB3D-FB4D-B388-BADD286043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0BCA43-3FEC-A74D-BB11-81B981785C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E2617-945B-4B4C-8383-B2C1785141EF}"/>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6" name="Footer Placeholder 5">
            <a:extLst>
              <a:ext uri="{FF2B5EF4-FFF2-40B4-BE49-F238E27FC236}">
                <a16:creationId xmlns:a16="http://schemas.microsoft.com/office/drawing/2014/main" id="{826D791E-6402-CD43-BD31-C64471E30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0A1FF-6AF4-EE41-A10F-A50DD9F44237}"/>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331041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3AA5-3FBD-2C4A-B917-41303B4D7F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F8725-EFE0-FC4B-8E35-54188B2A1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B5D9B-A507-214D-9513-4AE9C0B9F6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38ABB3-18B0-0F4A-B179-9B61BCE78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D13444-94F4-2B44-9A27-4D70D2FE2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13FC34-80EB-F842-8180-3FD49811364E}"/>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8" name="Footer Placeholder 7">
            <a:extLst>
              <a:ext uri="{FF2B5EF4-FFF2-40B4-BE49-F238E27FC236}">
                <a16:creationId xmlns:a16="http://schemas.microsoft.com/office/drawing/2014/main" id="{AD9DEB5E-0B43-8D4C-84FF-10C8ACD3F7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77BD23-F0B8-4E42-9582-B7F8AB4FA507}"/>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38934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5897-B784-AB4B-A364-51EC1F585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5F0A4-22D6-5045-80B4-4BB2859F0E7C}"/>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4" name="Footer Placeholder 3">
            <a:extLst>
              <a:ext uri="{FF2B5EF4-FFF2-40B4-BE49-F238E27FC236}">
                <a16:creationId xmlns:a16="http://schemas.microsoft.com/office/drawing/2014/main" id="{D8C420B5-5C6E-7A47-8651-79A52E9DC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7C8800-AE10-E743-94D0-8925DBE70409}"/>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367972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3E4BB-183E-EE4B-A220-E29243827A17}"/>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3" name="Footer Placeholder 2">
            <a:extLst>
              <a:ext uri="{FF2B5EF4-FFF2-40B4-BE49-F238E27FC236}">
                <a16:creationId xmlns:a16="http://schemas.microsoft.com/office/drawing/2014/main" id="{3BC77116-A717-3F4C-A489-743ABF183D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3EE4F9-CE1C-6148-BD77-794E7FE910D0}"/>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315915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1424-C626-5F41-9BC6-21A8D86F8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AC8936-D18D-7B41-9F6A-CA3BF7EE02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8D4636-C3F8-C945-A815-887B8B300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0BD61-4B0E-694E-BB74-719FD842ECA0}"/>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6" name="Footer Placeholder 5">
            <a:extLst>
              <a:ext uri="{FF2B5EF4-FFF2-40B4-BE49-F238E27FC236}">
                <a16:creationId xmlns:a16="http://schemas.microsoft.com/office/drawing/2014/main" id="{28D577BD-B61E-714C-BDDE-2AF38BE1D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84387-CBC2-8C44-A250-CE4E1AC35E68}"/>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234901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1437-2F21-344E-85F2-9F01411B5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7D0D4C-76A3-7D41-9E96-C8E860646F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8B0AF1-6B15-D24D-8714-2BDFB356E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28539-58FE-0449-BEF1-55E7A324555A}"/>
              </a:ext>
            </a:extLst>
          </p:cNvPr>
          <p:cNvSpPr>
            <a:spLocks noGrp="1"/>
          </p:cNvSpPr>
          <p:nvPr>
            <p:ph type="dt" sz="half" idx="10"/>
          </p:nvPr>
        </p:nvSpPr>
        <p:spPr/>
        <p:txBody>
          <a:bodyPr/>
          <a:lstStyle/>
          <a:p>
            <a:fld id="{D735DB81-3BE6-A449-87DF-8996DD80761C}" type="datetimeFigureOut">
              <a:rPr lang="en-US" smtClean="0"/>
              <a:t>11/6/21</a:t>
            </a:fld>
            <a:endParaRPr lang="en-US"/>
          </a:p>
        </p:txBody>
      </p:sp>
      <p:sp>
        <p:nvSpPr>
          <p:cNvPr id="6" name="Footer Placeholder 5">
            <a:extLst>
              <a:ext uri="{FF2B5EF4-FFF2-40B4-BE49-F238E27FC236}">
                <a16:creationId xmlns:a16="http://schemas.microsoft.com/office/drawing/2014/main" id="{42F4FF95-966A-7C4B-9E99-F08639DF8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7D5AF-A3CB-6A4C-AA4E-940205FC4B1D}"/>
              </a:ext>
            </a:extLst>
          </p:cNvPr>
          <p:cNvSpPr>
            <a:spLocks noGrp="1"/>
          </p:cNvSpPr>
          <p:nvPr>
            <p:ph type="sldNum" sz="quarter" idx="12"/>
          </p:nvPr>
        </p:nvSpPr>
        <p:spPr/>
        <p:txBody>
          <a:bodyPr/>
          <a:lstStyle/>
          <a:p>
            <a:fld id="{4FD9044E-C420-2241-8F8C-85FFD43CFE84}" type="slidenum">
              <a:rPr lang="en-US" smtClean="0"/>
              <a:t>‹#›</a:t>
            </a:fld>
            <a:endParaRPr lang="en-US"/>
          </a:p>
        </p:txBody>
      </p:sp>
    </p:spTree>
    <p:extLst>
      <p:ext uri="{BB962C8B-B14F-4D97-AF65-F5344CB8AC3E}">
        <p14:creationId xmlns:p14="http://schemas.microsoft.com/office/powerpoint/2010/main" val="3315703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0EAB9-E6D6-EC49-AE7F-8869A9274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864DE-515B-9341-84D5-BE8856E52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FF508-8CDF-1A42-A795-CC52A11289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5DB81-3BE6-A449-87DF-8996DD80761C}" type="datetimeFigureOut">
              <a:rPr lang="en-US" smtClean="0"/>
              <a:t>11/6/21</a:t>
            </a:fld>
            <a:endParaRPr lang="en-US"/>
          </a:p>
        </p:txBody>
      </p:sp>
      <p:sp>
        <p:nvSpPr>
          <p:cNvPr id="5" name="Footer Placeholder 4">
            <a:extLst>
              <a:ext uri="{FF2B5EF4-FFF2-40B4-BE49-F238E27FC236}">
                <a16:creationId xmlns:a16="http://schemas.microsoft.com/office/drawing/2014/main" id="{26E8E8E1-2E4A-644D-87A2-1D06399EE4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4BCF7-B5FA-664B-BD27-150F5D968B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9044E-C420-2241-8F8C-85FFD43CFE84}" type="slidenum">
              <a:rPr lang="en-US" smtClean="0"/>
              <a:t>‹#›</a:t>
            </a:fld>
            <a:endParaRPr lang="en-US"/>
          </a:p>
        </p:txBody>
      </p:sp>
    </p:spTree>
    <p:extLst>
      <p:ext uri="{BB962C8B-B14F-4D97-AF65-F5344CB8AC3E}">
        <p14:creationId xmlns:p14="http://schemas.microsoft.com/office/powerpoint/2010/main" val="1131230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2.png"/><Relationship Id="rId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g"/><Relationship Id="rId11" Type="http://schemas.openxmlformats.org/officeDocument/2006/relationships/image" Target="../media/image2.png"/><Relationship Id="rId5" Type="http://schemas.openxmlformats.org/officeDocument/2006/relationships/image" Target="../media/image20.jpg"/><Relationship Id="rId10" Type="http://schemas.openxmlformats.org/officeDocument/2006/relationships/image" Target="../media/image4.png"/><Relationship Id="rId4" Type="http://schemas.openxmlformats.org/officeDocument/2006/relationships/image" Target="../media/image19.jp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702163" y="6049169"/>
            <a:ext cx="3465842" cy="597825"/>
          </a:xfrm>
          <a:prstGeom prst="rect">
            <a:avLst/>
          </a:prstGeom>
          <a:solidFill>
            <a:schemeClr val="lt1"/>
          </a:solidFill>
          <a:ln>
            <a:noFill/>
          </a:ln>
        </p:spPr>
      </p:pic>
      <p:pic>
        <p:nvPicPr>
          <p:cNvPr id="90" name="Google Shape;90;p1" descr="A picture containing logo for OceanObs'19"/>
          <p:cNvPicPr preferRelativeResize="0"/>
          <p:nvPr/>
        </p:nvPicPr>
        <p:blipFill rotWithShape="1">
          <a:blip r:embed="rId4">
            <a:alphaModFix/>
          </a:blip>
          <a:srcRect/>
          <a:stretch/>
        </p:blipFill>
        <p:spPr>
          <a:xfrm>
            <a:off x="7326064" y="5761441"/>
            <a:ext cx="883320" cy="883320"/>
          </a:xfrm>
          <a:prstGeom prst="rect">
            <a:avLst/>
          </a:prstGeom>
          <a:solidFill>
            <a:schemeClr val="lt1"/>
          </a:solidFill>
          <a:ln>
            <a:noFill/>
          </a:ln>
        </p:spPr>
      </p:pic>
      <p:pic>
        <p:nvPicPr>
          <p:cNvPr id="91" name="Google Shape;91;p1"/>
          <p:cNvPicPr preferRelativeResize="0"/>
          <p:nvPr/>
        </p:nvPicPr>
        <p:blipFill rotWithShape="1">
          <a:blip r:embed="rId5">
            <a:alphaModFix/>
          </a:blip>
          <a:srcRect/>
          <a:stretch/>
        </p:blipFill>
        <p:spPr>
          <a:xfrm>
            <a:off x="4697301" y="5773844"/>
            <a:ext cx="1481556" cy="870917"/>
          </a:xfrm>
          <a:prstGeom prst="rect">
            <a:avLst/>
          </a:prstGeom>
          <a:solidFill>
            <a:schemeClr val="lt1"/>
          </a:solidFill>
          <a:ln>
            <a:noFill/>
          </a:ln>
        </p:spPr>
      </p:pic>
      <p:sp>
        <p:nvSpPr>
          <p:cNvPr id="93" name="Google Shape;93;p1"/>
          <p:cNvSpPr txBox="1"/>
          <p:nvPr/>
        </p:nvSpPr>
        <p:spPr>
          <a:xfrm>
            <a:off x="609599" y="1248558"/>
            <a:ext cx="11209867" cy="1361907"/>
          </a:xfrm>
          <a:prstGeom prst="rect">
            <a:avLst/>
          </a:prstGeom>
          <a:noFill/>
          <a:ln>
            <a:noFill/>
          </a:ln>
        </p:spPr>
        <p:txBody>
          <a:bodyPr spcFirstLastPara="1" wrap="square" lIns="88318" tIns="44147" rIns="88318" bIns="44147" anchor="ctr" anchorCtr="0">
            <a:normAutofit/>
          </a:bodyPr>
          <a:lstStyle/>
          <a:p>
            <a:pPr algn="ctr">
              <a:lnSpc>
                <a:spcPct val="90000"/>
              </a:lnSpc>
              <a:buClr>
                <a:schemeClr val="lt1"/>
              </a:buClr>
              <a:buSzPts val="3700"/>
            </a:pPr>
            <a:r>
              <a:rPr lang="en-US" sz="3600" b="1" dirty="0">
                <a:solidFill>
                  <a:srgbClr val="BF9000"/>
                </a:solidFill>
                <a:latin typeface="Calibri"/>
                <a:ea typeface="Calibri"/>
                <a:cs typeface="Calibri"/>
                <a:sym typeface="Calibri"/>
              </a:rPr>
              <a:t>Observing Air-Sea Interactions Strategy (OASIS) – </a:t>
            </a:r>
            <a:r>
              <a:rPr lang="en-US" sz="3600" b="1" i="1" dirty="0">
                <a:solidFill>
                  <a:srgbClr val="BF9000"/>
                </a:solidFill>
                <a:latin typeface="Calibri"/>
                <a:ea typeface="Calibri"/>
                <a:cs typeface="Calibri"/>
                <a:sym typeface="Calibri"/>
              </a:rPr>
              <a:t>amplifying DBCP activities</a:t>
            </a:r>
          </a:p>
        </p:txBody>
      </p:sp>
      <p:sp>
        <p:nvSpPr>
          <p:cNvPr id="94" name="Google Shape;94;p1"/>
          <p:cNvSpPr txBox="1"/>
          <p:nvPr/>
        </p:nvSpPr>
        <p:spPr>
          <a:xfrm>
            <a:off x="1049868" y="4173413"/>
            <a:ext cx="9515386" cy="1197152"/>
          </a:xfrm>
          <a:prstGeom prst="rect">
            <a:avLst/>
          </a:prstGeom>
          <a:noFill/>
          <a:ln>
            <a:noFill/>
          </a:ln>
        </p:spPr>
        <p:txBody>
          <a:bodyPr spcFirstLastPara="1" wrap="square" lIns="88318" tIns="44147" rIns="88318" bIns="44147" anchor="t" anchorCtr="0">
            <a:spAutoFit/>
          </a:bodyPr>
          <a:lstStyle/>
          <a:p>
            <a:pPr algn="ctr">
              <a:buClr>
                <a:schemeClr val="dk1"/>
              </a:buClr>
              <a:buSzPts val="1800"/>
            </a:pPr>
            <a:r>
              <a:rPr lang="en-US" sz="2400" i="1" dirty="0">
                <a:solidFill>
                  <a:schemeClr val="dk1"/>
                </a:solidFill>
                <a:latin typeface="Calibri"/>
                <a:ea typeface="Calibri"/>
                <a:cs typeface="Calibri"/>
                <a:sym typeface="Calibri"/>
              </a:rPr>
              <a:t>Taking a "system-as-a-whole" approach for making surface and boundary layer observations relevant to the Earth's energy, water, and carbon cycles, including their physical, biological, and geological components </a:t>
            </a:r>
            <a:endParaRPr sz="2400" i="1"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28504389-65A5-8B47-BCD8-0B880AA3C21E}"/>
              </a:ext>
            </a:extLst>
          </p:cNvPr>
          <p:cNvSpPr txBox="1"/>
          <p:nvPr/>
        </p:nvSpPr>
        <p:spPr>
          <a:xfrm>
            <a:off x="3241505" y="266961"/>
            <a:ext cx="6484276" cy="584775"/>
          </a:xfrm>
          <a:prstGeom prst="rect">
            <a:avLst/>
          </a:prstGeom>
          <a:noFill/>
        </p:spPr>
        <p:txBody>
          <a:bodyPr wrap="none" rtlCol="0">
            <a:spAutoFit/>
          </a:bodyPr>
          <a:lstStyle/>
          <a:p>
            <a:pPr algn="ctr"/>
            <a:r>
              <a:rPr lang="en-US" sz="3200" i="1" dirty="0">
                <a:solidFill>
                  <a:srgbClr val="24C9B7"/>
                </a:solidFill>
                <a:latin typeface="Calibri"/>
                <a:ea typeface="Calibri"/>
                <a:cs typeface="Calibri"/>
                <a:sym typeface="Calibri"/>
              </a:rPr>
              <a:t>DBCP 37</a:t>
            </a:r>
            <a:r>
              <a:rPr lang="en-US" sz="3200" i="1" baseline="30000" dirty="0">
                <a:solidFill>
                  <a:srgbClr val="24C9B7"/>
                </a:solidFill>
                <a:latin typeface="Calibri"/>
                <a:ea typeface="Calibri"/>
                <a:cs typeface="Calibri"/>
                <a:sym typeface="Calibri"/>
              </a:rPr>
              <a:t>th</a:t>
            </a:r>
            <a:r>
              <a:rPr lang="en-US" sz="3200" i="1" dirty="0">
                <a:solidFill>
                  <a:srgbClr val="24C9B7"/>
                </a:solidFill>
                <a:latin typeface="Calibri"/>
                <a:ea typeface="Calibri"/>
                <a:cs typeface="Calibri"/>
                <a:sym typeface="Calibri"/>
              </a:rPr>
              <a:t> Session – 8 November</a:t>
            </a:r>
            <a:r>
              <a:rPr lang="en-US" sz="3200" dirty="0">
                <a:solidFill>
                  <a:srgbClr val="34CCCC"/>
                </a:solidFill>
                <a:latin typeface="Calibri"/>
                <a:ea typeface="Calibri"/>
                <a:cs typeface="Calibri"/>
                <a:sym typeface="Calibri"/>
              </a:rPr>
              <a:t> 2021</a:t>
            </a:r>
          </a:p>
        </p:txBody>
      </p:sp>
      <p:sp>
        <p:nvSpPr>
          <p:cNvPr id="3" name="TextBox 2">
            <a:extLst>
              <a:ext uri="{FF2B5EF4-FFF2-40B4-BE49-F238E27FC236}">
                <a16:creationId xmlns:a16="http://schemas.microsoft.com/office/drawing/2014/main" id="{B2154D56-C0F1-1749-AE4D-115CDE10173A}"/>
              </a:ext>
            </a:extLst>
          </p:cNvPr>
          <p:cNvSpPr txBox="1"/>
          <p:nvPr/>
        </p:nvSpPr>
        <p:spPr>
          <a:xfrm>
            <a:off x="707922" y="2716540"/>
            <a:ext cx="10574593" cy="1200329"/>
          </a:xfrm>
          <a:prstGeom prst="rect">
            <a:avLst/>
          </a:prstGeom>
          <a:noFill/>
        </p:spPr>
        <p:txBody>
          <a:bodyPr wrap="square" rtlCol="0">
            <a:spAutoFit/>
          </a:bodyPr>
          <a:lstStyle/>
          <a:p>
            <a:pPr algn="ctr"/>
            <a:r>
              <a:rPr lang="en-US" sz="2400" i="1" dirty="0">
                <a:solidFill>
                  <a:srgbClr val="34CCCC"/>
                </a:solidFill>
              </a:rPr>
              <a:t>SCOR Working Group #162 for Developing an OASIS </a:t>
            </a:r>
          </a:p>
          <a:p>
            <a:pPr algn="ctr"/>
            <a:r>
              <a:rPr lang="en-US" sz="2400" i="1" dirty="0">
                <a:solidFill>
                  <a:srgbClr val="34CCCC"/>
                </a:solidFill>
              </a:rPr>
              <a:t>Co-Chairs: </a:t>
            </a:r>
            <a:r>
              <a:rPr lang="en-US" sz="2400" b="1" i="1" dirty="0">
                <a:solidFill>
                  <a:srgbClr val="34CCCC"/>
                </a:solidFill>
              </a:rPr>
              <a:t>Meghan Cronin (NOAA, USA)</a:t>
            </a:r>
            <a:r>
              <a:rPr lang="en-US" sz="2400" i="1" dirty="0">
                <a:solidFill>
                  <a:srgbClr val="34CCCC"/>
                </a:solidFill>
              </a:rPr>
              <a:t>, Christa </a:t>
            </a:r>
            <a:r>
              <a:rPr lang="en-US" sz="2400" i="1" dirty="0" err="1">
                <a:solidFill>
                  <a:srgbClr val="34CCCC"/>
                </a:solidFill>
              </a:rPr>
              <a:t>Marandino</a:t>
            </a:r>
            <a:r>
              <a:rPr lang="en-US" sz="2400" i="1" dirty="0">
                <a:solidFill>
                  <a:srgbClr val="34CCCC"/>
                </a:solidFill>
              </a:rPr>
              <a:t> (GEOMAR, Germany), </a:t>
            </a:r>
            <a:r>
              <a:rPr lang="en-US" sz="2400" i="1" dirty="0" err="1">
                <a:solidFill>
                  <a:srgbClr val="34CCCC"/>
                </a:solidFill>
              </a:rPr>
              <a:t>Seb</a:t>
            </a:r>
            <a:r>
              <a:rPr lang="en-US" sz="2400" i="1" dirty="0">
                <a:solidFill>
                  <a:srgbClr val="34CCCC"/>
                </a:solidFill>
              </a:rPr>
              <a:t> Swart (UG, Sweden)</a:t>
            </a:r>
          </a:p>
        </p:txBody>
      </p:sp>
      <p:pic>
        <p:nvPicPr>
          <p:cNvPr id="11" name="Google Shape;127;ge9cb55fa0b_0_30">
            <a:extLst>
              <a:ext uri="{FF2B5EF4-FFF2-40B4-BE49-F238E27FC236}">
                <a16:creationId xmlns:a16="http://schemas.microsoft.com/office/drawing/2014/main" id="{A2DF12F1-766F-F048-8522-D7CE641B5771}"/>
              </a:ext>
            </a:extLst>
          </p:cNvPr>
          <p:cNvPicPr preferRelativeResize="0"/>
          <p:nvPr/>
        </p:nvPicPr>
        <p:blipFill rotWithShape="1">
          <a:blip r:embed="rId6">
            <a:alphaModFix/>
          </a:blip>
          <a:srcRect/>
          <a:stretch/>
        </p:blipFill>
        <p:spPr>
          <a:xfrm>
            <a:off x="82192" y="146700"/>
            <a:ext cx="2217870" cy="785693"/>
          </a:xfrm>
          <a:prstGeom prst="rect">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020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F3DBE5-47DD-9A4A-80BA-1AD9534B0392}"/>
              </a:ext>
            </a:extLst>
          </p:cNvPr>
          <p:cNvGrpSpPr/>
          <p:nvPr/>
        </p:nvGrpSpPr>
        <p:grpSpPr>
          <a:xfrm>
            <a:off x="0" y="0"/>
            <a:ext cx="12192000" cy="934931"/>
            <a:chOff x="0" y="0"/>
            <a:chExt cx="12192000" cy="934931"/>
          </a:xfrm>
          <a:solidFill>
            <a:schemeClr val="bg1"/>
          </a:solidFill>
        </p:grpSpPr>
        <p:sp>
          <p:nvSpPr>
            <p:cNvPr id="5" name="Rectangle 4">
              <a:extLst>
                <a:ext uri="{FF2B5EF4-FFF2-40B4-BE49-F238E27FC236}">
                  <a16:creationId xmlns:a16="http://schemas.microsoft.com/office/drawing/2014/main" id="{E7711EC5-89DE-CC42-A226-13EE87075308}"/>
                </a:ext>
              </a:extLst>
            </p:cNvPr>
            <p:cNvSpPr/>
            <p:nvPr/>
          </p:nvSpPr>
          <p:spPr>
            <a:xfrm>
              <a:off x="0" y="0"/>
              <a:ext cx="12192000" cy="93493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logo for OceanObs'19">
              <a:extLst>
                <a:ext uri="{FF2B5EF4-FFF2-40B4-BE49-F238E27FC236}">
                  <a16:creationId xmlns:a16="http://schemas.microsoft.com/office/drawing/2014/main" id="{8C7C8049-6D2C-2543-BEC1-DF5615219698}"/>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914400" cy="914400"/>
            </a:xfrm>
            <a:prstGeom prst="rect">
              <a:avLst/>
            </a:prstGeom>
            <a:grpFill/>
            <a:ln>
              <a:solidFill>
                <a:schemeClr val="bg1"/>
              </a:solidFill>
            </a:ln>
          </p:spPr>
        </p:pic>
        <p:pic>
          <p:nvPicPr>
            <p:cNvPr id="7" name="Picture 6">
              <a:extLst>
                <a:ext uri="{FF2B5EF4-FFF2-40B4-BE49-F238E27FC236}">
                  <a16:creationId xmlns:a16="http://schemas.microsoft.com/office/drawing/2014/main" id="{7ABBDB89-6D16-A447-ADD1-E7B4CCE28DA5}"/>
                </a:ext>
              </a:extLst>
            </p:cNvPr>
            <p:cNvPicPr>
              <a:picLocks noChangeAspect="1"/>
            </p:cNvPicPr>
            <p:nvPr/>
          </p:nvPicPr>
          <p:blipFill>
            <a:blip r:embed="rId4"/>
            <a:stretch>
              <a:fillRect/>
            </a:stretch>
          </p:blipFill>
          <p:spPr>
            <a:xfrm>
              <a:off x="214446" y="0"/>
              <a:ext cx="5362413" cy="914400"/>
            </a:xfrm>
            <a:prstGeom prst="rect">
              <a:avLst/>
            </a:prstGeom>
            <a:grpFill/>
            <a:ln>
              <a:solidFill>
                <a:schemeClr val="bg1"/>
              </a:solidFill>
            </a:ln>
          </p:spPr>
        </p:pic>
        <p:pic>
          <p:nvPicPr>
            <p:cNvPr id="8" name="Picture 7">
              <a:extLst>
                <a:ext uri="{FF2B5EF4-FFF2-40B4-BE49-F238E27FC236}">
                  <a16:creationId xmlns:a16="http://schemas.microsoft.com/office/drawing/2014/main" id="{F647BB48-5126-AF4D-8DD6-990BFA105583}"/>
                </a:ext>
              </a:extLst>
            </p:cNvPr>
            <p:cNvPicPr>
              <a:picLocks noChangeAspect="1"/>
            </p:cNvPicPr>
            <p:nvPr/>
          </p:nvPicPr>
          <p:blipFill>
            <a:blip r:embed="rId5"/>
            <a:stretch>
              <a:fillRect/>
            </a:stretch>
          </p:blipFill>
          <p:spPr>
            <a:xfrm>
              <a:off x="7451304" y="11875"/>
              <a:ext cx="1540764" cy="914400"/>
            </a:xfrm>
            <a:prstGeom prst="rect">
              <a:avLst/>
            </a:prstGeom>
            <a:grpFill/>
            <a:ln>
              <a:solidFill>
                <a:schemeClr val="bg1"/>
              </a:solidFill>
            </a:ln>
          </p:spPr>
        </p:pic>
        <p:pic>
          <p:nvPicPr>
            <p:cNvPr id="9" name="Picture 8">
              <a:extLst>
                <a:ext uri="{FF2B5EF4-FFF2-40B4-BE49-F238E27FC236}">
                  <a16:creationId xmlns:a16="http://schemas.microsoft.com/office/drawing/2014/main" id="{DCE41BBD-D8BF-A044-A4A9-EACBD6EF02F1}"/>
                </a:ext>
              </a:extLst>
            </p:cNvPr>
            <p:cNvPicPr>
              <a:picLocks noChangeAspect="1"/>
            </p:cNvPicPr>
            <p:nvPr/>
          </p:nvPicPr>
          <p:blipFill>
            <a:blip r:embed="rId6"/>
            <a:stretch>
              <a:fillRect/>
            </a:stretch>
          </p:blipFill>
          <p:spPr>
            <a:xfrm>
              <a:off x="9399497" y="9804"/>
              <a:ext cx="2516698" cy="914400"/>
            </a:xfrm>
            <a:prstGeom prst="rect">
              <a:avLst/>
            </a:prstGeom>
            <a:grpFill/>
            <a:ln>
              <a:solidFill>
                <a:schemeClr val="bg1"/>
              </a:solidFill>
            </a:ln>
          </p:spPr>
        </p:pic>
      </p:grpSp>
      <p:sp>
        <p:nvSpPr>
          <p:cNvPr id="19" name="Google Shape;154;p26">
            <a:extLst>
              <a:ext uri="{FF2B5EF4-FFF2-40B4-BE49-F238E27FC236}">
                <a16:creationId xmlns:a16="http://schemas.microsoft.com/office/drawing/2014/main" id="{BEFEDA36-C3B3-9546-A965-C6384DB63D33}"/>
              </a:ext>
            </a:extLst>
          </p:cNvPr>
          <p:cNvSpPr/>
          <p:nvPr/>
        </p:nvSpPr>
        <p:spPr>
          <a:xfrm>
            <a:off x="6527540" y="1513018"/>
            <a:ext cx="152691" cy="710500"/>
          </a:xfrm>
          <a:custGeom>
            <a:avLst/>
            <a:gdLst/>
            <a:ahLst/>
            <a:cxnLst/>
            <a:rect l="l" t="t" r="r" b="b"/>
            <a:pathLst>
              <a:path w="120000" h="120000" extrusionOk="0">
                <a:moveTo>
                  <a:pt x="0" y="0"/>
                </a:moveTo>
                <a:lnTo>
                  <a:pt x="0" y="120000"/>
                </a:lnTo>
                <a:lnTo>
                  <a:pt x="120000" y="120000"/>
                </a:lnTo>
              </a:path>
            </a:pathLst>
          </a:custGeom>
          <a:noFill/>
          <a:ln w="38100" cap="flat" cmpd="sng">
            <a:solidFill>
              <a:srgbClr val="FFFF00"/>
            </a:solidFill>
            <a:prstDash val="solid"/>
            <a:miter lim="800000"/>
            <a:headEnd type="none" w="sm" len="sm"/>
            <a:tailEnd type="none" w="sm" len="sm"/>
          </a:ln>
        </p:spPr>
      </p:sp>
      <p:sp>
        <p:nvSpPr>
          <p:cNvPr id="20" name="Google Shape;155;p26">
            <a:extLst>
              <a:ext uri="{FF2B5EF4-FFF2-40B4-BE49-F238E27FC236}">
                <a16:creationId xmlns:a16="http://schemas.microsoft.com/office/drawing/2014/main" id="{C77DF1AE-0A84-C349-A73A-EBAA1DE71645}"/>
              </a:ext>
            </a:extLst>
          </p:cNvPr>
          <p:cNvSpPr/>
          <p:nvPr/>
        </p:nvSpPr>
        <p:spPr>
          <a:xfrm>
            <a:off x="6374753" y="1513018"/>
            <a:ext cx="152691" cy="710500"/>
          </a:xfrm>
          <a:custGeom>
            <a:avLst/>
            <a:gdLst/>
            <a:ahLst/>
            <a:cxnLst/>
            <a:rect l="l" t="t" r="r" b="b"/>
            <a:pathLst>
              <a:path w="120000" h="120000" extrusionOk="0">
                <a:moveTo>
                  <a:pt x="120000" y="0"/>
                </a:moveTo>
                <a:lnTo>
                  <a:pt x="120000" y="120000"/>
                </a:lnTo>
                <a:lnTo>
                  <a:pt x="0" y="120000"/>
                </a:lnTo>
              </a:path>
            </a:pathLst>
          </a:custGeom>
          <a:noFill/>
          <a:ln w="38100" cap="flat" cmpd="sng">
            <a:solidFill>
              <a:srgbClr val="FFFF00"/>
            </a:solidFill>
            <a:prstDash val="solid"/>
            <a:miter lim="800000"/>
            <a:headEnd type="none" w="sm" len="sm"/>
            <a:tailEnd type="none" w="sm" len="sm"/>
          </a:ln>
        </p:spPr>
      </p:sp>
      <p:sp>
        <p:nvSpPr>
          <p:cNvPr id="21" name="Google Shape;156;p26">
            <a:extLst>
              <a:ext uri="{FF2B5EF4-FFF2-40B4-BE49-F238E27FC236}">
                <a16:creationId xmlns:a16="http://schemas.microsoft.com/office/drawing/2014/main" id="{A59F2C33-D9D7-7C47-9FB0-1788B44C5471}"/>
              </a:ext>
            </a:extLst>
          </p:cNvPr>
          <p:cNvSpPr/>
          <p:nvPr/>
        </p:nvSpPr>
        <p:spPr>
          <a:xfrm>
            <a:off x="6527542" y="1733845"/>
            <a:ext cx="3521344" cy="1117181"/>
          </a:xfrm>
          <a:custGeom>
            <a:avLst/>
            <a:gdLst/>
            <a:ahLst/>
            <a:cxnLst/>
            <a:rect l="l" t="t" r="r" b="b"/>
            <a:pathLst>
              <a:path w="120000" h="120000" extrusionOk="0">
                <a:moveTo>
                  <a:pt x="0" y="0"/>
                </a:moveTo>
                <a:lnTo>
                  <a:pt x="0" y="106304"/>
                </a:lnTo>
                <a:lnTo>
                  <a:pt x="120000" y="106304"/>
                </a:lnTo>
                <a:lnTo>
                  <a:pt x="120000" y="120000"/>
                </a:lnTo>
              </a:path>
            </a:pathLst>
          </a:custGeom>
          <a:noFill/>
          <a:ln w="38100" cap="flat" cmpd="sng">
            <a:solidFill>
              <a:srgbClr val="FFFF00"/>
            </a:solidFill>
            <a:prstDash val="solid"/>
            <a:miter lim="800000"/>
            <a:headEnd type="none" w="sm" len="sm"/>
            <a:tailEnd type="none" w="sm" len="sm"/>
          </a:ln>
        </p:spPr>
        <p:txBody>
          <a:bodyPr/>
          <a:lstStyle/>
          <a:p>
            <a:endParaRPr lang="en-US" dirty="0"/>
          </a:p>
        </p:txBody>
      </p:sp>
      <p:sp>
        <p:nvSpPr>
          <p:cNvPr id="22" name="Google Shape;157;p26">
            <a:extLst>
              <a:ext uri="{FF2B5EF4-FFF2-40B4-BE49-F238E27FC236}">
                <a16:creationId xmlns:a16="http://schemas.microsoft.com/office/drawing/2014/main" id="{90BD29D0-1E51-7E46-80D7-9CAB551E2814}"/>
              </a:ext>
            </a:extLst>
          </p:cNvPr>
          <p:cNvSpPr/>
          <p:nvPr/>
        </p:nvSpPr>
        <p:spPr>
          <a:xfrm>
            <a:off x="6527542" y="1733845"/>
            <a:ext cx="1760672" cy="1190689"/>
          </a:xfrm>
          <a:custGeom>
            <a:avLst/>
            <a:gdLst/>
            <a:ahLst/>
            <a:cxnLst/>
            <a:rect l="l" t="t" r="r" b="b"/>
            <a:pathLst>
              <a:path w="120000" h="120000" extrusionOk="0">
                <a:moveTo>
                  <a:pt x="0" y="0"/>
                </a:moveTo>
                <a:lnTo>
                  <a:pt x="0" y="106304"/>
                </a:lnTo>
                <a:lnTo>
                  <a:pt x="120000" y="106304"/>
                </a:lnTo>
                <a:lnTo>
                  <a:pt x="120000" y="120000"/>
                </a:lnTo>
              </a:path>
            </a:pathLst>
          </a:custGeom>
          <a:noFill/>
          <a:ln w="38100" cap="flat" cmpd="sng">
            <a:solidFill>
              <a:srgbClr val="FFFF00"/>
            </a:solidFill>
            <a:prstDash val="solid"/>
            <a:miter lim="800000"/>
            <a:headEnd type="none" w="sm" len="sm"/>
            <a:tailEnd type="none" w="sm" len="sm"/>
          </a:ln>
        </p:spPr>
      </p:sp>
      <p:sp>
        <p:nvSpPr>
          <p:cNvPr id="23" name="Google Shape;158;p26">
            <a:extLst>
              <a:ext uri="{FF2B5EF4-FFF2-40B4-BE49-F238E27FC236}">
                <a16:creationId xmlns:a16="http://schemas.microsoft.com/office/drawing/2014/main" id="{1FD722A4-AAAD-2E41-B04B-B6EB74A3116E}"/>
              </a:ext>
            </a:extLst>
          </p:cNvPr>
          <p:cNvSpPr/>
          <p:nvPr/>
        </p:nvSpPr>
        <p:spPr>
          <a:xfrm>
            <a:off x="6491509" y="1733845"/>
            <a:ext cx="72091" cy="1190689"/>
          </a:xfrm>
          <a:custGeom>
            <a:avLst/>
            <a:gdLst/>
            <a:ahLst/>
            <a:cxnLst/>
            <a:rect l="l" t="t" r="r" b="b"/>
            <a:pathLst>
              <a:path w="120000" h="120000" extrusionOk="0">
                <a:moveTo>
                  <a:pt x="60000" y="0"/>
                </a:moveTo>
                <a:lnTo>
                  <a:pt x="60000" y="120000"/>
                </a:lnTo>
              </a:path>
            </a:pathLst>
          </a:custGeom>
          <a:noFill/>
          <a:ln w="38100" cap="flat" cmpd="sng">
            <a:solidFill>
              <a:srgbClr val="FFFF00"/>
            </a:solidFill>
            <a:prstDash val="solid"/>
            <a:miter lim="800000"/>
            <a:headEnd type="none" w="sm" len="sm"/>
            <a:tailEnd type="none" w="sm" len="sm"/>
          </a:ln>
        </p:spPr>
      </p:sp>
      <p:sp>
        <p:nvSpPr>
          <p:cNvPr id="24" name="Google Shape;159;p26">
            <a:extLst>
              <a:ext uri="{FF2B5EF4-FFF2-40B4-BE49-F238E27FC236}">
                <a16:creationId xmlns:a16="http://schemas.microsoft.com/office/drawing/2014/main" id="{C7E7700E-1C62-E449-90E9-DE45A1EC6CFA}"/>
              </a:ext>
            </a:extLst>
          </p:cNvPr>
          <p:cNvSpPr/>
          <p:nvPr/>
        </p:nvSpPr>
        <p:spPr>
          <a:xfrm>
            <a:off x="4766842" y="1733842"/>
            <a:ext cx="1760672" cy="1190689"/>
          </a:xfrm>
          <a:custGeom>
            <a:avLst/>
            <a:gdLst/>
            <a:ahLst/>
            <a:cxnLst/>
            <a:rect l="l" t="t" r="r" b="b"/>
            <a:pathLst>
              <a:path w="120000" h="120000" extrusionOk="0">
                <a:moveTo>
                  <a:pt x="120000" y="0"/>
                </a:moveTo>
                <a:lnTo>
                  <a:pt x="120000" y="106304"/>
                </a:lnTo>
                <a:lnTo>
                  <a:pt x="0" y="106304"/>
                </a:lnTo>
                <a:lnTo>
                  <a:pt x="0" y="120000"/>
                </a:lnTo>
              </a:path>
            </a:pathLst>
          </a:custGeom>
          <a:noFill/>
          <a:ln w="38100" cap="flat" cmpd="sng">
            <a:solidFill>
              <a:srgbClr val="FFFF00"/>
            </a:solidFill>
            <a:prstDash val="solid"/>
            <a:miter lim="800000"/>
            <a:headEnd type="none" w="sm" len="sm"/>
            <a:tailEnd type="none" w="sm" len="sm"/>
          </a:ln>
        </p:spPr>
        <p:txBody>
          <a:bodyPr/>
          <a:lstStyle/>
          <a:p>
            <a:endParaRPr lang="en-US" dirty="0"/>
          </a:p>
        </p:txBody>
      </p:sp>
      <p:sp>
        <p:nvSpPr>
          <p:cNvPr id="25" name="Google Shape;160;p26">
            <a:extLst>
              <a:ext uri="{FF2B5EF4-FFF2-40B4-BE49-F238E27FC236}">
                <a16:creationId xmlns:a16="http://schemas.microsoft.com/office/drawing/2014/main" id="{835B0B8B-9189-6240-A2EA-FDA398FC4B29}"/>
              </a:ext>
            </a:extLst>
          </p:cNvPr>
          <p:cNvSpPr/>
          <p:nvPr/>
        </p:nvSpPr>
        <p:spPr>
          <a:xfrm>
            <a:off x="3006167" y="1660235"/>
            <a:ext cx="3521344" cy="1190689"/>
          </a:xfrm>
          <a:custGeom>
            <a:avLst/>
            <a:gdLst/>
            <a:ahLst/>
            <a:cxnLst/>
            <a:rect l="l" t="t" r="r" b="b"/>
            <a:pathLst>
              <a:path w="120000" h="120000" extrusionOk="0">
                <a:moveTo>
                  <a:pt x="120000" y="0"/>
                </a:moveTo>
                <a:lnTo>
                  <a:pt x="120000" y="106304"/>
                </a:lnTo>
                <a:lnTo>
                  <a:pt x="0" y="106304"/>
                </a:lnTo>
                <a:lnTo>
                  <a:pt x="0" y="120000"/>
                </a:lnTo>
              </a:path>
            </a:pathLst>
          </a:custGeom>
          <a:noFill/>
          <a:ln w="38100" cap="flat" cmpd="sng">
            <a:solidFill>
              <a:srgbClr val="FFFF00"/>
            </a:solidFill>
            <a:prstDash val="solid"/>
            <a:miter lim="800000"/>
            <a:headEnd type="none" w="sm" len="sm"/>
            <a:tailEnd type="none" w="sm" len="sm"/>
          </a:ln>
        </p:spPr>
        <p:txBody>
          <a:bodyPr/>
          <a:lstStyle/>
          <a:p>
            <a:endParaRPr lang="en-US" dirty="0"/>
          </a:p>
        </p:txBody>
      </p:sp>
      <p:sp>
        <p:nvSpPr>
          <p:cNvPr id="26" name="Google Shape;161;p26">
            <a:extLst>
              <a:ext uri="{FF2B5EF4-FFF2-40B4-BE49-F238E27FC236}">
                <a16:creationId xmlns:a16="http://schemas.microsoft.com/office/drawing/2014/main" id="{28954333-D978-6F47-9517-5B400F7D0F13}"/>
              </a:ext>
            </a:extLst>
          </p:cNvPr>
          <p:cNvSpPr/>
          <p:nvPr/>
        </p:nvSpPr>
        <p:spPr>
          <a:xfrm>
            <a:off x="5799984" y="961600"/>
            <a:ext cx="1455114" cy="772249"/>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27" name="Google Shape;162;p26">
            <a:extLst>
              <a:ext uri="{FF2B5EF4-FFF2-40B4-BE49-F238E27FC236}">
                <a16:creationId xmlns:a16="http://schemas.microsoft.com/office/drawing/2014/main" id="{BD2FB2D6-8AFD-2E42-9FBD-67B362003E32}"/>
              </a:ext>
            </a:extLst>
          </p:cNvPr>
          <p:cNvSpPr txBox="1"/>
          <p:nvPr/>
        </p:nvSpPr>
        <p:spPr>
          <a:xfrm>
            <a:off x="5820081" y="961600"/>
            <a:ext cx="1455114" cy="772249"/>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600" dirty="0">
                <a:solidFill>
                  <a:schemeClr val="lt1"/>
                </a:solidFill>
                <a:ea typeface="Arial"/>
                <a:cs typeface="Arial"/>
                <a:sym typeface="Arial"/>
              </a:rPr>
              <a:t>OASIS Co-Chairs &amp; Staff</a:t>
            </a:r>
            <a:endParaRPr sz="1600" dirty="0">
              <a:solidFill>
                <a:srgbClr val="000000"/>
              </a:solidFill>
              <a:ea typeface="Arial"/>
              <a:cs typeface="Arial"/>
              <a:sym typeface="Arial"/>
            </a:endParaRPr>
          </a:p>
        </p:txBody>
      </p:sp>
      <p:sp>
        <p:nvSpPr>
          <p:cNvPr id="28" name="Google Shape;163;p26">
            <a:extLst>
              <a:ext uri="{FF2B5EF4-FFF2-40B4-BE49-F238E27FC236}">
                <a16:creationId xmlns:a16="http://schemas.microsoft.com/office/drawing/2014/main" id="{A08C590C-2B2B-2245-A135-E52B4847D347}"/>
              </a:ext>
            </a:extLst>
          </p:cNvPr>
          <p:cNvSpPr/>
          <p:nvPr/>
        </p:nvSpPr>
        <p:spPr>
          <a:xfrm>
            <a:off x="2278606" y="3076963"/>
            <a:ext cx="1455114" cy="772249"/>
          </a:xfrm>
          <a:prstGeom prst="rect">
            <a:avLst/>
          </a:prstGeom>
          <a:solidFill>
            <a:srgbClr val="00B0F0"/>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29" name="Google Shape;164;p26">
            <a:extLst>
              <a:ext uri="{FF2B5EF4-FFF2-40B4-BE49-F238E27FC236}">
                <a16:creationId xmlns:a16="http://schemas.microsoft.com/office/drawing/2014/main" id="{76D18947-6C3C-E247-B162-617E48673234}"/>
              </a:ext>
            </a:extLst>
          </p:cNvPr>
          <p:cNvSpPr txBox="1"/>
          <p:nvPr/>
        </p:nvSpPr>
        <p:spPr>
          <a:xfrm>
            <a:off x="2268893" y="3119243"/>
            <a:ext cx="1455054" cy="710500"/>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err="1">
                <a:solidFill>
                  <a:schemeClr val="lt1"/>
                </a:solidFill>
                <a:ea typeface="Arial"/>
                <a:cs typeface="Arial"/>
                <a:sym typeface="Arial"/>
              </a:rPr>
              <a:t>Obs</a:t>
            </a:r>
            <a:r>
              <a:rPr lang="en-US" sz="1500" dirty="0">
                <a:solidFill>
                  <a:schemeClr val="lt1"/>
                </a:solidFill>
                <a:ea typeface="Arial"/>
                <a:cs typeface="Arial"/>
                <a:sym typeface="Arial"/>
              </a:rPr>
              <a:t> Network Design &amp; Model Development</a:t>
            </a:r>
            <a:endParaRPr sz="1500" dirty="0">
              <a:solidFill>
                <a:srgbClr val="000000"/>
              </a:solidFill>
              <a:ea typeface="Arial"/>
              <a:cs typeface="Arial"/>
              <a:sym typeface="Arial"/>
            </a:endParaRPr>
          </a:p>
        </p:txBody>
      </p:sp>
      <p:sp>
        <p:nvSpPr>
          <p:cNvPr id="30" name="Google Shape;165;p26">
            <a:extLst>
              <a:ext uri="{FF2B5EF4-FFF2-40B4-BE49-F238E27FC236}">
                <a16:creationId xmlns:a16="http://schemas.microsoft.com/office/drawing/2014/main" id="{4D83D9D0-4FF4-8341-A5F6-C38A327F1743}"/>
              </a:ext>
            </a:extLst>
          </p:cNvPr>
          <p:cNvSpPr/>
          <p:nvPr/>
        </p:nvSpPr>
        <p:spPr>
          <a:xfrm>
            <a:off x="4039294" y="3076963"/>
            <a:ext cx="1455114" cy="772249"/>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1" name="Google Shape;166;p26">
            <a:extLst>
              <a:ext uri="{FF2B5EF4-FFF2-40B4-BE49-F238E27FC236}">
                <a16:creationId xmlns:a16="http://schemas.microsoft.com/office/drawing/2014/main" id="{0D2AEEAF-36D7-404E-848D-97A147CD26C4}"/>
              </a:ext>
            </a:extLst>
          </p:cNvPr>
          <p:cNvSpPr txBox="1"/>
          <p:nvPr/>
        </p:nvSpPr>
        <p:spPr>
          <a:xfrm>
            <a:off x="4039294" y="3076963"/>
            <a:ext cx="1455114" cy="772249"/>
          </a:xfrm>
          <a:prstGeom prst="rect">
            <a:avLst/>
          </a:prstGeom>
          <a:solidFill>
            <a:srgbClr val="00B050"/>
          </a:solid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ea typeface="Arial"/>
                <a:cs typeface="Arial"/>
                <a:sym typeface="Arial"/>
              </a:rPr>
              <a:t>Capacity Building &amp; Partnerships</a:t>
            </a:r>
            <a:endParaRPr sz="1500" dirty="0">
              <a:solidFill>
                <a:srgbClr val="000000"/>
              </a:solidFill>
              <a:ea typeface="Arial"/>
              <a:cs typeface="Arial"/>
              <a:sym typeface="Arial"/>
            </a:endParaRPr>
          </a:p>
        </p:txBody>
      </p:sp>
      <p:sp>
        <p:nvSpPr>
          <p:cNvPr id="32" name="Google Shape;167;p26">
            <a:extLst>
              <a:ext uri="{FF2B5EF4-FFF2-40B4-BE49-F238E27FC236}">
                <a16:creationId xmlns:a16="http://schemas.microsoft.com/office/drawing/2014/main" id="{8363E8CD-ADD0-AE41-BA2E-86E7508C0252}"/>
              </a:ext>
            </a:extLst>
          </p:cNvPr>
          <p:cNvSpPr/>
          <p:nvPr/>
        </p:nvSpPr>
        <p:spPr>
          <a:xfrm>
            <a:off x="5799984" y="3076963"/>
            <a:ext cx="1455114" cy="772249"/>
          </a:xfrm>
          <a:prstGeom prst="rect">
            <a:avLst/>
          </a:prstGeom>
          <a:solidFill>
            <a:srgbClr val="ED55F9"/>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3" name="Google Shape;168;p26">
            <a:extLst>
              <a:ext uri="{FF2B5EF4-FFF2-40B4-BE49-F238E27FC236}">
                <a16:creationId xmlns:a16="http://schemas.microsoft.com/office/drawing/2014/main" id="{BDC991D6-0311-CA4C-A408-FF10B6332831}"/>
              </a:ext>
            </a:extLst>
          </p:cNvPr>
          <p:cNvSpPr txBox="1"/>
          <p:nvPr/>
        </p:nvSpPr>
        <p:spPr>
          <a:xfrm>
            <a:off x="5799664" y="3076963"/>
            <a:ext cx="1455114" cy="772249"/>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rPr>
              <a:t>Ocean Shots &amp; UN Decade</a:t>
            </a:r>
            <a:endParaRPr sz="1500" dirty="0">
              <a:solidFill>
                <a:srgbClr val="000000"/>
              </a:solidFill>
              <a:ea typeface="Arial"/>
              <a:cs typeface="Arial"/>
              <a:sym typeface="Arial"/>
            </a:endParaRPr>
          </a:p>
        </p:txBody>
      </p:sp>
      <p:sp>
        <p:nvSpPr>
          <p:cNvPr id="34" name="Google Shape;169;p26">
            <a:extLst>
              <a:ext uri="{FF2B5EF4-FFF2-40B4-BE49-F238E27FC236}">
                <a16:creationId xmlns:a16="http://schemas.microsoft.com/office/drawing/2014/main" id="{B64EF589-B436-E24E-92E3-A61F4F5FCD98}"/>
              </a:ext>
            </a:extLst>
          </p:cNvPr>
          <p:cNvSpPr/>
          <p:nvPr/>
        </p:nvSpPr>
        <p:spPr>
          <a:xfrm>
            <a:off x="7600865" y="3076963"/>
            <a:ext cx="1455114" cy="772249"/>
          </a:xfrm>
          <a:prstGeom prst="rect">
            <a:avLst/>
          </a:prstGeom>
          <a:solidFill>
            <a:srgbClr val="FFC000"/>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5" name="Google Shape;170;p26">
            <a:extLst>
              <a:ext uri="{FF2B5EF4-FFF2-40B4-BE49-F238E27FC236}">
                <a16:creationId xmlns:a16="http://schemas.microsoft.com/office/drawing/2014/main" id="{9E3EB5AF-4302-544A-9357-CB045C38E346}"/>
              </a:ext>
            </a:extLst>
          </p:cNvPr>
          <p:cNvSpPr txBox="1"/>
          <p:nvPr/>
        </p:nvSpPr>
        <p:spPr>
          <a:xfrm>
            <a:off x="7599903" y="3076963"/>
            <a:ext cx="1455114" cy="772249"/>
          </a:xfrm>
          <a:prstGeom prst="rect">
            <a:avLst/>
          </a:prstGeom>
          <a:solidFill>
            <a:srgbClr val="F5A113"/>
          </a:solid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ea typeface="Arial"/>
                <a:cs typeface="Arial"/>
                <a:sym typeface="Arial"/>
              </a:rPr>
              <a:t>Best Practices &amp; Interoperability</a:t>
            </a:r>
            <a:endParaRPr sz="1500" dirty="0">
              <a:solidFill>
                <a:srgbClr val="000000"/>
              </a:solidFill>
              <a:ea typeface="Arial"/>
              <a:cs typeface="Arial"/>
              <a:sym typeface="Arial"/>
            </a:endParaRPr>
          </a:p>
        </p:txBody>
      </p:sp>
      <p:sp>
        <p:nvSpPr>
          <p:cNvPr id="36" name="Google Shape;171;p26">
            <a:extLst>
              <a:ext uri="{FF2B5EF4-FFF2-40B4-BE49-F238E27FC236}">
                <a16:creationId xmlns:a16="http://schemas.microsoft.com/office/drawing/2014/main" id="{3A2B7A6E-BCE3-D543-8A68-EDF3F089989C}"/>
              </a:ext>
            </a:extLst>
          </p:cNvPr>
          <p:cNvSpPr/>
          <p:nvPr/>
        </p:nvSpPr>
        <p:spPr>
          <a:xfrm>
            <a:off x="9321360" y="3076963"/>
            <a:ext cx="1455114" cy="772249"/>
          </a:xfrm>
          <a:prstGeom prst="rect">
            <a:avLst/>
          </a:prstGeom>
          <a:solidFill>
            <a:srgbClr val="FF0000"/>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7" name="Google Shape;172;p26">
            <a:extLst>
              <a:ext uri="{FF2B5EF4-FFF2-40B4-BE49-F238E27FC236}">
                <a16:creationId xmlns:a16="http://schemas.microsoft.com/office/drawing/2014/main" id="{F97C97D4-CE6E-A541-89D7-13D159F74453}"/>
              </a:ext>
            </a:extLst>
          </p:cNvPr>
          <p:cNvSpPr txBox="1"/>
          <p:nvPr/>
        </p:nvSpPr>
        <p:spPr>
          <a:xfrm>
            <a:off x="9321018" y="3058332"/>
            <a:ext cx="1455114" cy="772249"/>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ea typeface="Arial"/>
                <a:cs typeface="Arial" panose="020B0604020202020204" pitchFamily="34" charset="0"/>
                <a:sym typeface="Arial"/>
              </a:rPr>
              <a:t>FAIR Data</a:t>
            </a:r>
            <a:r>
              <a:rPr lang="en-US" sz="1500" dirty="0">
                <a:solidFill>
                  <a:schemeClr val="lt1"/>
                </a:solidFill>
                <a:cs typeface="Arial" panose="020B0604020202020204" pitchFamily="34" charset="0"/>
              </a:rPr>
              <a:t>, </a:t>
            </a:r>
            <a:r>
              <a:rPr lang="en-US" sz="1500" dirty="0">
                <a:solidFill>
                  <a:schemeClr val="lt1"/>
                </a:solidFill>
                <a:ea typeface="Arial"/>
                <a:cs typeface="Arial" panose="020B0604020202020204" pitchFamily="34" charset="0"/>
                <a:sym typeface="Arial"/>
              </a:rPr>
              <a:t>Model &amp; OASIS Products</a:t>
            </a:r>
            <a:endParaRPr sz="1500" dirty="0">
              <a:solidFill>
                <a:srgbClr val="000000"/>
              </a:solidFill>
              <a:ea typeface="Arial"/>
              <a:cs typeface="Arial" panose="020B0604020202020204" pitchFamily="34" charset="0"/>
              <a:sym typeface="Arial"/>
            </a:endParaRPr>
          </a:p>
        </p:txBody>
      </p:sp>
      <p:sp>
        <p:nvSpPr>
          <p:cNvPr id="38" name="Google Shape;173;p26">
            <a:extLst>
              <a:ext uri="{FF2B5EF4-FFF2-40B4-BE49-F238E27FC236}">
                <a16:creationId xmlns:a16="http://schemas.microsoft.com/office/drawing/2014/main" id="{94BD51A2-4E52-8446-8310-391A5B2286EA}"/>
              </a:ext>
            </a:extLst>
          </p:cNvPr>
          <p:cNvSpPr/>
          <p:nvPr/>
        </p:nvSpPr>
        <p:spPr>
          <a:xfrm>
            <a:off x="4919639" y="1837363"/>
            <a:ext cx="1455054" cy="772217"/>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9" name="Google Shape;174;p26">
            <a:extLst>
              <a:ext uri="{FF2B5EF4-FFF2-40B4-BE49-F238E27FC236}">
                <a16:creationId xmlns:a16="http://schemas.microsoft.com/office/drawing/2014/main" id="{AEE4692C-C2AD-C445-B8C9-D88E2187FE3D}"/>
              </a:ext>
            </a:extLst>
          </p:cNvPr>
          <p:cNvSpPr txBox="1"/>
          <p:nvPr/>
        </p:nvSpPr>
        <p:spPr>
          <a:xfrm>
            <a:off x="4919639" y="1837363"/>
            <a:ext cx="1455054" cy="772217"/>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600" dirty="0">
                <a:solidFill>
                  <a:schemeClr val="lt1"/>
                </a:solidFill>
                <a:ea typeface="Arial"/>
                <a:cs typeface="Arial"/>
                <a:sym typeface="Arial"/>
              </a:rPr>
              <a:t>SCOR Working Group #162</a:t>
            </a:r>
            <a:endParaRPr sz="1600" dirty="0">
              <a:solidFill>
                <a:srgbClr val="000000"/>
              </a:solidFill>
              <a:ea typeface="Arial"/>
              <a:cs typeface="Arial"/>
              <a:sym typeface="Arial"/>
            </a:endParaRPr>
          </a:p>
        </p:txBody>
      </p:sp>
      <p:sp>
        <p:nvSpPr>
          <p:cNvPr id="40" name="Google Shape;175;p26">
            <a:extLst>
              <a:ext uri="{FF2B5EF4-FFF2-40B4-BE49-F238E27FC236}">
                <a16:creationId xmlns:a16="http://schemas.microsoft.com/office/drawing/2014/main" id="{8DB7517B-4636-A24A-82B4-2CAC1D0F18F0}"/>
              </a:ext>
            </a:extLst>
          </p:cNvPr>
          <p:cNvSpPr/>
          <p:nvPr/>
        </p:nvSpPr>
        <p:spPr>
          <a:xfrm>
            <a:off x="6680327" y="1837363"/>
            <a:ext cx="1455054" cy="772217"/>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41" name="Google Shape;176;p26">
            <a:extLst>
              <a:ext uri="{FF2B5EF4-FFF2-40B4-BE49-F238E27FC236}">
                <a16:creationId xmlns:a16="http://schemas.microsoft.com/office/drawing/2014/main" id="{30DCA820-DA39-4044-A826-5C6F791CAAFD}"/>
              </a:ext>
            </a:extLst>
          </p:cNvPr>
          <p:cNvSpPr txBox="1"/>
          <p:nvPr/>
        </p:nvSpPr>
        <p:spPr>
          <a:xfrm>
            <a:off x="6680327" y="1837363"/>
            <a:ext cx="1455054" cy="772217"/>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600" dirty="0">
                <a:solidFill>
                  <a:schemeClr val="lt1"/>
                </a:solidFill>
                <a:ea typeface="Arial"/>
                <a:cs typeface="Arial"/>
                <a:sym typeface="Arial"/>
              </a:rPr>
              <a:t>OASIS Community</a:t>
            </a:r>
            <a:endParaRPr sz="1600" dirty="0">
              <a:solidFill>
                <a:srgbClr val="000000"/>
              </a:solidFill>
              <a:ea typeface="Arial"/>
              <a:cs typeface="Arial"/>
              <a:sym typeface="Arial"/>
            </a:endParaRPr>
          </a:p>
        </p:txBody>
      </p:sp>
      <p:graphicFrame>
        <p:nvGraphicFramePr>
          <p:cNvPr id="42" name="Google Shape;177;p26">
            <a:extLst>
              <a:ext uri="{FF2B5EF4-FFF2-40B4-BE49-F238E27FC236}">
                <a16:creationId xmlns:a16="http://schemas.microsoft.com/office/drawing/2014/main" id="{0B38166D-66F1-754C-A686-D9CC12421028}"/>
              </a:ext>
            </a:extLst>
          </p:cNvPr>
          <p:cNvGraphicFramePr/>
          <p:nvPr>
            <p:extLst>
              <p:ext uri="{D42A27DB-BD31-4B8C-83A1-F6EECF244321}">
                <p14:modId xmlns:p14="http://schemas.microsoft.com/office/powerpoint/2010/main" val="2657115441"/>
              </p:ext>
            </p:extLst>
          </p:nvPr>
        </p:nvGraphicFramePr>
        <p:xfrm>
          <a:off x="1366885" y="3824912"/>
          <a:ext cx="9424785" cy="2887328"/>
        </p:xfrm>
        <a:graphic>
          <a:graphicData uri="http://schemas.openxmlformats.org/drawingml/2006/table">
            <a:tbl>
              <a:tblPr>
                <a:noFill/>
              </a:tblPr>
              <a:tblGrid>
                <a:gridCol w="917872">
                  <a:extLst>
                    <a:ext uri="{9D8B030D-6E8A-4147-A177-3AD203B41FA5}">
                      <a16:colId xmlns:a16="http://schemas.microsoft.com/office/drawing/2014/main" val="20000"/>
                    </a:ext>
                  </a:extLst>
                </a:gridCol>
                <a:gridCol w="1426882">
                  <a:extLst>
                    <a:ext uri="{9D8B030D-6E8A-4147-A177-3AD203B41FA5}">
                      <a16:colId xmlns:a16="http://schemas.microsoft.com/office/drawing/2014/main" val="20001"/>
                    </a:ext>
                  </a:extLst>
                </a:gridCol>
                <a:gridCol w="322346">
                  <a:extLst>
                    <a:ext uri="{9D8B030D-6E8A-4147-A177-3AD203B41FA5}">
                      <a16:colId xmlns:a16="http://schemas.microsoft.com/office/drawing/2014/main" val="20002"/>
                    </a:ext>
                  </a:extLst>
                </a:gridCol>
                <a:gridCol w="1463676">
                  <a:extLst>
                    <a:ext uri="{9D8B030D-6E8A-4147-A177-3AD203B41FA5}">
                      <a16:colId xmlns:a16="http://schemas.microsoft.com/office/drawing/2014/main" val="20003"/>
                    </a:ext>
                  </a:extLst>
                </a:gridCol>
                <a:gridCol w="302262">
                  <a:extLst>
                    <a:ext uri="{9D8B030D-6E8A-4147-A177-3AD203B41FA5}">
                      <a16:colId xmlns:a16="http://schemas.microsoft.com/office/drawing/2014/main" val="20004"/>
                    </a:ext>
                  </a:extLst>
                </a:gridCol>
                <a:gridCol w="1465544">
                  <a:extLst>
                    <a:ext uri="{9D8B030D-6E8A-4147-A177-3AD203B41FA5}">
                      <a16:colId xmlns:a16="http://schemas.microsoft.com/office/drawing/2014/main" val="20005"/>
                    </a:ext>
                  </a:extLst>
                </a:gridCol>
                <a:gridCol w="311310">
                  <a:extLst>
                    <a:ext uri="{9D8B030D-6E8A-4147-A177-3AD203B41FA5}">
                      <a16:colId xmlns:a16="http://schemas.microsoft.com/office/drawing/2014/main" val="20006"/>
                    </a:ext>
                  </a:extLst>
                </a:gridCol>
                <a:gridCol w="1466005">
                  <a:extLst>
                    <a:ext uri="{9D8B030D-6E8A-4147-A177-3AD203B41FA5}">
                      <a16:colId xmlns:a16="http://schemas.microsoft.com/office/drawing/2014/main" val="20007"/>
                    </a:ext>
                  </a:extLst>
                </a:gridCol>
                <a:gridCol w="301729">
                  <a:extLst>
                    <a:ext uri="{9D8B030D-6E8A-4147-A177-3AD203B41FA5}">
                      <a16:colId xmlns:a16="http://schemas.microsoft.com/office/drawing/2014/main" val="20008"/>
                    </a:ext>
                  </a:extLst>
                </a:gridCol>
                <a:gridCol w="1447159">
                  <a:extLst>
                    <a:ext uri="{9D8B030D-6E8A-4147-A177-3AD203B41FA5}">
                      <a16:colId xmlns:a16="http://schemas.microsoft.com/office/drawing/2014/main" val="20009"/>
                    </a:ext>
                  </a:extLst>
                </a:gridCol>
              </a:tblGrid>
              <a:tr h="1652617">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p>
                  </a:txBody>
                  <a:tcPr marL="72064" marR="72064" marT="36032" marB="36032">
                    <a:solidFill>
                      <a:schemeClr val="tx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kern="1200" dirty="0">
                          <a:solidFill>
                            <a:schemeClr val="tx1"/>
                          </a:solidFill>
                          <a:effectLst/>
                          <a:latin typeface="+mn-lt"/>
                          <a:ea typeface="+mn-ea"/>
                          <a:cs typeface="+mn-cs"/>
                        </a:rPr>
                        <a:t>What physical, biogeochemical, and ecological air-sea interaction processes should be included in the OASIS to promote a Predictable Ocean, &amp; a Clean, Healthy &amp; Productive Ocean</a:t>
                      </a:r>
                      <a:endParaRPr sz="1200" dirty="0">
                        <a:solidFill>
                          <a:schemeClr val="tx1"/>
                        </a:solidFill>
                        <a:latin typeface="+mn-lt"/>
                      </a:endParaRPr>
                    </a:p>
                  </a:txBody>
                  <a:tcPr marL="72064" marR="72064" marT="36032" marB="36032">
                    <a:solidFill>
                      <a:srgbClr val="32CC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chemeClr val="tx1">
                        <a:lumMod val="95000"/>
                        <a:lumOff val="5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kern="1200" dirty="0">
                          <a:solidFill>
                            <a:schemeClr val="tx1"/>
                          </a:solidFill>
                          <a:effectLst/>
                          <a:latin typeface="+mn-lt"/>
                          <a:ea typeface="+mn-ea"/>
                          <a:cs typeface="+mn-cs"/>
                        </a:rPr>
                        <a:t>How can OASIS become truly global through capacity building and sharing?</a:t>
                      </a:r>
                      <a:endParaRPr lang="en-US" sz="1200" u="none" strike="noStrike" cap="none" dirty="0"/>
                    </a:p>
                  </a:txBody>
                  <a:tcPr marL="72064" marR="72064" marT="36032" marB="36032">
                    <a:solidFill>
                      <a:srgbClr val="34CC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dirty="0">
                          <a:solidFill>
                            <a:schemeClr val="tx1"/>
                          </a:solidFill>
                          <a:effectLst/>
                          <a:latin typeface="+mn-lt"/>
                          <a:ea typeface="+mn-ea"/>
                          <a:cs typeface="+mn-cs"/>
                        </a:rPr>
                        <a:t>How can OASIS implement these "Ocean Shots"  needed to make a Predictable Ocean?</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Arial"/>
                          <a:ea typeface="Arial"/>
                          <a:cs typeface="Arial"/>
                          <a:sym typeface="Arial"/>
                        </a:rPr>
                        <a:t>UN Ocean Decade Endorsed Projects linked to OASIS</a:t>
                      </a:r>
                    </a:p>
                  </a:txBody>
                  <a:tcPr marL="72064" marR="72064" marT="36032" marB="36032">
                    <a:solidFill>
                      <a:srgbClr val="34CC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kern="1200" dirty="0">
                          <a:solidFill>
                            <a:schemeClr val="tx1"/>
                          </a:solidFill>
                          <a:effectLst/>
                          <a:latin typeface="+mn-lt"/>
                          <a:ea typeface="+mn-ea"/>
                          <a:cs typeface="+mn-cs"/>
                        </a:rPr>
                        <a:t>What Best Practices should OASIS develop? </a:t>
                      </a:r>
                      <a:endParaRPr sz="1200" u="none" strike="noStrike" cap="none" dirty="0">
                        <a:solidFill>
                          <a:schemeClr val="dk1"/>
                        </a:solidFill>
                        <a:latin typeface="+mn-lt"/>
                      </a:endParaRPr>
                    </a:p>
                  </a:txBody>
                  <a:tcPr marL="72064" marR="72064" marT="36032" marB="36032">
                    <a:solidFill>
                      <a:srgbClr val="34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dirty="0">
                          <a:solidFill>
                            <a:schemeClr val="tx1"/>
                          </a:solidFill>
                          <a:effectLst/>
                          <a:latin typeface="+mn-lt"/>
                          <a:ea typeface="+mn-ea"/>
                          <a:cs typeface="+mn-cs"/>
                        </a:rPr>
                        <a:t>What Findable-Accessible-Interoperable-Reusable (FAIR) OASIS data, models and products need to be developed to create a Predictable Ocean? </a:t>
                      </a:r>
                    </a:p>
                  </a:txBody>
                  <a:tcPr marL="72064" marR="72064" marT="36032" marB="36032">
                    <a:solidFill>
                      <a:srgbClr val="34CCCD"/>
                    </a:solidFill>
                  </a:tcPr>
                </a:tc>
                <a:extLst>
                  <a:ext uri="{0D108BD9-81ED-4DB2-BD59-A6C34878D82A}">
                    <a16:rowId xmlns:a16="http://schemas.microsoft.com/office/drawing/2014/main" val="10000"/>
                  </a:ext>
                </a:extLst>
              </a:tr>
              <a:tr h="932997">
                <a:tc>
                  <a:txBody>
                    <a:bodyPr/>
                    <a:lstStyle/>
                    <a:p>
                      <a:pPr marL="0" marR="0" lvl="0" indent="0" algn="l" rtl="0">
                        <a:lnSpc>
                          <a:spcPct val="100000"/>
                        </a:lnSpc>
                        <a:spcBef>
                          <a:spcPts val="0"/>
                        </a:spcBef>
                        <a:spcAft>
                          <a:spcPts val="0"/>
                        </a:spcAft>
                        <a:buClr>
                          <a:srgbClr val="000000"/>
                        </a:buClr>
                        <a:buSzPts val="1400"/>
                        <a:buFont typeface="Arial"/>
                        <a:buNone/>
                      </a:pPr>
                      <a:endParaRPr sz="1200" b="1" u="none" strike="noStrike" cap="none" dirty="0">
                        <a:solidFill>
                          <a:schemeClr val="bg1"/>
                        </a:solidFill>
                      </a:endParaRPr>
                    </a:p>
                  </a:txBody>
                  <a:tcPr marL="72064" marR="72064" marT="36032" marB="36032">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bg1"/>
                          </a:solidFill>
                          <a:latin typeface="+mn-lt"/>
                          <a:ea typeface="Arial"/>
                          <a:cs typeface="Arial"/>
                          <a:sym typeface="Arial"/>
                        </a:rPr>
                        <a:t>Define Ocean Shots &amp; Process Studies, Harmonize OO19 recommendations into OASIS</a:t>
                      </a:r>
                      <a:endParaRPr sz="1200" u="none" strike="noStrike" cap="none" dirty="0">
                        <a:solidFill>
                          <a:schemeClr val="bg1"/>
                        </a:solidFill>
                        <a:latin typeface="+mn-lt"/>
                      </a:endParaRPr>
                    </a:p>
                  </a:txBody>
                  <a:tcPr marL="72064" marR="72064" marT="36032" marB="36032">
                    <a:solidFill>
                      <a:srgbClr val="00B0F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dirty="0">
                          <a:solidFill>
                            <a:schemeClr val="bg1"/>
                          </a:solidFill>
                        </a:rPr>
                        <a:t>Develop Curriculum, Summer Schools, Mentoring</a:t>
                      </a:r>
                      <a:endParaRPr sz="1200" u="none" strike="noStrike" cap="none" dirty="0">
                        <a:solidFill>
                          <a:schemeClr val="bg1"/>
                        </a:solidFill>
                      </a:endParaRPr>
                    </a:p>
                  </a:txBody>
                  <a:tcPr marL="72064" marR="72064" marT="36032" marB="36032">
                    <a:solidFill>
                      <a:srgbClr val="00B05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dirty="0">
                          <a:solidFill>
                            <a:schemeClr val="bg1"/>
                          </a:solidFill>
                        </a:rPr>
                        <a:t>Propose/implement globally distributed observing network; Supersites, </a:t>
                      </a:r>
                    </a:p>
                    <a:p>
                      <a:pPr marL="0" marR="0" lvl="0" indent="0" algn="l" rtl="0">
                        <a:lnSpc>
                          <a:spcPct val="100000"/>
                        </a:lnSpc>
                        <a:spcBef>
                          <a:spcPts val="0"/>
                        </a:spcBef>
                        <a:spcAft>
                          <a:spcPts val="0"/>
                        </a:spcAft>
                        <a:buClr>
                          <a:srgbClr val="000000"/>
                        </a:buClr>
                        <a:buSzPts val="1400"/>
                        <a:buFont typeface="Arial"/>
                        <a:buNone/>
                      </a:pPr>
                      <a:r>
                        <a:rPr lang="en-US" sz="1200" u="none" strike="noStrike" cap="none" dirty="0">
                          <a:solidFill>
                            <a:schemeClr val="bg1"/>
                          </a:solidFill>
                        </a:rPr>
                        <a:t>Optimize satellites</a:t>
                      </a:r>
                      <a:endParaRPr sz="1200" u="none" strike="noStrike" cap="none" dirty="0">
                        <a:solidFill>
                          <a:schemeClr val="bg1"/>
                        </a:solidFill>
                      </a:endParaRPr>
                    </a:p>
                  </a:txBody>
                  <a:tcPr marL="72064" marR="72064" marT="36032" marB="36032">
                    <a:solidFill>
                      <a:srgbClr val="ED55F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mn-lt"/>
                          <a:ea typeface="Arial"/>
                          <a:cs typeface="Arial"/>
                          <a:sym typeface="Arial"/>
                        </a:rPr>
                        <a:t>Endorsed Community Best Practices</a:t>
                      </a:r>
                      <a:endParaRPr sz="1200" u="none" strike="noStrike" cap="none" dirty="0">
                        <a:solidFill>
                          <a:schemeClr val="bg1"/>
                        </a:solidFill>
                        <a:latin typeface="+mn-lt"/>
                      </a:endParaRPr>
                    </a:p>
                  </a:txBody>
                  <a:tcPr marL="72064" marR="72064" marT="36032" marB="36032">
                    <a:solidFill>
                      <a:srgbClr val="F5A11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mn-lt"/>
                          <a:ea typeface="Arial"/>
                          <a:cs typeface="Arial"/>
                          <a:sym typeface="Arial"/>
                        </a:rPr>
                        <a:t>Air-sea flux toolbox, Gridded Flux Products, Direct Covariance Flux library, Open Data</a:t>
                      </a:r>
                      <a:endParaRPr sz="1200" u="none" strike="noStrike" cap="none" dirty="0">
                        <a:solidFill>
                          <a:schemeClr val="bg1"/>
                        </a:solidFill>
                        <a:latin typeface="+mn-lt"/>
                      </a:endParaRPr>
                    </a:p>
                  </a:txBody>
                  <a:tcPr marL="72064" marR="72064" marT="36032" marB="36032">
                    <a:solidFill>
                      <a:srgbClr val="FF0000"/>
                    </a:solidFill>
                  </a:tcPr>
                </a:tc>
                <a:extLst>
                  <a:ext uri="{0D108BD9-81ED-4DB2-BD59-A6C34878D82A}">
                    <a16:rowId xmlns:a16="http://schemas.microsoft.com/office/drawing/2014/main" val="10001"/>
                  </a:ext>
                </a:extLst>
              </a:tr>
            </a:tbl>
          </a:graphicData>
        </a:graphic>
      </p:graphicFrame>
      <p:sp>
        <p:nvSpPr>
          <p:cNvPr id="45" name="Google Shape;181;p26">
            <a:extLst>
              <a:ext uri="{FF2B5EF4-FFF2-40B4-BE49-F238E27FC236}">
                <a16:creationId xmlns:a16="http://schemas.microsoft.com/office/drawing/2014/main" id="{A05A9EA5-DEA6-3444-BD95-7F404689A552}"/>
              </a:ext>
            </a:extLst>
          </p:cNvPr>
          <p:cNvSpPr/>
          <p:nvPr/>
        </p:nvSpPr>
        <p:spPr>
          <a:xfrm rot="10800000">
            <a:off x="1982833" y="3234284"/>
            <a:ext cx="91440" cy="394395"/>
          </a:xfrm>
          <a:prstGeom prst="leftBrace">
            <a:avLst>
              <a:gd name="adj1" fmla="val 8333"/>
              <a:gd name="adj2" fmla="val 50000"/>
            </a:avLst>
          </a:prstGeom>
          <a:noFill/>
          <a:ln w="25400" cap="flat" cmpd="sng">
            <a:solidFill>
              <a:srgbClr val="FFFF00"/>
            </a:solidFill>
            <a:prstDash val="solid"/>
            <a:miter lim="800000"/>
            <a:headEnd type="none" w="sm" len="sm"/>
            <a:tailEnd type="none" w="sm" len="sm"/>
          </a:ln>
        </p:spPr>
        <p:txBody>
          <a:bodyPr spcFirstLastPara="1" wrap="square" lIns="72016" tIns="35984" rIns="72016" bIns="35984" anchor="ctr" anchorCtr="0">
            <a:noAutofit/>
          </a:bodyPr>
          <a:lstStyle/>
          <a:p>
            <a:pPr algn="ctr">
              <a:buClr>
                <a:srgbClr val="000000"/>
              </a:buClr>
              <a:buSzPts val="1468"/>
            </a:pPr>
            <a:endParaRPr sz="1418">
              <a:solidFill>
                <a:schemeClr val="dk1"/>
              </a:solidFill>
              <a:latin typeface="Arial"/>
              <a:ea typeface="Arial"/>
              <a:cs typeface="Arial"/>
              <a:sym typeface="Arial"/>
            </a:endParaRPr>
          </a:p>
        </p:txBody>
      </p:sp>
      <p:sp>
        <p:nvSpPr>
          <p:cNvPr id="47" name="Google Shape;184;p26">
            <a:extLst>
              <a:ext uri="{FF2B5EF4-FFF2-40B4-BE49-F238E27FC236}">
                <a16:creationId xmlns:a16="http://schemas.microsoft.com/office/drawing/2014/main" id="{60288D94-922D-D042-8882-FE257DA54DB6}"/>
              </a:ext>
            </a:extLst>
          </p:cNvPr>
          <p:cNvSpPr txBox="1"/>
          <p:nvPr/>
        </p:nvSpPr>
        <p:spPr>
          <a:xfrm>
            <a:off x="0" y="3108181"/>
            <a:ext cx="1862210" cy="643154"/>
          </a:xfrm>
          <a:prstGeom prst="rect">
            <a:avLst/>
          </a:prstGeom>
          <a:noFill/>
          <a:ln>
            <a:noFill/>
          </a:ln>
        </p:spPr>
        <p:txBody>
          <a:bodyPr spcFirstLastPara="1" wrap="square" lIns="88318" tIns="44147" rIns="88318" bIns="44147" anchor="t" anchorCtr="0">
            <a:spAutoFit/>
          </a:bodyPr>
          <a:lstStyle/>
          <a:p>
            <a:pPr algn="r">
              <a:buClr>
                <a:srgbClr val="000000"/>
              </a:buClr>
              <a:buSzPts val="1400"/>
            </a:pPr>
            <a:r>
              <a:rPr lang="en-US" dirty="0">
                <a:solidFill>
                  <a:srgbClr val="FFFF00"/>
                </a:solidFill>
              </a:rPr>
              <a:t>OASIS</a:t>
            </a:r>
          </a:p>
          <a:p>
            <a:pPr algn="r">
              <a:buClr>
                <a:srgbClr val="000000"/>
              </a:buClr>
              <a:buSzPts val="1400"/>
            </a:pPr>
            <a:r>
              <a:rPr lang="en-US" dirty="0">
                <a:solidFill>
                  <a:srgbClr val="FFFF00"/>
                </a:solidFill>
              </a:rPr>
              <a:t>Theme Team</a:t>
            </a:r>
          </a:p>
        </p:txBody>
      </p:sp>
      <p:cxnSp>
        <p:nvCxnSpPr>
          <p:cNvPr id="54" name="Google Shape;191;p26">
            <a:extLst>
              <a:ext uri="{FF2B5EF4-FFF2-40B4-BE49-F238E27FC236}">
                <a16:creationId xmlns:a16="http://schemas.microsoft.com/office/drawing/2014/main" id="{A815C8A4-06B3-AA40-B575-FADFFD9BA215}"/>
              </a:ext>
            </a:extLst>
          </p:cNvPr>
          <p:cNvCxnSpPr/>
          <p:nvPr/>
        </p:nvCxnSpPr>
        <p:spPr>
          <a:xfrm>
            <a:off x="3724419" y="4607787"/>
            <a:ext cx="333274" cy="0"/>
          </a:xfrm>
          <a:prstGeom prst="straightConnector1">
            <a:avLst/>
          </a:prstGeom>
          <a:noFill/>
          <a:ln w="38100" cap="flat" cmpd="sng">
            <a:solidFill>
              <a:srgbClr val="FFFF00"/>
            </a:solidFill>
            <a:prstDash val="solid"/>
            <a:round/>
            <a:headEnd type="triangle" w="med" len="med"/>
            <a:tailEnd type="triangle" w="med" len="med"/>
          </a:ln>
        </p:spPr>
      </p:cxnSp>
      <p:cxnSp>
        <p:nvCxnSpPr>
          <p:cNvPr id="55" name="Google Shape;192;p26">
            <a:extLst>
              <a:ext uri="{FF2B5EF4-FFF2-40B4-BE49-F238E27FC236}">
                <a16:creationId xmlns:a16="http://schemas.microsoft.com/office/drawing/2014/main" id="{B5E1D9B9-FBBC-AE44-B394-EBB3E85217BE}"/>
              </a:ext>
            </a:extLst>
          </p:cNvPr>
          <p:cNvCxnSpPr/>
          <p:nvPr/>
        </p:nvCxnSpPr>
        <p:spPr>
          <a:xfrm>
            <a:off x="5491060" y="4607787"/>
            <a:ext cx="333274" cy="0"/>
          </a:xfrm>
          <a:prstGeom prst="straightConnector1">
            <a:avLst/>
          </a:prstGeom>
          <a:noFill/>
          <a:ln w="38100" cap="flat" cmpd="sng">
            <a:solidFill>
              <a:srgbClr val="FFFF00"/>
            </a:solidFill>
            <a:prstDash val="solid"/>
            <a:round/>
            <a:headEnd type="triangle" w="med" len="med"/>
            <a:tailEnd type="triangle" w="med" len="med"/>
          </a:ln>
        </p:spPr>
      </p:cxnSp>
      <p:cxnSp>
        <p:nvCxnSpPr>
          <p:cNvPr id="56" name="Google Shape;193;p26">
            <a:extLst>
              <a:ext uri="{FF2B5EF4-FFF2-40B4-BE49-F238E27FC236}">
                <a16:creationId xmlns:a16="http://schemas.microsoft.com/office/drawing/2014/main" id="{CFEA24A4-568F-1C4B-ABB1-E371507797E8}"/>
              </a:ext>
            </a:extLst>
          </p:cNvPr>
          <p:cNvCxnSpPr/>
          <p:nvPr/>
        </p:nvCxnSpPr>
        <p:spPr>
          <a:xfrm>
            <a:off x="7257700" y="4607787"/>
            <a:ext cx="333274" cy="0"/>
          </a:xfrm>
          <a:prstGeom prst="straightConnector1">
            <a:avLst/>
          </a:prstGeom>
          <a:noFill/>
          <a:ln w="38100" cap="flat" cmpd="sng">
            <a:solidFill>
              <a:srgbClr val="FFFF00"/>
            </a:solidFill>
            <a:prstDash val="solid"/>
            <a:round/>
            <a:headEnd type="triangle" w="med" len="med"/>
            <a:tailEnd type="triangle" w="med" len="med"/>
          </a:ln>
        </p:spPr>
      </p:cxnSp>
      <p:cxnSp>
        <p:nvCxnSpPr>
          <p:cNvPr id="57" name="Google Shape;194;p26">
            <a:extLst>
              <a:ext uri="{FF2B5EF4-FFF2-40B4-BE49-F238E27FC236}">
                <a16:creationId xmlns:a16="http://schemas.microsoft.com/office/drawing/2014/main" id="{F96F36D5-A5CE-B445-88D2-F3CA9A8E9377}"/>
              </a:ext>
            </a:extLst>
          </p:cNvPr>
          <p:cNvCxnSpPr/>
          <p:nvPr/>
        </p:nvCxnSpPr>
        <p:spPr>
          <a:xfrm>
            <a:off x="9024341" y="4607787"/>
            <a:ext cx="333274" cy="0"/>
          </a:xfrm>
          <a:prstGeom prst="straightConnector1">
            <a:avLst/>
          </a:prstGeom>
          <a:noFill/>
          <a:ln w="38100" cap="flat" cmpd="sng">
            <a:solidFill>
              <a:srgbClr val="FFFF00"/>
            </a:solidFill>
            <a:prstDash val="solid"/>
            <a:round/>
            <a:headEnd type="triangle" w="med" len="med"/>
            <a:tailEnd type="triangle" w="med" len="med"/>
          </a:ln>
        </p:spPr>
      </p:cxnSp>
      <p:sp>
        <p:nvSpPr>
          <p:cNvPr id="58" name="Google Shape;181;p26">
            <a:extLst>
              <a:ext uri="{FF2B5EF4-FFF2-40B4-BE49-F238E27FC236}">
                <a16:creationId xmlns:a16="http://schemas.microsoft.com/office/drawing/2014/main" id="{2F8EFF20-8BE0-E843-83F7-8855D8CB7F98}"/>
              </a:ext>
            </a:extLst>
          </p:cNvPr>
          <p:cNvSpPr/>
          <p:nvPr/>
        </p:nvSpPr>
        <p:spPr>
          <a:xfrm rot="10800000">
            <a:off x="1950407" y="4301086"/>
            <a:ext cx="91440" cy="394395"/>
          </a:xfrm>
          <a:prstGeom prst="leftBrace">
            <a:avLst>
              <a:gd name="adj1" fmla="val 8333"/>
              <a:gd name="adj2" fmla="val 50000"/>
            </a:avLst>
          </a:prstGeom>
          <a:noFill/>
          <a:ln w="25400" cap="flat" cmpd="sng">
            <a:solidFill>
              <a:srgbClr val="FFFF00"/>
            </a:solidFill>
            <a:prstDash val="solid"/>
            <a:miter lim="800000"/>
            <a:headEnd type="none" w="sm" len="sm"/>
            <a:tailEnd type="none" w="sm" len="sm"/>
          </a:ln>
        </p:spPr>
        <p:txBody>
          <a:bodyPr spcFirstLastPara="1" wrap="square" lIns="72016" tIns="35984" rIns="72016" bIns="35984" anchor="ctr" anchorCtr="0">
            <a:noAutofit/>
          </a:bodyPr>
          <a:lstStyle/>
          <a:p>
            <a:pPr algn="ctr">
              <a:buClr>
                <a:srgbClr val="000000"/>
              </a:buClr>
              <a:buSzPts val="1468"/>
            </a:pPr>
            <a:endParaRPr sz="1418">
              <a:solidFill>
                <a:schemeClr val="dk1"/>
              </a:solidFill>
              <a:latin typeface="Arial"/>
              <a:ea typeface="Arial"/>
              <a:cs typeface="Arial"/>
              <a:sym typeface="Arial"/>
            </a:endParaRPr>
          </a:p>
        </p:txBody>
      </p:sp>
      <p:sp>
        <p:nvSpPr>
          <p:cNvPr id="59" name="Google Shape;184;p26">
            <a:extLst>
              <a:ext uri="{FF2B5EF4-FFF2-40B4-BE49-F238E27FC236}">
                <a16:creationId xmlns:a16="http://schemas.microsoft.com/office/drawing/2014/main" id="{B3E0D24D-0275-B44C-A642-C0D6699A0FFC}"/>
              </a:ext>
            </a:extLst>
          </p:cNvPr>
          <p:cNvSpPr txBox="1"/>
          <p:nvPr/>
        </p:nvSpPr>
        <p:spPr>
          <a:xfrm>
            <a:off x="-32426" y="4174983"/>
            <a:ext cx="1862210" cy="643154"/>
          </a:xfrm>
          <a:prstGeom prst="rect">
            <a:avLst/>
          </a:prstGeom>
          <a:noFill/>
          <a:ln>
            <a:noFill/>
          </a:ln>
        </p:spPr>
        <p:txBody>
          <a:bodyPr spcFirstLastPara="1" wrap="square" lIns="88318" tIns="44147" rIns="88318" bIns="44147" anchor="t" anchorCtr="0">
            <a:spAutoFit/>
          </a:bodyPr>
          <a:lstStyle/>
          <a:p>
            <a:pPr algn="r">
              <a:buClr>
                <a:srgbClr val="000000"/>
              </a:buClr>
              <a:buSzPts val="1400"/>
            </a:pPr>
            <a:r>
              <a:rPr lang="en-US" dirty="0">
                <a:solidFill>
                  <a:srgbClr val="FFFF00"/>
                </a:solidFill>
              </a:rPr>
              <a:t>Defining  Question</a:t>
            </a:r>
          </a:p>
        </p:txBody>
      </p:sp>
      <p:sp>
        <p:nvSpPr>
          <p:cNvPr id="60" name="Google Shape;181;p26">
            <a:extLst>
              <a:ext uri="{FF2B5EF4-FFF2-40B4-BE49-F238E27FC236}">
                <a16:creationId xmlns:a16="http://schemas.microsoft.com/office/drawing/2014/main" id="{8C84F61E-AC40-B74A-A918-D924F02C3FA2}"/>
              </a:ext>
            </a:extLst>
          </p:cNvPr>
          <p:cNvSpPr/>
          <p:nvPr/>
        </p:nvSpPr>
        <p:spPr>
          <a:xfrm rot="10800000">
            <a:off x="1937437" y="5737539"/>
            <a:ext cx="91440" cy="394395"/>
          </a:xfrm>
          <a:prstGeom prst="leftBrace">
            <a:avLst>
              <a:gd name="adj1" fmla="val 8333"/>
              <a:gd name="adj2" fmla="val 50000"/>
            </a:avLst>
          </a:prstGeom>
          <a:noFill/>
          <a:ln w="25400" cap="flat" cmpd="sng">
            <a:solidFill>
              <a:srgbClr val="FFFF00"/>
            </a:solidFill>
            <a:prstDash val="solid"/>
            <a:miter lim="800000"/>
            <a:headEnd type="none" w="sm" len="sm"/>
            <a:tailEnd type="none" w="sm" len="sm"/>
          </a:ln>
        </p:spPr>
        <p:txBody>
          <a:bodyPr spcFirstLastPara="1" wrap="square" lIns="72016" tIns="35984" rIns="72016" bIns="35984" anchor="ctr" anchorCtr="0">
            <a:noAutofit/>
          </a:bodyPr>
          <a:lstStyle/>
          <a:p>
            <a:pPr algn="ctr">
              <a:buClr>
                <a:srgbClr val="000000"/>
              </a:buClr>
              <a:buSzPts val="1468"/>
            </a:pPr>
            <a:endParaRPr sz="1418">
              <a:solidFill>
                <a:schemeClr val="dk1"/>
              </a:solidFill>
              <a:latin typeface="Arial"/>
              <a:ea typeface="Arial"/>
              <a:cs typeface="Arial"/>
              <a:sym typeface="Arial"/>
            </a:endParaRPr>
          </a:p>
        </p:txBody>
      </p:sp>
      <p:sp>
        <p:nvSpPr>
          <p:cNvPr id="61" name="Google Shape;184;p26">
            <a:extLst>
              <a:ext uri="{FF2B5EF4-FFF2-40B4-BE49-F238E27FC236}">
                <a16:creationId xmlns:a16="http://schemas.microsoft.com/office/drawing/2014/main" id="{C9924987-01E7-9740-BACD-0EB13887F214}"/>
              </a:ext>
            </a:extLst>
          </p:cNvPr>
          <p:cNvSpPr txBox="1"/>
          <p:nvPr/>
        </p:nvSpPr>
        <p:spPr>
          <a:xfrm>
            <a:off x="26504" y="5527508"/>
            <a:ext cx="1862210" cy="920153"/>
          </a:xfrm>
          <a:prstGeom prst="rect">
            <a:avLst/>
          </a:prstGeom>
          <a:noFill/>
          <a:ln>
            <a:noFill/>
          </a:ln>
        </p:spPr>
        <p:txBody>
          <a:bodyPr spcFirstLastPara="1" wrap="square" lIns="88318" tIns="44147" rIns="88318" bIns="44147" anchor="t" anchorCtr="0">
            <a:spAutoFit/>
          </a:bodyPr>
          <a:lstStyle/>
          <a:p>
            <a:pPr algn="r">
              <a:buClr>
                <a:srgbClr val="000000"/>
              </a:buClr>
              <a:buSzPts val="1400"/>
            </a:pPr>
            <a:r>
              <a:rPr lang="en-US" dirty="0">
                <a:solidFill>
                  <a:srgbClr val="FFFF00"/>
                </a:solidFill>
              </a:rPr>
              <a:t>Near-term tasks SCOR WG #162 deliverables</a:t>
            </a:r>
          </a:p>
        </p:txBody>
      </p:sp>
      <p:sp>
        <p:nvSpPr>
          <p:cNvPr id="2" name="Rectangle 1">
            <a:extLst>
              <a:ext uri="{FF2B5EF4-FFF2-40B4-BE49-F238E27FC236}">
                <a16:creationId xmlns:a16="http://schemas.microsoft.com/office/drawing/2014/main" id="{1269EF80-68E0-7D42-A5EE-5DBEF82E8B98}"/>
              </a:ext>
            </a:extLst>
          </p:cNvPr>
          <p:cNvSpPr/>
          <p:nvPr/>
        </p:nvSpPr>
        <p:spPr>
          <a:xfrm>
            <a:off x="595370" y="1262875"/>
            <a:ext cx="3533660" cy="1200329"/>
          </a:xfrm>
          <a:prstGeom prst="rect">
            <a:avLst/>
          </a:prstGeom>
        </p:spPr>
        <p:txBody>
          <a:bodyPr wrap="none">
            <a:spAutoFit/>
          </a:bodyPr>
          <a:lstStyle/>
          <a:p>
            <a:pPr algn="r"/>
            <a:r>
              <a:rPr lang="en-US" i="1" dirty="0">
                <a:solidFill>
                  <a:schemeClr val="bg1"/>
                </a:solidFill>
              </a:rPr>
              <a:t>To join Theme Teams, select</a:t>
            </a:r>
          </a:p>
          <a:p>
            <a:pPr algn="r"/>
            <a:r>
              <a:rPr lang="en-US" i="1" dirty="0">
                <a:solidFill>
                  <a:schemeClr val="bg1"/>
                </a:solidFill>
              </a:rPr>
              <a:t>“Get Involved” button on</a:t>
            </a:r>
          </a:p>
          <a:p>
            <a:pPr algn="r"/>
            <a:r>
              <a:rPr lang="en-US" i="1" u="sng" dirty="0" err="1">
                <a:solidFill>
                  <a:schemeClr val="bg1"/>
                </a:solidFill>
              </a:rPr>
              <a:t>airseaobs.org</a:t>
            </a:r>
            <a:endParaRPr lang="en-US" i="1" u="sng" dirty="0">
              <a:solidFill>
                <a:schemeClr val="bg1"/>
              </a:solidFill>
            </a:endParaRPr>
          </a:p>
          <a:p>
            <a:pPr algn="r"/>
            <a:r>
              <a:rPr lang="en-US" i="1" dirty="0">
                <a:solidFill>
                  <a:srgbClr val="FFFF00"/>
                </a:solidFill>
              </a:rPr>
              <a:t>https://</a:t>
            </a:r>
            <a:r>
              <a:rPr lang="en-US" i="1" dirty="0" err="1">
                <a:solidFill>
                  <a:srgbClr val="FFFF00"/>
                </a:solidFill>
              </a:rPr>
              <a:t>airseaobs.org</a:t>
            </a:r>
            <a:r>
              <a:rPr lang="en-US" i="1" dirty="0">
                <a:solidFill>
                  <a:srgbClr val="FFFF00"/>
                </a:solidFill>
              </a:rPr>
              <a:t>/get-involved</a:t>
            </a:r>
            <a:endParaRPr lang="en-US" u="sng" dirty="0"/>
          </a:p>
        </p:txBody>
      </p:sp>
    </p:spTree>
    <p:extLst>
      <p:ext uri="{BB962C8B-B14F-4D97-AF65-F5344CB8AC3E}">
        <p14:creationId xmlns:p14="http://schemas.microsoft.com/office/powerpoint/2010/main" val="134458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 name="Oval 1">
            <a:extLst>
              <a:ext uri="{FF2B5EF4-FFF2-40B4-BE49-F238E27FC236}">
                <a16:creationId xmlns:a16="http://schemas.microsoft.com/office/drawing/2014/main" id="{C295D6E4-A1E6-0041-A7A6-651DD3A3D4AF}"/>
              </a:ext>
            </a:extLst>
          </p:cNvPr>
          <p:cNvSpPr/>
          <p:nvPr/>
        </p:nvSpPr>
        <p:spPr>
          <a:xfrm>
            <a:off x="8347587" y="1061884"/>
            <a:ext cx="3716594" cy="2610464"/>
          </a:xfrm>
          <a:prstGeom prst="ellipse">
            <a:avLst/>
          </a:prstGeom>
          <a:solidFill>
            <a:srgbClr val="27E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9"/>
          </a:p>
        </p:txBody>
      </p:sp>
      <p:pic>
        <p:nvPicPr>
          <p:cNvPr id="125" name="Google Shape;125;ge9cb55fa0b_0_30"/>
          <p:cNvPicPr preferRelativeResize="0"/>
          <p:nvPr/>
        </p:nvPicPr>
        <p:blipFill rotWithShape="1">
          <a:blip r:embed="rId3">
            <a:alphaModFix/>
          </a:blip>
          <a:srcRect/>
          <a:stretch/>
        </p:blipFill>
        <p:spPr>
          <a:xfrm>
            <a:off x="64380" y="943895"/>
            <a:ext cx="8265122" cy="5437147"/>
          </a:xfrm>
          <a:prstGeom prst="rect">
            <a:avLst/>
          </a:prstGeom>
          <a:noFill/>
          <a:ln>
            <a:noFill/>
          </a:ln>
        </p:spPr>
      </p:pic>
      <p:pic>
        <p:nvPicPr>
          <p:cNvPr id="127" name="Google Shape;127;ge9cb55fa0b_0_30"/>
          <p:cNvPicPr preferRelativeResize="0"/>
          <p:nvPr/>
        </p:nvPicPr>
        <p:blipFill rotWithShape="1">
          <a:blip r:embed="rId4">
            <a:alphaModFix/>
          </a:blip>
          <a:srcRect/>
          <a:stretch/>
        </p:blipFill>
        <p:spPr>
          <a:xfrm>
            <a:off x="82192" y="146700"/>
            <a:ext cx="2217870" cy="785693"/>
          </a:xfrm>
          <a:prstGeom prst="rect">
            <a:avLst/>
          </a:prstGeom>
          <a:solidFill>
            <a:schemeClr val="lt1"/>
          </a:solidFill>
          <a:ln>
            <a:noFill/>
          </a:ln>
        </p:spPr>
      </p:pic>
      <p:sp>
        <p:nvSpPr>
          <p:cNvPr id="128" name="Google Shape;128;ge9cb55fa0b_0_30"/>
          <p:cNvSpPr/>
          <p:nvPr/>
        </p:nvSpPr>
        <p:spPr>
          <a:xfrm>
            <a:off x="2467156" y="0"/>
            <a:ext cx="8867954" cy="1128502"/>
          </a:xfrm>
          <a:prstGeom prst="rect">
            <a:avLst/>
          </a:prstGeom>
          <a:noFill/>
          <a:ln>
            <a:noFill/>
          </a:ln>
        </p:spPr>
        <p:txBody>
          <a:bodyPr spcFirstLastPara="1" wrap="square" lIns="88318" tIns="44147" rIns="88318" bIns="44147" anchor="ctr" anchorCtr="0">
            <a:noAutofit/>
          </a:bodyPr>
          <a:lstStyle/>
          <a:p>
            <a:pPr>
              <a:buClr>
                <a:srgbClr val="000000"/>
              </a:buClr>
              <a:buSzPts val="2800"/>
            </a:pPr>
            <a:r>
              <a:rPr lang="en-US" sz="2800" dirty="0">
                <a:solidFill>
                  <a:srgbClr val="25C9B7"/>
                </a:solidFill>
                <a:latin typeface="Calibri"/>
                <a:ea typeface="Calibri"/>
                <a:cs typeface="Calibri"/>
                <a:sym typeface="Calibri"/>
              </a:rPr>
              <a:t>What processes need to be observed in the OASIS?</a:t>
            </a:r>
            <a:r>
              <a:rPr lang="en-US" sz="2800" dirty="0">
                <a:solidFill>
                  <a:srgbClr val="25C9B7"/>
                </a:solidFill>
                <a:latin typeface="Arial"/>
                <a:ea typeface="Arial"/>
                <a:cs typeface="Arial"/>
                <a:sym typeface="Arial"/>
              </a:rPr>
              <a:t> </a:t>
            </a:r>
            <a:endParaRPr sz="2800" dirty="0">
              <a:solidFill>
                <a:srgbClr val="25C9B7"/>
              </a:solidFill>
              <a:latin typeface="Arial"/>
              <a:ea typeface="Arial"/>
              <a:cs typeface="Arial"/>
              <a:sym typeface="Arial"/>
            </a:endParaRPr>
          </a:p>
        </p:txBody>
      </p:sp>
      <p:sp>
        <p:nvSpPr>
          <p:cNvPr id="129" name="Google Shape;129;ge9cb55fa0b_0_30"/>
          <p:cNvSpPr txBox="1"/>
          <p:nvPr/>
        </p:nvSpPr>
        <p:spPr>
          <a:xfrm>
            <a:off x="8495073" y="1234176"/>
            <a:ext cx="3347882" cy="2305147"/>
          </a:xfrm>
          <a:prstGeom prst="rect">
            <a:avLst/>
          </a:prstGeom>
          <a:noFill/>
          <a:ln>
            <a:noFill/>
          </a:ln>
        </p:spPr>
        <p:txBody>
          <a:bodyPr spcFirstLastPara="1" wrap="square" lIns="88318" tIns="44147" rIns="88318" bIns="44147" anchor="t" anchorCtr="0">
            <a:spAutoFit/>
          </a:bodyPr>
          <a:lstStyle/>
          <a:p>
            <a:pPr algn="ctr">
              <a:buClr>
                <a:srgbClr val="000000"/>
              </a:buClr>
              <a:buSzPts val="2000"/>
            </a:pPr>
            <a:r>
              <a:rPr lang="en-US" sz="2400" dirty="0">
                <a:solidFill>
                  <a:schemeClr val="accent4">
                    <a:lumMod val="50000"/>
                  </a:schemeClr>
                </a:solidFill>
                <a:latin typeface="Calibri"/>
                <a:ea typeface="Calibri"/>
                <a:cs typeface="Calibri"/>
                <a:sym typeface="Calibri"/>
              </a:rPr>
              <a:t>To understand and predict the ocean’s influence on  weather and climate, we must accurately resolve air-sea heat fluxes!</a:t>
            </a:r>
            <a:endParaRPr sz="2400" dirty="0">
              <a:solidFill>
                <a:schemeClr val="accent4">
                  <a:lumMod val="50000"/>
                </a:schemeClr>
              </a:solidFill>
              <a:latin typeface="Calibri"/>
              <a:ea typeface="Calibri"/>
              <a:cs typeface="Calibri"/>
              <a:sym typeface="Calibri"/>
            </a:endParaRPr>
          </a:p>
        </p:txBody>
      </p:sp>
      <p:sp>
        <p:nvSpPr>
          <p:cNvPr id="10" name="Google Shape;104;p3">
            <a:extLst>
              <a:ext uri="{FF2B5EF4-FFF2-40B4-BE49-F238E27FC236}">
                <a16:creationId xmlns:a16="http://schemas.microsoft.com/office/drawing/2014/main" id="{A71E8F87-815A-6A4D-A450-7A171A90BE1B}"/>
              </a:ext>
            </a:extLst>
          </p:cNvPr>
          <p:cNvSpPr txBox="1"/>
          <p:nvPr/>
        </p:nvSpPr>
        <p:spPr>
          <a:xfrm>
            <a:off x="10937189" y="6424690"/>
            <a:ext cx="970664" cy="312152"/>
          </a:xfrm>
          <a:prstGeom prst="rect">
            <a:avLst/>
          </a:prstGeom>
          <a:noFill/>
          <a:ln>
            <a:noFill/>
          </a:ln>
        </p:spPr>
        <p:txBody>
          <a:bodyPr spcFirstLastPara="1" wrap="square" lIns="88318" tIns="88318" rIns="88318" bIns="88318" anchor="t" anchorCtr="0">
            <a:spAutoFit/>
          </a:bodyPr>
          <a:lstStyle/>
          <a:p>
            <a:pPr algn="r"/>
            <a:r>
              <a:rPr lang="en-US" sz="869" dirty="0">
                <a:solidFill>
                  <a:schemeClr val="lt1"/>
                </a:solidFill>
              </a:rPr>
              <a:t>Credit: NASA</a:t>
            </a:r>
            <a:endParaRPr sz="869" dirty="0">
              <a:solidFill>
                <a:schemeClr val="lt1"/>
              </a:solidFill>
            </a:endParaRPr>
          </a:p>
        </p:txBody>
      </p:sp>
      <p:pic>
        <p:nvPicPr>
          <p:cNvPr id="12" name="Google Shape;90;p1" descr="A picture containing logo for OceanObs'19">
            <a:extLst>
              <a:ext uri="{FF2B5EF4-FFF2-40B4-BE49-F238E27FC236}">
                <a16:creationId xmlns:a16="http://schemas.microsoft.com/office/drawing/2014/main" id="{E6BDC4EC-493F-F745-AFAC-111E6E83EFBA}"/>
              </a:ext>
            </a:extLst>
          </p:cNvPr>
          <p:cNvPicPr preferRelativeResize="0"/>
          <p:nvPr/>
        </p:nvPicPr>
        <p:blipFill rotWithShape="1">
          <a:blip r:embed="rId5">
            <a:alphaModFix/>
          </a:blip>
          <a:srcRect/>
          <a:stretch/>
        </p:blipFill>
        <p:spPr>
          <a:xfrm>
            <a:off x="11038028" y="149954"/>
            <a:ext cx="914400" cy="914400"/>
          </a:xfrm>
          <a:prstGeom prst="rect">
            <a:avLst/>
          </a:prstGeom>
          <a:solidFill>
            <a:schemeClr val="lt1"/>
          </a:solidFill>
          <a:ln>
            <a:noFill/>
          </a:ln>
        </p:spPr>
      </p:pic>
      <p:sp>
        <p:nvSpPr>
          <p:cNvPr id="13" name="Google Shape;188;p10">
            <a:extLst>
              <a:ext uri="{FF2B5EF4-FFF2-40B4-BE49-F238E27FC236}">
                <a16:creationId xmlns:a16="http://schemas.microsoft.com/office/drawing/2014/main" id="{FE8942A3-3F52-C642-A886-A8F93FECC300}"/>
              </a:ext>
            </a:extLst>
          </p:cNvPr>
          <p:cNvSpPr txBox="1"/>
          <p:nvPr/>
        </p:nvSpPr>
        <p:spPr>
          <a:xfrm>
            <a:off x="235788" y="6383202"/>
            <a:ext cx="7743642" cy="349716"/>
          </a:xfrm>
          <a:prstGeom prst="rect">
            <a:avLst/>
          </a:prstGeom>
          <a:noFill/>
          <a:ln>
            <a:noFill/>
          </a:ln>
        </p:spPr>
        <p:txBody>
          <a:bodyPr spcFirstLastPara="1" wrap="square" lIns="72034" tIns="36007" rIns="72034" bIns="36007" anchor="t" anchorCtr="0">
            <a:spAutoFit/>
          </a:bodyPr>
          <a:lstStyle/>
          <a:p>
            <a:r>
              <a:rPr lang="en-US" dirty="0">
                <a:solidFill>
                  <a:schemeClr val="accent2">
                    <a:lumMod val="50000"/>
                  </a:schemeClr>
                </a:solidFill>
                <a:latin typeface="Calibri" panose="020F0502020204030204" pitchFamily="34" charset="0"/>
                <a:ea typeface="Libre Franklin"/>
                <a:cs typeface="Calibri" panose="020F0502020204030204" pitchFamily="34" charset="0"/>
                <a:sym typeface="Libre Franklin"/>
              </a:rPr>
              <a:t>Cronin et al. (2019) “Air-sea fluxes with a focus on heat and momentum”</a:t>
            </a:r>
            <a:endParaRPr dirty="0">
              <a:solidFill>
                <a:schemeClr val="accent2">
                  <a:lumMod val="50000"/>
                </a:schemeClr>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E1B8CF-F198-404B-BF4F-39E723896437}"/>
              </a:ext>
            </a:extLst>
          </p:cNvPr>
          <p:cNvSpPr txBox="1"/>
          <p:nvPr/>
        </p:nvSpPr>
        <p:spPr>
          <a:xfrm>
            <a:off x="7664246" y="3687097"/>
            <a:ext cx="4527754" cy="1846659"/>
          </a:xfrm>
          <a:prstGeom prst="rect">
            <a:avLst/>
          </a:prstGeom>
          <a:noFill/>
        </p:spPr>
        <p:txBody>
          <a:bodyPr wrap="square" rtlCol="0">
            <a:spAutoFit/>
          </a:bodyPr>
          <a:lstStyle/>
          <a:p>
            <a:pPr lvl="0">
              <a:buSzPts val="1400"/>
            </a:pPr>
            <a:r>
              <a:rPr lang="en-US" sz="2400" b="1" dirty="0">
                <a:solidFill>
                  <a:schemeClr val="accent4">
                    <a:lumMod val="50000"/>
                  </a:schemeClr>
                </a:solidFill>
                <a:ea typeface="Arial"/>
                <a:cs typeface="Arial"/>
                <a:sym typeface="Arial"/>
              </a:rPr>
              <a:t>Goal for 2030 </a:t>
            </a:r>
            <a:r>
              <a:rPr lang="en-US" sz="2400" dirty="0">
                <a:solidFill>
                  <a:schemeClr val="accent4">
                    <a:lumMod val="50000"/>
                  </a:schemeClr>
                </a:solidFill>
                <a:ea typeface="Arial"/>
                <a:cs typeface="Arial"/>
                <a:sym typeface="Arial"/>
              </a:rPr>
              <a:t>is to produce</a:t>
            </a:r>
            <a:endParaRPr lang="en-US" sz="1200" dirty="0">
              <a:solidFill>
                <a:schemeClr val="accent4">
                  <a:lumMod val="50000"/>
                </a:schemeClr>
              </a:solidFill>
            </a:endParaRPr>
          </a:p>
          <a:p>
            <a:pPr lvl="0">
              <a:buSzPts val="1400"/>
            </a:pPr>
            <a:r>
              <a:rPr lang="en-US" dirty="0">
                <a:solidFill>
                  <a:schemeClr val="accent4">
                    <a:lumMod val="50000"/>
                  </a:schemeClr>
                </a:solidFill>
                <a:ea typeface="Arial"/>
                <a:cs typeface="Arial"/>
                <a:sym typeface="Arial"/>
              </a:rPr>
              <a:t>Gridded (</a:t>
            </a:r>
            <a:r>
              <a:rPr lang="en-US" b="1" dirty="0">
                <a:solidFill>
                  <a:schemeClr val="accent4">
                    <a:lumMod val="50000"/>
                  </a:schemeClr>
                </a:solidFill>
                <a:ea typeface="Arial"/>
                <a:cs typeface="Arial"/>
                <a:sym typeface="Arial"/>
              </a:rPr>
              <a:t>3-hourly at 25 km</a:t>
            </a:r>
            <a:r>
              <a:rPr lang="en-US" dirty="0">
                <a:solidFill>
                  <a:schemeClr val="accent4">
                    <a:lumMod val="50000"/>
                  </a:schemeClr>
                </a:solidFill>
                <a:ea typeface="Arial"/>
                <a:cs typeface="Arial"/>
                <a:sym typeface="Arial"/>
              </a:rPr>
              <a:t>) Air-Sea Heat Flux &amp; Wind Stress with breakthrough</a:t>
            </a:r>
            <a:r>
              <a:rPr lang="en-US" dirty="0">
                <a:solidFill>
                  <a:schemeClr val="accent4">
                    <a:lumMod val="50000"/>
                  </a:schemeClr>
                </a:solidFill>
                <a:sym typeface="Arial"/>
              </a:rPr>
              <a:t> </a:t>
            </a:r>
            <a:r>
              <a:rPr lang="en-US" dirty="0">
                <a:solidFill>
                  <a:schemeClr val="accent4">
                    <a:lumMod val="50000"/>
                  </a:schemeClr>
                </a:solidFill>
                <a:ea typeface="Arial"/>
                <a:cs typeface="Arial"/>
                <a:sym typeface="Arial"/>
              </a:rPr>
              <a:t>1-day random uncertainties of:</a:t>
            </a:r>
            <a:r>
              <a:rPr lang="en-US" dirty="0">
                <a:solidFill>
                  <a:schemeClr val="accent4">
                    <a:lumMod val="50000"/>
                  </a:schemeClr>
                </a:solidFill>
                <a:sym typeface="Arial"/>
              </a:rPr>
              <a:t> </a:t>
            </a:r>
            <a:r>
              <a:rPr lang="en-US" dirty="0">
                <a:solidFill>
                  <a:schemeClr val="accent4">
                    <a:lumMod val="50000"/>
                  </a:schemeClr>
                </a:solidFill>
                <a:ea typeface="Arial"/>
                <a:cs typeface="Arial"/>
                <a:sym typeface="Arial"/>
              </a:rPr>
              <a:t> </a:t>
            </a:r>
            <a:r>
              <a:rPr lang="en-US" b="1" dirty="0">
                <a:solidFill>
                  <a:schemeClr val="accent4">
                    <a:lumMod val="50000"/>
                  </a:schemeClr>
                </a:solidFill>
                <a:ea typeface="Arial"/>
                <a:cs typeface="Arial"/>
                <a:sym typeface="Arial"/>
              </a:rPr>
              <a:t>15 W m</a:t>
            </a:r>
            <a:r>
              <a:rPr lang="en-US" b="1" baseline="30000" dirty="0">
                <a:solidFill>
                  <a:schemeClr val="accent4">
                    <a:lumMod val="50000"/>
                  </a:schemeClr>
                </a:solidFill>
                <a:ea typeface="Arial"/>
                <a:cs typeface="Arial"/>
                <a:sym typeface="Arial"/>
              </a:rPr>
              <a:t>-2</a:t>
            </a:r>
            <a:r>
              <a:rPr lang="en-US" b="1" dirty="0">
                <a:solidFill>
                  <a:schemeClr val="accent4">
                    <a:lumMod val="50000"/>
                  </a:schemeClr>
                </a:solidFill>
                <a:ea typeface="Arial"/>
                <a:cs typeface="Arial"/>
                <a:sym typeface="Arial"/>
              </a:rPr>
              <a:t> (5%)  &amp; 0.01 N m</a:t>
            </a:r>
            <a:r>
              <a:rPr lang="en-US" b="1" baseline="30000" dirty="0">
                <a:solidFill>
                  <a:schemeClr val="accent4">
                    <a:lumMod val="50000"/>
                  </a:schemeClr>
                </a:solidFill>
                <a:ea typeface="Arial"/>
                <a:cs typeface="Arial"/>
                <a:sym typeface="Arial"/>
              </a:rPr>
              <a:t>-2  </a:t>
            </a:r>
            <a:r>
              <a:rPr lang="en-US" b="1" dirty="0">
                <a:solidFill>
                  <a:schemeClr val="accent4">
                    <a:lumMod val="50000"/>
                  </a:schemeClr>
                </a:solidFill>
                <a:ea typeface="Arial"/>
                <a:cs typeface="Arial"/>
                <a:sym typeface="Arial"/>
              </a:rPr>
              <a:t>(5%)</a:t>
            </a:r>
            <a:endParaRPr lang="en-US" b="1" dirty="0">
              <a:solidFill>
                <a:schemeClr val="accent4">
                  <a:lumMod val="50000"/>
                </a:schemeClr>
              </a:solidFill>
            </a:endParaRP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e9cb55fa0b_0_42"/>
          <p:cNvSpPr txBox="1"/>
          <p:nvPr/>
        </p:nvSpPr>
        <p:spPr>
          <a:xfrm>
            <a:off x="7438011" y="1353198"/>
            <a:ext cx="4753989" cy="2833497"/>
          </a:xfrm>
          <a:prstGeom prst="rect">
            <a:avLst/>
          </a:prstGeom>
          <a:noFill/>
          <a:ln>
            <a:noFill/>
          </a:ln>
        </p:spPr>
        <p:txBody>
          <a:bodyPr spcFirstLastPara="1" wrap="square" lIns="88318" tIns="44147" rIns="88318" bIns="44147" anchor="t" anchorCtr="0">
            <a:spAutoFit/>
          </a:bodyPr>
          <a:lstStyle/>
          <a:p>
            <a:pPr>
              <a:buClr>
                <a:schemeClr val="dk1"/>
              </a:buClr>
              <a:buSzPts val="2000"/>
            </a:pPr>
            <a:r>
              <a:rPr lang="en-US" sz="2000" dirty="0">
                <a:solidFill>
                  <a:schemeClr val="accent2">
                    <a:lumMod val="50000"/>
                  </a:schemeClr>
                </a:solidFill>
                <a:latin typeface="Calibri"/>
                <a:ea typeface="Calibri"/>
                <a:cs typeface="Calibri"/>
                <a:sym typeface="Calibri"/>
              </a:rPr>
              <a:t>1. Optimize satellite-based boundary layer </a:t>
            </a:r>
            <a:r>
              <a:rPr lang="en-US" sz="2000" dirty="0" err="1">
                <a:solidFill>
                  <a:schemeClr val="accent2">
                    <a:lumMod val="50000"/>
                  </a:schemeClr>
                </a:solidFill>
                <a:latin typeface="Calibri"/>
                <a:ea typeface="Calibri"/>
                <a:cs typeface="Calibri"/>
                <a:sym typeface="Calibri"/>
              </a:rPr>
              <a:t>obs</a:t>
            </a:r>
            <a:r>
              <a:rPr lang="en-US" sz="2000" dirty="0">
                <a:solidFill>
                  <a:schemeClr val="accent2">
                    <a:lumMod val="50000"/>
                  </a:schemeClr>
                </a:solidFill>
                <a:latin typeface="Calibri"/>
                <a:ea typeface="Calibri"/>
                <a:cs typeface="Calibri"/>
                <a:sym typeface="Calibri"/>
              </a:rPr>
              <a:t> for all state variables, but particularly near-surface air temperature &amp; humidity.</a:t>
            </a:r>
            <a:endParaRPr sz="2000" dirty="0">
              <a:solidFill>
                <a:schemeClr val="accent2">
                  <a:lumMod val="50000"/>
                </a:schemeClr>
              </a:solidFill>
              <a:latin typeface="Calibri"/>
              <a:ea typeface="Calibri"/>
              <a:cs typeface="Calibri"/>
              <a:sym typeface="Calibri"/>
            </a:endParaRPr>
          </a:p>
          <a:p>
            <a:pPr>
              <a:spcBef>
                <a:spcPts val="2318"/>
              </a:spcBef>
              <a:buClr>
                <a:schemeClr val="dk1"/>
              </a:buClr>
              <a:buSzPts val="2000"/>
            </a:pPr>
            <a:r>
              <a:rPr lang="en-US" sz="2000" dirty="0">
                <a:solidFill>
                  <a:schemeClr val="accent2">
                    <a:lumMod val="50000"/>
                  </a:schemeClr>
                </a:solidFill>
                <a:latin typeface="Calibri"/>
                <a:ea typeface="Calibri"/>
                <a:cs typeface="Calibri"/>
                <a:sym typeface="Calibri"/>
              </a:rPr>
              <a:t>2. Expand the global network of in situ air-sea interaction observations</a:t>
            </a:r>
            <a:endParaRPr sz="2000" dirty="0">
              <a:solidFill>
                <a:schemeClr val="accent2">
                  <a:lumMod val="50000"/>
                </a:schemeClr>
              </a:solidFill>
              <a:latin typeface="Calibri"/>
              <a:ea typeface="Calibri"/>
              <a:cs typeface="Calibri"/>
              <a:sym typeface="Calibri"/>
            </a:endParaRPr>
          </a:p>
          <a:p>
            <a:pPr>
              <a:spcBef>
                <a:spcPts val="2318"/>
              </a:spcBef>
              <a:buClr>
                <a:schemeClr val="dk1"/>
              </a:buClr>
              <a:buSzPts val="2000"/>
            </a:pPr>
            <a:r>
              <a:rPr lang="en-US" sz="2000" dirty="0">
                <a:solidFill>
                  <a:schemeClr val="accent2">
                    <a:lumMod val="50000"/>
                  </a:schemeClr>
                </a:solidFill>
                <a:latin typeface="Calibri"/>
                <a:ea typeface="Calibri"/>
                <a:cs typeface="Calibri"/>
                <a:sym typeface="Calibri"/>
              </a:rPr>
              <a:t>3. Improve boundary-layer processes in coupled models</a:t>
            </a:r>
            <a:endParaRPr sz="2000" dirty="0">
              <a:solidFill>
                <a:schemeClr val="accent2">
                  <a:lumMod val="50000"/>
                </a:schemeClr>
              </a:solidFill>
              <a:latin typeface="Calibri"/>
              <a:ea typeface="Calibri"/>
              <a:cs typeface="Calibri"/>
              <a:sym typeface="Calibri"/>
            </a:endParaRPr>
          </a:p>
        </p:txBody>
      </p:sp>
      <p:sp>
        <p:nvSpPr>
          <p:cNvPr id="138" name="Google Shape;138;ge9cb55fa0b_0_42"/>
          <p:cNvSpPr/>
          <p:nvPr/>
        </p:nvSpPr>
        <p:spPr>
          <a:xfrm>
            <a:off x="2297132" y="56745"/>
            <a:ext cx="8587006" cy="1425238"/>
          </a:xfrm>
          <a:prstGeom prst="rect">
            <a:avLst/>
          </a:prstGeom>
          <a:noFill/>
          <a:ln>
            <a:noFill/>
          </a:ln>
        </p:spPr>
        <p:txBody>
          <a:bodyPr spcFirstLastPara="1" wrap="square" lIns="88318" tIns="44147" rIns="88318" bIns="44147" anchor="t" anchorCtr="0">
            <a:noAutofit/>
          </a:bodyPr>
          <a:lstStyle/>
          <a:p>
            <a:pPr>
              <a:buClr>
                <a:schemeClr val="dk1"/>
              </a:buClr>
              <a:buSzPts val="1800"/>
            </a:pPr>
            <a:r>
              <a:rPr lang="en-US" sz="2400" dirty="0">
                <a:solidFill>
                  <a:srgbClr val="32CCCD"/>
                </a:solidFill>
                <a:ea typeface="Calibri"/>
                <a:cs typeface="Calibri"/>
                <a:sym typeface="Calibri"/>
              </a:rPr>
              <a:t>Air-sea fluxes depend upon many co-located state variables. </a:t>
            </a:r>
            <a:r>
              <a:rPr lang="en-US" sz="2400" i="1" dirty="0">
                <a:solidFill>
                  <a:schemeClr val="accent2">
                    <a:lumMod val="50000"/>
                  </a:schemeClr>
                </a:solidFill>
                <a:ea typeface="Calibri"/>
                <a:cs typeface="Calibri"/>
                <a:sym typeface="Calibri"/>
              </a:rPr>
              <a:t>To meet accuracy targets for air-sea heat fluxes with global coverage we must:  </a:t>
            </a:r>
          </a:p>
          <a:p>
            <a:pPr>
              <a:buClr>
                <a:schemeClr val="dk1"/>
              </a:buClr>
              <a:buSzPts val="1800"/>
            </a:pPr>
            <a:endParaRPr sz="2800" dirty="0">
              <a:solidFill>
                <a:srgbClr val="25C9B7"/>
              </a:solidFill>
            </a:endParaRPr>
          </a:p>
        </p:txBody>
      </p:sp>
      <p:pic>
        <p:nvPicPr>
          <p:cNvPr id="140" name="Google Shape;140;ge9cb55fa0b_0_42"/>
          <p:cNvPicPr preferRelativeResize="0"/>
          <p:nvPr/>
        </p:nvPicPr>
        <p:blipFill rotWithShape="1">
          <a:blip r:embed="rId3">
            <a:alphaModFix/>
          </a:blip>
          <a:srcRect/>
          <a:stretch/>
        </p:blipFill>
        <p:spPr>
          <a:xfrm>
            <a:off x="176981" y="1356853"/>
            <a:ext cx="7005483" cy="4743826"/>
          </a:xfrm>
          <a:prstGeom prst="rect">
            <a:avLst/>
          </a:prstGeom>
          <a:solidFill>
            <a:schemeClr val="lt1"/>
          </a:solidFill>
          <a:ln>
            <a:noFill/>
          </a:ln>
        </p:spPr>
      </p:pic>
      <p:pic>
        <p:nvPicPr>
          <p:cNvPr id="9" name="Google Shape;127;ge9cb55fa0b_0_30">
            <a:extLst>
              <a:ext uri="{FF2B5EF4-FFF2-40B4-BE49-F238E27FC236}">
                <a16:creationId xmlns:a16="http://schemas.microsoft.com/office/drawing/2014/main" id="{D7276737-C96A-9042-9A09-56DB938887B3}"/>
              </a:ext>
            </a:extLst>
          </p:cNvPr>
          <p:cNvPicPr preferRelativeResize="0"/>
          <p:nvPr/>
        </p:nvPicPr>
        <p:blipFill rotWithShape="1">
          <a:blip r:embed="rId4">
            <a:alphaModFix/>
          </a:blip>
          <a:srcRect/>
          <a:stretch/>
        </p:blipFill>
        <p:spPr>
          <a:xfrm>
            <a:off x="82192" y="146700"/>
            <a:ext cx="2217870" cy="785693"/>
          </a:xfrm>
          <a:prstGeom prst="rect">
            <a:avLst/>
          </a:prstGeom>
          <a:solidFill>
            <a:schemeClr val="lt1"/>
          </a:solidFill>
          <a:ln>
            <a:noFill/>
          </a:ln>
        </p:spPr>
      </p:pic>
      <p:pic>
        <p:nvPicPr>
          <p:cNvPr id="10" name="Google Shape;90;p1" descr="A picture containing logo for OceanObs'19">
            <a:extLst>
              <a:ext uri="{FF2B5EF4-FFF2-40B4-BE49-F238E27FC236}">
                <a16:creationId xmlns:a16="http://schemas.microsoft.com/office/drawing/2014/main" id="{5E45BBAF-CF00-AF48-8DF7-97C7B7349A3C}"/>
              </a:ext>
            </a:extLst>
          </p:cNvPr>
          <p:cNvPicPr preferRelativeResize="0"/>
          <p:nvPr/>
        </p:nvPicPr>
        <p:blipFill rotWithShape="1">
          <a:blip r:embed="rId5">
            <a:alphaModFix/>
          </a:blip>
          <a:srcRect/>
          <a:stretch/>
        </p:blipFill>
        <p:spPr>
          <a:xfrm>
            <a:off x="11038028" y="149954"/>
            <a:ext cx="914400" cy="914400"/>
          </a:xfrm>
          <a:prstGeom prst="rect">
            <a:avLst/>
          </a:prstGeom>
          <a:solidFill>
            <a:schemeClr val="lt1"/>
          </a:solidFill>
          <a:ln>
            <a:noFill/>
          </a:ln>
        </p:spPr>
      </p:pic>
      <p:sp>
        <p:nvSpPr>
          <p:cNvPr id="12" name="Google Shape;188;p10">
            <a:extLst>
              <a:ext uri="{FF2B5EF4-FFF2-40B4-BE49-F238E27FC236}">
                <a16:creationId xmlns:a16="http://schemas.microsoft.com/office/drawing/2014/main" id="{410DD57F-85D4-2847-B84A-A584C004971F}"/>
              </a:ext>
            </a:extLst>
          </p:cNvPr>
          <p:cNvSpPr txBox="1"/>
          <p:nvPr/>
        </p:nvSpPr>
        <p:spPr>
          <a:xfrm>
            <a:off x="235788" y="6191474"/>
            <a:ext cx="7743642" cy="349716"/>
          </a:xfrm>
          <a:prstGeom prst="rect">
            <a:avLst/>
          </a:prstGeom>
          <a:noFill/>
          <a:ln>
            <a:noFill/>
          </a:ln>
        </p:spPr>
        <p:txBody>
          <a:bodyPr spcFirstLastPara="1" wrap="square" lIns="72034" tIns="36007" rIns="72034" bIns="36007" anchor="t" anchorCtr="0">
            <a:spAutoFit/>
          </a:bodyPr>
          <a:lstStyle/>
          <a:p>
            <a:r>
              <a:rPr lang="en-US" dirty="0">
                <a:solidFill>
                  <a:schemeClr val="accent2">
                    <a:lumMod val="50000"/>
                  </a:schemeClr>
                </a:solidFill>
                <a:latin typeface="Calibri" panose="020F0502020204030204" pitchFamily="34" charset="0"/>
                <a:ea typeface="Libre Franklin"/>
                <a:cs typeface="Calibri" panose="020F0502020204030204" pitchFamily="34" charset="0"/>
                <a:sym typeface="Libre Franklin"/>
              </a:rPr>
              <a:t>Cronin et al. (2019) “Air-sea fluxes with a focus on heat and momentum”</a:t>
            </a:r>
            <a:endParaRPr dirty="0">
              <a:solidFill>
                <a:schemeClr val="accent2">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0"/>
          <p:cNvPicPr preferRelativeResize="0"/>
          <p:nvPr/>
        </p:nvPicPr>
        <p:blipFill rotWithShape="1">
          <a:blip r:embed="rId3">
            <a:alphaModFix/>
          </a:blip>
          <a:srcRect/>
          <a:stretch/>
        </p:blipFill>
        <p:spPr>
          <a:xfrm>
            <a:off x="702452" y="4841954"/>
            <a:ext cx="1399265" cy="1378484"/>
          </a:xfrm>
          <a:prstGeom prst="rect">
            <a:avLst/>
          </a:prstGeom>
          <a:noFill/>
          <a:ln>
            <a:noFill/>
          </a:ln>
        </p:spPr>
      </p:pic>
      <p:pic>
        <p:nvPicPr>
          <p:cNvPr id="179" name="Google Shape;179;p10"/>
          <p:cNvPicPr preferRelativeResize="0"/>
          <p:nvPr/>
        </p:nvPicPr>
        <p:blipFill rotWithShape="1">
          <a:blip r:embed="rId4">
            <a:alphaModFix/>
          </a:blip>
          <a:srcRect/>
          <a:stretch/>
        </p:blipFill>
        <p:spPr>
          <a:xfrm>
            <a:off x="10285152" y="3312750"/>
            <a:ext cx="1061341" cy="1452360"/>
          </a:xfrm>
          <a:prstGeom prst="rect">
            <a:avLst/>
          </a:prstGeom>
          <a:noFill/>
          <a:ln>
            <a:noFill/>
          </a:ln>
        </p:spPr>
      </p:pic>
      <p:sp>
        <p:nvSpPr>
          <p:cNvPr id="180" name="Google Shape;180;p10"/>
          <p:cNvSpPr/>
          <p:nvPr/>
        </p:nvSpPr>
        <p:spPr>
          <a:xfrm>
            <a:off x="2294626" y="58695"/>
            <a:ext cx="8626415" cy="1180713"/>
          </a:xfrm>
          <a:prstGeom prst="rect">
            <a:avLst/>
          </a:prstGeom>
          <a:noFill/>
          <a:ln>
            <a:noFill/>
          </a:ln>
        </p:spPr>
        <p:txBody>
          <a:bodyPr spcFirstLastPara="1" wrap="square" lIns="72034" tIns="36007" rIns="72034" bIns="36007" anchor="t" anchorCtr="0">
            <a:spAutoFit/>
          </a:bodyPr>
          <a:lstStyle/>
          <a:p>
            <a:r>
              <a:rPr lang="en-US" sz="2400" b="1" dirty="0">
                <a:solidFill>
                  <a:srgbClr val="24C9B7"/>
                </a:solidFill>
                <a:latin typeface="Calibri" panose="020F0502020204030204" pitchFamily="34" charset="0"/>
                <a:ea typeface="Libre Franklin"/>
                <a:cs typeface="Calibri" panose="020F0502020204030204" pitchFamily="34" charset="0"/>
                <a:sym typeface="Libre Franklin"/>
              </a:rPr>
              <a:t>OceanObs19 recommendation: </a:t>
            </a:r>
            <a:r>
              <a:rPr lang="en-US" sz="2400" dirty="0">
                <a:solidFill>
                  <a:srgbClr val="24C9B7"/>
                </a:solidFill>
                <a:latin typeface="Calibri" panose="020F0502020204030204" pitchFamily="34" charset="0"/>
                <a:ea typeface="Libre Franklin"/>
                <a:cs typeface="Calibri" panose="020F0502020204030204" pitchFamily="34" charset="0"/>
                <a:sym typeface="Libre Franklin"/>
              </a:rPr>
              <a:t>Create a global network of 500-1000 drifting or mobile platforms, built around expanded reference station (squares) network with Super Sites in key (boxed) regions</a:t>
            </a:r>
            <a:endParaRPr sz="2400" dirty="0">
              <a:solidFill>
                <a:srgbClr val="24C9B7"/>
              </a:solidFill>
              <a:latin typeface="Calibri" panose="020F0502020204030204" pitchFamily="34" charset="0"/>
              <a:cs typeface="Calibri" panose="020F0502020204030204" pitchFamily="34" charset="0"/>
            </a:endParaRPr>
          </a:p>
        </p:txBody>
      </p:sp>
      <p:pic>
        <p:nvPicPr>
          <p:cNvPr id="181" name="Google Shape;181;p10"/>
          <p:cNvPicPr preferRelativeResize="0"/>
          <p:nvPr/>
        </p:nvPicPr>
        <p:blipFill rotWithShape="1">
          <a:blip r:embed="rId5">
            <a:alphaModFix/>
          </a:blip>
          <a:srcRect/>
          <a:stretch/>
        </p:blipFill>
        <p:spPr>
          <a:xfrm>
            <a:off x="10295339" y="1567277"/>
            <a:ext cx="970181" cy="970181"/>
          </a:xfrm>
          <a:prstGeom prst="roundRect">
            <a:avLst>
              <a:gd name="adj" fmla="val 8594"/>
            </a:avLst>
          </a:prstGeom>
          <a:solidFill>
            <a:srgbClr val="ECECEC"/>
          </a:solidFill>
          <a:ln>
            <a:noFill/>
          </a:ln>
          <a:effectLst>
            <a:reflection stA="38000" endPos="28000" dist="5000" dir="5400000" sy="-100000" algn="bl" rotWithShape="0"/>
          </a:effectLst>
        </p:spPr>
      </p:pic>
      <p:pic>
        <p:nvPicPr>
          <p:cNvPr id="182" name="Google Shape;182;p10"/>
          <p:cNvPicPr preferRelativeResize="0"/>
          <p:nvPr/>
        </p:nvPicPr>
        <p:blipFill rotWithShape="1">
          <a:blip r:embed="rId6">
            <a:alphaModFix/>
          </a:blip>
          <a:srcRect/>
          <a:stretch/>
        </p:blipFill>
        <p:spPr>
          <a:xfrm>
            <a:off x="588028" y="1579905"/>
            <a:ext cx="1628114" cy="945742"/>
          </a:xfrm>
          <a:prstGeom prst="roundRect">
            <a:avLst>
              <a:gd name="adj" fmla="val 8594"/>
            </a:avLst>
          </a:prstGeom>
          <a:solidFill>
            <a:srgbClr val="ECECEC"/>
          </a:solidFill>
          <a:ln>
            <a:noFill/>
          </a:ln>
          <a:effectLst>
            <a:reflection stA="38000" endPos="28000" dist="5000" dir="5400000" sy="-100000" algn="bl" rotWithShape="0"/>
          </a:effectLst>
        </p:spPr>
      </p:pic>
      <p:pic>
        <p:nvPicPr>
          <p:cNvPr id="183" name="Google Shape;183;p10"/>
          <p:cNvPicPr preferRelativeResize="0"/>
          <p:nvPr/>
        </p:nvPicPr>
        <p:blipFill rotWithShape="1">
          <a:blip r:embed="rId7">
            <a:alphaModFix/>
          </a:blip>
          <a:srcRect l="4396" t="12838" b="2009"/>
          <a:stretch/>
        </p:blipFill>
        <p:spPr>
          <a:xfrm>
            <a:off x="2694948" y="1362975"/>
            <a:ext cx="7070153" cy="4934308"/>
          </a:xfrm>
          <a:prstGeom prst="rect">
            <a:avLst/>
          </a:prstGeom>
          <a:noFill/>
          <a:ln>
            <a:noFill/>
          </a:ln>
        </p:spPr>
      </p:pic>
      <p:pic>
        <p:nvPicPr>
          <p:cNvPr id="184" name="Google Shape;184;p10"/>
          <p:cNvPicPr preferRelativeResize="0"/>
          <p:nvPr/>
        </p:nvPicPr>
        <p:blipFill rotWithShape="1">
          <a:blip r:embed="rId8">
            <a:alphaModFix/>
          </a:blip>
          <a:srcRect l="21049" r="19035"/>
          <a:stretch/>
        </p:blipFill>
        <p:spPr>
          <a:xfrm>
            <a:off x="10214289" y="4879336"/>
            <a:ext cx="1199677" cy="1332974"/>
          </a:xfrm>
          <a:prstGeom prst="rect">
            <a:avLst/>
          </a:prstGeom>
          <a:noFill/>
          <a:ln>
            <a:noFill/>
          </a:ln>
        </p:spPr>
      </p:pic>
      <p:pic>
        <p:nvPicPr>
          <p:cNvPr id="185" name="Google Shape;185;p10"/>
          <p:cNvPicPr preferRelativeResize="0"/>
          <p:nvPr/>
        </p:nvPicPr>
        <p:blipFill rotWithShape="1">
          <a:blip r:embed="rId9">
            <a:alphaModFix/>
          </a:blip>
          <a:srcRect/>
          <a:stretch/>
        </p:blipFill>
        <p:spPr>
          <a:xfrm>
            <a:off x="867196" y="3284769"/>
            <a:ext cx="976324" cy="1464486"/>
          </a:xfrm>
          <a:prstGeom prst="rect">
            <a:avLst/>
          </a:prstGeom>
          <a:noFill/>
          <a:ln>
            <a:noFill/>
          </a:ln>
        </p:spPr>
      </p:pic>
      <p:sp>
        <p:nvSpPr>
          <p:cNvPr id="186" name="Google Shape;186;p10"/>
          <p:cNvSpPr txBox="1"/>
          <p:nvPr/>
        </p:nvSpPr>
        <p:spPr>
          <a:xfrm>
            <a:off x="579002" y="2700238"/>
            <a:ext cx="2029684" cy="509151"/>
          </a:xfrm>
          <a:prstGeom prst="rect">
            <a:avLst/>
          </a:prstGeom>
          <a:noFill/>
          <a:ln>
            <a:noFill/>
          </a:ln>
        </p:spPr>
        <p:txBody>
          <a:bodyPr spcFirstLastPara="1" wrap="square" lIns="72034" tIns="36007" rIns="72034" bIns="36007" anchor="t" anchorCtr="0">
            <a:spAutoFit/>
          </a:bodyPr>
          <a:lstStyle/>
          <a:p>
            <a:r>
              <a:rPr lang="en-US" sz="1418" dirty="0">
                <a:solidFill>
                  <a:schemeClr val="accent2">
                    <a:lumMod val="50000"/>
                  </a:schemeClr>
                </a:solidFill>
                <a:latin typeface="Calibri"/>
                <a:ea typeface="Calibri"/>
                <a:cs typeface="Calibri"/>
                <a:sym typeface="Calibri"/>
              </a:rPr>
              <a:t>Drifting and Mobile Flux Platforms (examples)</a:t>
            </a:r>
            <a:endParaRPr sz="1418" dirty="0">
              <a:solidFill>
                <a:schemeClr val="accent2">
                  <a:lumMod val="50000"/>
                </a:schemeClr>
              </a:solidFill>
            </a:endParaRPr>
          </a:p>
        </p:txBody>
      </p:sp>
      <p:sp>
        <p:nvSpPr>
          <p:cNvPr id="187" name="Google Shape;187;p10"/>
          <p:cNvSpPr txBox="1"/>
          <p:nvPr/>
        </p:nvSpPr>
        <p:spPr>
          <a:xfrm>
            <a:off x="10039528" y="2704769"/>
            <a:ext cx="1521726" cy="509151"/>
          </a:xfrm>
          <a:prstGeom prst="rect">
            <a:avLst/>
          </a:prstGeom>
          <a:noFill/>
          <a:ln>
            <a:noFill/>
          </a:ln>
        </p:spPr>
        <p:txBody>
          <a:bodyPr spcFirstLastPara="1" wrap="square" lIns="72034" tIns="36007" rIns="72034" bIns="36007" anchor="t" anchorCtr="0">
            <a:spAutoFit/>
          </a:bodyPr>
          <a:lstStyle/>
          <a:p>
            <a:pPr algn="ctr"/>
            <a:r>
              <a:rPr lang="en-US" sz="1418" dirty="0">
                <a:solidFill>
                  <a:schemeClr val="accent2">
                    <a:lumMod val="50000"/>
                  </a:schemeClr>
                </a:solidFill>
                <a:latin typeface="Calibri"/>
                <a:ea typeface="Calibri"/>
                <a:cs typeface="Calibri"/>
                <a:sym typeface="Calibri"/>
              </a:rPr>
              <a:t>Reference Stations</a:t>
            </a:r>
            <a:endParaRPr sz="1418" dirty="0">
              <a:solidFill>
                <a:schemeClr val="accent2">
                  <a:lumMod val="50000"/>
                </a:schemeClr>
              </a:solidFill>
            </a:endParaRPr>
          </a:p>
          <a:p>
            <a:pPr algn="ctr"/>
            <a:r>
              <a:rPr lang="en-US" sz="1418" dirty="0">
                <a:solidFill>
                  <a:schemeClr val="accent2">
                    <a:lumMod val="50000"/>
                  </a:schemeClr>
                </a:solidFill>
                <a:latin typeface="Calibri"/>
                <a:ea typeface="Calibri"/>
                <a:cs typeface="Calibri"/>
                <a:sym typeface="Calibri"/>
              </a:rPr>
              <a:t>(examples)</a:t>
            </a:r>
            <a:endParaRPr sz="1418" dirty="0">
              <a:solidFill>
                <a:schemeClr val="accent2">
                  <a:lumMod val="50000"/>
                </a:schemeClr>
              </a:solidFill>
            </a:endParaRPr>
          </a:p>
        </p:txBody>
      </p:sp>
      <p:sp>
        <p:nvSpPr>
          <p:cNvPr id="188" name="Google Shape;188;p10"/>
          <p:cNvSpPr txBox="1"/>
          <p:nvPr/>
        </p:nvSpPr>
        <p:spPr>
          <a:xfrm>
            <a:off x="235788" y="6383202"/>
            <a:ext cx="7743642" cy="349716"/>
          </a:xfrm>
          <a:prstGeom prst="rect">
            <a:avLst/>
          </a:prstGeom>
          <a:noFill/>
          <a:ln>
            <a:noFill/>
          </a:ln>
        </p:spPr>
        <p:txBody>
          <a:bodyPr spcFirstLastPara="1" wrap="square" lIns="72034" tIns="36007" rIns="72034" bIns="36007" anchor="t" anchorCtr="0">
            <a:spAutoFit/>
          </a:bodyPr>
          <a:lstStyle/>
          <a:p>
            <a:r>
              <a:rPr lang="en-US" dirty="0">
                <a:solidFill>
                  <a:schemeClr val="accent2">
                    <a:lumMod val="50000"/>
                  </a:schemeClr>
                </a:solidFill>
                <a:latin typeface="Calibri" panose="020F0502020204030204" pitchFamily="34" charset="0"/>
                <a:ea typeface="Libre Franklin"/>
                <a:cs typeface="Calibri" panose="020F0502020204030204" pitchFamily="34" charset="0"/>
                <a:sym typeface="Libre Franklin"/>
              </a:rPr>
              <a:t>Cronin et al. (2019) “Air-sea fluxes with a focus on heat and momentum”</a:t>
            </a:r>
            <a:endParaRPr dirty="0">
              <a:solidFill>
                <a:schemeClr val="accent2">
                  <a:lumMod val="5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F97B04E-503B-AD44-9292-4E57809FC814}"/>
              </a:ext>
            </a:extLst>
          </p:cNvPr>
          <p:cNvSpPr/>
          <p:nvPr/>
        </p:nvSpPr>
        <p:spPr>
          <a:xfrm>
            <a:off x="5981255" y="3250611"/>
            <a:ext cx="234360" cy="359970"/>
          </a:xfrm>
          <a:prstGeom prst="rect">
            <a:avLst/>
          </a:prstGeom>
        </p:spPr>
        <p:txBody>
          <a:bodyPr wrap="none">
            <a:spAutoFit/>
          </a:bodyPr>
          <a:lstStyle/>
          <a:p>
            <a:r>
              <a:rPr lang="en-US" sz="1739" dirty="0"/>
              <a:t> </a:t>
            </a:r>
          </a:p>
        </p:txBody>
      </p:sp>
      <p:pic>
        <p:nvPicPr>
          <p:cNvPr id="15" name="Google Shape;127;ge9cb55fa0b_0_30">
            <a:extLst>
              <a:ext uri="{FF2B5EF4-FFF2-40B4-BE49-F238E27FC236}">
                <a16:creationId xmlns:a16="http://schemas.microsoft.com/office/drawing/2014/main" id="{6E89CAB3-7DC9-AB44-9F06-33A741072A9C}"/>
              </a:ext>
            </a:extLst>
          </p:cNvPr>
          <p:cNvPicPr preferRelativeResize="0"/>
          <p:nvPr/>
        </p:nvPicPr>
        <p:blipFill rotWithShape="1">
          <a:blip r:embed="rId10">
            <a:alphaModFix/>
          </a:blip>
          <a:srcRect/>
          <a:stretch/>
        </p:blipFill>
        <p:spPr>
          <a:xfrm>
            <a:off x="82192" y="146700"/>
            <a:ext cx="2217870" cy="785693"/>
          </a:xfrm>
          <a:prstGeom prst="rect">
            <a:avLst/>
          </a:prstGeom>
          <a:solidFill>
            <a:schemeClr val="lt1"/>
          </a:solidFill>
          <a:ln>
            <a:noFill/>
          </a:ln>
        </p:spPr>
      </p:pic>
      <p:pic>
        <p:nvPicPr>
          <p:cNvPr id="18" name="Google Shape;90;p1" descr="A picture containing logo for OceanObs'19">
            <a:extLst>
              <a:ext uri="{FF2B5EF4-FFF2-40B4-BE49-F238E27FC236}">
                <a16:creationId xmlns:a16="http://schemas.microsoft.com/office/drawing/2014/main" id="{34EA7897-EDE7-4044-8C99-8AFDE80ED628}"/>
              </a:ext>
            </a:extLst>
          </p:cNvPr>
          <p:cNvPicPr preferRelativeResize="0"/>
          <p:nvPr/>
        </p:nvPicPr>
        <p:blipFill rotWithShape="1">
          <a:blip r:embed="rId11">
            <a:alphaModFix/>
          </a:blip>
          <a:srcRect/>
          <a:stretch/>
        </p:blipFill>
        <p:spPr>
          <a:xfrm>
            <a:off x="11038028" y="149954"/>
            <a:ext cx="914400" cy="914400"/>
          </a:xfrm>
          <a:prstGeom prst="rect">
            <a:avLst/>
          </a:prstGeom>
          <a:solidFill>
            <a:schemeClr val="lt1"/>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9CCE46-E911-7145-84A4-B4DC3F8A7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0"/>
            <a:ext cx="6758940" cy="4171960"/>
          </a:xfrm>
          <a:prstGeom prst="rect">
            <a:avLst/>
          </a:prstGeom>
        </p:spPr>
      </p:pic>
      <p:sp>
        <p:nvSpPr>
          <p:cNvPr id="8" name="TextBox 7">
            <a:extLst>
              <a:ext uri="{FF2B5EF4-FFF2-40B4-BE49-F238E27FC236}">
                <a16:creationId xmlns:a16="http://schemas.microsoft.com/office/drawing/2014/main" id="{91677FC6-DAF7-D04B-A505-7BB9FBD5DA0F}"/>
              </a:ext>
            </a:extLst>
          </p:cNvPr>
          <p:cNvSpPr txBox="1"/>
          <p:nvPr/>
        </p:nvSpPr>
        <p:spPr>
          <a:xfrm>
            <a:off x="206936" y="5737524"/>
            <a:ext cx="6856804" cy="646331"/>
          </a:xfrm>
          <a:prstGeom prst="rect">
            <a:avLst/>
          </a:prstGeom>
          <a:noFill/>
        </p:spPr>
        <p:txBody>
          <a:bodyPr wrap="square" rtlCol="0">
            <a:spAutoFit/>
          </a:bodyPr>
          <a:lstStyle/>
          <a:p>
            <a:r>
              <a:rPr lang="en-US" dirty="0" err="1">
                <a:solidFill>
                  <a:schemeClr val="accent4">
                    <a:lumMod val="50000"/>
                  </a:schemeClr>
                </a:solidFill>
                <a:cs typeface="Arial" charset="0"/>
              </a:rPr>
              <a:t>Centurioni</a:t>
            </a:r>
            <a:r>
              <a:rPr lang="en-US" dirty="0">
                <a:solidFill>
                  <a:schemeClr val="accent4">
                    <a:lumMod val="50000"/>
                  </a:schemeClr>
                </a:solidFill>
                <a:cs typeface="Arial" charset="0"/>
              </a:rPr>
              <a:t> et al. (2019) “Global in situ Observations of Essential Climate and Ocean Variables at the Air-Sea Interface”</a:t>
            </a:r>
          </a:p>
        </p:txBody>
      </p:sp>
      <p:pic>
        <p:nvPicPr>
          <p:cNvPr id="10" name="Picture 9">
            <a:extLst>
              <a:ext uri="{FF2B5EF4-FFF2-40B4-BE49-F238E27FC236}">
                <a16:creationId xmlns:a16="http://schemas.microsoft.com/office/drawing/2014/main" id="{6B66B61F-B05F-724E-B136-21E41EF7FF34}"/>
              </a:ext>
            </a:extLst>
          </p:cNvPr>
          <p:cNvPicPr>
            <a:picLocks noChangeAspect="1"/>
          </p:cNvPicPr>
          <p:nvPr/>
        </p:nvPicPr>
        <p:blipFill rotWithShape="1">
          <a:blip r:embed="rId4">
            <a:extLst>
              <a:ext uri="{28A0092B-C50C-407E-A947-70E740481C1C}">
                <a14:useLocalDpi xmlns:a14="http://schemas.microsoft.com/office/drawing/2010/main" val="0"/>
              </a:ext>
            </a:extLst>
          </a:blip>
          <a:srcRect l="1" t="-117" r="355" b="1140"/>
          <a:stretch/>
        </p:blipFill>
        <p:spPr>
          <a:xfrm>
            <a:off x="7131008" y="3557967"/>
            <a:ext cx="3268354" cy="2619593"/>
          </a:xfrm>
          <a:prstGeom prst="rect">
            <a:avLst/>
          </a:prstGeom>
        </p:spPr>
      </p:pic>
      <p:pic>
        <p:nvPicPr>
          <p:cNvPr id="12" name="Picture 11">
            <a:extLst>
              <a:ext uri="{FF2B5EF4-FFF2-40B4-BE49-F238E27FC236}">
                <a16:creationId xmlns:a16="http://schemas.microsoft.com/office/drawing/2014/main" id="{D9B7162E-4ADC-774A-A3A1-98C6AABD6385}"/>
              </a:ext>
            </a:extLst>
          </p:cNvPr>
          <p:cNvPicPr>
            <a:picLocks noChangeAspect="1"/>
          </p:cNvPicPr>
          <p:nvPr/>
        </p:nvPicPr>
        <p:blipFill rotWithShape="1">
          <a:blip r:embed="rId5">
            <a:extLst>
              <a:ext uri="{28A0092B-C50C-407E-A947-70E740481C1C}">
                <a14:useLocalDpi xmlns:a14="http://schemas.microsoft.com/office/drawing/2010/main" val="0"/>
              </a:ext>
            </a:extLst>
          </a:blip>
          <a:srcRect l="-632" r="-1" b="60902"/>
          <a:stretch/>
        </p:blipFill>
        <p:spPr>
          <a:xfrm>
            <a:off x="7249165" y="1559513"/>
            <a:ext cx="3382274" cy="1639739"/>
          </a:xfrm>
          <a:prstGeom prst="rect">
            <a:avLst/>
          </a:prstGeom>
        </p:spPr>
      </p:pic>
      <p:sp>
        <p:nvSpPr>
          <p:cNvPr id="13" name="TextBox 12">
            <a:extLst>
              <a:ext uri="{FF2B5EF4-FFF2-40B4-BE49-F238E27FC236}">
                <a16:creationId xmlns:a16="http://schemas.microsoft.com/office/drawing/2014/main" id="{51A29530-F478-0041-82FE-A8C2629EF2F5}"/>
              </a:ext>
            </a:extLst>
          </p:cNvPr>
          <p:cNvSpPr txBox="1"/>
          <p:nvPr/>
        </p:nvSpPr>
        <p:spPr>
          <a:xfrm>
            <a:off x="6999830" y="1220761"/>
            <a:ext cx="4823460" cy="369332"/>
          </a:xfrm>
          <a:prstGeom prst="rect">
            <a:avLst/>
          </a:prstGeom>
          <a:noFill/>
        </p:spPr>
        <p:txBody>
          <a:bodyPr wrap="square" rtlCol="0">
            <a:spAutoFit/>
          </a:bodyPr>
          <a:lstStyle/>
          <a:p>
            <a:r>
              <a:rPr lang="en-US" b="1" dirty="0">
                <a:solidFill>
                  <a:schemeClr val="accent4">
                    <a:lumMod val="50000"/>
                  </a:schemeClr>
                </a:solidFill>
              </a:rPr>
              <a:t>New technology for measuring directional waves</a:t>
            </a:r>
          </a:p>
        </p:txBody>
      </p:sp>
      <p:sp>
        <p:nvSpPr>
          <p:cNvPr id="15" name="TextBox 14">
            <a:extLst>
              <a:ext uri="{FF2B5EF4-FFF2-40B4-BE49-F238E27FC236}">
                <a16:creationId xmlns:a16="http://schemas.microsoft.com/office/drawing/2014/main" id="{3D9602A2-60E7-2149-9D7F-7077D196286C}"/>
              </a:ext>
            </a:extLst>
          </p:cNvPr>
          <p:cNvSpPr txBox="1"/>
          <p:nvPr/>
        </p:nvSpPr>
        <p:spPr>
          <a:xfrm>
            <a:off x="7175251" y="3104339"/>
            <a:ext cx="3268354" cy="369332"/>
          </a:xfrm>
          <a:prstGeom prst="rect">
            <a:avLst/>
          </a:prstGeom>
          <a:noFill/>
        </p:spPr>
        <p:txBody>
          <a:bodyPr wrap="square" rtlCol="0">
            <a:spAutoFit/>
          </a:bodyPr>
          <a:lstStyle/>
          <a:p>
            <a:r>
              <a:rPr lang="en-US" b="1" dirty="0">
                <a:solidFill>
                  <a:schemeClr val="accent4">
                    <a:lumMod val="50000"/>
                  </a:schemeClr>
                </a:solidFill>
              </a:rPr>
              <a:t>… and meteorological variables</a:t>
            </a:r>
          </a:p>
        </p:txBody>
      </p:sp>
      <p:sp>
        <p:nvSpPr>
          <p:cNvPr id="14" name="Google Shape;155;p8">
            <a:extLst>
              <a:ext uri="{FF2B5EF4-FFF2-40B4-BE49-F238E27FC236}">
                <a16:creationId xmlns:a16="http://schemas.microsoft.com/office/drawing/2014/main" id="{34E3EFA8-7ADC-BD4F-80C7-1A3EA133F8C4}"/>
              </a:ext>
            </a:extLst>
          </p:cNvPr>
          <p:cNvSpPr txBox="1">
            <a:spLocks/>
          </p:cNvSpPr>
          <p:nvPr/>
        </p:nvSpPr>
        <p:spPr>
          <a:xfrm>
            <a:off x="2292676" y="111200"/>
            <a:ext cx="7146291" cy="1053923"/>
          </a:xfrm>
          <a:prstGeom prst="rect">
            <a:avLst/>
          </a:prstGeom>
          <a:noFill/>
          <a:ln>
            <a:noFill/>
          </a:ln>
        </p:spPr>
        <p:txBody>
          <a:bodyPr spcFirstLastPara="1" vert="horz" wrap="square" lIns="72034" tIns="36007" rIns="72034" bIns="36007"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FFFF00"/>
              </a:buClr>
              <a:buSzPts val="3600"/>
            </a:pPr>
            <a:r>
              <a:rPr lang="en-US" sz="2400" b="1" dirty="0">
                <a:solidFill>
                  <a:srgbClr val="24C9B7"/>
                </a:solidFill>
                <a:latin typeface="Calibri" panose="020F0502020204030204" pitchFamily="34" charset="0"/>
                <a:ea typeface="Libre Franklin"/>
                <a:cs typeface="Calibri" panose="020F0502020204030204" pitchFamily="34" charset="0"/>
                <a:sym typeface="Libre Franklin"/>
              </a:rPr>
              <a:t>OceanObs19 recommendation: </a:t>
            </a:r>
            <a:r>
              <a:rPr lang="en-US" sz="2400" dirty="0">
                <a:solidFill>
                  <a:srgbClr val="24C9B7"/>
                </a:solidFill>
                <a:latin typeface="Calibri" panose="020F0502020204030204" pitchFamily="34" charset="0"/>
                <a:ea typeface="Libre Franklin"/>
                <a:cs typeface="Calibri" panose="020F0502020204030204" pitchFamily="34" charset="0"/>
                <a:sym typeface="Libre Franklin"/>
              </a:rPr>
              <a:t>Expand and enhance the network of surface meteorological and oceanic measurements using new technologies</a:t>
            </a:r>
            <a:endParaRPr lang="en-US" sz="2400" baseline="-25000" dirty="0">
              <a:solidFill>
                <a:srgbClr val="26B4CB"/>
              </a:solidFill>
              <a:latin typeface="Calibri" panose="020F0502020204030204" pitchFamily="34" charset="0"/>
              <a:ea typeface="Libre Franklin"/>
              <a:cs typeface="Calibri" panose="020F0502020204030204" pitchFamily="34" charset="0"/>
              <a:sym typeface="Libre Franklin"/>
            </a:endParaRPr>
          </a:p>
        </p:txBody>
      </p:sp>
      <p:pic>
        <p:nvPicPr>
          <p:cNvPr id="16" name="Google Shape;127;ge9cb55fa0b_0_30">
            <a:extLst>
              <a:ext uri="{FF2B5EF4-FFF2-40B4-BE49-F238E27FC236}">
                <a16:creationId xmlns:a16="http://schemas.microsoft.com/office/drawing/2014/main" id="{DBE75620-437B-A64C-BBD0-CCE8E3463BA9}"/>
              </a:ext>
            </a:extLst>
          </p:cNvPr>
          <p:cNvPicPr preferRelativeResize="0"/>
          <p:nvPr/>
        </p:nvPicPr>
        <p:blipFill rotWithShape="1">
          <a:blip r:embed="rId6">
            <a:alphaModFix/>
          </a:blip>
          <a:srcRect/>
          <a:stretch/>
        </p:blipFill>
        <p:spPr>
          <a:xfrm>
            <a:off x="82192" y="146700"/>
            <a:ext cx="2217870" cy="785693"/>
          </a:xfrm>
          <a:prstGeom prst="rect">
            <a:avLst/>
          </a:prstGeom>
          <a:solidFill>
            <a:schemeClr val="lt1"/>
          </a:solidFill>
          <a:ln>
            <a:noFill/>
          </a:ln>
        </p:spPr>
      </p:pic>
      <p:pic>
        <p:nvPicPr>
          <p:cNvPr id="17" name="Google Shape;90;p1" descr="A picture containing logo for OceanObs'19">
            <a:extLst>
              <a:ext uri="{FF2B5EF4-FFF2-40B4-BE49-F238E27FC236}">
                <a16:creationId xmlns:a16="http://schemas.microsoft.com/office/drawing/2014/main" id="{9033FA45-A320-114B-9789-471F85FF61B3}"/>
              </a:ext>
            </a:extLst>
          </p:cNvPr>
          <p:cNvPicPr preferRelativeResize="0"/>
          <p:nvPr/>
        </p:nvPicPr>
        <p:blipFill rotWithShape="1">
          <a:blip r:embed="rId7">
            <a:alphaModFix/>
          </a:blip>
          <a:srcRect/>
          <a:stretch/>
        </p:blipFill>
        <p:spPr>
          <a:xfrm>
            <a:off x="11038028" y="149954"/>
            <a:ext cx="914400" cy="914400"/>
          </a:xfrm>
          <a:prstGeom prst="rect">
            <a:avLst/>
          </a:prstGeom>
          <a:solidFill>
            <a:schemeClr val="lt1"/>
          </a:solidFill>
          <a:ln>
            <a:noFill/>
          </a:ln>
        </p:spPr>
      </p:pic>
      <p:pic>
        <p:nvPicPr>
          <p:cNvPr id="6" name="Picture 5">
            <a:extLst>
              <a:ext uri="{FF2B5EF4-FFF2-40B4-BE49-F238E27FC236}">
                <a16:creationId xmlns:a16="http://schemas.microsoft.com/office/drawing/2014/main" id="{61C36215-7B05-6E4D-839E-0E97CAF7D539}"/>
              </a:ext>
            </a:extLst>
          </p:cNvPr>
          <p:cNvPicPr>
            <a:picLocks noChangeAspect="1"/>
          </p:cNvPicPr>
          <p:nvPr/>
        </p:nvPicPr>
        <p:blipFill>
          <a:blip r:embed="rId8"/>
          <a:stretch>
            <a:fillRect/>
          </a:stretch>
        </p:blipFill>
        <p:spPr>
          <a:xfrm>
            <a:off x="9510250" y="104058"/>
            <a:ext cx="1075813" cy="1075813"/>
          </a:xfrm>
          <a:prstGeom prst="rect">
            <a:avLst/>
          </a:prstGeom>
        </p:spPr>
      </p:pic>
    </p:spTree>
    <p:extLst>
      <p:ext uri="{BB962C8B-B14F-4D97-AF65-F5344CB8AC3E}">
        <p14:creationId xmlns:p14="http://schemas.microsoft.com/office/powerpoint/2010/main" val="1139706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8"/>
          <p:cNvSpPr txBox="1">
            <a:spLocks noGrp="1"/>
          </p:cNvSpPr>
          <p:nvPr>
            <p:ph type="ctrTitle"/>
          </p:nvPr>
        </p:nvSpPr>
        <p:spPr>
          <a:xfrm>
            <a:off x="2303208" y="88493"/>
            <a:ext cx="6762832" cy="1017636"/>
          </a:xfrm>
          <a:prstGeom prst="rect">
            <a:avLst/>
          </a:prstGeom>
          <a:noFill/>
          <a:ln>
            <a:noFill/>
          </a:ln>
        </p:spPr>
        <p:txBody>
          <a:bodyPr spcFirstLastPara="1" vert="horz" wrap="square" lIns="72034" tIns="36007" rIns="72034" bIns="36007" rtlCol="0" anchor="t" anchorCtr="0">
            <a:noAutofit/>
          </a:bodyPr>
          <a:lstStyle/>
          <a:p>
            <a:pPr algn="l">
              <a:spcBef>
                <a:spcPts val="0"/>
              </a:spcBef>
              <a:buClr>
                <a:srgbClr val="FFFF00"/>
              </a:buClr>
              <a:buSzPts val="3600"/>
            </a:pPr>
            <a:r>
              <a:rPr lang="en-US" sz="2400" b="1" dirty="0">
                <a:solidFill>
                  <a:srgbClr val="24C9B7"/>
                </a:solidFill>
                <a:latin typeface="Calibri" panose="020F0502020204030204" pitchFamily="34" charset="0"/>
                <a:ea typeface="Libre Franklin"/>
                <a:cs typeface="Calibri" panose="020F0502020204030204" pitchFamily="34" charset="0"/>
                <a:sym typeface="Libre Franklin"/>
              </a:rPr>
              <a:t>OceanObs19 recommendation: </a:t>
            </a:r>
            <a:r>
              <a:rPr lang="en-US" sz="2400" dirty="0">
                <a:solidFill>
                  <a:srgbClr val="24C9B7"/>
                </a:solidFill>
                <a:latin typeface="Calibri" panose="020F0502020204030204" pitchFamily="34" charset="0"/>
                <a:ea typeface="Libre Franklin"/>
                <a:cs typeface="Calibri" panose="020F0502020204030204" pitchFamily="34" charset="0"/>
                <a:sym typeface="Libre Franklin"/>
              </a:rPr>
              <a:t>Create a global network of surface ocean and marine boundary layer CO</a:t>
            </a:r>
            <a:r>
              <a:rPr lang="en-US" sz="2400" baseline="-25000" dirty="0">
                <a:solidFill>
                  <a:srgbClr val="24C9B7"/>
                </a:solidFill>
                <a:latin typeface="Calibri" panose="020F0502020204030204" pitchFamily="34" charset="0"/>
                <a:ea typeface="Libre Franklin"/>
                <a:cs typeface="Calibri" panose="020F0502020204030204" pitchFamily="34" charset="0"/>
                <a:sym typeface="Libre Franklin"/>
              </a:rPr>
              <a:t>2</a:t>
            </a:r>
            <a:r>
              <a:rPr lang="en-US" sz="2400" dirty="0">
                <a:solidFill>
                  <a:srgbClr val="24C9B7"/>
                </a:solidFill>
                <a:latin typeface="Calibri" panose="020F0502020204030204" pitchFamily="34" charset="0"/>
                <a:ea typeface="Libre Franklin"/>
                <a:cs typeface="Calibri" panose="020F0502020204030204" pitchFamily="34" charset="0"/>
                <a:sym typeface="Libre Franklin"/>
              </a:rPr>
              <a:t> measurements</a:t>
            </a:r>
            <a:endParaRPr sz="2400" baseline="-25000" dirty="0">
              <a:solidFill>
                <a:srgbClr val="26B4CB"/>
              </a:solidFill>
              <a:latin typeface="Calibri" panose="020F0502020204030204" pitchFamily="34" charset="0"/>
              <a:ea typeface="Libre Franklin"/>
              <a:cs typeface="Calibri" panose="020F0502020204030204" pitchFamily="34" charset="0"/>
              <a:sym typeface="Libre Franklin"/>
            </a:endParaRPr>
          </a:p>
        </p:txBody>
      </p:sp>
      <p:pic>
        <p:nvPicPr>
          <p:cNvPr id="156" name="Google Shape;156;p8"/>
          <p:cNvPicPr preferRelativeResize="0">
            <a:picLocks noChangeAspect="1"/>
          </p:cNvPicPr>
          <p:nvPr/>
        </p:nvPicPr>
        <p:blipFill rotWithShape="1">
          <a:blip r:embed="rId3">
            <a:alphaModFix/>
          </a:blip>
          <a:srcRect t="9764"/>
          <a:stretch/>
        </p:blipFill>
        <p:spPr>
          <a:xfrm>
            <a:off x="9026013" y="110102"/>
            <a:ext cx="1920906" cy="745305"/>
          </a:xfrm>
          <a:prstGeom prst="rect">
            <a:avLst/>
          </a:prstGeom>
          <a:noFill/>
          <a:ln>
            <a:noFill/>
          </a:ln>
        </p:spPr>
      </p:pic>
      <p:pic>
        <p:nvPicPr>
          <p:cNvPr id="157" name="Google Shape;157;p8"/>
          <p:cNvPicPr preferRelativeResize="0"/>
          <p:nvPr/>
        </p:nvPicPr>
        <p:blipFill rotWithShape="1">
          <a:blip r:embed="rId4">
            <a:alphaModFix/>
          </a:blip>
          <a:srcRect/>
          <a:stretch/>
        </p:blipFill>
        <p:spPr>
          <a:xfrm>
            <a:off x="9845216" y="3543244"/>
            <a:ext cx="1838553" cy="1824747"/>
          </a:xfrm>
          <a:prstGeom prst="rect">
            <a:avLst/>
          </a:prstGeom>
          <a:noFill/>
          <a:ln>
            <a:noFill/>
          </a:ln>
        </p:spPr>
      </p:pic>
      <p:pic>
        <p:nvPicPr>
          <p:cNvPr id="158" name="Google Shape;158;p8"/>
          <p:cNvPicPr preferRelativeResize="0"/>
          <p:nvPr/>
        </p:nvPicPr>
        <p:blipFill rotWithShape="1">
          <a:blip r:embed="rId5">
            <a:alphaModFix/>
          </a:blip>
          <a:srcRect l="10062" r="23919"/>
          <a:stretch/>
        </p:blipFill>
        <p:spPr>
          <a:xfrm>
            <a:off x="9841588" y="1524000"/>
            <a:ext cx="1764838" cy="1917939"/>
          </a:xfrm>
          <a:prstGeom prst="rect">
            <a:avLst/>
          </a:prstGeom>
          <a:noFill/>
          <a:ln>
            <a:noFill/>
          </a:ln>
        </p:spPr>
      </p:pic>
      <p:sp>
        <p:nvSpPr>
          <p:cNvPr id="159" name="Google Shape;159;p8"/>
          <p:cNvSpPr txBox="1"/>
          <p:nvPr/>
        </p:nvSpPr>
        <p:spPr>
          <a:xfrm>
            <a:off x="10191941" y="3141186"/>
            <a:ext cx="1359190" cy="344537"/>
          </a:xfrm>
          <a:prstGeom prst="rect">
            <a:avLst/>
          </a:prstGeom>
          <a:noFill/>
          <a:ln>
            <a:noFill/>
          </a:ln>
        </p:spPr>
        <p:txBody>
          <a:bodyPr spcFirstLastPara="1" wrap="square" lIns="72034" tIns="36007" rIns="72034" bIns="36007" anchor="t" anchorCtr="0">
            <a:normAutofit fontScale="85000" lnSpcReduction="10000"/>
          </a:bodyPr>
          <a:lstStyle/>
          <a:p>
            <a:pPr>
              <a:lnSpc>
                <a:spcPct val="90000"/>
              </a:lnSpc>
              <a:buClr>
                <a:schemeClr val="lt1"/>
              </a:buClr>
              <a:buSzPct val="100000"/>
            </a:pPr>
            <a:r>
              <a:rPr lang="en-US" sz="1418" i="1" dirty="0">
                <a:solidFill>
                  <a:schemeClr val="lt1"/>
                </a:solidFill>
                <a:latin typeface="Libre Franklin"/>
                <a:ea typeface="Libre Franklin"/>
                <a:cs typeface="Libre Franklin"/>
                <a:sym typeface="Libre Franklin"/>
              </a:rPr>
              <a:t>Photo: </a:t>
            </a:r>
            <a:r>
              <a:rPr lang="en-US" sz="1418" i="1" dirty="0" err="1">
                <a:solidFill>
                  <a:schemeClr val="lt1"/>
                </a:solidFill>
                <a:latin typeface="Libre Franklin"/>
                <a:ea typeface="Libre Franklin"/>
                <a:cs typeface="Libre Franklin"/>
                <a:sym typeface="Libre Franklin"/>
              </a:rPr>
              <a:t>Saildrone</a:t>
            </a:r>
            <a:r>
              <a:rPr lang="en-US" sz="1418" i="1" dirty="0">
                <a:solidFill>
                  <a:schemeClr val="lt1"/>
                </a:solidFill>
                <a:latin typeface="Libre Franklin"/>
                <a:ea typeface="Libre Franklin"/>
                <a:cs typeface="Libre Franklin"/>
                <a:sym typeface="Libre Franklin"/>
              </a:rPr>
              <a:t> </a:t>
            </a:r>
            <a:endParaRPr sz="1418" dirty="0"/>
          </a:p>
        </p:txBody>
      </p:sp>
      <p:sp>
        <p:nvSpPr>
          <p:cNvPr id="160" name="Google Shape;160;p8"/>
          <p:cNvSpPr txBox="1"/>
          <p:nvPr/>
        </p:nvSpPr>
        <p:spPr>
          <a:xfrm>
            <a:off x="9702416" y="1142607"/>
            <a:ext cx="2096297" cy="405972"/>
          </a:xfrm>
          <a:prstGeom prst="rect">
            <a:avLst/>
          </a:prstGeom>
          <a:noFill/>
          <a:ln>
            <a:noFill/>
          </a:ln>
        </p:spPr>
        <p:txBody>
          <a:bodyPr spcFirstLastPara="1" wrap="square" lIns="72034" tIns="36007" rIns="72034" bIns="36007" anchor="t" anchorCtr="0">
            <a:noAutofit/>
          </a:bodyPr>
          <a:lstStyle/>
          <a:p>
            <a:pPr>
              <a:lnSpc>
                <a:spcPct val="90000"/>
              </a:lnSpc>
              <a:buClr>
                <a:schemeClr val="lt1"/>
              </a:buClr>
              <a:buSzPts val="2000"/>
            </a:pPr>
            <a:r>
              <a:rPr lang="en-US" b="1" dirty="0">
                <a:solidFill>
                  <a:schemeClr val="accent4">
                    <a:lumMod val="50000"/>
                  </a:schemeClr>
                </a:solidFill>
                <a:latin typeface="Libre Franklin"/>
                <a:ea typeface="Libre Franklin"/>
                <a:cs typeface="Libre Franklin"/>
                <a:sym typeface="Libre Franklin"/>
              </a:rPr>
              <a:t>New Technology:</a:t>
            </a:r>
            <a:endParaRPr dirty="0">
              <a:solidFill>
                <a:schemeClr val="accent4">
                  <a:lumMod val="50000"/>
                </a:schemeClr>
              </a:solidFill>
            </a:endParaRPr>
          </a:p>
        </p:txBody>
      </p:sp>
      <p:pic>
        <p:nvPicPr>
          <p:cNvPr id="161" name="Google Shape;161;p8"/>
          <p:cNvPicPr preferRelativeResize="0"/>
          <p:nvPr/>
        </p:nvPicPr>
        <p:blipFill rotWithShape="1">
          <a:blip r:embed="rId6">
            <a:alphaModFix/>
          </a:blip>
          <a:srcRect l="4051" r="21057"/>
          <a:stretch/>
        </p:blipFill>
        <p:spPr>
          <a:xfrm>
            <a:off x="401647" y="3279206"/>
            <a:ext cx="2097936" cy="2100954"/>
          </a:xfrm>
          <a:prstGeom prst="rect">
            <a:avLst/>
          </a:prstGeom>
          <a:noFill/>
          <a:ln>
            <a:noFill/>
          </a:ln>
        </p:spPr>
      </p:pic>
      <p:sp>
        <p:nvSpPr>
          <p:cNvPr id="162" name="Google Shape;162;p8"/>
          <p:cNvSpPr txBox="1"/>
          <p:nvPr/>
        </p:nvSpPr>
        <p:spPr>
          <a:xfrm>
            <a:off x="401647" y="5027963"/>
            <a:ext cx="1671098" cy="278918"/>
          </a:xfrm>
          <a:prstGeom prst="rect">
            <a:avLst/>
          </a:prstGeom>
          <a:noFill/>
          <a:ln>
            <a:noFill/>
          </a:ln>
        </p:spPr>
        <p:txBody>
          <a:bodyPr spcFirstLastPara="1" wrap="square" lIns="72034" tIns="36007" rIns="72034" bIns="36007" anchor="t" anchorCtr="0">
            <a:spAutoFit/>
          </a:bodyPr>
          <a:lstStyle/>
          <a:p>
            <a:r>
              <a:rPr lang="en-US" sz="1340" i="1">
                <a:solidFill>
                  <a:schemeClr val="lt1"/>
                </a:solidFill>
                <a:latin typeface="Libre Franklin"/>
                <a:ea typeface="Libre Franklin"/>
                <a:cs typeface="Libre Franklin"/>
                <a:sym typeface="Libre Franklin"/>
              </a:rPr>
              <a:t>Photo: UH</a:t>
            </a:r>
            <a:endParaRPr sz="1418"/>
          </a:p>
        </p:txBody>
      </p:sp>
      <p:pic>
        <p:nvPicPr>
          <p:cNvPr id="163" name="Google Shape;163;p8"/>
          <p:cNvPicPr preferRelativeResize="0"/>
          <p:nvPr/>
        </p:nvPicPr>
        <p:blipFill rotWithShape="1">
          <a:blip r:embed="rId7">
            <a:alphaModFix/>
          </a:blip>
          <a:srcRect/>
          <a:stretch/>
        </p:blipFill>
        <p:spPr>
          <a:xfrm>
            <a:off x="401647" y="1534019"/>
            <a:ext cx="2107682" cy="1528449"/>
          </a:xfrm>
          <a:prstGeom prst="rect">
            <a:avLst/>
          </a:prstGeom>
          <a:noFill/>
          <a:ln>
            <a:noFill/>
          </a:ln>
        </p:spPr>
      </p:pic>
      <p:pic>
        <p:nvPicPr>
          <p:cNvPr id="164" name="Google Shape;164;p8"/>
          <p:cNvPicPr preferRelativeResize="0"/>
          <p:nvPr/>
        </p:nvPicPr>
        <p:blipFill rotWithShape="1">
          <a:blip r:embed="rId8">
            <a:alphaModFix/>
          </a:blip>
          <a:srcRect/>
          <a:stretch/>
        </p:blipFill>
        <p:spPr>
          <a:xfrm>
            <a:off x="3044785" y="1259457"/>
            <a:ext cx="6530535" cy="3851531"/>
          </a:xfrm>
          <a:prstGeom prst="rect">
            <a:avLst/>
          </a:prstGeom>
          <a:noFill/>
          <a:ln>
            <a:noFill/>
          </a:ln>
        </p:spPr>
      </p:pic>
      <p:sp>
        <p:nvSpPr>
          <p:cNvPr id="165" name="Google Shape;165;p8"/>
          <p:cNvSpPr txBox="1"/>
          <p:nvPr/>
        </p:nvSpPr>
        <p:spPr>
          <a:xfrm>
            <a:off x="156769" y="1162371"/>
            <a:ext cx="2668245" cy="317479"/>
          </a:xfrm>
          <a:prstGeom prst="rect">
            <a:avLst/>
          </a:prstGeom>
          <a:noFill/>
          <a:ln>
            <a:noFill/>
          </a:ln>
        </p:spPr>
        <p:txBody>
          <a:bodyPr spcFirstLastPara="1" wrap="square" lIns="72034" tIns="36007" rIns="72034" bIns="36007" anchor="t" anchorCtr="0">
            <a:noAutofit/>
          </a:bodyPr>
          <a:lstStyle/>
          <a:p>
            <a:pPr>
              <a:lnSpc>
                <a:spcPct val="90000"/>
              </a:lnSpc>
              <a:buClr>
                <a:schemeClr val="lt1"/>
              </a:buClr>
              <a:buSzPts val="2000"/>
            </a:pPr>
            <a:r>
              <a:rPr lang="en-US" b="1" dirty="0">
                <a:solidFill>
                  <a:schemeClr val="accent4">
                    <a:lumMod val="50000"/>
                  </a:schemeClr>
                </a:solidFill>
                <a:latin typeface="Libre Franklin"/>
                <a:ea typeface="Libre Franklin"/>
                <a:cs typeface="Libre Franklin"/>
                <a:sym typeface="Libre Franklin"/>
              </a:rPr>
              <a:t>Established Platforms:</a:t>
            </a:r>
            <a:endParaRPr dirty="0">
              <a:solidFill>
                <a:schemeClr val="accent4">
                  <a:lumMod val="50000"/>
                </a:schemeClr>
              </a:solidFill>
            </a:endParaRPr>
          </a:p>
        </p:txBody>
      </p:sp>
      <p:sp>
        <p:nvSpPr>
          <p:cNvPr id="166" name="Google Shape;166;p8"/>
          <p:cNvSpPr/>
          <p:nvPr/>
        </p:nvSpPr>
        <p:spPr>
          <a:xfrm>
            <a:off x="2942789" y="5416657"/>
            <a:ext cx="6977588" cy="998805"/>
          </a:xfrm>
          <a:prstGeom prst="rect">
            <a:avLst/>
          </a:prstGeom>
          <a:noFill/>
          <a:ln>
            <a:noFill/>
          </a:ln>
        </p:spPr>
        <p:txBody>
          <a:bodyPr spcFirstLastPara="1" wrap="square" lIns="72034" tIns="36007" rIns="72034" bIns="36007" anchor="t" anchorCtr="0">
            <a:spAutoFit/>
          </a:bodyPr>
          <a:lstStyle/>
          <a:p>
            <a:r>
              <a:rPr lang="en-US" sz="1600" b="1" dirty="0">
                <a:solidFill>
                  <a:srgbClr val="34CCCD"/>
                </a:solidFill>
                <a:ea typeface="Libre Franklin"/>
                <a:cs typeface="Calibri" panose="020F0502020204030204" pitchFamily="34" charset="0"/>
                <a:sym typeface="Libre Franklin"/>
              </a:rPr>
              <a:t>Surface ocean CO</a:t>
            </a:r>
            <a:r>
              <a:rPr lang="en-US" sz="1600" b="1" baseline="-25000" dirty="0">
                <a:solidFill>
                  <a:srgbClr val="34CCCD"/>
                </a:solidFill>
                <a:ea typeface="Libre Franklin"/>
                <a:cs typeface="Calibri" panose="020F0502020204030204" pitchFamily="34" charset="0"/>
                <a:sym typeface="Libre Franklin"/>
              </a:rPr>
              <a:t>2</a:t>
            </a:r>
            <a:r>
              <a:rPr lang="en-US" sz="1600" b="1" dirty="0">
                <a:solidFill>
                  <a:srgbClr val="34CCCD"/>
                </a:solidFill>
                <a:ea typeface="Libre Franklin"/>
                <a:cs typeface="Calibri" panose="020F0502020204030204" pitchFamily="34" charset="0"/>
                <a:sym typeface="Libre Franklin"/>
              </a:rPr>
              <a:t> flux: </a:t>
            </a:r>
            <a:r>
              <a:rPr lang="en-US" sz="1600" dirty="0">
                <a:solidFill>
                  <a:srgbClr val="34CCCD"/>
                </a:solidFill>
                <a:ea typeface="Libre Franklin"/>
                <a:cs typeface="Calibri" panose="020F0502020204030204" pitchFamily="34" charset="0"/>
                <a:sym typeface="Libre Franklin"/>
              </a:rPr>
              <a:t>all seawater </a:t>
            </a:r>
            <a:r>
              <a:rPr lang="en-US" sz="1600" i="1" dirty="0">
                <a:solidFill>
                  <a:srgbClr val="34CCCD"/>
                </a:solidFill>
                <a:ea typeface="Libre Franklin"/>
                <a:cs typeface="Calibri" panose="020F0502020204030204" pitchFamily="34" charset="0"/>
                <a:sym typeface="Libre Franklin"/>
              </a:rPr>
              <a:t>p</a:t>
            </a:r>
            <a:r>
              <a:rPr lang="en-US" sz="1600" dirty="0">
                <a:solidFill>
                  <a:srgbClr val="34CCCD"/>
                </a:solidFill>
                <a:ea typeface="Libre Franklin"/>
                <a:cs typeface="Calibri" panose="020F0502020204030204" pitchFamily="34" charset="0"/>
                <a:sym typeface="Libre Franklin"/>
              </a:rPr>
              <a:t>CO</a:t>
            </a:r>
            <a:r>
              <a:rPr lang="en-US" sz="1600" baseline="-25000" dirty="0">
                <a:solidFill>
                  <a:srgbClr val="34CCCD"/>
                </a:solidFill>
                <a:ea typeface="Libre Franklin"/>
                <a:cs typeface="Calibri" panose="020F0502020204030204" pitchFamily="34" charset="0"/>
                <a:sym typeface="Libre Franklin"/>
              </a:rPr>
              <a:t>2</a:t>
            </a:r>
            <a:r>
              <a:rPr lang="en-US" sz="1600" dirty="0">
                <a:solidFill>
                  <a:srgbClr val="34CCCD"/>
                </a:solidFill>
                <a:ea typeface="Libre Franklin"/>
                <a:cs typeface="Calibri" panose="020F0502020204030204" pitchFamily="34" charset="0"/>
                <a:sym typeface="Libre Franklin"/>
              </a:rPr>
              <a:t> measurements collected since 1957 </a:t>
            </a:r>
            <a:r>
              <a:rPr lang="en-US" sz="1500" dirty="0" err="1">
                <a:solidFill>
                  <a:schemeClr val="accent2">
                    <a:lumMod val="50000"/>
                  </a:schemeClr>
                </a:solidFill>
                <a:ea typeface="Libre Franklin"/>
                <a:cs typeface="Libre Franklin"/>
                <a:sym typeface="Libre Franklin"/>
              </a:rPr>
              <a:t>Wanninkhof</a:t>
            </a:r>
            <a:r>
              <a:rPr lang="en-US" sz="1500" dirty="0">
                <a:solidFill>
                  <a:schemeClr val="accent2">
                    <a:lumMod val="50000"/>
                  </a:schemeClr>
                </a:solidFill>
                <a:ea typeface="Libre Franklin"/>
                <a:cs typeface="Libre Franklin"/>
                <a:sym typeface="Libre Franklin"/>
              </a:rPr>
              <a:t> et al. (2019) “A Surface Ocean CO</a:t>
            </a:r>
            <a:r>
              <a:rPr lang="en-US" sz="1500" baseline="-25000" dirty="0">
                <a:solidFill>
                  <a:schemeClr val="accent2">
                    <a:lumMod val="50000"/>
                  </a:schemeClr>
                </a:solidFill>
                <a:ea typeface="Libre Franklin"/>
                <a:cs typeface="Libre Franklin"/>
                <a:sym typeface="Libre Franklin"/>
              </a:rPr>
              <a:t>2</a:t>
            </a:r>
            <a:r>
              <a:rPr lang="en-US" sz="1500" dirty="0">
                <a:solidFill>
                  <a:schemeClr val="accent2">
                    <a:lumMod val="50000"/>
                  </a:schemeClr>
                </a:solidFill>
                <a:ea typeface="Libre Franklin"/>
                <a:cs typeface="Libre Franklin"/>
                <a:sym typeface="Libre Franklin"/>
              </a:rPr>
              <a:t> Reference Network, </a:t>
            </a:r>
            <a:r>
              <a:rPr lang="en-US" sz="1500" dirty="0">
                <a:solidFill>
                  <a:schemeClr val="accent4">
                    <a:lumMod val="50000"/>
                  </a:schemeClr>
                </a:solidFill>
                <a:ea typeface="Libre Franklin"/>
                <a:cs typeface="Libre Franklin"/>
                <a:sym typeface="Libre Franklin"/>
              </a:rPr>
              <a:t>SOCONET and Associated Marine Boundary Layer CO</a:t>
            </a:r>
            <a:r>
              <a:rPr lang="en-US" sz="1500" baseline="-25000" dirty="0">
                <a:solidFill>
                  <a:schemeClr val="accent4">
                    <a:lumMod val="50000"/>
                  </a:schemeClr>
                </a:solidFill>
                <a:ea typeface="Libre Franklin"/>
                <a:cs typeface="Libre Franklin"/>
                <a:sym typeface="Libre Franklin"/>
              </a:rPr>
              <a:t>2</a:t>
            </a:r>
            <a:r>
              <a:rPr lang="en-US" sz="1500" dirty="0">
                <a:solidFill>
                  <a:schemeClr val="accent4">
                    <a:lumMod val="50000"/>
                  </a:schemeClr>
                </a:solidFill>
                <a:ea typeface="Libre Franklin"/>
                <a:cs typeface="Libre Franklin"/>
                <a:sym typeface="Libre Franklin"/>
              </a:rPr>
              <a:t> Measurements” </a:t>
            </a:r>
            <a:endParaRPr lang="en-US" sz="1418" b="1" dirty="0">
              <a:solidFill>
                <a:schemeClr val="accent4">
                  <a:lumMod val="50000"/>
                </a:schemeClr>
              </a:solidFill>
              <a:sym typeface="Libre Franklin"/>
            </a:endParaRPr>
          </a:p>
          <a:p>
            <a:r>
              <a:rPr lang="en-US" sz="1418" b="1" dirty="0">
                <a:solidFill>
                  <a:srgbClr val="34CCCD"/>
                </a:solidFill>
                <a:sym typeface="Libre Franklin"/>
              </a:rPr>
              <a:t>Annual maps show even more observing gaps!</a:t>
            </a:r>
            <a:endParaRPr sz="1418" dirty="0">
              <a:solidFill>
                <a:srgbClr val="34CCCD"/>
              </a:solidFill>
            </a:endParaRPr>
          </a:p>
        </p:txBody>
      </p:sp>
      <p:pic>
        <p:nvPicPr>
          <p:cNvPr id="19" name="Picture 2">
            <a:extLst>
              <a:ext uri="{FF2B5EF4-FFF2-40B4-BE49-F238E27FC236}">
                <a16:creationId xmlns:a16="http://schemas.microsoft.com/office/drawing/2014/main" id="{683FF202-DFEE-1F44-8A14-5A2AC09BC1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1862" y="1154506"/>
            <a:ext cx="6957963" cy="42798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6F5A3B5-6A8C-FD4E-8FB0-36D16314F3A5}"/>
              </a:ext>
            </a:extLst>
          </p:cNvPr>
          <p:cNvSpPr/>
          <p:nvPr/>
        </p:nvSpPr>
        <p:spPr>
          <a:xfrm>
            <a:off x="195955" y="6401451"/>
            <a:ext cx="11996045" cy="323165"/>
          </a:xfrm>
          <a:prstGeom prst="rect">
            <a:avLst/>
          </a:prstGeom>
        </p:spPr>
        <p:txBody>
          <a:bodyPr wrap="square">
            <a:spAutoFit/>
          </a:bodyPr>
          <a:lstStyle/>
          <a:p>
            <a:r>
              <a:rPr lang="en-US" sz="1500" dirty="0">
                <a:solidFill>
                  <a:schemeClr val="accent2">
                    <a:lumMod val="50000"/>
                  </a:schemeClr>
                </a:solidFill>
              </a:rPr>
              <a:t>Hauck et al., 2020: “Progress in understanding the global ocean carbon sink necessitates … a game-changing increase in high-quality </a:t>
            </a:r>
            <a:r>
              <a:rPr lang="en-US" sz="1500" i="1" dirty="0">
                <a:solidFill>
                  <a:schemeClr val="accent2">
                    <a:lumMod val="50000"/>
                  </a:schemeClr>
                </a:solidFill>
              </a:rPr>
              <a:t>p</a:t>
            </a:r>
            <a:r>
              <a:rPr lang="en-US" sz="1500" dirty="0">
                <a:solidFill>
                  <a:schemeClr val="accent2">
                    <a:lumMod val="50000"/>
                  </a:schemeClr>
                </a:solidFill>
              </a:rPr>
              <a:t>CO</a:t>
            </a:r>
            <a:r>
              <a:rPr lang="en-US" sz="1500" baseline="-25000" dirty="0">
                <a:solidFill>
                  <a:schemeClr val="accent2">
                    <a:lumMod val="50000"/>
                  </a:schemeClr>
                </a:solidFill>
              </a:rPr>
              <a:t>2</a:t>
            </a:r>
            <a:r>
              <a:rPr lang="en-US" sz="1500" dirty="0">
                <a:solidFill>
                  <a:schemeClr val="accent2">
                    <a:lumMod val="50000"/>
                  </a:schemeClr>
                </a:solidFill>
              </a:rPr>
              <a:t> observations”</a:t>
            </a:r>
          </a:p>
        </p:txBody>
      </p:sp>
      <p:pic>
        <p:nvPicPr>
          <p:cNvPr id="17" name="Google Shape;127;ge9cb55fa0b_0_30">
            <a:extLst>
              <a:ext uri="{FF2B5EF4-FFF2-40B4-BE49-F238E27FC236}">
                <a16:creationId xmlns:a16="http://schemas.microsoft.com/office/drawing/2014/main" id="{65496F87-324E-6F4D-9EBE-9CC2D214A296}"/>
              </a:ext>
            </a:extLst>
          </p:cNvPr>
          <p:cNvPicPr preferRelativeResize="0"/>
          <p:nvPr/>
        </p:nvPicPr>
        <p:blipFill rotWithShape="1">
          <a:blip r:embed="rId10">
            <a:alphaModFix/>
          </a:blip>
          <a:srcRect/>
          <a:stretch/>
        </p:blipFill>
        <p:spPr>
          <a:xfrm>
            <a:off x="82192" y="146700"/>
            <a:ext cx="2217870" cy="785693"/>
          </a:xfrm>
          <a:prstGeom prst="rect">
            <a:avLst/>
          </a:prstGeom>
          <a:solidFill>
            <a:schemeClr val="lt1"/>
          </a:solidFill>
          <a:ln>
            <a:noFill/>
          </a:ln>
        </p:spPr>
      </p:pic>
      <p:pic>
        <p:nvPicPr>
          <p:cNvPr id="18" name="Google Shape;90;p1" descr="A picture containing logo for OceanObs'19">
            <a:extLst>
              <a:ext uri="{FF2B5EF4-FFF2-40B4-BE49-F238E27FC236}">
                <a16:creationId xmlns:a16="http://schemas.microsoft.com/office/drawing/2014/main" id="{E4E087B9-08FE-8647-B152-F656691FE6C4}"/>
              </a:ext>
            </a:extLst>
          </p:cNvPr>
          <p:cNvPicPr preferRelativeResize="0"/>
          <p:nvPr/>
        </p:nvPicPr>
        <p:blipFill rotWithShape="1">
          <a:blip r:embed="rId11">
            <a:alphaModFix/>
          </a:blip>
          <a:srcRect/>
          <a:stretch/>
        </p:blipFill>
        <p:spPr>
          <a:xfrm>
            <a:off x="11038028" y="149954"/>
            <a:ext cx="914400" cy="914400"/>
          </a:xfrm>
          <a:prstGeom prst="rect">
            <a:avLst/>
          </a:prstGeom>
          <a:solidFill>
            <a:schemeClr val="lt1"/>
          </a:solidFill>
          <a:ln>
            <a:noFill/>
          </a:ln>
        </p:spPr>
      </p:pic>
    </p:spTree>
    <p:extLst>
      <p:ext uri="{BB962C8B-B14F-4D97-AF65-F5344CB8AC3E}">
        <p14:creationId xmlns:p14="http://schemas.microsoft.com/office/powerpoint/2010/main" val="14811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aphicFrame>
        <p:nvGraphicFramePr>
          <p:cNvPr id="271" name="Google Shape;271;p2"/>
          <p:cNvGraphicFramePr/>
          <p:nvPr>
            <p:extLst>
              <p:ext uri="{D42A27DB-BD31-4B8C-83A1-F6EECF244321}">
                <p14:modId xmlns:p14="http://schemas.microsoft.com/office/powerpoint/2010/main" val="944523729"/>
              </p:ext>
            </p:extLst>
          </p:nvPr>
        </p:nvGraphicFramePr>
        <p:xfrm>
          <a:off x="119270" y="1142338"/>
          <a:ext cx="11913704" cy="5099437"/>
        </p:xfrm>
        <a:graphic>
          <a:graphicData uri="http://schemas.openxmlformats.org/drawingml/2006/table">
            <a:tbl>
              <a:tblPr>
                <a:noFill/>
              </a:tblPr>
              <a:tblGrid>
                <a:gridCol w="1819754">
                  <a:extLst>
                    <a:ext uri="{9D8B030D-6E8A-4147-A177-3AD203B41FA5}">
                      <a16:colId xmlns:a16="http://schemas.microsoft.com/office/drawing/2014/main" val="20000"/>
                    </a:ext>
                  </a:extLst>
                </a:gridCol>
                <a:gridCol w="5769020">
                  <a:extLst>
                    <a:ext uri="{9D8B030D-6E8A-4147-A177-3AD203B41FA5}">
                      <a16:colId xmlns:a16="http://schemas.microsoft.com/office/drawing/2014/main" val="20001"/>
                    </a:ext>
                  </a:extLst>
                </a:gridCol>
                <a:gridCol w="4324930">
                  <a:extLst>
                    <a:ext uri="{9D8B030D-6E8A-4147-A177-3AD203B41FA5}">
                      <a16:colId xmlns:a16="http://schemas.microsoft.com/office/drawing/2014/main" val="4167631585"/>
                    </a:ext>
                  </a:extLst>
                </a:gridCol>
              </a:tblGrid>
              <a:tr h="577723">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dirty="0">
                          <a:latin typeface="Arial"/>
                          <a:ea typeface="Arial"/>
                          <a:cs typeface="Arial"/>
                          <a:sym typeface="Arial"/>
                        </a:rPr>
                        <a:t>SCOR WG Member</a:t>
                      </a:r>
                      <a:endParaRPr sz="1400" u="none" strike="noStrike" cap="none" dirty="0"/>
                    </a:p>
                  </a:txBody>
                  <a:tcPr marL="88342" marR="88342" marT="44171" marB="44171" anchor="ctr"/>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dirty="0">
                          <a:latin typeface="Arial"/>
                          <a:ea typeface="Arial"/>
                          <a:cs typeface="Arial"/>
                          <a:sym typeface="Arial"/>
                        </a:rPr>
                        <a:t>Institution</a:t>
                      </a:r>
                      <a:endParaRPr sz="1400" u="none" strike="noStrike" cap="none" dirty="0"/>
                    </a:p>
                  </a:txBody>
                  <a:tcPr marL="88342" marR="88342" marT="44171" marB="44171" anchor="ctr"/>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dirty="0"/>
                        <a:t>Expertise</a:t>
                      </a:r>
                      <a:endParaRPr sz="1400" u="none" strike="noStrike" cap="none" dirty="0"/>
                    </a:p>
                  </a:txBody>
                  <a:tcPr marL="88342" marR="88342" marT="44171" marB="44171" anchor="ctr"/>
                </a:tc>
                <a:extLst>
                  <a:ext uri="{0D108BD9-81ED-4DB2-BD59-A6C34878D82A}">
                    <a16:rowId xmlns:a16="http://schemas.microsoft.com/office/drawing/2014/main" val="10000"/>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Meghan Cronin*</a:t>
                      </a:r>
                      <a:endParaRPr sz="1400" u="none" strike="noStrike" cap="none" dirty="0"/>
                    </a:p>
                  </a:txBody>
                  <a:tcPr marL="9201" marR="9201" marT="9201" marB="0" anchor="ctr">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NOAA Pacific Marine Environmental Laboratory, </a:t>
                      </a:r>
                      <a:r>
                        <a:rPr lang="en-US" sz="1400" b="1" i="0" u="none" strike="noStrike" cap="none" dirty="0">
                          <a:solidFill>
                            <a:srgbClr val="000000"/>
                          </a:solidFill>
                          <a:latin typeface="Arial"/>
                          <a:ea typeface="Arial"/>
                          <a:cs typeface="Arial"/>
                          <a:sym typeface="Arial"/>
                        </a:rPr>
                        <a:t>US</a:t>
                      </a:r>
                      <a:r>
                        <a:rPr lang="en-US" sz="1400" b="0" i="0" u="none" strike="noStrike" cap="none" dirty="0">
                          <a:solidFill>
                            <a:srgbClr val="000000"/>
                          </a:solidFill>
                          <a:latin typeface="Arial"/>
                          <a:ea typeface="Arial"/>
                          <a:cs typeface="Arial"/>
                          <a:sym typeface="Arial"/>
                        </a:rPr>
                        <a:t> (co-chair)</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panose="020B0604020202020204" pitchFamily="34" charset="0"/>
                          <a:ea typeface="Arial"/>
                          <a:cs typeface="Arial" panose="020B0604020202020204" pitchFamily="34" charset="0"/>
                          <a:sym typeface="Arial"/>
                        </a:rPr>
                        <a:t>In situ physical fluxes; </a:t>
                      </a:r>
                      <a:r>
                        <a:rPr lang="en-US" sz="1400" b="0" i="0" u="none" strike="noStrike" cap="none" dirty="0" err="1">
                          <a:solidFill>
                            <a:srgbClr val="000000"/>
                          </a:solidFill>
                          <a:latin typeface="Arial" panose="020B0604020202020204" pitchFamily="34" charset="0"/>
                          <a:ea typeface="Arial"/>
                          <a:cs typeface="Arial" panose="020B0604020202020204" pitchFamily="34" charset="0"/>
                          <a:sym typeface="Arial"/>
                        </a:rPr>
                        <a:t>OceanSITES</a:t>
                      </a:r>
                      <a:r>
                        <a:rPr lang="en-US" sz="1400" b="0" i="0" u="none" strike="noStrike" cap="none" dirty="0">
                          <a:solidFill>
                            <a:srgbClr val="000000"/>
                          </a:solidFill>
                          <a:latin typeface="Arial" panose="020B0604020202020204" pitchFamily="34" charset="0"/>
                          <a:ea typeface="Arial"/>
                          <a:cs typeface="Arial" panose="020B0604020202020204" pitchFamily="34" charset="0"/>
                          <a:sym typeface="Arial"/>
                        </a:rPr>
                        <a:t>; TPOS2020</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9201" marR="9201" marT="9201" marB="0" anchor="ctr">
                    <a:solidFill>
                      <a:schemeClr val="accent4">
                        <a:lumMod val="20000"/>
                        <a:lumOff val="80000"/>
                      </a:schemeClr>
                    </a:solidFill>
                  </a:tcPr>
                </a:tc>
                <a:extLst>
                  <a:ext uri="{0D108BD9-81ED-4DB2-BD59-A6C34878D82A}">
                    <a16:rowId xmlns:a16="http://schemas.microsoft.com/office/drawing/2014/main" val="10001"/>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Sebastiaan Swart*</a:t>
                      </a:r>
                      <a:endParaRPr sz="1400" u="none" strike="noStrike" cap="none"/>
                    </a:p>
                  </a:txBody>
                  <a:tcPr marL="9201" marR="9201" marT="9201" marB="0" anchor="ctr">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University of Gothenburg, </a:t>
                      </a:r>
                      <a:r>
                        <a:rPr lang="en-US" sz="1400" b="1" i="0" u="none" strike="noStrike" cap="none" dirty="0">
                          <a:solidFill>
                            <a:srgbClr val="000000"/>
                          </a:solidFill>
                          <a:latin typeface="Arial"/>
                          <a:ea typeface="Arial"/>
                          <a:cs typeface="Arial"/>
                          <a:sym typeface="Arial"/>
                        </a:rPr>
                        <a:t>Sweden </a:t>
                      </a:r>
                      <a:r>
                        <a:rPr lang="en-US" sz="1400" b="0" i="0" u="none" strike="noStrike" cap="none" dirty="0">
                          <a:solidFill>
                            <a:srgbClr val="000000"/>
                          </a:solidFill>
                          <a:latin typeface="Arial"/>
                          <a:ea typeface="Arial"/>
                          <a:cs typeface="Arial"/>
                          <a:sym typeface="Arial"/>
                        </a:rPr>
                        <a:t>(co-chair)</a:t>
                      </a:r>
                      <a:endParaRPr sz="1400" u="none" strike="noStrike" cap="none" dirty="0"/>
                    </a:p>
                  </a:txBody>
                  <a:tcPr marL="9201" marR="9201" marT="9201" marB="0" anchor="ctr">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latin typeface="Arial" panose="020B0604020202020204" pitchFamily="34" charset="0"/>
                          <a:cs typeface="Arial" panose="020B0604020202020204" pitchFamily="34" charset="0"/>
                        </a:rPr>
                        <a:t>In situ physical &amp; CO2 fluxes; SOFLUX</a:t>
                      </a:r>
                      <a:endParaRPr sz="1400" u="none" strike="noStrike" cap="none" dirty="0">
                        <a:latin typeface="Arial" panose="020B0604020202020204" pitchFamily="34" charset="0"/>
                        <a:cs typeface="Arial" panose="020B0604020202020204" pitchFamily="34" charset="0"/>
                      </a:endParaRPr>
                    </a:p>
                  </a:txBody>
                  <a:tcPr marL="9201" marR="9201" marT="9201" marB="0" anchor="ctr">
                    <a:solidFill>
                      <a:schemeClr val="accent4">
                        <a:lumMod val="20000"/>
                        <a:lumOff val="80000"/>
                      </a:schemeClr>
                    </a:solidFill>
                  </a:tcPr>
                </a:tc>
                <a:extLst>
                  <a:ext uri="{0D108BD9-81ED-4DB2-BD59-A6C34878D82A}">
                    <a16:rowId xmlns:a16="http://schemas.microsoft.com/office/drawing/2014/main" val="10002"/>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Christa Marandino*</a:t>
                      </a:r>
                      <a:endParaRPr sz="1400" b="0" i="0" u="none" strike="noStrike" cap="none">
                        <a:solidFill>
                          <a:srgbClr val="000000"/>
                        </a:solidFill>
                        <a:latin typeface="Arial"/>
                        <a:ea typeface="Arial"/>
                        <a:cs typeface="Arial"/>
                        <a:sym typeface="Arial"/>
                      </a:endParaRPr>
                    </a:p>
                  </a:txBody>
                  <a:tcPr marL="9201" marR="9201" marT="9201" marB="0" anchor="ctr">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Geomar</a:t>
                      </a:r>
                      <a:r>
                        <a:rPr lang="en-US" sz="1400" b="0" i="0" u="none" strike="noStrike" cap="none" dirty="0">
                          <a:solidFill>
                            <a:srgbClr val="000000"/>
                          </a:solidFill>
                          <a:latin typeface="Arial"/>
                          <a:ea typeface="Arial"/>
                          <a:cs typeface="Arial"/>
                          <a:sym typeface="Arial"/>
                        </a:rPr>
                        <a:t>, </a:t>
                      </a:r>
                      <a:r>
                        <a:rPr lang="en-US" sz="1400" b="1" i="0" u="none" strike="noStrike" cap="none" dirty="0">
                          <a:solidFill>
                            <a:srgbClr val="000000"/>
                          </a:solidFill>
                          <a:latin typeface="Arial"/>
                          <a:ea typeface="Arial"/>
                          <a:cs typeface="Arial"/>
                          <a:sym typeface="Arial"/>
                        </a:rPr>
                        <a:t>Germany </a:t>
                      </a:r>
                      <a:r>
                        <a:rPr lang="en-US" sz="1400" b="0" i="0" u="none" strike="noStrike" cap="none" dirty="0">
                          <a:solidFill>
                            <a:srgbClr val="000000"/>
                          </a:solidFill>
                          <a:latin typeface="Arial"/>
                          <a:ea typeface="Arial"/>
                          <a:cs typeface="Arial"/>
                          <a:sym typeface="Arial"/>
                        </a:rPr>
                        <a:t>(co-chair)</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Trace gas fluxes; SOLAS</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4">
                        <a:lumMod val="20000"/>
                        <a:lumOff val="80000"/>
                      </a:schemeClr>
                    </a:solidFill>
                  </a:tcPr>
                </a:tc>
                <a:extLst>
                  <a:ext uri="{0D108BD9-81ED-4DB2-BD59-A6C34878D82A}">
                    <a16:rowId xmlns:a16="http://schemas.microsoft.com/office/drawing/2014/main" val="10003"/>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 Venkatesan</a:t>
                      </a:r>
                      <a:endParaRPr sz="1400" u="none" strike="noStrike" cap="none"/>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National Institute of Ocean Technology, </a:t>
                      </a:r>
                      <a:r>
                        <a:rPr lang="en-US" sz="1400" b="1" i="0" u="none" strike="noStrike" cap="none" dirty="0">
                          <a:solidFill>
                            <a:srgbClr val="000000"/>
                          </a:solidFill>
                          <a:latin typeface="Arial"/>
                          <a:ea typeface="Arial"/>
                          <a:cs typeface="Arial"/>
                          <a:sym typeface="Arial"/>
                        </a:rPr>
                        <a:t>India</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In situ physical fluxes; </a:t>
                      </a:r>
                      <a:r>
                        <a:rPr lang="en-US" sz="1400" b="0" i="0" u="none" strike="noStrike" cap="none" dirty="0" err="1">
                          <a:solidFill>
                            <a:srgbClr val="000000"/>
                          </a:solidFill>
                          <a:latin typeface="Arial"/>
                          <a:ea typeface="Arial"/>
                          <a:cs typeface="Arial"/>
                          <a:sym typeface="Arial"/>
                        </a:rPr>
                        <a:t>OceanSITES</a:t>
                      </a:r>
                      <a:r>
                        <a:rPr lang="en-US" sz="1400" b="0" i="0" u="none" strike="noStrike" cap="none" dirty="0">
                          <a:solidFill>
                            <a:srgbClr val="000000"/>
                          </a:solidFill>
                          <a:latin typeface="Arial"/>
                          <a:ea typeface="Arial"/>
                          <a:cs typeface="Arial"/>
                          <a:sym typeface="Arial"/>
                        </a:rPr>
                        <a:t>; Capacity Building</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04"/>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Phil Browne ^</a:t>
                      </a:r>
                      <a:endParaRPr sz="1400" u="none" strike="noStrike" cap="none" dirty="0"/>
                    </a:p>
                  </a:txBody>
                  <a:tcPr marL="9201" marR="9201" marT="9201" marB="0" anchor="ctr">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ECMWF,</a:t>
                      </a:r>
                      <a:r>
                        <a:rPr lang="en-US" sz="1400" b="1" i="0" u="none" strike="noStrike" cap="none" dirty="0">
                          <a:solidFill>
                            <a:srgbClr val="000000"/>
                          </a:solidFill>
                          <a:latin typeface="Arial"/>
                          <a:ea typeface="Arial"/>
                          <a:cs typeface="Arial"/>
                          <a:sym typeface="Arial"/>
                        </a:rPr>
                        <a:t> UK</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Operational Models; Coupled DA</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6">
                        <a:lumMod val="40000"/>
                        <a:lumOff val="60000"/>
                      </a:schemeClr>
                    </a:solidFill>
                  </a:tcPr>
                </a:tc>
                <a:extLst>
                  <a:ext uri="{0D108BD9-81ED-4DB2-BD59-A6C34878D82A}">
                    <a16:rowId xmlns:a16="http://schemas.microsoft.com/office/drawing/2014/main" val="10005"/>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Warren Joubert ^</a:t>
                      </a:r>
                      <a:endParaRPr sz="1400" u="none" strike="noStrike" cap="none"/>
                    </a:p>
                  </a:txBody>
                  <a:tcPr marL="9201" marR="9201" marT="9201" marB="0" anchor="ctr">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South African Weather Service, </a:t>
                      </a:r>
                      <a:r>
                        <a:rPr lang="en-US" sz="1400" b="1" i="0" u="none" strike="noStrike" cap="none" dirty="0">
                          <a:solidFill>
                            <a:srgbClr val="000000"/>
                          </a:solidFill>
                          <a:latin typeface="Arial"/>
                          <a:ea typeface="Arial"/>
                          <a:cs typeface="Arial"/>
                          <a:sym typeface="Arial"/>
                        </a:rPr>
                        <a:t>South Africa</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Operational Center; BGC; Capacity Building</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6">
                        <a:lumMod val="40000"/>
                        <a:lumOff val="60000"/>
                      </a:schemeClr>
                    </a:solidFill>
                  </a:tcPr>
                </a:tc>
                <a:extLst>
                  <a:ext uri="{0D108BD9-81ED-4DB2-BD59-A6C34878D82A}">
                    <a16:rowId xmlns:a16="http://schemas.microsoft.com/office/drawing/2014/main" val="10006"/>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Ute Schuster</a:t>
                      </a:r>
                      <a:endParaRPr sz="1400" u="none" strike="noStrike" cap="none"/>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University of Exeter, </a:t>
                      </a:r>
                      <a:r>
                        <a:rPr lang="en-US" sz="1400" b="1" i="0" u="none" strike="noStrike" cap="none" dirty="0">
                          <a:solidFill>
                            <a:srgbClr val="000000"/>
                          </a:solidFill>
                          <a:latin typeface="Arial"/>
                          <a:ea typeface="Arial"/>
                          <a:cs typeface="Arial"/>
                          <a:sym typeface="Arial"/>
                        </a:rPr>
                        <a:t>UK</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In situ CO2 fluxes; BGC; SOCONET; </a:t>
                      </a:r>
                      <a:r>
                        <a:rPr lang="en-US" sz="1400" b="0" i="0" u="none" strike="noStrike" cap="none" dirty="0" err="1">
                          <a:solidFill>
                            <a:srgbClr val="000000"/>
                          </a:solidFill>
                          <a:latin typeface="Arial"/>
                          <a:ea typeface="Arial"/>
                          <a:cs typeface="Arial"/>
                          <a:sym typeface="Arial"/>
                        </a:rPr>
                        <a:t>AtlantOS</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07"/>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Nadia Pinardi</a:t>
                      </a:r>
                      <a:endParaRPr sz="1400" u="none" strike="noStrike" cap="none"/>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University of Bologna,</a:t>
                      </a:r>
                      <a:r>
                        <a:rPr lang="en-US" sz="1400" b="1" i="0" u="none" strike="noStrike" cap="none" dirty="0">
                          <a:solidFill>
                            <a:srgbClr val="000000"/>
                          </a:solidFill>
                          <a:latin typeface="Arial"/>
                          <a:ea typeface="Arial"/>
                          <a:cs typeface="Arial"/>
                          <a:sym typeface="Arial"/>
                        </a:rPr>
                        <a:t> Italy</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Numerical ocean forecasting systems; WMO</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08"/>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Shuangling CHEN ^</a:t>
                      </a:r>
                      <a:r>
                        <a:rPr lang="en-US" sz="1400" b="0" i="0" u="none" strike="noStrike" cap="none" baseline="30000">
                          <a:solidFill>
                            <a:srgbClr val="000000"/>
                          </a:solidFill>
                          <a:latin typeface="Arial"/>
                          <a:ea typeface="Arial"/>
                          <a:cs typeface="Arial"/>
                          <a:sym typeface="Arial"/>
                        </a:rPr>
                        <a:t>&amp;</a:t>
                      </a:r>
                      <a:endParaRPr sz="1400" u="none" strike="noStrike" cap="none" baseline="30000"/>
                    </a:p>
                  </a:txBody>
                  <a:tcPr marL="9201" marR="9201" marT="9201" marB="0" anchor="ctr">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Second Institute of Oceanography, </a:t>
                      </a:r>
                      <a:r>
                        <a:rPr lang="en-US" sz="1400" b="1" i="0" u="none" strike="noStrike" cap="none" dirty="0">
                          <a:solidFill>
                            <a:srgbClr val="000000"/>
                          </a:solidFill>
                          <a:latin typeface="Arial"/>
                          <a:ea typeface="Arial"/>
                          <a:cs typeface="Arial"/>
                          <a:sym typeface="Arial"/>
                        </a:rPr>
                        <a:t>China</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Satellite CO2 fluxes; BGC</a:t>
                      </a:r>
                      <a:endParaRPr sz="1400" b="0" i="0" u="none" strike="noStrike" cap="none" dirty="0">
                        <a:solidFill>
                          <a:srgbClr val="000000"/>
                        </a:solidFill>
                        <a:latin typeface="Arial"/>
                        <a:ea typeface="Arial"/>
                        <a:cs typeface="Arial"/>
                        <a:sym typeface="Arial"/>
                      </a:endParaRPr>
                    </a:p>
                  </a:txBody>
                  <a:tcPr marL="9201" marR="9201" marT="9201" marB="0" anchor="ctr">
                    <a:solidFill>
                      <a:schemeClr val="accent6">
                        <a:lumMod val="40000"/>
                        <a:lumOff val="60000"/>
                      </a:schemeClr>
                    </a:solidFill>
                  </a:tcPr>
                </a:tc>
                <a:extLst>
                  <a:ext uri="{0D108BD9-81ED-4DB2-BD59-A6C34878D82A}">
                    <a16:rowId xmlns:a16="http://schemas.microsoft.com/office/drawing/2014/main" val="10009"/>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Clarissa Anderson</a:t>
                      </a:r>
                      <a:endParaRPr sz="1400" u="none" strike="noStrike" cap="none"/>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Scripps Institution of Oceanography, </a:t>
                      </a:r>
                      <a:r>
                        <a:rPr lang="en-US" sz="1400" b="1" i="0" u="none" strike="noStrike" cap="none" dirty="0">
                          <a:solidFill>
                            <a:srgbClr val="000000"/>
                          </a:solidFill>
                          <a:latin typeface="Arial"/>
                          <a:ea typeface="Arial"/>
                          <a:cs typeface="Arial"/>
                          <a:sym typeface="Arial"/>
                        </a:rPr>
                        <a:t>US</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Biological oceanography; capacity building; IOOS</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10"/>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Jim Edson</a:t>
                      </a:r>
                      <a:endParaRPr sz="1400" u="none" strike="noStrike" cap="none"/>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Woods Hole Oceanographic Institution, </a:t>
                      </a:r>
                      <a:r>
                        <a:rPr lang="en-US" sz="1400" b="1" i="0" u="none" strike="noStrike" cap="none" dirty="0">
                          <a:solidFill>
                            <a:srgbClr val="000000"/>
                          </a:solidFill>
                          <a:latin typeface="Arial"/>
                          <a:ea typeface="Arial"/>
                          <a:cs typeface="Arial"/>
                          <a:sym typeface="Arial"/>
                        </a:rPr>
                        <a:t>US</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Direct covariance fluxes; parameterizations; technol.</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11"/>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Zhaohui CHEN</a:t>
                      </a:r>
                      <a:endParaRPr sz="1400" u="none" strike="noStrike" cap="none"/>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Ocean University of China, </a:t>
                      </a:r>
                      <a:r>
                        <a:rPr lang="en-US" sz="1400" b="1" i="0" u="none" strike="noStrike" cap="none" dirty="0">
                          <a:solidFill>
                            <a:srgbClr val="000000"/>
                          </a:solidFill>
                          <a:latin typeface="Arial"/>
                          <a:ea typeface="Arial"/>
                          <a:cs typeface="Arial"/>
                          <a:sym typeface="Arial"/>
                        </a:rPr>
                        <a:t>China</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In situ physical fluxes; technology</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12"/>
                  </a:ext>
                </a:extLst>
              </a:tr>
              <a:tr h="26838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Juliet Hermes</a:t>
                      </a:r>
                      <a:endParaRPr sz="1400" u="none" strike="noStrike" cap="none"/>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South African Environmental Observation Network, </a:t>
                      </a:r>
                      <a:r>
                        <a:rPr lang="en-US" sz="1400" b="1" i="0" u="none" strike="noStrike" cap="none" dirty="0">
                          <a:solidFill>
                            <a:srgbClr val="000000"/>
                          </a:solidFill>
                          <a:latin typeface="Arial"/>
                          <a:ea typeface="Arial"/>
                          <a:cs typeface="Arial"/>
                          <a:sym typeface="Arial"/>
                        </a:rPr>
                        <a:t>South Africa</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In situ physical fluxes; capacity building; OBPS; OCG</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13"/>
                  </a:ext>
                </a:extLst>
              </a:tr>
              <a:tr h="370048">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Fabrice Ardhuin</a:t>
                      </a:r>
                      <a:endParaRPr sz="1400" b="0" i="0" u="none" strike="noStrike" cap="none">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University Brest, CNRS, IRD, </a:t>
                      </a:r>
                      <a:r>
                        <a:rPr lang="en-US" sz="1400" b="0" i="0" u="none" strike="noStrike" cap="none" dirty="0" err="1">
                          <a:solidFill>
                            <a:srgbClr val="000000"/>
                          </a:solidFill>
                          <a:latin typeface="Arial"/>
                          <a:ea typeface="Arial"/>
                          <a:cs typeface="Arial"/>
                          <a:sym typeface="Arial"/>
                        </a:rPr>
                        <a:t>Ifremer</a:t>
                      </a:r>
                      <a:r>
                        <a:rPr lang="en-US" sz="1400" b="0" i="0" u="none" strike="noStrike" cap="none" dirty="0">
                          <a:solidFill>
                            <a:srgbClr val="000000"/>
                          </a:solidFill>
                          <a:latin typeface="Arial"/>
                          <a:ea typeface="Arial"/>
                          <a:cs typeface="Arial"/>
                          <a:sym typeface="Arial"/>
                        </a:rPr>
                        <a:t>, LOPS, IUEM,</a:t>
                      </a:r>
                      <a:r>
                        <a:rPr lang="en-US" sz="1400" b="1" i="0" u="none" strike="noStrike" cap="none" dirty="0">
                          <a:solidFill>
                            <a:srgbClr val="000000"/>
                          </a:solidFill>
                          <a:latin typeface="Arial"/>
                          <a:ea typeface="Arial"/>
                          <a:cs typeface="Arial"/>
                          <a:sym typeface="Arial"/>
                        </a:rPr>
                        <a:t> France</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Satellite fluxes; </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14"/>
                  </a:ext>
                </a:extLst>
              </a:tr>
              <a:tr h="357809">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Oscar Alves</a:t>
                      </a:r>
                      <a:endParaRPr sz="1400" u="none" strike="noStrike" cap="none" dirty="0"/>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Bureau of Meteorology, </a:t>
                      </a:r>
                      <a:r>
                        <a:rPr lang="en-US" sz="1400" b="1" i="0" u="none" strike="noStrike" cap="none" dirty="0">
                          <a:solidFill>
                            <a:srgbClr val="000000"/>
                          </a:solidFill>
                          <a:latin typeface="Arial"/>
                          <a:ea typeface="Arial"/>
                          <a:cs typeface="Arial"/>
                          <a:sym typeface="Arial"/>
                        </a:rPr>
                        <a:t>Australia </a:t>
                      </a:r>
                      <a:endParaRPr sz="1400" b="0" i="0" u="none" strike="noStrike" cap="none" dirty="0">
                        <a:solidFill>
                          <a:srgbClr val="000000"/>
                        </a:solidFill>
                        <a:latin typeface="Arial"/>
                        <a:ea typeface="Arial"/>
                        <a:cs typeface="Arial"/>
                        <a:sym typeface="Arial"/>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Operational models; coupled DA; WGNE</a:t>
                      </a:r>
                      <a:endParaRPr sz="1400" b="0" i="0" u="none" strike="noStrike" cap="none" dirty="0">
                        <a:solidFill>
                          <a:srgbClr val="000000"/>
                        </a:solidFill>
                        <a:latin typeface="Arial"/>
                        <a:ea typeface="Arial"/>
                        <a:cs typeface="Arial"/>
                        <a:sym typeface="Arial"/>
                      </a:endParaRPr>
                    </a:p>
                  </a:txBody>
                  <a:tcPr marL="9201" marR="9201" marT="9201" marB="0" anchor="ctr"/>
                </a:tc>
                <a:extLst>
                  <a:ext uri="{0D108BD9-81ED-4DB2-BD59-A6C34878D82A}">
                    <a16:rowId xmlns:a16="http://schemas.microsoft.com/office/drawing/2014/main" val="10015"/>
                  </a:ext>
                </a:extLst>
              </a:tr>
              <a:tr h="30480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Hiroyuki Tomita</a:t>
                      </a:r>
                      <a:endParaRPr sz="1400" u="none" strike="noStrike" cap="none" dirty="0"/>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panose="020B0604020202020204" pitchFamily="34" charset="0"/>
                          <a:ea typeface="Arial"/>
                          <a:cs typeface="Arial" panose="020B0604020202020204" pitchFamily="34" charset="0"/>
                          <a:sym typeface="Arial"/>
                        </a:rPr>
                        <a:t>Graduate School of Environmental Science, Hokkaido University, </a:t>
                      </a:r>
                      <a:r>
                        <a:rPr lang="en-US" sz="1400" b="1" i="0" u="none" strike="noStrike" cap="none" dirty="0">
                          <a:solidFill>
                            <a:srgbClr val="000000"/>
                          </a:solidFill>
                          <a:latin typeface="Arial" panose="020B0604020202020204" pitchFamily="34" charset="0"/>
                          <a:ea typeface="Arial"/>
                          <a:cs typeface="Arial" panose="020B0604020202020204" pitchFamily="34" charset="0"/>
                          <a:sym typeface="Arial"/>
                        </a:rPr>
                        <a:t>Japan</a:t>
                      </a:r>
                      <a:endParaRPr sz="1400" u="none" strike="noStrike" cap="none" dirty="0">
                        <a:latin typeface="Arial" panose="020B0604020202020204" pitchFamily="34" charset="0"/>
                        <a:cs typeface="Arial" panose="020B0604020202020204" pitchFamily="34" charset="0"/>
                      </a:endParaRPr>
                    </a:p>
                  </a:txBody>
                  <a:tcPr marL="9201" marR="9201" marT="9201"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latin typeface="Arial" panose="020B0604020202020204" pitchFamily="34" charset="0"/>
                          <a:cs typeface="Arial" panose="020B0604020202020204" pitchFamily="34" charset="0"/>
                        </a:rPr>
                        <a:t>Satellite fluxes; J-OFURO</a:t>
                      </a:r>
                      <a:endParaRPr sz="1400" u="none" strike="noStrike" cap="none" dirty="0">
                        <a:latin typeface="Arial" panose="020B0604020202020204" pitchFamily="34" charset="0"/>
                        <a:cs typeface="Arial" panose="020B0604020202020204" pitchFamily="34" charset="0"/>
                      </a:endParaRPr>
                    </a:p>
                  </a:txBody>
                  <a:tcPr marL="9201" marR="9201" marT="9201" marB="0" anchor="ctr"/>
                </a:tc>
                <a:extLst>
                  <a:ext uri="{0D108BD9-81ED-4DB2-BD59-A6C34878D82A}">
                    <a16:rowId xmlns:a16="http://schemas.microsoft.com/office/drawing/2014/main" val="10016"/>
                  </a:ext>
                </a:extLst>
              </a:tr>
            </a:tbl>
          </a:graphicData>
        </a:graphic>
      </p:graphicFrame>
      <p:sp>
        <p:nvSpPr>
          <p:cNvPr id="272" name="Google Shape;272;p2"/>
          <p:cNvSpPr/>
          <p:nvPr/>
        </p:nvSpPr>
        <p:spPr>
          <a:xfrm>
            <a:off x="3249902" y="38266"/>
            <a:ext cx="8093958" cy="1074041"/>
          </a:xfrm>
          <a:prstGeom prst="rect">
            <a:avLst/>
          </a:prstGeom>
          <a:noFill/>
          <a:ln>
            <a:noFill/>
          </a:ln>
        </p:spPr>
        <p:txBody>
          <a:bodyPr spcFirstLastPara="1" wrap="square" lIns="88318" tIns="44147" rIns="88318" bIns="44147" anchor="t" anchorCtr="0">
            <a:spAutoFit/>
          </a:bodyPr>
          <a:lstStyle/>
          <a:p>
            <a:pPr>
              <a:buClr>
                <a:srgbClr val="000000"/>
              </a:buClr>
              <a:buSzPts val="2800"/>
            </a:pPr>
            <a:r>
              <a:rPr lang="en-US" sz="3200" dirty="0">
                <a:solidFill>
                  <a:srgbClr val="25C9B7"/>
                </a:solidFill>
                <a:ea typeface="Arial"/>
                <a:cs typeface="Arial"/>
                <a:sym typeface="Arial"/>
              </a:rPr>
              <a:t>Members of SCOR WG #162 for developing an Observing Air-Sea Interactions Strategy (OASIS)</a:t>
            </a:r>
            <a:endParaRPr sz="3200" dirty="0">
              <a:solidFill>
                <a:srgbClr val="25C9B7"/>
              </a:solidFill>
              <a:ea typeface="Arial"/>
              <a:cs typeface="Arial"/>
              <a:sym typeface="Arial"/>
            </a:endParaRPr>
          </a:p>
        </p:txBody>
      </p:sp>
      <p:sp>
        <p:nvSpPr>
          <p:cNvPr id="274" name="Google Shape;274;p2"/>
          <p:cNvSpPr txBox="1"/>
          <p:nvPr/>
        </p:nvSpPr>
        <p:spPr>
          <a:xfrm>
            <a:off x="1974573" y="6458518"/>
            <a:ext cx="4757531" cy="356779"/>
          </a:xfrm>
          <a:prstGeom prst="rect">
            <a:avLst/>
          </a:prstGeom>
          <a:solidFill>
            <a:schemeClr val="accent6">
              <a:lumMod val="40000"/>
              <a:lumOff val="60000"/>
            </a:schemeClr>
          </a:solidFill>
          <a:ln>
            <a:noFill/>
          </a:ln>
        </p:spPr>
        <p:txBody>
          <a:bodyPr spcFirstLastPara="1" wrap="square" lIns="88318" tIns="44147" rIns="88318" bIns="44147" anchor="t" anchorCtr="0">
            <a:spAutoFit/>
          </a:bodyPr>
          <a:lstStyle/>
          <a:p>
            <a:pPr>
              <a:buClr>
                <a:srgbClr val="000000"/>
              </a:buClr>
              <a:buSzPts val="1800"/>
            </a:pPr>
            <a:r>
              <a:rPr lang="en-US" sz="1739" dirty="0">
                <a:solidFill>
                  <a:schemeClr val="dk1"/>
                </a:solidFill>
                <a:latin typeface="Arial"/>
                <a:ea typeface="Arial"/>
                <a:cs typeface="Arial"/>
                <a:sym typeface="Arial"/>
              </a:rPr>
              <a:t>^ ECOP; ^</a:t>
            </a:r>
            <a:r>
              <a:rPr lang="en-US" sz="1739" baseline="30000" dirty="0">
                <a:solidFill>
                  <a:schemeClr val="dk1"/>
                </a:solidFill>
                <a:latin typeface="Arial"/>
                <a:ea typeface="Arial"/>
                <a:cs typeface="Arial"/>
                <a:sym typeface="Arial"/>
              </a:rPr>
              <a:t>&amp;</a:t>
            </a:r>
            <a:r>
              <a:rPr lang="en-US" sz="1739" dirty="0">
                <a:solidFill>
                  <a:schemeClr val="dk1"/>
                </a:solidFill>
                <a:latin typeface="Arial"/>
                <a:ea typeface="Arial"/>
                <a:cs typeface="Arial"/>
                <a:sym typeface="Arial"/>
              </a:rPr>
              <a:t>UN Ocean Decade ECOP Co-Lead</a:t>
            </a:r>
            <a:endParaRPr sz="1352"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D55502FD-FAAB-654F-9AA6-D7D55A257D15}"/>
              </a:ext>
            </a:extLst>
          </p:cNvPr>
          <p:cNvSpPr txBox="1"/>
          <p:nvPr/>
        </p:nvSpPr>
        <p:spPr>
          <a:xfrm>
            <a:off x="609600" y="6453808"/>
            <a:ext cx="1390124" cy="369332"/>
          </a:xfrm>
          <a:prstGeom prst="rect">
            <a:avLst/>
          </a:prstGeom>
          <a:solidFill>
            <a:schemeClr val="accent4">
              <a:lumMod val="20000"/>
              <a:lumOff val="80000"/>
            </a:schemeClr>
          </a:solidFill>
        </p:spPr>
        <p:txBody>
          <a:bodyPr wrap="none" rtlCol="0">
            <a:spAutoFit/>
          </a:bodyPr>
          <a:lstStyle/>
          <a:p>
            <a:r>
              <a:rPr lang="en-US" dirty="0">
                <a:solidFill>
                  <a:schemeClr val="dk1"/>
                </a:solidFill>
                <a:latin typeface="Arial"/>
                <a:ea typeface="Arial"/>
                <a:cs typeface="Arial"/>
                <a:sym typeface="Arial"/>
              </a:rPr>
              <a:t>* Co-chairs;</a:t>
            </a:r>
            <a:endParaRPr lang="en-US" dirty="0"/>
          </a:p>
        </p:txBody>
      </p:sp>
      <p:pic>
        <p:nvPicPr>
          <p:cNvPr id="7" name="Google Shape;111;ge9cb55fa0b_0_16">
            <a:extLst>
              <a:ext uri="{FF2B5EF4-FFF2-40B4-BE49-F238E27FC236}">
                <a16:creationId xmlns:a16="http://schemas.microsoft.com/office/drawing/2014/main" id="{1726905C-96F7-B349-9176-BCA7AB69098B}"/>
              </a:ext>
            </a:extLst>
          </p:cNvPr>
          <p:cNvPicPr preferRelativeResize="0"/>
          <p:nvPr/>
        </p:nvPicPr>
        <p:blipFill rotWithShape="1">
          <a:blip r:embed="rId3">
            <a:alphaModFix/>
          </a:blip>
          <a:srcRect/>
          <a:stretch/>
        </p:blipFill>
        <p:spPr>
          <a:xfrm>
            <a:off x="605026" y="146700"/>
            <a:ext cx="2217870" cy="785693"/>
          </a:xfrm>
          <a:prstGeom prst="rect">
            <a:avLst/>
          </a:prstGeom>
          <a:solidFill>
            <a:schemeClr val="lt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020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F3DBE5-47DD-9A4A-80BA-1AD9534B0392}"/>
              </a:ext>
            </a:extLst>
          </p:cNvPr>
          <p:cNvGrpSpPr/>
          <p:nvPr/>
        </p:nvGrpSpPr>
        <p:grpSpPr>
          <a:xfrm>
            <a:off x="0" y="0"/>
            <a:ext cx="12192000" cy="934931"/>
            <a:chOff x="0" y="0"/>
            <a:chExt cx="12192000" cy="934931"/>
          </a:xfrm>
          <a:solidFill>
            <a:schemeClr val="bg1"/>
          </a:solidFill>
        </p:grpSpPr>
        <p:sp>
          <p:nvSpPr>
            <p:cNvPr id="5" name="Rectangle 4">
              <a:extLst>
                <a:ext uri="{FF2B5EF4-FFF2-40B4-BE49-F238E27FC236}">
                  <a16:creationId xmlns:a16="http://schemas.microsoft.com/office/drawing/2014/main" id="{E7711EC5-89DE-CC42-A226-13EE87075308}"/>
                </a:ext>
              </a:extLst>
            </p:cNvPr>
            <p:cNvSpPr/>
            <p:nvPr/>
          </p:nvSpPr>
          <p:spPr>
            <a:xfrm>
              <a:off x="0" y="0"/>
              <a:ext cx="12192000" cy="93493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logo for OceanObs'19">
              <a:extLst>
                <a:ext uri="{FF2B5EF4-FFF2-40B4-BE49-F238E27FC236}">
                  <a16:creationId xmlns:a16="http://schemas.microsoft.com/office/drawing/2014/main" id="{8C7C8049-6D2C-2543-BEC1-DF5615219698}"/>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914400" cy="914400"/>
            </a:xfrm>
            <a:prstGeom prst="rect">
              <a:avLst/>
            </a:prstGeom>
            <a:grpFill/>
            <a:ln>
              <a:solidFill>
                <a:schemeClr val="bg1"/>
              </a:solidFill>
            </a:ln>
          </p:spPr>
        </p:pic>
        <p:pic>
          <p:nvPicPr>
            <p:cNvPr id="7" name="Picture 6">
              <a:extLst>
                <a:ext uri="{FF2B5EF4-FFF2-40B4-BE49-F238E27FC236}">
                  <a16:creationId xmlns:a16="http://schemas.microsoft.com/office/drawing/2014/main" id="{7ABBDB89-6D16-A447-ADD1-E7B4CCE28DA5}"/>
                </a:ext>
              </a:extLst>
            </p:cNvPr>
            <p:cNvPicPr>
              <a:picLocks noChangeAspect="1"/>
            </p:cNvPicPr>
            <p:nvPr/>
          </p:nvPicPr>
          <p:blipFill>
            <a:blip r:embed="rId4"/>
            <a:stretch>
              <a:fillRect/>
            </a:stretch>
          </p:blipFill>
          <p:spPr>
            <a:xfrm>
              <a:off x="214446" y="0"/>
              <a:ext cx="5362413" cy="914400"/>
            </a:xfrm>
            <a:prstGeom prst="rect">
              <a:avLst/>
            </a:prstGeom>
            <a:grpFill/>
            <a:ln>
              <a:solidFill>
                <a:schemeClr val="bg1"/>
              </a:solidFill>
            </a:ln>
          </p:spPr>
        </p:pic>
        <p:pic>
          <p:nvPicPr>
            <p:cNvPr id="8" name="Picture 7">
              <a:extLst>
                <a:ext uri="{FF2B5EF4-FFF2-40B4-BE49-F238E27FC236}">
                  <a16:creationId xmlns:a16="http://schemas.microsoft.com/office/drawing/2014/main" id="{F647BB48-5126-AF4D-8DD6-990BFA105583}"/>
                </a:ext>
              </a:extLst>
            </p:cNvPr>
            <p:cNvPicPr>
              <a:picLocks noChangeAspect="1"/>
            </p:cNvPicPr>
            <p:nvPr/>
          </p:nvPicPr>
          <p:blipFill>
            <a:blip r:embed="rId5"/>
            <a:stretch>
              <a:fillRect/>
            </a:stretch>
          </p:blipFill>
          <p:spPr>
            <a:xfrm>
              <a:off x="7451304" y="11875"/>
              <a:ext cx="1540764" cy="914400"/>
            </a:xfrm>
            <a:prstGeom prst="rect">
              <a:avLst/>
            </a:prstGeom>
            <a:grpFill/>
            <a:ln>
              <a:solidFill>
                <a:schemeClr val="bg1"/>
              </a:solidFill>
            </a:ln>
          </p:spPr>
        </p:pic>
        <p:pic>
          <p:nvPicPr>
            <p:cNvPr id="9" name="Picture 8">
              <a:extLst>
                <a:ext uri="{FF2B5EF4-FFF2-40B4-BE49-F238E27FC236}">
                  <a16:creationId xmlns:a16="http://schemas.microsoft.com/office/drawing/2014/main" id="{DCE41BBD-D8BF-A044-A4A9-EACBD6EF02F1}"/>
                </a:ext>
              </a:extLst>
            </p:cNvPr>
            <p:cNvPicPr>
              <a:picLocks noChangeAspect="1"/>
            </p:cNvPicPr>
            <p:nvPr/>
          </p:nvPicPr>
          <p:blipFill>
            <a:blip r:embed="rId6"/>
            <a:stretch>
              <a:fillRect/>
            </a:stretch>
          </p:blipFill>
          <p:spPr>
            <a:xfrm>
              <a:off x="9399497" y="9804"/>
              <a:ext cx="2516698" cy="914400"/>
            </a:xfrm>
            <a:prstGeom prst="rect">
              <a:avLst/>
            </a:prstGeom>
            <a:grpFill/>
            <a:ln>
              <a:solidFill>
                <a:schemeClr val="bg1"/>
              </a:solidFill>
            </a:ln>
          </p:spPr>
        </p:pic>
      </p:grpSp>
      <p:sp>
        <p:nvSpPr>
          <p:cNvPr id="19" name="Google Shape;154;p26">
            <a:extLst>
              <a:ext uri="{FF2B5EF4-FFF2-40B4-BE49-F238E27FC236}">
                <a16:creationId xmlns:a16="http://schemas.microsoft.com/office/drawing/2014/main" id="{BEFEDA36-C3B3-9546-A965-C6384DB63D33}"/>
              </a:ext>
            </a:extLst>
          </p:cNvPr>
          <p:cNvSpPr/>
          <p:nvPr/>
        </p:nvSpPr>
        <p:spPr>
          <a:xfrm>
            <a:off x="6527540" y="1513018"/>
            <a:ext cx="152691" cy="710500"/>
          </a:xfrm>
          <a:custGeom>
            <a:avLst/>
            <a:gdLst/>
            <a:ahLst/>
            <a:cxnLst/>
            <a:rect l="l" t="t" r="r" b="b"/>
            <a:pathLst>
              <a:path w="120000" h="120000" extrusionOk="0">
                <a:moveTo>
                  <a:pt x="0" y="0"/>
                </a:moveTo>
                <a:lnTo>
                  <a:pt x="0" y="120000"/>
                </a:lnTo>
                <a:lnTo>
                  <a:pt x="120000" y="120000"/>
                </a:lnTo>
              </a:path>
            </a:pathLst>
          </a:custGeom>
          <a:noFill/>
          <a:ln w="38100" cap="flat" cmpd="sng">
            <a:solidFill>
              <a:srgbClr val="FFFF00"/>
            </a:solidFill>
            <a:prstDash val="solid"/>
            <a:miter lim="800000"/>
            <a:headEnd type="none" w="sm" len="sm"/>
            <a:tailEnd type="none" w="sm" len="sm"/>
          </a:ln>
        </p:spPr>
      </p:sp>
      <p:sp>
        <p:nvSpPr>
          <p:cNvPr id="20" name="Google Shape;155;p26">
            <a:extLst>
              <a:ext uri="{FF2B5EF4-FFF2-40B4-BE49-F238E27FC236}">
                <a16:creationId xmlns:a16="http://schemas.microsoft.com/office/drawing/2014/main" id="{C77DF1AE-0A84-C349-A73A-EBAA1DE71645}"/>
              </a:ext>
            </a:extLst>
          </p:cNvPr>
          <p:cNvSpPr/>
          <p:nvPr/>
        </p:nvSpPr>
        <p:spPr>
          <a:xfrm>
            <a:off x="6374753" y="1513018"/>
            <a:ext cx="152691" cy="710500"/>
          </a:xfrm>
          <a:custGeom>
            <a:avLst/>
            <a:gdLst/>
            <a:ahLst/>
            <a:cxnLst/>
            <a:rect l="l" t="t" r="r" b="b"/>
            <a:pathLst>
              <a:path w="120000" h="120000" extrusionOk="0">
                <a:moveTo>
                  <a:pt x="120000" y="0"/>
                </a:moveTo>
                <a:lnTo>
                  <a:pt x="120000" y="120000"/>
                </a:lnTo>
                <a:lnTo>
                  <a:pt x="0" y="120000"/>
                </a:lnTo>
              </a:path>
            </a:pathLst>
          </a:custGeom>
          <a:noFill/>
          <a:ln w="38100" cap="flat" cmpd="sng">
            <a:solidFill>
              <a:srgbClr val="FFFF00"/>
            </a:solidFill>
            <a:prstDash val="solid"/>
            <a:miter lim="800000"/>
            <a:headEnd type="none" w="sm" len="sm"/>
            <a:tailEnd type="none" w="sm" len="sm"/>
          </a:ln>
        </p:spPr>
      </p:sp>
      <p:sp>
        <p:nvSpPr>
          <p:cNvPr id="21" name="Google Shape;156;p26">
            <a:extLst>
              <a:ext uri="{FF2B5EF4-FFF2-40B4-BE49-F238E27FC236}">
                <a16:creationId xmlns:a16="http://schemas.microsoft.com/office/drawing/2014/main" id="{A59F2C33-D9D7-7C47-9FB0-1788B44C5471}"/>
              </a:ext>
            </a:extLst>
          </p:cNvPr>
          <p:cNvSpPr/>
          <p:nvPr/>
        </p:nvSpPr>
        <p:spPr>
          <a:xfrm>
            <a:off x="6527542" y="1733845"/>
            <a:ext cx="3521344" cy="1117181"/>
          </a:xfrm>
          <a:custGeom>
            <a:avLst/>
            <a:gdLst/>
            <a:ahLst/>
            <a:cxnLst/>
            <a:rect l="l" t="t" r="r" b="b"/>
            <a:pathLst>
              <a:path w="120000" h="120000" extrusionOk="0">
                <a:moveTo>
                  <a:pt x="0" y="0"/>
                </a:moveTo>
                <a:lnTo>
                  <a:pt x="0" y="106304"/>
                </a:lnTo>
                <a:lnTo>
                  <a:pt x="120000" y="106304"/>
                </a:lnTo>
                <a:lnTo>
                  <a:pt x="120000" y="120000"/>
                </a:lnTo>
              </a:path>
            </a:pathLst>
          </a:custGeom>
          <a:noFill/>
          <a:ln w="38100" cap="flat" cmpd="sng">
            <a:solidFill>
              <a:srgbClr val="FFFF00"/>
            </a:solidFill>
            <a:prstDash val="solid"/>
            <a:miter lim="800000"/>
            <a:headEnd type="none" w="sm" len="sm"/>
            <a:tailEnd type="none" w="sm" len="sm"/>
          </a:ln>
        </p:spPr>
        <p:txBody>
          <a:bodyPr/>
          <a:lstStyle/>
          <a:p>
            <a:endParaRPr lang="en-US" dirty="0"/>
          </a:p>
        </p:txBody>
      </p:sp>
      <p:sp>
        <p:nvSpPr>
          <p:cNvPr id="22" name="Google Shape;157;p26">
            <a:extLst>
              <a:ext uri="{FF2B5EF4-FFF2-40B4-BE49-F238E27FC236}">
                <a16:creationId xmlns:a16="http://schemas.microsoft.com/office/drawing/2014/main" id="{90BD29D0-1E51-7E46-80D7-9CAB551E2814}"/>
              </a:ext>
            </a:extLst>
          </p:cNvPr>
          <p:cNvSpPr/>
          <p:nvPr/>
        </p:nvSpPr>
        <p:spPr>
          <a:xfrm>
            <a:off x="6527542" y="1733845"/>
            <a:ext cx="1760672" cy="1190689"/>
          </a:xfrm>
          <a:custGeom>
            <a:avLst/>
            <a:gdLst/>
            <a:ahLst/>
            <a:cxnLst/>
            <a:rect l="l" t="t" r="r" b="b"/>
            <a:pathLst>
              <a:path w="120000" h="120000" extrusionOk="0">
                <a:moveTo>
                  <a:pt x="0" y="0"/>
                </a:moveTo>
                <a:lnTo>
                  <a:pt x="0" y="106304"/>
                </a:lnTo>
                <a:lnTo>
                  <a:pt x="120000" y="106304"/>
                </a:lnTo>
                <a:lnTo>
                  <a:pt x="120000" y="120000"/>
                </a:lnTo>
              </a:path>
            </a:pathLst>
          </a:custGeom>
          <a:noFill/>
          <a:ln w="38100" cap="flat" cmpd="sng">
            <a:solidFill>
              <a:srgbClr val="FFFF00"/>
            </a:solidFill>
            <a:prstDash val="solid"/>
            <a:miter lim="800000"/>
            <a:headEnd type="none" w="sm" len="sm"/>
            <a:tailEnd type="none" w="sm" len="sm"/>
          </a:ln>
        </p:spPr>
      </p:sp>
      <p:sp>
        <p:nvSpPr>
          <p:cNvPr id="23" name="Google Shape;158;p26">
            <a:extLst>
              <a:ext uri="{FF2B5EF4-FFF2-40B4-BE49-F238E27FC236}">
                <a16:creationId xmlns:a16="http://schemas.microsoft.com/office/drawing/2014/main" id="{1FD722A4-AAAD-2E41-B04B-B6EB74A3116E}"/>
              </a:ext>
            </a:extLst>
          </p:cNvPr>
          <p:cNvSpPr/>
          <p:nvPr/>
        </p:nvSpPr>
        <p:spPr>
          <a:xfrm>
            <a:off x="6491509" y="1733845"/>
            <a:ext cx="72091" cy="1190689"/>
          </a:xfrm>
          <a:custGeom>
            <a:avLst/>
            <a:gdLst/>
            <a:ahLst/>
            <a:cxnLst/>
            <a:rect l="l" t="t" r="r" b="b"/>
            <a:pathLst>
              <a:path w="120000" h="120000" extrusionOk="0">
                <a:moveTo>
                  <a:pt x="60000" y="0"/>
                </a:moveTo>
                <a:lnTo>
                  <a:pt x="60000" y="120000"/>
                </a:lnTo>
              </a:path>
            </a:pathLst>
          </a:custGeom>
          <a:noFill/>
          <a:ln w="38100" cap="flat" cmpd="sng">
            <a:solidFill>
              <a:srgbClr val="FFFF00"/>
            </a:solidFill>
            <a:prstDash val="solid"/>
            <a:miter lim="800000"/>
            <a:headEnd type="none" w="sm" len="sm"/>
            <a:tailEnd type="none" w="sm" len="sm"/>
          </a:ln>
        </p:spPr>
      </p:sp>
      <p:sp>
        <p:nvSpPr>
          <p:cNvPr id="24" name="Google Shape;159;p26">
            <a:extLst>
              <a:ext uri="{FF2B5EF4-FFF2-40B4-BE49-F238E27FC236}">
                <a16:creationId xmlns:a16="http://schemas.microsoft.com/office/drawing/2014/main" id="{C7E7700E-1C62-E449-90E9-DE45A1EC6CFA}"/>
              </a:ext>
            </a:extLst>
          </p:cNvPr>
          <p:cNvSpPr/>
          <p:nvPr/>
        </p:nvSpPr>
        <p:spPr>
          <a:xfrm>
            <a:off x="4766842" y="1733842"/>
            <a:ext cx="1760672" cy="1190689"/>
          </a:xfrm>
          <a:custGeom>
            <a:avLst/>
            <a:gdLst/>
            <a:ahLst/>
            <a:cxnLst/>
            <a:rect l="l" t="t" r="r" b="b"/>
            <a:pathLst>
              <a:path w="120000" h="120000" extrusionOk="0">
                <a:moveTo>
                  <a:pt x="120000" y="0"/>
                </a:moveTo>
                <a:lnTo>
                  <a:pt x="120000" y="106304"/>
                </a:lnTo>
                <a:lnTo>
                  <a:pt x="0" y="106304"/>
                </a:lnTo>
                <a:lnTo>
                  <a:pt x="0" y="120000"/>
                </a:lnTo>
              </a:path>
            </a:pathLst>
          </a:custGeom>
          <a:noFill/>
          <a:ln w="38100" cap="flat" cmpd="sng">
            <a:solidFill>
              <a:srgbClr val="FFFF00"/>
            </a:solidFill>
            <a:prstDash val="solid"/>
            <a:miter lim="800000"/>
            <a:headEnd type="none" w="sm" len="sm"/>
            <a:tailEnd type="none" w="sm" len="sm"/>
          </a:ln>
        </p:spPr>
        <p:txBody>
          <a:bodyPr/>
          <a:lstStyle/>
          <a:p>
            <a:endParaRPr lang="en-US" dirty="0"/>
          </a:p>
        </p:txBody>
      </p:sp>
      <p:sp>
        <p:nvSpPr>
          <p:cNvPr id="25" name="Google Shape;160;p26">
            <a:extLst>
              <a:ext uri="{FF2B5EF4-FFF2-40B4-BE49-F238E27FC236}">
                <a16:creationId xmlns:a16="http://schemas.microsoft.com/office/drawing/2014/main" id="{835B0B8B-9189-6240-A2EA-FDA398FC4B29}"/>
              </a:ext>
            </a:extLst>
          </p:cNvPr>
          <p:cNvSpPr/>
          <p:nvPr/>
        </p:nvSpPr>
        <p:spPr>
          <a:xfrm>
            <a:off x="3006167" y="1660235"/>
            <a:ext cx="3521344" cy="1190689"/>
          </a:xfrm>
          <a:custGeom>
            <a:avLst/>
            <a:gdLst/>
            <a:ahLst/>
            <a:cxnLst/>
            <a:rect l="l" t="t" r="r" b="b"/>
            <a:pathLst>
              <a:path w="120000" h="120000" extrusionOk="0">
                <a:moveTo>
                  <a:pt x="120000" y="0"/>
                </a:moveTo>
                <a:lnTo>
                  <a:pt x="120000" y="106304"/>
                </a:lnTo>
                <a:lnTo>
                  <a:pt x="0" y="106304"/>
                </a:lnTo>
                <a:lnTo>
                  <a:pt x="0" y="120000"/>
                </a:lnTo>
              </a:path>
            </a:pathLst>
          </a:custGeom>
          <a:noFill/>
          <a:ln w="38100" cap="flat" cmpd="sng">
            <a:solidFill>
              <a:srgbClr val="FFFF00"/>
            </a:solidFill>
            <a:prstDash val="solid"/>
            <a:miter lim="800000"/>
            <a:headEnd type="none" w="sm" len="sm"/>
            <a:tailEnd type="none" w="sm" len="sm"/>
          </a:ln>
        </p:spPr>
        <p:txBody>
          <a:bodyPr/>
          <a:lstStyle/>
          <a:p>
            <a:endParaRPr lang="en-US" dirty="0"/>
          </a:p>
        </p:txBody>
      </p:sp>
      <p:sp>
        <p:nvSpPr>
          <p:cNvPr id="26" name="Google Shape;161;p26">
            <a:extLst>
              <a:ext uri="{FF2B5EF4-FFF2-40B4-BE49-F238E27FC236}">
                <a16:creationId xmlns:a16="http://schemas.microsoft.com/office/drawing/2014/main" id="{28954333-D978-6F47-9517-5B400F7D0F13}"/>
              </a:ext>
            </a:extLst>
          </p:cNvPr>
          <p:cNvSpPr/>
          <p:nvPr/>
        </p:nvSpPr>
        <p:spPr>
          <a:xfrm>
            <a:off x="5799984" y="961600"/>
            <a:ext cx="1455114" cy="772249"/>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27" name="Google Shape;162;p26">
            <a:extLst>
              <a:ext uri="{FF2B5EF4-FFF2-40B4-BE49-F238E27FC236}">
                <a16:creationId xmlns:a16="http://schemas.microsoft.com/office/drawing/2014/main" id="{BD2FB2D6-8AFD-2E42-9FBD-67B362003E32}"/>
              </a:ext>
            </a:extLst>
          </p:cNvPr>
          <p:cNvSpPr txBox="1"/>
          <p:nvPr/>
        </p:nvSpPr>
        <p:spPr>
          <a:xfrm>
            <a:off x="5820081" y="961600"/>
            <a:ext cx="1455114" cy="772249"/>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600" dirty="0">
                <a:solidFill>
                  <a:schemeClr val="lt1"/>
                </a:solidFill>
                <a:ea typeface="Arial"/>
                <a:cs typeface="Arial"/>
                <a:sym typeface="Arial"/>
              </a:rPr>
              <a:t>OASIS Co-Chairs &amp; Staff</a:t>
            </a:r>
            <a:endParaRPr sz="1600" dirty="0">
              <a:solidFill>
                <a:srgbClr val="000000"/>
              </a:solidFill>
              <a:ea typeface="Arial"/>
              <a:cs typeface="Arial"/>
              <a:sym typeface="Arial"/>
            </a:endParaRPr>
          </a:p>
        </p:txBody>
      </p:sp>
      <p:sp>
        <p:nvSpPr>
          <p:cNvPr id="28" name="Google Shape;163;p26">
            <a:extLst>
              <a:ext uri="{FF2B5EF4-FFF2-40B4-BE49-F238E27FC236}">
                <a16:creationId xmlns:a16="http://schemas.microsoft.com/office/drawing/2014/main" id="{A08C590C-2B2B-2245-A135-E52B4847D347}"/>
              </a:ext>
            </a:extLst>
          </p:cNvPr>
          <p:cNvSpPr/>
          <p:nvPr/>
        </p:nvSpPr>
        <p:spPr>
          <a:xfrm>
            <a:off x="2278606" y="3076963"/>
            <a:ext cx="1455114" cy="772249"/>
          </a:xfrm>
          <a:prstGeom prst="rect">
            <a:avLst/>
          </a:prstGeom>
          <a:solidFill>
            <a:srgbClr val="00B0F0"/>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29" name="Google Shape;164;p26">
            <a:extLst>
              <a:ext uri="{FF2B5EF4-FFF2-40B4-BE49-F238E27FC236}">
                <a16:creationId xmlns:a16="http://schemas.microsoft.com/office/drawing/2014/main" id="{76D18947-6C3C-E247-B162-617E48673234}"/>
              </a:ext>
            </a:extLst>
          </p:cNvPr>
          <p:cNvSpPr txBox="1"/>
          <p:nvPr/>
        </p:nvSpPr>
        <p:spPr>
          <a:xfrm>
            <a:off x="2268893" y="3119243"/>
            <a:ext cx="1455054" cy="710500"/>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err="1">
                <a:solidFill>
                  <a:schemeClr val="lt1"/>
                </a:solidFill>
                <a:ea typeface="Arial"/>
                <a:cs typeface="Arial"/>
                <a:sym typeface="Arial"/>
              </a:rPr>
              <a:t>Obs</a:t>
            </a:r>
            <a:r>
              <a:rPr lang="en-US" sz="1500" dirty="0">
                <a:solidFill>
                  <a:schemeClr val="lt1"/>
                </a:solidFill>
                <a:ea typeface="Arial"/>
                <a:cs typeface="Arial"/>
                <a:sym typeface="Arial"/>
              </a:rPr>
              <a:t> Network Design &amp; Model Development</a:t>
            </a:r>
            <a:endParaRPr sz="1500" dirty="0">
              <a:solidFill>
                <a:srgbClr val="000000"/>
              </a:solidFill>
              <a:ea typeface="Arial"/>
              <a:cs typeface="Arial"/>
              <a:sym typeface="Arial"/>
            </a:endParaRPr>
          </a:p>
        </p:txBody>
      </p:sp>
      <p:sp>
        <p:nvSpPr>
          <p:cNvPr id="30" name="Google Shape;165;p26">
            <a:extLst>
              <a:ext uri="{FF2B5EF4-FFF2-40B4-BE49-F238E27FC236}">
                <a16:creationId xmlns:a16="http://schemas.microsoft.com/office/drawing/2014/main" id="{4D83D9D0-4FF4-8341-A5F6-C38A327F1743}"/>
              </a:ext>
            </a:extLst>
          </p:cNvPr>
          <p:cNvSpPr/>
          <p:nvPr/>
        </p:nvSpPr>
        <p:spPr>
          <a:xfrm>
            <a:off x="4039294" y="3076963"/>
            <a:ext cx="1455114" cy="772249"/>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1" name="Google Shape;166;p26">
            <a:extLst>
              <a:ext uri="{FF2B5EF4-FFF2-40B4-BE49-F238E27FC236}">
                <a16:creationId xmlns:a16="http://schemas.microsoft.com/office/drawing/2014/main" id="{0D2AEEAF-36D7-404E-848D-97A147CD26C4}"/>
              </a:ext>
            </a:extLst>
          </p:cNvPr>
          <p:cNvSpPr txBox="1"/>
          <p:nvPr/>
        </p:nvSpPr>
        <p:spPr>
          <a:xfrm>
            <a:off x="4039294" y="3076963"/>
            <a:ext cx="1455114" cy="772249"/>
          </a:xfrm>
          <a:prstGeom prst="rect">
            <a:avLst/>
          </a:prstGeom>
          <a:solidFill>
            <a:srgbClr val="00B050"/>
          </a:solid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ea typeface="Arial"/>
                <a:cs typeface="Arial"/>
                <a:sym typeface="Arial"/>
              </a:rPr>
              <a:t>Capacity Building &amp; Partnerships</a:t>
            </a:r>
            <a:endParaRPr sz="1500" dirty="0">
              <a:solidFill>
                <a:srgbClr val="000000"/>
              </a:solidFill>
              <a:ea typeface="Arial"/>
              <a:cs typeface="Arial"/>
              <a:sym typeface="Arial"/>
            </a:endParaRPr>
          </a:p>
        </p:txBody>
      </p:sp>
      <p:sp>
        <p:nvSpPr>
          <p:cNvPr id="32" name="Google Shape;167;p26">
            <a:extLst>
              <a:ext uri="{FF2B5EF4-FFF2-40B4-BE49-F238E27FC236}">
                <a16:creationId xmlns:a16="http://schemas.microsoft.com/office/drawing/2014/main" id="{8363E8CD-ADD0-AE41-BA2E-86E7508C0252}"/>
              </a:ext>
            </a:extLst>
          </p:cNvPr>
          <p:cNvSpPr/>
          <p:nvPr/>
        </p:nvSpPr>
        <p:spPr>
          <a:xfrm>
            <a:off x="5799984" y="3076963"/>
            <a:ext cx="1455114" cy="772249"/>
          </a:xfrm>
          <a:prstGeom prst="rect">
            <a:avLst/>
          </a:prstGeom>
          <a:solidFill>
            <a:srgbClr val="ED55F9"/>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3" name="Google Shape;168;p26">
            <a:extLst>
              <a:ext uri="{FF2B5EF4-FFF2-40B4-BE49-F238E27FC236}">
                <a16:creationId xmlns:a16="http://schemas.microsoft.com/office/drawing/2014/main" id="{BDC991D6-0311-CA4C-A408-FF10B6332831}"/>
              </a:ext>
            </a:extLst>
          </p:cNvPr>
          <p:cNvSpPr txBox="1"/>
          <p:nvPr/>
        </p:nvSpPr>
        <p:spPr>
          <a:xfrm>
            <a:off x="5799664" y="3076963"/>
            <a:ext cx="1455114" cy="772249"/>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rPr>
              <a:t>Ocean Shots &amp; UN Decade</a:t>
            </a:r>
            <a:endParaRPr sz="1500" dirty="0">
              <a:solidFill>
                <a:srgbClr val="000000"/>
              </a:solidFill>
              <a:ea typeface="Arial"/>
              <a:cs typeface="Arial"/>
              <a:sym typeface="Arial"/>
            </a:endParaRPr>
          </a:p>
        </p:txBody>
      </p:sp>
      <p:sp>
        <p:nvSpPr>
          <p:cNvPr id="34" name="Google Shape;169;p26">
            <a:extLst>
              <a:ext uri="{FF2B5EF4-FFF2-40B4-BE49-F238E27FC236}">
                <a16:creationId xmlns:a16="http://schemas.microsoft.com/office/drawing/2014/main" id="{B64EF589-B436-E24E-92E3-A61F4F5FCD98}"/>
              </a:ext>
            </a:extLst>
          </p:cNvPr>
          <p:cNvSpPr/>
          <p:nvPr/>
        </p:nvSpPr>
        <p:spPr>
          <a:xfrm>
            <a:off x="7600865" y="3076963"/>
            <a:ext cx="1455114" cy="772249"/>
          </a:xfrm>
          <a:prstGeom prst="rect">
            <a:avLst/>
          </a:prstGeom>
          <a:solidFill>
            <a:srgbClr val="FFC000"/>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5" name="Google Shape;170;p26">
            <a:extLst>
              <a:ext uri="{FF2B5EF4-FFF2-40B4-BE49-F238E27FC236}">
                <a16:creationId xmlns:a16="http://schemas.microsoft.com/office/drawing/2014/main" id="{9E3EB5AF-4302-544A-9357-CB045C38E346}"/>
              </a:ext>
            </a:extLst>
          </p:cNvPr>
          <p:cNvSpPr txBox="1"/>
          <p:nvPr/>
        </p:nvSpPr>
        <p:spPr>
          <a:xfrm>
            <a:off x="7599903" y="3076963"/>
            <a:ext cx="1455114" cy="772249"/>
          </a:xfrm>
          <a:prstGeom prst="rect">
            <a:avLst/>
          </a:prstGeom>
          <a:solidFill>
            <a:srgbClr val="F5A113"/>
          </a:solid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ea typeface="Arial"/>
                <a:cs typeface="Arial"/>
                <a:sym typeface="Arial"/>
              </a:rPr>
              <a:t>Best Practices &amp; Interoperability</a:t>
            </a:r>
            <a:endParaRPr sz="1500" dirty="0">
              <a:solidFill>
                <a:srgbClr val="000000"/>
              </a:solidFill>
              <a:ea typeface="Arial"/>
              <a:cs typeface="Arial"/>
              <a:sym typeface="Arial"/>
            </a:endParaRPr>
          </a:p>
        </p:txBody>
      </p:sp>
      <p:sp>
        <p:nvSpPr>
          <p:cNvPr id="36" name="Google Shape;171;p26">
            <a:extLst>
              <a:ext uri="{FF2B5EF4-FFF2-40B4-BE49-F238E27FC236}">
                <a16:creationId xmlns:a16="http://schemas.microsoft.com/office/drawing/2014/main" id="{3A2B7A6E-BCE3-D543-8A68-EDF3F089989C}"/>
              </a:ext>
            </a:extLst>
          </p:cNvPr>
          <p:cNvSpPr/>
          <p:nvPr/>
        </p:nvSpPr>
        <p:spPr>
          <a:xfrm>
            <a:off x="9321360" y="3076963"/>
            <a:ext cx="1455114" cy="772249"/>
          </a:xfrm>
          <a:prstGeom prst="rect">
            <a:avLst/>
          </a:prstGeom>
          <a:solidFill>
            <a:srgbClr val="FF0000"/>
          </a:solidFill>
          <a:ln w="12700" cap="flat" cmpd="sng">
            <a:no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7" name="Google Shape;172;p26">
            <a:extLst>
              <a:ext uri="{FF2B5EF4-FFF2-40B4-BE49-F238E27FC236}">
                <a16:creationId xmlns:a16="http://schemas.microsoft.com/office/drawing/2014/main" id="{F97C97D4-CE6E-A541-89D7-13D159F74453}"/>
              </a:ext>
            </a:extLst>
          </p:cNvPr>
          <p:cNvSpPr txBox="1"/>
          <p:nvPr/>
        </p:nvSpPr>
        <p:spPr>
          <a:xfrm>
            <a:off x="9321018" y="3058332"/>
            <a:ext cx="1455114" cy="772249"/>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500" dirty="0">
                <a:solidFill>
                  <a:schemeClr val="lt1"/>
                </a:solidFill>
                <a:ea typeface="Arial"/>
                <a:cs typeface="Arial" panose="020B0604020202020204" pitchFamily="34" charset="0"/>
                <a:sym typeface="Arial"/>
              </a:rPr>
              <a:t>FAIR Data</a:t>
            </a:r>
            <a:r>
              <a:rPr lang="en-US" sz="1500" dirty="0">
                <a:solidFill>
                  <a:schemeClr val="lt1"/>
                </a:solidFill>
                <a:cs typeface="Arial" panose="020B0604020202020204" pitchFamily="34" charset="0"/>
              </a:rPr>
              <a:t>, </a:t>
            </a:r>
            <a:r>
              <a:rPr lang="en-US" sz="1500" dirty="0">
                <a:solidFill>
                  <a:schemeClr val="lt1"/>
                </a:solidFill>
                <a:ea typeface="Arial"/>
                <a:cs typeface="Arial" panose="020B0604020202020204" pitchFamily="34" charset="0"/>
                <a:sym typeface="Arial"/>
              </a:rPr>
              <a:t>Model &amp; OASIS Products</a:t>
            </a:r>
            <a:endParaRPr sz="1500" dirty="0">
              <a:solidFill>
                <a:srgbClr val="000000"/>
              </a:solidFill>
              <a:ea typeface="Arial"/>
              <a:cs typeface="Arial" panose="020B0604020202020204" pitchFamily="34" charset="0"/>
              <a:sym typeface="Arial"/>
            </a:endParaRPr>
          </a:p>
        </p:txBody>
      </p:sp>
      <p:sp>
        <p:nvSpPr>
          <p:cNvPr id="38" name="Google Shape;173;p26">
            <a:extLst>
              <a:ext uri="{FF2B5EF4-FFF2-40B4-BE49-F238E27FC236}">
                <a16:creationId xmlns:a16="http://schemas.microsoft.com/office/drawing/2014/main" id="{94BD51A2-4E52-8446-8310-391A5B2286EA}"/>
              </a:ext>
            </a:extLst>
          </p:cNvPr>
          <p:cNvSpPr/>
          <p:nvPr/>
        </p:nvSpPr>
        <p:spPr>
          <a:xfrm>
            <a:off x="4919639" y="1837363"/>
            <a:ext cx="1455054" cy="772217"/>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39" name="Google Shape;174;p26">
            <a:extLst>
              <a:ext uri="{FF2B5EF4-FFF2-40B4-BE49-F238E27FC236}">
                <a16:creationId xmlns:a16="http://schemas.microsoft.com/office/drawing/2014/main" id="{AEE4692C-C2AD-C445-B8C9-D88E2187FE3D}"/>
              </a:ext>
            </a:extLst>
          </p:cNvPr>
          <p:cNvSpPr txBox="1"/>
          <p:nvPr/>
        </p:nvSpPr>
        <p:spPr>
          <a:xfrm>
            <a:off x="4919639" y="1837363"/>
            <a:ext cx="1455054" cy="772217"/>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600" dirty="0">
                <a:solidFill>
                  <a:schemeClr val="lt1"/>
                </a:solidFill>
                <a:ea typeface="Arial"/>
                <a:cs typeface="Arial"/>
                <a:sym typeface="Arial"/>
              </a:rPr>
              <a:t>SCOR Working Group #162</a:t>
            </a:r>
            <a:endParaRPr sz="1600" dirty="0">
              <a:solidFill>
                <a:srgbClr val="000000"/>
              </a:solidFill>
              <a:ea typeface="Arial"/>
              <a:cs typeface="Arial"/>
              <a:sym typeface="Arial"/>
            </a:endParaRPr>
          </a:p>
        </p:txBody>
      </p:sp>
      <p:sp>
        <p:nvSpPr>
          <p:cNvPr id="40" name="Google Shape;175;p26">
            <a:extLst>
              <a:ext uri="{FF2B5EF4-FFF2-40B4-BE49-F238E27FC236}">
                <a16:creationId xmlns:a16="http://schemas.microsoft.com/office/drawing/2014/main" id="{8DB7517B-4636-A24A-82B4-2CAC1D0F18F0}"/>
              </a:ext>
            </a:extLst>
          </p:cNvPr>
          <p:cNvSpPr/>
          <p:nvPr/>
        </p:nvSpPr>
        <p:spPr>
          <a:xfrm>
            <a:off x="6680327" y="1837363"/>
            <a:ext cx="1455054" cy="772217"/>
          </a:xfrm>
          <a:prstGeom prst="rect">
            <a:avLst/>
          </a:prstGeom>
          <a:solidFill>
            <a:srgbClr val="33CCCC"/>
          </a:solidFill>
          <a:ln w="12700" cap="flat" cmpd="sng">
            <a:solidFill>
              <a:schemeClr val="lt1"/>
            </a:solidFill>
            <a:prstDash val="solid"/>
            <a:miter lim="800000"/>
            <a:headEnd type="none" w="sm" len="sm"/>
            <a:tailEnd type="none" w="sm" len="sm"/>
          </a:ln>
        </p:spPr>
        <p:txBody>
          <a:bodyPr spcFirstLastPara="1" wrap="square" lIns="72016" tIns="72016" rIns="72016" bIns="72016" anchor="ctr" anchorCtr="0">
            <a:noAutofit/>
          </a:bodyPr>
          <a:lstStyle/>
          <a:p>
            <a:pPr>
              <a:buClr>
                <a:srgbClr val="000000"/>
              </a:buClr>
              <a:buSzPts val="1142"/>
            </a:pPr>
            <a:endParaRPr sz="1103">
              <a:solidFill>
                <a:srgbClr val="000000"/>
              </a:solidFill>
              <a:latin typeface="Arial"/>
              <a:ea typeface="Arial"/>
              <a:cs typeface="Arial"/>
              <a:sym typeface="Arial"/>
            </a:endParaRPr>
          </a:p>
        </p:txBody>
      </p:sp>
      <p:sp>
        <p:nvSpPr>
          <p:cNvPr id="41" name="Google Shape;176;p26">
            <a:extLst>
              <a:ext uri="{FF2B5EF4-FFF2-40B4-BE49-F238E27FC236}">
                <a16:creationId xmlns:a16="http://schemas.microsoft.com/office/drawing/2014/main" id="{30DCA820-DA39-4044-A826-5C6F791CAAFD}"/>
              </a:ext>
            </a:extLst>
          </p:cNvPr>
          <p:cNvSpPr txBox="1"/>
          <p:nvPr/>
        </p:nvSpPr>
        <p:spPr>
          <a:xfrm>
            <a:off x="6680327" y="1837363"/>
            <a:ext cx="1455054" cy="772217"/>
          </a:xfrm>
          <a:prstGeom prst="rect">
            <a:avLst/>
          </a:prstGeom>
          <a:noFill/>
          <a:ln>
            <a:noFill/>
          </a:ln>
        </p:spPr>
        <p:txBody>
          <a:bodyPr spcFirstLastPara="1" wrap="square" lIns="9998" tIns="9998" rIns="9998" bIns="9998" anchor="ctr" anchorCtr="0">
            <a:noAutofit/>
          </a:bodyPr>
          <a:lstStyle/>
          <a:p>
            <a:pPr algn="ctr">
              <a:lnSpc>
                <a:spcPct val="90000"/>
              </a:lnSpc>
              <a:buClr>
                <a:srgbClr val="000000"/>
              </a:buClr>
              <a:buSzPts val="1631"/>
            </a:pPr>
            <a:r>
              <a:rPr lang="en-US" sz="1600" dirty="0">
                <a:solidFill>
                  <a:schemeClr val="lt1"/>
                </a:solidFill>
                <a:ea typeface="Arial"/>
                <a:cs typeface="Arial"/>
                <a:sym typeface="Arial"/>
              </a:rPr>
              <a:t>OASIS Community</a:t>
            </a:r>
            <a:endParaRPr sz="1600" dirty="0">
              <a:solidFill>
                <a:srgbClr val="000000"/>
              </a:solidFill>
              <a:ea typeface="Arial"/>
              <a:cs typeface="Arial"/>
              <a:sym typeface="Arial"/>
            </a:endParaRPr>
          </a:p>
        </p:txBody>
      </p:sp>
      <p:graphicFrame>
        <p:nvGraphicFramePr>
          <p:cNvPr id="42" name="Google Shape;177;p26">
            <a:extLst>
              <a:ext uri="{FF2B5EF4-FFF2-40B4-BE49-F238E27FC236}">
                <a16:creationId xmlns:a16="http://schemas.microsoft.com/office/drawing/2014/main" id="{0B38166D-66F1-754C-A686-D9CC12421028}"/>
              </a:ext>
            </a:extLst>
          </p:cNvPr>
          <p:cNvGraphicFramePr/>
          <p:nvPr>
            <p:extLst>
              <p:ext uri="{D42A27DB-BD31-4B8C-83A1-F6EECF244321}">
                <p14:modId xmlns:p14="http://schemas.microsoft.com/office/powerpoint/2010/main" val="88367226"/>
              </p:ext>
            </p:extLst>
          </p:nvPr>
        </p:nvGraphicFramePr>
        <p:xfrm>
          <a:off x="1366885" y="3824912"/>
          <a:ext cx="9424785" cy="2887328"/>
        </p:xfrm>
        <a:graphic>
          <a:graphicData uri="http://schemas.openxmlformats.org/drawingml/2006/table">
            <a:tbl>
              <a:tblPr>
                <a:noFill/>
              </a:tblPr>
              <a:tblGrid>
                <a:gridCol w="917872">
                  <a:extLst>
                    <a:ext uri="{9D8B030D-6E8A-4147-A177-3AD203B41FA5}">
                      <a16:colId xmlns:a16="http://schemas.microsoft.com/office/drawing/2014/main" val="20000"/>
                    </a:ext>
                  </a:extLst>
                </a:gridCol>
                <a:gridCol w="1426882">
                  <a:extLst>
                    <a:ext uri="{9D8B030D-6E8A-4147-A177-3AD203B41FA5}">
                      <a16:colId xmlns:a16="http://schemas.microsoft.com/office/drawing/2014/main" val="20001"/>
                    </a:ext>
                  </a:extLst>
                </a:gridCol>
                <a:gridCol w="322346">
                  <a:extLst>
                    <a:ext uri="{9D8B030D-6E8A-4147-A177-3AD203B41FA5}">
                      <a16:colId xmlns:a16="http://schemas.microsoft.com/office/drawing/2014/main" val="20002"/>
                    </a:ext>
                  </a:extLst>
                </a:gridCol>
                <a:gridCol w="1463676">
                  <a:extLst>
                    <a:ext uri="{9D8B030D-6E8A-4147-A177-3AD203B41FA5}">
                      <a16:colId xmlns:a16="http://schemas.microsoft.com/office/drawing/2014/main" val="20003"/>
                    </a:ext>
                  </a:extLst>
                </a:gridCol>
                <a:gridCol w="302262">
                  <a:extLst>
                    <a:ext uri="{9D8B030D-6E8A-4147-A177-3AD203B41FA5}">
                      <a16:colId xmlns:a16="http://schemas.microsoft.com/office/drawing/2014/main" val="20004"/>
                    </a:ext>
                  </a:extLst>
                </a:gridCol>
                <a:gridCol w="1465544">
                  <a:extLst>
                    <a:ext uri="{9D8B030D-6E8A-4147-A177-3AD203B41FA5}">
                      <a16:colId xmlns:a16="http://schemas.microsoft.com/office/drawing/2014/main" val="20005"/>
                    </a:ext>
                  </a:extLst>
                </a:gridCol>
                <a:gridCol w="311310">
                  <a:extLst>
                    <a:ext uri="{9D8B030D-6E8A-4147-A177-3AD203B41FA5}">
                      <a16:colId xmlns:a16="http://schemas.microsoft.com/office/drawing/2014/main" val="20006"/>
                    </a:ext>
                  </a:extLst>
                </a:gridCol>
                <a:gridCol w="1466005">
                  <a:extLst>
                    <a:ext uri="{9D8B030D-6E8A-4147-A177-3AD203B41FA5}">
                      <a16:colId xmlns:a16="http://schemas.microsoft.com/office/drawing/2014/main" val="20007"/>
                    </a:ext>
                  </a:extLst>
                </a:gridCol>
                <a:gridCol w="301729">
                  <a:extLst>
                    <a:ext uri="{9D8B030D-6E8A-4147-A177-3AD203B41FA5}">
                      <a16:colId xmlns:a16="http://schemas.microsoft.com/office/drawing/2014/main" val="20008"/>
                    </a:ext>
                  </a:extLst>
                </a:gridCol>
                <a:gridCol w="1447159">
                  <a:extLst>
                    <a:ext uri="{9D8B030D-6E8A-4147-A177-3AD203B41FA5}">
                      <a16:colId xmlns:a16="http://schemas.microsoft.com/office/drawing/2014/main" val="20009"/>
                    </a:ext>
                  </a:extLst>
                </a:gridCol>
              </a:tblGrid>
              <a:tr h="1652617">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p>
                  </a:txBody>
                  <a:tcPr marL="72064" marR="72064" marT="36032" marB="36032">
                    <a:solidFill>
                      <a:schemeClr val="tx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kern="1200" dirty="0">
                          <a:solidFill>
                            <a:schemeClr val="tx1"/>
                          </a:solidFill>
                          <a:effectLst/>
                          <a:latin typeface="+mn-lt"/>
                          <a:ea typeface="+mn-ea"/>
                          <a:cs typeface="+mn-cs"/>
                        </a:rPr>
                        <a:t>What physical, biogeochemical, and ecological air-sea interaction processes should be included in the OASIS to promote a Predictable Ocean, &amp; a Clean, Healthy &amp; Productive Ocean</a:t>
                      </a:r>
                      <a:endParaRPr sz="1200" dirty="0">
                        <a:solidFill>
                          <a:schemeClr val="tx1"/>
                        </a:solidFill>
                        <a:latin typeface="+mn-lt"/>
                      </a:endParaRPr>
                    </a:p>
                  </a:txBody>
                  <a:tcPr marL="72064" marR="72064" marT="36032" marB="36032">
                    <a:solidFill>
                      <a:srgbClr val="32CC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chemeClr val="tx1">
                        <a:lumMod val="95000"/>
                        <a:lumOff val="5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kern="1200" dirty="0">
                          <a:solidFill>
                            <a:schemeClr val="tx1"/>
                          </a:solidFill>
                          <a:effectLst/>
                          <a:latin typeface="+mn-lt"/>
                          <a:ea typeface="+mn-ea"/>
                          <a:cs typeface="+mn-cs"/>
                        </a:rPr>
                        <a:t>How can OASIS become truly global through capacity building and sharing?</a:t>
                      </a:r>
                      <a:endParaRPr lang="en-US" sz="1200" u="none" strike="noStrike" cap="none" dirty="0"/>
                    </a:p>
                  </a:txBody>
                  <a:tcPr marL="72064" marR="72064" marT="36032" marB="36032">
                    <a:solidFill>
                      <a:srgbClr val="34CC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dirty="0">
                          <a:solidFill>
                            <a:schemeClr val="tx1"/>
                          </a:solidFill>
                          <a:effectLst/>
                          <a:latin typeface="+mn-lt"/>
                          <a:ea typeface="+mn-ea"/>
                          <a:cs typeface="+mn-cs"/>
                        </a:rPr>
                        <a:t>How can OASIS implement these "Ocean Shots"  needed to make a Predictable Ocean?</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Arial"/>
                          <a:ea typeface="Arial"/>
                          <a:cs typeface="Arial"/>
                          <a:sym typeface="Arial"/>
                        </a:rPr>
                        <a:t>UN Ocean Decade Endorsed Projects linked to OASIS</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tx1"/>
                        </a:solidFill>
                        <a:latin typeface="Arial"/>
                        <a:ea typeface="Arial"/>
                        <a:cs typeface="Arial"/>
                        <a:sym typeface="Arial"/>
                      </a:endParaRPr>
                    </a:p>
                  </a:txBody>
                  <a:tcPr marL="72064" marR="72064" marT="36032" marB="36032">
                    <a:solidFill>
                      <a:srgbClr val="34CC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kern="1200" dirty="0">
                          <a:solidFill>
                            <a:schemeClr val="tx1"/>
                          </a:solidFill>
                          <a:effectLst/>
                          <a:latin typeface="+mn-lt"/>
                          <a:ea typeface="+mn-ea"/>
                          <a:cs typeface="+mn-cs"/>
                        </a:rPr>
                        <a:t>What Best Practices should OASIS develop? </a:t>
                      </a:r>
                      <a:endParaRPr sz="1200" u="none" strike="noStrike" cap="none" dirty="0">
                        <a:solidFill>
                          <a:schemeClr val="dk1"/>
                        </a:solidFill>
                        <a:latin typeface="+mn-lt"/>
                      </a:endParaRPr>
                    </a:p>
                  </a:txBody>
                  <a:tcPr marL="72064" marR="72064" marT="36032" marB="36032">
                    <a:solidFill>
                      <a:srgbClr val="34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dirty="0">
                          <a:solidFill>
                            <a:schemeClr val="tx1"/>
                          </a:solidFill>
                          <a:effectLst/>
                          <a:latin typeface="+mn-lt"/>
                          <a:ea typeface="+mn-ea"/>
                          <a:cs typeface="+mn-cs"/>
                        </a:rPr>
                        <a:t>What Findable-Accessible-Interoperable-Reusable (FAIR) OASIS data, models and products need to be developed to create a Predictable Ocean? </a:t>
                      </a:r>
                    </a:p>
                  </a:txBody>
                  <a:tcPr marL="72064" marR="72064" marT="36032" marB="36032">
                    <a:solidFill>
                      <a:srgbClr val="34CCCD"/>
                    </a:solidFill>
                  </a:tcPr>
                </a:tc>
                <a:extLst>
                  <a:ext uri="{0D108BD9-81ED-4DB2-BD59-A6C34878D82A}">
                    <a16:rowId xmlns:a16="http://schemas.microsoft.com/office/drawing/2014/main" val="10000"/>
                  </a:ext>
                </a:extLst>
              </a:tr>
              <a:tr h="932997">
                <a:tc>
                  <a:txBody>
                    <a:bodyPr/>
                    <a:lstStyle/>
                    <a:p>
                      <a:pPr marL="0" marR="0" lvl="0" indent="0" algn="l" rtl="0">
                        <a:lnSpc>
                          <a:spcPct val="100000"/>
                        </a:lnSpc>
                        <a:spcBef>
                          <a:spcPts val="0"/>
                        </a:spcBef>
                        <a:spcAft>
                          <a:spcPts val="0"/>
                        </a:spcAft>
                        <a:buClr>
                          <a:srgbClr val="000000"/>
                        </a:buClr>
                        <a:buSzPts val="1400"/>
                        <a:buFont typeface="Arial"/>
                        <a:buNone/>
                      </a:pPr>
                      <a:endParaRPr sz="1200" b="1" u="none" strike="noStrike" cap="none" dirty="0">
                        <a:solidFill>
                          <a:schemeClr val="bg1"/>
                        </a:solidFill>
                      </a:endParaRPr>
                    </a:p>
                  </a:txBody>
                  <a:tcPr marL="72064" marR="72064" marT="36032" marB="36032">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bg1"/>
                          </a:solidFill>
                          <a:latin typeface="+mn-lt"/>
                          <a:ea typeface="Arial"/>
                          <a:cs typeface="Arial"/>
                          <a:sym typeface="Arial"/>
                        </a:rPr>
                        <a:t>Harmonize OO19 recommendations into OASIS, Define Ocean Shots &amp; Process Studies</a:t>
                      </a:r>
                      <a:endParaRPr sz="1200" u="none" strike="noStrike" cap="none" dirty="0">
                        <a:solidFill>
                          <a:schemeClr val="bg1"/>
                        </a:solidFill>
                        <a:latin typeface="+mn-lt"/>
                      </a:endParaRPr>
                    </a:p>
                  </a:txBody>
                  <a:tcPr marL="72064" marR="72064" marT="36032" marB="36032">
                    <a:solidFill>
                      <a:srgbClr val="00B0F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dirty="0">
                          <a:solidFill>
                            <a:schemeClr val="bg1"/>
                          </a:solidFill>
                        </a:rPr>
                        <a:t>Develop Curriculum, Summer Schools, Mentoring, and Partnerships</a:t>
                      </a:r>
                      <a:endParaRPr sz="1200" u="none" strike="noStrike" cap="none" dirty="0">
                        <a:solidFill>
                          <a:schemeClr val="bg1"/>
                        </a:solidFill>
                      </a:endParaRPr>
                    </a:p>
                  </a:txBody>
                  <a:tcPr marL="72064" marR="72064" marT="36032" marB="36032">
                    <a:solidFill>
                      <a:srgbClr val="00B05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dirty="0">
                          <a:solidFill>
                            <a:schemeClr val="bg1"/>
                          </a:solidFill>
                        </a:rPr>
                        <a:t>Propose/implement globally distributed observing network; Supersites, </a:t>
                      </a:r>
                    </a:p>
                    <a:p>
                      <a:pPr marL="0" marR="0" lvl="0" indent="0" algn="l" rtl="0">
                        <a:lnSpc>
                          <a:spcPct val="100000"/>
                        </a:lnSpc>
                        <a:spcBef>
                          <a:spcPts val="0"/>
                        </a:spcBef>
                        <a:spcAft>
                          <a:spcPts val="0"/>
                        </a:spcAft>
                        <a:buClr>
                          <a:srgbClr val="000000"/>
                        </a:buClr>
                        <a:buSzPts val="1400"/>
                        <a:buFont typeface="Arial"/>
                        <a:buNone/>
                      </a:pPr>
                      <a:r>
                        <a:rPr lang="en-US" sz="1200" u="none" strike="noStrike" cap="none" dirty="0">
                          <a:solidFill>
                            <a:schemeClr val="bg1"/>
                          </a:solidFill>
                        </a:rPr>
                        <a:t>Optimize satellites</a:t>
                      </a:r>
                      <a:endParaRPr sz="1200" u="none" strike="noStrike" cap="none" dirty="0">
                        <a:solidFill>
                          <a:schemeClr val="bg1"/>
                        </a:solidFill>
                      </a:endParaRPr>
                    </a:p>
                  </a:txBody>
                  <a:tcPr marL="72064" marR="72064" marT="36032" marB="36032">
                    <a:solidFill>
                      <a:srgbClr val="ED55F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mn-lt"/>
                          <a:ea typeface="Arial"/>
                          <a:cs typeface="Arial"/>
                          <a:sym typeface="Arial"/>
                        </a:rPr>
                        <a:t>Endorsed Community Best Practices</a:t>
                      </a:r>
                      <a:endParaRPr sz="1200" u="none" strike="noStrike" cap="none" dirty="0">
                        <a:solidFill>
                          <a:schemeClr val="bg1"/>
                        </a:solidFill>
                        <a:latin typeface="+mn-lt"/>
                      </a:endParaRPr>
                    </a:p>
                  </a:txBody>
                  <a:tcPr marL="72064" marR="72064" marT="36032" marB="36032">
                    <a:solidFill>
                      <a:srgbClr val="F5A11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1" u="none" strike="noStrike" cap="none" dirty="0"/>
                    </a:p>
                  </a:txBody>
                  <a:tcPr marL="72064" marR="72064" marT="36032" marB="36032">
                    <a:solidFill>
                      <a:srgbClr val="09020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mn-lt"/>
                          <a:ea typeface="Arial"/>
                          <a:cs typeface="Arial"/>
                          <a:sym typeface="Arial"/>
                        </a:rPr>
                        <a:t>Air-sea flux toolbox, Gridded Flux Products, Direct Covariance Flux library, Open Data</a:t>
                      </a:r>
                      <a:endParaRPr sz="1200" u="none" strike="noStrike" cap="none" dirty="0">
                        <a:solidFill>
                          <a:schemeClr val="bg1"/>
                        </a:solidFill>
                        <a:latin typeface="+mn-lt"/>
                      </a:endParaRPr>
                    </a:p>
                  </a:txBody>
                  <a:tcPr marL="72064" marR="72064" marT="36032" marB="36032">
                    <a:solidFill>
                      <a:srgbClr val="FF0000"/>
                    </a:solidFill>
                  </a:tcPr>
                </a:tc>
                <a:extLst>
                  <a:ext uri="{0D108BD9-81ED-4DB2-BD59-A6C34878D82A}">
                    <a16:rowId xmlns:a16="http://schemas.microsoft.com/office/drawing/2014/main" val="10001"/>
                  </a:ext>
                </a:extLst>
              </a:tr>
            </a:tbl>
          </a:graphicData>
        </a:graphic>
      </p:graphicFrame>
      <p:sp>
        <p:nvSpPr>
          <p:cNvPr id="45" name="Google Shape;181;p26">
            <a:extLst>
              <a:ext uri="{FF2B5EF4-FFF2-40B4-BE49-F238E27FC236}">
                <a16:creationId xmlns:a16="http://schemas.microsoft.com/office/drawing/2014/main" id="{A05A9EA5-DEA6-3444-BD95-7F404689A552}"/>
              </a:ext>
            </a:extLst>
          </p:cNvPr>
          <p:cNvSpPr/>
          <p:nvPr/>
        </p:nvSpPr>
        <p:spPr>
          <a:xfrm rot="10800000">
            <a:off x="1982833" y="3234284"/>
            <a:ext cx="91440" cy="394395"/>
          </a:xfrm>
          <a:prstGeom prst="leftBrace">
            <a:avLst>
              <a:gd name="adj1" fmla="val 8333"/>
              <a:gd name="adj2" fmla="val 50000"/>
            </a:avLst>
          </a:prstGeom>
          <a:noFill/>
          <a:ln w="25400" cap="flat" cmpd="sng">
            <a:solidFill>
              <a:srgbClr val="FFFF00"/>
            </a:solidFill>
            <a:prstDash val="solid"/>
            <a:miter lim="800000"/>
            <a:headEnd type="none" w="sm" len="sm"/>
            <a:tailEnd type="none" w="sm" len="sm"/>
          </a:ln>
        </p:spPr>
        <p:txBody>
          <a:bodyPr spcFirstLastPara="1" wrap="square" lIns="72016" tIns="35984" rIns="72016" bIns="35984" anchor="ctr" anchorCtr="0">
            <a:noAutofit/>
          </a:bodyPr>
          <a:lstStyle/>
          <a:p>
            <a:pPr algn="ctr">
              <a:buClr>
                <a:srgbClr val="000000"/>
              </a:buClr>
              <a:buSzPts val="1468"/>
            </a:pPr>
            <a:endParaRPr sz="1418">
              <a:solidFill>
                <a:schemeClr val="dk1"/>
              </a:solidFill>
              <a:latin typeface="Arial"/>
              <a:ea typeface="Arial"/>
              <a:cs typeface="Arial"/>
              <a:sym typeface="Arial"/>
            </a:endParaRPr>
          </a:p>
        </p:txBody>
      </p:sp>
      <p:sp>
        <p:nvSpPr>
          <p:cNvPr id="47" name="Google Shape;184;p26">
            <a:extLst>
              <a:ext uri="{FF2B5EF4-FFF2-40B4-BE49-F238E27FC236}">
                <a16:creationId xmlns:a16="http://schemas.microsoft.com/office/drawing/2014/main" id="{60288D94-922D-D042-8882-FE257DA54DB6}"/>
              </a:ext>
            </a:extLst>
          </p:cNvPr>
          <p:cNvSpPr txBox="1"/>
          <p:nvPr/>
        </p:nvSpPr>
        <p:spPr>
          <a:xfrm>
            <a:off x="0" y="3108181"/>
            <a:ext cx="1862210" cy="643154"/>
          </a:xfrm>
          <a:prstGeom prst="rect">
            <a:avLst/>
          </a:prstGeom>
          <a:noFill/>
          <a:ln>
            <a:noFill/>
          </a:ln>
        </p:spPr>
        <p:txBody>
          <a:bodyPr spcFirstLastPara="1" wrap="square" lIns="88318" tIns="44147" rIns="88318" bIns="44147" anchor="t" anchorCtr="0">
            <a:spAutoFit/>
          </a:bodyPr>
          <a:lstStyle/>
          <a:p>
            <a:pPr algn="r">
              <a:buClr>
                <a:srgbClr val="000000"/>
              </a:buClr>
              <a:buSzPts val="1400"/>
            </a:pPr>
            <a:r>
              <a:rPr lang="en-US" dirty="0">
                <a:solidFill>
                  <a:srgbClr val="FFFF00"/>
                </a:solidFill>
              </a:rPr>
              <a:t>OASIS</a:t>
            </a:r>
          </a:p>
          <a:p>
            <a:pPr algn="r">
              <a:buClr>
                <a:srgbClr val="000000"/>
              </a:buClr>
              <a:buSzPts val="1400"/>
            </a:pPr>
            <a:r>
              <a:rPr lang="en-US" dirty="0">
                <a:solidFill>
                  <a:srgbClr val="FFFF00"/>
                </a:solidFill>
              </a:rPr>
              <a:t>Theme Team</a:t>
            </a:r>
          </a:p>
        </p:txBody>
      </p:sp>
      <p:cxnSp>
        <p:nvCxnSpPr>
          <p:cNvPr id="54" name="Google Shape;191;p26">
            <a:extLst>
              <a:ext uri="{FF2B5EF4-FFF2-40B4-BE49-F238E27FC236}">
                <a16:creationId xmlns:a16="http://schemas.microsoft.com/office/drawing/2014/main" id="{A815C8A4-06B3-AA40-B575-FADFFD9BA215}"/>
              </a:ext>
            </a:extLst>
          </p:cNvPr>
          <p:cNvCxnSpPr/>
          <p:nvPr/>
        </p:nvCxnSpPr>
        <p:spPr>
          <a:xfrm>
            <a:off x="3724419" y="4607787"/>
            <a:ext cx="333274" cy="0"/>
          </a:xfrm>
          <a:prstGeom prst="straightConnector1">
            <a:avLst/>
          </a:prstGeom>
          <a:noFill/>
          <a:ln w="38100" cap="flat" cmpd="sng">
            <a:solidFill>
              <a:srgbClr val="FFFF00"/>
            </a:solidFill>
            <a:prstDash val="solid"/>
            <a:round/>
            <a:headEnd type="triangle" w="med" len="med"/>
            <a:tailEnd type="triangle" w="med" len="med"/>
          </a:ln>
        </p:spPr>
      </p:cxnSp>
      <p:cxnSp>
        <p:nvCxnSpPr>
          <p:cNvPr id="55" name="Google Shape;192;p26">
            <a:extLst>
              <a:ext uri="{FF2B5EF4-FFF2-40B4-BE49-F238E27FC236}">
                <a16:creationId xmlns:a16="http://schemas.microsoft.com/office/drawing/2014/main" id="{B5E1D9B9-FBBC-AE44-B394-EBB3E85217BE}"/>
              </a:ext>
            </a:extLst>
          </p:cNvPr>
          <p:cNvCxnSpPr/>
          <p:nvPr/>
        </p:nvCxnSpPr>
        <p:spPr>
          <a:xfrm>
            <a:off x="5491060" y="4607787"/>
            <a:ext cx="333274" cy="0"/>
          </a:xfrm>
          <a:prstGeom prst="straightConnector1">
            <a:avLst/>
          </a:prstGeom>
          <a:noFill/>
          <a:ln w="38100" cap="flat" cmpd="sng">
            <a:solidFill>
              <a:srgbClr val="FFFF00"/>
            </a:solidFill>
            <a:prstDash val="solid"/>
            <a:round/>
            <a:headEnd type="triangle" w="med" len="med"/>
            <a:tailEnd type="triangle" w="med" len="med"/>
          </a:ln>
        </p:spPr>
      </p:cxnSp>
      <p:cxnSp>
        <p:nvCxnSpPr>
          <p:cNvPr id="56" name="Google Shape;193;p26">
            <a:extLst>
              <a:ext uri="{FF2B5EF4-FFF2-40B4-BE49-F238E27FC236}">
                <a16:creationId xmlns:a16="http://schemas.microsoft.com/office/drawing/2014/main" id="{CFEA24A4-568F-1C4B-ABB1-E371507797E8}"/>
              </a:ext>
            </a:extLst>
          </p:cNvPr>
          <p:cNvCxnSpPr/>
          <p:nvPr/>
        </p:nvCxnSpPr>
        <p:spPr>
          <a:xfrm>
            <a:off x="7257700" y="4607787"/>
            <a:ext cx="333274" cy="0"/>
          </a:xfrm>
          <a:prstGeom prst="straightConnector1">
            <a:avLst/>
          </a:prstGeom>
          <a:noFill/>
          <a:ln w="38100" cap="flat" cmpd="sng">
            <a:solidFill>
              <a:srgbClr val="FFFF00"/>
            </a:solidFill>
            <a:prstDash val="solid"/>
            <a:round/>
            <a:headEnd type="triangle" w="med" len="med"/>
            <a:tailEnd type="triangle" w="med" len="med"/>
          </a:ln>
        </p:spPr>
      </p:cxnSp>
      <p:cxnSp>
        <p:nvCxnSpPr>
          <p:cNvPr id="57" name="Google Shape;194;p26">
            <a:extLst>
              <a:ext uri="{FF2B5EF4-FFF2-40B4-BE49-F238E27FC236}">
                <a16:creationId xmlns:a16="http://schemas.microsoft.com/office/drawing/2014/main" id="{F96F36D5-A5CE-B445-88D2-F3CA9A8E9377}"/>
              </a:ext>
            </a:extLst>
          </p:cNvPr>
          <p:cNvCxnSpPr/>
          <p:nvPr/>
        </p:nvCxnSpPr>
        <p:spPr>
          <a:xfrm>
            <a:off x="9024341" y="4607787"/>
            <a:ext cx="333274" cy="0"/>
          </a:xfrm>
          <a:prstGeom prst="straightConnector1">
            <a:avLst/>
          </a:prstGeom>
          <a:noFill/>
          <a:ln w="38100" cap="flat" cmpd="sng">
            <a:solidFill>
              <a:srgbClr val="FFFF00"/>
            </a:solidFill>
            <a:prstDash val="solid"/>
            <a:round/>
            <a:headEnd type="triangle" w="med" len="med"/>
            <a:tailEnd type="triangle" w="med" len="med"/>
          </a:ln>
        </p:spPr>
      </p:cxnSp>
      <p:sp>
        <p:nvSpPr>
          <p:cNvPr id="58" name="Google Shape;181;p26">
            <a:extLst>
              <a:ext uri="{FF2B5EF4-FFF2-40B4-BE49-F238E27FC236}">
                <a16:creationId xmlns:a16="http://schemas.microsoft.com/office/drawing/2014/main" id="{2F8EFF20-8BE0-E843-83F7-8855D8CB7F98}"/>
              </a:ext>
            </a:extLst>
          </p:cNvPr>
          <p:cNvSpPr/>
          <p:nvPr/>
        </p:nvSpPr>
        <p:spPr>
          <a:xfrm rot="10800000">
            <a:off x="1950407" y="4301086"/>
            <a:ext cx="91440" cy="394395"/>
          </a:xfrm>
          <a:prstGeom prst="leftBrace">
            <a:avLst>
              <a:gd name="adj1" fmla="val 8333"/>
              <a:gd name="adj2" fmla="val 50000"/>
            </a:avLst>
          </a:prstGeom>
          <a:noFill/>
          <a:ln w="25400" cap="flat" cmpd="sng">
            <a:solidFill>
              <a:srgbClr val="FFFF00"/>
            </a:solidFill>
            <a:prstDash val="solid"/>
            <a:miter lim="800000"/>
            <a:headEnd type="none" w="sm" len="sm"/>
            <a:tailEnd type="none" w="sm" len="sm"/>
          </a:ln>
        </p:spPr>
        <p:txBody>
          <a:bodyPr spcFirstLastPara="1" wrap="square" lIns="72016" tIns="35984" rIns="72016" bIns="35984" anchor="ctr" anchorCtr="0">
            <a:noAutofit/>
          </a:bodyPr>
          <a:lstStyle/>
          <a:p>
            <a:pPr algn="ctr">
              <a:buClr>
                <a:srgbClr val="000000"/>
              </a:buClr>
              <a:buSzPts val="1468"/>
            </a:pPr>
            <a:endParaRPr sz="1418">
              <a:solidFill>
                <a:schemeClr val="dk1"/>
              </a:solidFill>
              <a:latin typeface="Arial"/>
              <a:ea typeface="Arial"/>
              <a:cs typeface="Arial"/>
              <a:sym typeface="Arial"/>
            </a:endParaRPr>
          </a:p>
        </p:txBody>
      </p:sp>
      <p:sp>
        <p:nvSpPr>
          <p:cNvPr id="59" name="Google Shape;184;p26">
            <a:extLst>
              <a:ext uri="{FF2B5EF4-FFF2-40B4-BE49-F238E27FC236}">
                <a16:creationId xmlns:a16="http://schemas.microsoft.com/office/drawing/2014/main" id="{B3E0D24D-0275-B44C-A642-C0D6699A0FFC}"/>
              </a:ext>
            </a:extLst>
          </p:cNvPr>
          <p:cNvSpPr txBox="1"/>
          <p:nvPr/>
        </p:nvSpPr>
        <p:spPr>
          <a:xfrm>
            <a:off x="-32426" y="4174983"/>
            <a:ext cx="1862210" cy="643154"/>
          </a:xfrm>
          <a:prstGeom prst="rect">
            <a:avLst/>
          </a:prstGeom>
          <a:noFill/>
          <a:ln>
            <a:noFill/>
          </a:ln>
        </p:spPr>
        <p:txBody>
          <a:bodyPr spcFirstLastPara="1" wrap="square" lIns="88318" tIns="44147" rIns="88318" bIns="44147" anchor="t" anchorCtr="0">
            <a:spAutoFit/>
          </a:bodyPr>
          <a:lstStyle/>
          <a:p>
            <a:pPr algn="r">
              <a:buClr>
                <a:srgbClr val="000000"/>
              </a:buClr>
              <a:buSzPts val="1400"/>
            </a:pPr>
            <a:r>
              <a:rPr lang="en-US" dirty="0">
                <a:solidFill>
                  <a:srgbClr val="FFFF00"/>
                </a:solidFill>
              </a:rPr>
              <a:t>Defining  Question</a:t>
            </a:r>
          </a:p>
        </p:txBody>
      </p:sp>
      <p:sp>
        <p:nvSpPr>
          <p:cNvPr id="60" name="Google Shape;181;p26">
            <a:extLst>
              <a:ext uri="{FF2B5EF4-FFF2-40B4-BE49-F238E27FC236}">
                <a16:creationId xmlns:a16="http://schemas.microsoft.com/office/drawing/2014/main" id="{8C84F61E-AC40-B74A-A918-D924F02C3FA2}"/>
              </a:ext>
            </a:extLst>
          </p:cNvPr>
          <p:cNvSpPr/>
          <p:nvPr/>
        </p:nvSpPr>
        <p:spPr>
          <a:xfrm rot="10800000">
            <a:off x="1937437" y="5737539"/>
            <a:ext cx="91440" cy="394395"/>
          </a:xfrm>
          <a:prstGeom prst="leftBrace">
            <a:avLst>
              <a:gd name="adj1" fmla="val 8333"/>
              <a:gd name="adj2" fmla="val 50000"/>
            </a:avLst>
          </a:prstGeom>
          <a:noFill/>
          <a:ln w="25400" cap="flat" cmpd="sng">
            <a:solidFill>
              <a:srgbClr val="FFFF00"/>
            </a:solidFill>
            <a:prstDash val="solid"/>
            <a:miter lim="800000"/>
            <a:headEnd type="none" w="sm" len="sm"/>
            <a:tailEnd type="none" w="sm" len="sm"/>
          </a:ln>
        </p:spPr>
        <p:txBody>
          <a:bodyPr spcFirstLastPara="1" wrap="square" lIns="72016" tIns="35984" rIns="72016" bIns="35984" anchor="ctr" anchorCtr="0">
            <a:noAutofit/>
          </a:bodyPr>
          <a:lstStyle/>
          <a:p>
            <a:pPr algn="ctr">
              <a:buClr>
                <a:srgbClr val="000000"/>
              </a:buClr>
              <a:buSzPts val="1468"/>
            </a:pPr>
            <a:endParaRPr sz="1418">
              <a:solidFill>
                <a:schemeClr val="dk1"/>
              </a:solidFill>
              <a:latin typeface="Arial"/>
              <a:ea typeface="Arial"/>
              <a:cs typeface="Arial"/>
              <a:sym typeface="Arial"/>
            </a:endParaRPr>
          </a:p>
        </p:txBody>
      </p:sp>
      <p:sp>
        <p:nvSpPr>
          <p:cNvPr id="61" name="Google Shape;184;p26">
            <a:extLst>
              <a:ext uri="{FF2B5EF4-FFF2-40B4-BE49-F238E27FC236}">
                <a16:creationId xmlns:a16="http://schemas.microsoft.com/office/drawing/2014/main" id="{C9924987-01E7-9740-BACD-0EB13887F214}"/>
              </a:ext>
            </a:extLst>
          </p:cNvPr>
          <p:cNvSpPr txBox="1"/>
          <p:nvPr/>
        </p:nvSpPr>
        <p:spPr>
          <a:xfrm>
            <a:off x="26504" y="5527508"/>
            <a:ext cx="1862210" cy="920153"/>
          </a:xfrm>
          <a:prstGeom prst="rect">
            <a:avLst/>
          </a:prstGeom>
          <a:noFill/>
          <a:ln>
            <a:noFill/>
          </a:ln>
        </p:spPr>
        <p:txBody>
          <a:bodyPr spcFirstLastPara="1" wrap="square" lIns="88318" tIns="44147" rIns="88318" bIns="44147" anchor="t" anchorCtr="0">
            <a:spAutoFit/>
          </a:bodyPr>
          <a:lstStyle/>
          <a:p>
            <a:pPr algn="r">
              <a:buClr>
                <a:srgbClr val="000000"/>
              </a:buClr>
              <a:buSzPts val="1400"/>
            </a:pPr>
            <a:r>
              <a:rPr lang="en-US" dirty="0">
                <a:solidFill>
                  <a:srgbClr val="FFFF00"/>
                </a:solidFill>
              </a:rPr>
              <a:t>Near-term tasks SCOR WG #162 deliverables</a:t>
            </a:r>
          </a:p>
        </p:txBody>
      </p:sp>
      <p:sp>
        <p:nvSpPr>
          <p:cNvPr id="2" name="Rectangle 1">
            <a:extLst>
              <a:ext uri="{FF2B5EF4-FFF2-40B4-BE49-F238E27FC236}">
                <a16:creationId xmlns:a16="http://schemas.microsoft.com/office/drawing/2014/main" id="{1269EF80-68E0-7D42-A5EE-5DBEF82E8B98}"/>
              </a:ext>
            </a:extLst>
          </p:cNvPr>
          <p:cNvSpPr/>
          <p:nvPr/>
        </p:nvSpPr>
        <p:spPr>
          <a:xfrm>
            <a:off x="595370" y="1262875"/>
            <a:ext cx="3533660" cy="1200329"/>
          </a:xfrm>
          <a:prstGeom prst="rect">
            <a:avLst/>
          </a:prstGeom>
        </p:spPr>
        <p:txBody>
          <a:bodyPr wrap="none">
            <a:spAutoFit/>
          </a:bodyPr>
          <a:lstStyle/>
          <a:p>
            <a:pPr algn="r"/>
            <a:r>
              <a:rPr lang="en-US" i="1" dirty="0">
                <a:solidFill>
                  <a:schemeClr val="bg1"/>
                </a:solidFill>
              </a:rPr>
              <a:t>To join Theme Teams, select</a:t>
            </a:r>
          </a:p>
          <a:p>
            <a:pPr algn="r"/>
            <a:r>
              <a:rPr lang="en-US" i="1" dirty="0">
                <a:solidFill>
                  <a:schemeClr val="bg1"/>
                </a:solidFill>
              </a:rPr>
              <a:t>“Get Involved” button on</a:t>
            </a:r>
          </a:p>
          <a:p>
            <a:pPr algn="r"/>
            <a:r>
              <a:rPr lang="en-US" i="1" u="sng" dirty="0" err="1">
                <a:solidFill>
                  <a:schemeClr val="bg1"/>
                </a:solidFill>
              </a:rPr>
              <a:t>airseaobs.org</a:t>
            </a:r>
            <a:endParaRPr lang="en-US" i="1" u="sng" dirty="0">
              <a:solidFill>
                <a:schemeClr val="bg1"/>
              </a:solidFill>
            </a:endParaRPr>
          </a:p>
          <a:p>
            <a:pPr algn="r"/>
            <a:r>
              <a:rPr lang="en-US" i="1" dirty="0">
                <a:solidFill>
                  <a:srgbClr val="FFFF00"/>
                </a:solidFill>
              </a:rPr>
              <a:t>https://</a:t>
            </a:r>
            <a:r>
              <a:rPr lang="en-US" i="1" dirty="0" err="1">
                <a:solidFill>
                  <a:srgbClr val="FFFF00"/>
                </a:solidFill>
              </a:rPr>
              <a:t>airseaobs.org</a:t>
            </a:r>
            <a:r>
              <a:rPr lang="en-US" i="1" dirty="0">
                <a:solidFill>
                  <a:srgbClr val="FFFF00"/>
                </a:solidFill>
              </a:rPr>
              <a:t>/get-involved</a:t>
            </a:r>
            <a:endParaRPr lang="en-US" u="sng" dirty="0"/>
          </a:p>
        </p:txBody>
      </p:sp>
    </p:spTree>
    <p:extLst>
      <p:ext uri="{BB962C8B-B14F-4D97-AF65-F5344CB8AC3E}">
        <p14:creationId xmlns:p14="http://schemas.microsoft.com/office/powerpoint/2010/main" val="372823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DC65-6C1C-EA4B-93F0-BAE9A3507755}"/>
              </a:ext>
            </a:extLst>
          </p:cNvPr>
          <p:cNvSpPr>
            <a:spLocks noGrp="1"/>
          </p:cNvSpPr>
          <p:nvPr>
            <p:ph type="ctrTitle"/>
          </p:nvPr>
        </p:nvSpPr>
        <p:spPr>
          <a:xfrm>
            <a:off x="214446" y="1122363"/>
            <a:ext cx="11977554" cy="1311918"/>
          </a:xfrm>
        </p:spPr>
        <p:txBody>
          <a:bodyPr>
            <a:noAutofit/>
          </a:bodyPr>
          <a:lstStyle/>
          <a:p>
            <a:r>
              <a:rPr lang="en-US" sz="2800" i="1" dirty="0">
                <a:solidFill>
                  <a:schemeClr val="bg1"/>
                </a:solidFill>
              </a:rPr>
              <a:t>SCOR Working Group #162 for developing an </a:t>
            </a:r>
            <a:br>
              <a:rPr lang="en-US" sz="2800" i="1" dirty="0">
                <a:solidFill>
                  <a:schemeClr val="bg1"/>
                </a:solidFill>
              </a:rPr>
            </a:br>
            <a:r>
              <a:rPr lang="en-US" sz="3200" b="1" dirty="0">
                <a:solidFill>
                  <a:schemeClr val="bg1"/>
                </a:solidFill>
              </a:rPr>
              <a:t>Observing Air-Sea Interactions Strategy (OASIS)</a:t>
            </a:r>
            <a:br>
              <a:rPr lang="en-US" sz="2400" dirty="0">
                <a:solidFill>
                  <a:schemeClr val="bg1"/>
                </a:solidFill>
              </a:rPr>
            </a:br>
            <a:r>
              <a:rPr lang="en-US" sz="2400" i="1" dirty="0" err="1">
                <a:solidFill>
                  <a:srgbClr val="FFFF00"/>
                </a:solidFill>
              </a:rPr>
              <a:t>airseaobs.org</a:t>
            </a:r>
            <a:r>
              <a:rPr lang="en-US" sz="2400" i="1" dirty="0">
                <a:solidFill>
                  <a:srgbClr val="FFFF00"/>
                </a:solidFill>
              </a:rPr>
              <a:t>/get-involved</a:t>
            </a:r>
          </a:p>
        </p:txBody>
      </p:sp>
      <p:grpSp>
        <p:nvGrpSpPr>
          <p:cNvPr id="4" name="Group 3">
            <a:extLst>
              <a:ext uri="{FF2B5EF4-FFF2-40B4-BE49-F238E27FC236}">
                <a16:creationId xmlns:a16="http://schemas.microsoft.com/office/drawing/2014/main" id="{97F3DBE5-47DD-9A4A-80BA-1AD9534B0392}"/>
              </a:ext>
            </a:extLst>
          </p:cNvPr>
          <p:cNvGrpSpPr/>
          <p:nvPr/>
        </p:nvGrpSpPr>
        <p:grpSpPr>
          <a:xfrm>
            <a:off x="0" y="0"/>
            <a:ext cx="12192000" cy="934931"/>
            <a:chOff x="0" y="0"/>
            <a:chExt cx="12192000" cy="934931"/>
          </a:xfrm>
          <a:solidFill>
            <a:schemeClr val="bg1"/>
          </a:solidFill>
        </p:grpSpPr>
        <p:sp>
          <p:nvSpPr>
            <p:cNvPr id="5" name="Rectangle 4">
              <a:extLst>
                <a:ext uri="{FF2B5EF4-FFF2-40B4-BE49-F238E27FC236}">
                  <a16:creationId xmlns:a16="http://schemas.microsoft.com/office/drawing/2014/main" id="{E7711EC5-89DE-CC42-A226-13EE87075308}"/>
                </a:ext>
              </a:extLst>
            </p:cNvPr>
            <p:cNvSpPr/>
            <p:nvPr/>
          </p:nvSpPr>
          <p:spPr>
            <a:xfrm>
              <a:off x="0" y="0"/>
              <a:ext cx="12192000" cy="93493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logo for OceanObs'19">
              <a:extLst>
                <a:ext uri="{FF2B5EF4-FFF2-40B4-BE49-F238E27FC236}">
                  <a16:creationId xmlns:a16="http://schemas.microsoft.com/office/drawing/2014/main" id="{8C7C8049-6D2C-2543-BEC1-DF5615219698}"/>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914400" cy="914400"/>
            </a:xfrm>
            <a:prstGeom prst="rect">
              <a:avLst/>
            </a:prstGeom>
            <a:grpFill/>
            <a:ln>
              <a:solidFill>
                <a:schemeClr val="bg1"/>
              </a:solidFill>
            </a:ln>
          </p:spPr>
        </p:pic>
        <p:pic>
          <p:nvPicPr>
            <p:cNvPr id="7" name="Picture 6">
              <a:extLst>
                <a:ext uri="{FF2B5EF4-FFF2-40B4-BE49-F238E27FC236}">
                  <a16:creationId xmlns:a16="http://schemas.microsoft.com/office/drawing/2014/main" id="{7ABBDB89-6D16-A447-ADD1-E7B4CCE28DA5}"/>
                </a:ext>
              </a:extLst>
            </p:cNvPr>
            <p:cNvPicPr>
              <a:picLocks noChangeAspect="1"/>
            </p:cNvPicPr>
            <p:nvPr/>
          </p:nvPicPr>
          <p:blipFill>
            <a:blip r:embed="rId4"/>
            <a:stretch>
              <a:fillRect/>
            </a:stretch>
          </p:blipFill>
          <p:spPr>
            <a:xfrm>
              <a:off x="214446" y="0"/>
              <a:ext cx="5362413" cy="914400"/>
            </a:xfrm>
            <a:prstGeom prst="rect">
              <a:avLst/>
            </a:prstGeom>
            <a:grpFill/>
            <a:ln>
              <a:solidFill>
                <a:schemeClr val="bg1"/>
              </a:solidFill>
            </a:ln>
          </p:spPr>
        </p:pic>
        <p:pic>
          <p:nvPicPr>
            <p:cNvPr id="8" name="Picture 7">
              <a:extLst>
                <a:ext uri="{FF2B5EF4-FFF2-40B4-BE49-F238E27FC236}">
                  <a16:creationId xmlns:a16="http://schemas.microsoft.com/office/drawing/2014/main" id="{F647BB48-5126-AF4D-8DD6-990BFA105583}"/>
                </a:ext>
              </a:extLst>
            </p:cNvPr>
            <p:cNvPicPr>
              <a:picLocks noChangeAspect="1"/>
            </p:cNvPicPr>
            <p:nvPr/>
          </p:nvPicPr>
          <p:blipFill>
            <a:blip r:embed="rId5"/>
            <a:stretch>
              <a:fillRect/>
            </a:stretch>
          </p:blipFill>
          <p:spPr>
            <a:xfrm>
              <a:off x="7451304" y="11875"/>
              <a:ext cx="1540764" cy="914400"/>
            </a:xfrm>
            <a:prstGeom prst="rect">
              <a:avLst/>
            </a:prstGeom>
            <a:grpFill/>
            <a:ln>
              <a:solidFill>
                <a:schemeClr val="bg1"/>
              </a:solidFill>
            </a:ln>
          </p:spPr>
        </p:pic>
        <p:pic>
          <p:nvPicPr>
            <p:cNvPr id="9" name="Picture 8">
              <a:extLst>
                <a:ext uri="{FF2B5EF4-FFF2-40B4-BE49-F238E27FC236}">
                  <a16:creationId xmlns:a16="http://schemas.microsoft.com/office/drawing/2014/main" id="{DCE41BBD-D8BF-A044-A4A9-EACBD6EF02F1}"/>
                </a:ext>
              </a:extLst>
            </p:cNvPr>
            <p:cNvPicPr>
              <a:picLocks noChangeAspect="1"/>
            </p:cNvPicPr>
            <p:nvPr/>
          </p:nvPicPr>
          <p:blipFill>
            <a:blip r:embed="rId6"/>
            <a:stretch>
              <a:fillRect/>
            </a:stretch>
          </p:blipFill>
          <p:spPr>
            <a:xfrm>
              <a:off x="9399497" y="9804"/>
              <a:ext cx="2516698" cy="914400"/>
            </a:xfrm>
            <a:prstGeom prst="rect">
              <a:avLst/>
            </a:prstGeom>
            <a:grpFill/>
            <a:ln>
              <a:solidFill>
                <a:schemeClr val="bg1"/>
              </a:solidFill>
            </a:ln>
          </p:spPr>
        </p:pic>
      </p:grpSp>
      <p:pic>
        <p:nvPicPr>
          <p:cNvPr id="13" name="Picture 12">
            <a:extLst>
              <a:ext uri="{FF2B5EF4-FFF2-40B4-BE49-F238E27FC236}">
                <a16:creationId xmlns:a16="http://schemas.microsoft.com/office/drawing/2014/main" id="{3437049C-E0F1-4F4B-AE0D-63922DD19411}"/>
              </a:ext>
            </a:extLst>
          </p:cNvPr>
          <p:cNvPicPr>
            <a:picLocks noChangeAspect="1"/>
          </p:cNvPicPr>
          <p:nvPr/>
        </p:nvPicPr>
        <p:blipFill rotWithShape="1">
          <a:blip r:embed="rId7"/>
          <a:srcRect l="13234" t="11767" r="12428" b="12045"/>
          <a:stretch/>
        </p:blipFill>
        <p:spPr>
          <a:xfrm>
            <a:off x="4304920" y="2621713"/>
            <a:ext cx="3558420" cy="3634824"/>
          </a:xfrm>
          <a:prstGeom prst="rect">
            <a:avLst/>
          </a:prstGeom>
        </p:spPr>
      </p:pic>
      <p:sp>
        <p:nvSpPr>
          <p:cNvPr id="15" name="Google Shape;103;p3">
            <a:extLst>
              <a:ext uri="{FF2B5EF4-FFF2-40B4-BE49-F238E27FC236}">
                <a16:creationId xmlns:a16="http://schemas.microsoft.com/office/drawing/2014/main" id="{C418503D-2C83-394C-AF6A-703CBD31B2C9}"/>
              </a:ext>
            </a:extLst>
          </p:cNvPr>
          <p:cNvSpPr txBox="1"/>
          <p:nvPr/>
        </p:nvSpPr>
        <p:spPr>
          <a:xfrm>
            <a:off x="278757" y="5084284"/>
            <a:ext cx="3843600" cy="13418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1600" dirty="0">
                <a:solidFill>
                  <a:schemeClr val="lt1"/>
                </a:solidFill>
              </a:rPr>
              <a:t>Photo of Earth taken by Apollo 17 crew </a:t>
            </a:r>
            <a:r>
              <a:rPr lang="en-US" sz="1600" dirty="0" err="1">
                <a:solidFill>
                  <a:schemeClr val="lt1"/>
                </a:solidFill>
              </a:rPr>
              <a:t>enroute</a:t>
            </a:r>
            <a:r>
              <a:rPr lang="en-US" sz="1600" dirty="0">
                <a:solidFill>
                  <a:schemeClr val="lt1"/>
                </a:solidFill>
              </a:rPr>
              <a:t> to Moon on December 7, 1972. Credit: NASA.</a:t>
            </a:r>
            <a:endParaRPr sz="1600" dirty="0">
              <a:solidFill>
                <a:schemeClr val="lt1"/>
              </a:solidFill>
            </a:endParaRPr>
          </a:p>
        </p:txBody>
      </p:sp>
      <p:sp>
        <p:nvSpPr>
          <p:cNvPr id="3" name="TextBox 2">
            <a:extLst>
              <a:ext uri="{FF2B5EF4-FFF2-40B4-BE49-F238E27FC236}">
                <a16:creationId xmlns:a16="http://schemas.microsoft.com/office/drawing/2014/main" id="{80FC4DA5-E8D6-1240-A58C-910486F7631A}"/>
              </a:ext>
            </a:extLst>
          </p:cNvPr>
          <p:cNvSpPr txBox="1"/>
          <p:nvPr/>
        </p:nvSpPr>
        <p:spPr>
          <a:xfrm>
            <a:off x="0" y="6489288"/>
            <a:ext cx="12192000"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 DBCP 37</a:t>
            </a:r>
            <a:r>
              <a:rPr lang="en-US" baseline="30000" dirty="0">
                <a:solidFill>
                  <a:schemeClr val="tx1">
                    <a:lumMod val="75000"/>
                    <a:lumOff val="25000"/>
                  </a:schemeClr>
                </a:solidFill>
              </a:rPr>
              <a:t>th</a:t>
            </a:r>
            <a:r>
              <a:rPr lang="en-US" dirty="0">
                <a:solidFill>
                  <a:schemeClr val="tx1">
                    <a:lumMod val="75000"/>
                    <a:lumOff val="25000"/>
                  </a:schemeClr>
                </a:solidFill>
              </a:rPr>
              <a:t> Session (8 November 2021) </a:t>
            </a:r>
          </a:p>
        </p:txBody>
      </p:sp>
    </p:spTree>
    <p:extLst>
      <p:ext uri="{BB962C8B-B14F-4D97-AF65-F5344CB8AC3E}">
        <p14:creationId xmlns:p14="http://schemas.microsoft.com/office/powerpoint/2010/main" val="2331565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8976</TotalTime>
  <Words>2614</Words>
  <Application>Microsoft Macintosh PowerPoint</Application>
  <PresentationFormat>Widescreen</PresentationFormat>
  <Paragraphs>256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Libre Franklin</vt:lpstr>
      <vt:lpstr>Office Theme</vt:lpstr>
      <vt:lpstr>PowerPoint Presentation</vt:lpstr>
      <vt:lpstr>PowerPoint Presentation</vt:lpstr>
      <vt:lpstr>PowerPoint Presentation</vt:lpstr>
      <vt:lpstr>PowerPoint Presentation</vt:lpstr>
      <vt:lpstr>PowerPoint Presentation</vt:lpstr>
      <vt:lpstr>OceanObs19 recommendation: Create a global network of surface ocean and marine boundary layer CO2 measurements</vt:lpstr>
      <vt:lpstr>PowerPoint Presentation</vt:lpstr>
      <vt:lpstr>PowerPoint Presentation</vt:lpstr>
      <vt:lpstr>SCOR Working Group #162 for developing an  Observing Air-Sea Interactions Strategy (OASIS) airseaobs.org/get-involved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Observing Air-Sea Interactions Strategy (OASIS) for a Predicted Ocean  Meghan Cronin (NOAA PMEL, co-chair SCOR Working Group #162)</dc:title>
  <dc:creator>Microsoft Office User</dc:creator>
  <cp:lastModifiedBy>Microsoft Office User</cp:lastModifiedBy>
  <cp:revision>119</cp:revision>
  <dcterms:created xsi:type="dcterms:W3CDTF">2021-09-11T05:37:32Z</dcterms:created>
  <dcterms:modified xsi:type="dcterms:W3CDTF">2021-11-08T04:43:55Z</dcterms:modified>
</cp:coreProperties>
</file>