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1"/>
    <p:sldMasterId id="214748390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0" r:id="rId4"/>
    <p:sldId id="281" r:id="rId5"/>
    <p:sldId id="283" r:id="rId6"/>
    <p:sldId id="282" r:id="rId7"/>
    <p:sldId id="284" r:id="rId8"/>
    <p:sldId id="286" r:id="rId9"/>
    <p:sldId id="277" r:id="rId10"/>
    <p:sldId id="293" r:id="rId11"/>
    <p:sldId id="295" r:id="rId12"/>
    <p:sldId id="296" r:id="rId13"/>
    <p:sldId id="294" r:id="rId14"/>
    <p:sldId id="285" r:id="rId15"/>
    <p:sldId id="302" r:id="rId16"/>
    <p:sldId id="299" r:id="rId17"/>
    <p:sldId id="267" r:id="rId18"/>
    <p:sldId id="291" r:id="rId19"/>
    <p:sldId id="263" r:id="rId20"/>
    <p:sldId id="304" r:id="rId21"/>
    <p:sldId id="305" r:id="rId22"/>
    <p:sldId id="298" r:id="rId23"/>
    <p:sldId id="303" r:id="rId24"/>
    <p:sldId id="292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83C99-7D31-4C0F-8AB6-AD1090C2DF1D}" v="237" dt="2021-11-08T13:21:14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470" autoAdjust="0"/>
  </p:normalViewPr>
  <p:slideViewPr>
    <p:cSldViewPr snapToGrid="0">
      <p:cViewPr varScale="1">
        <p:scale>
          <a:sx n="48" d="100"/>
          <a:sy n="48" d="100"/>
        </p:scale>
        <p:origin x="1800" y="32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8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720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Another new product under development is a quarterly report published jointly by the TCs, with a short status analysis of every individual OceanOPS-coordinated network, and a synthesis of the integrated system. The aim of this product is also to serve as a regular newsletter to the observing community.</a:t>
            </a: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7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deployment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46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deployment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42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deployment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GTMA: pandemic, vandalism, resources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7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HRSST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HRSST workshop</a:t>
            </a:r>
          </a:p>
          <a:p>
            <a:r>
              <a:rPr lang="en-US"/>
              <a:t>GOMO workshop on hurricane intensity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3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100% BUFR</a:t>
            </a:r>
          </a:p>
          <a:p>
            <a:r>
              <a:rPr lang="en-US"/>
              <a:t>69.5%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with us to complete and make it accurate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the participating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FYI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</a:t>
            </a:r>
            <a:r>
              <a:rPr lang="en-US" err="1"/>
              <a:t>levelourth</a:t>
            </a:r>
            <a:r>
              <a:rPr lang="en-US"/>
              <a:t>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1037" name="Picture 18" descr="dbcp_light_tex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8913"/>
            <a:ext cx="2087562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14" descr="ioc_wmo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6344194" y="174171"/>
            <a:ext cx="2636520" cy="120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8" name="Picture 18" descr="dbcp_light_text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242" y="199800"/>
            <a:ext cx="970416" cy="97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Jiang@Oean-op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365.eu.vadesecure.com/safeproxy/v4?f=CxsypdXhnU_rAZ4BEZxtTf7iTmdpA6eA-XAG3vQ4iJqH5YO9bEVKtESPOKCYify5&amp;i=BObKGchndiXA0bC0OpiD7EtY6IdwmsAtYs5xr2lbhtFGF2bedchYlmICCHSFWhQe5GDUjj2BEtqMRDu5g1tnyA&amp;k=Uxf9&amp;r=myF81kfuSK7DE2hgvec_P4_5niUZjvLUlx5t8t0f8s5y_eK8gbwBNLn4ENSzAoci&amp;s=634fbca4618a059cc0a7615f76ba246d6c762371d996a4d8a80e413a4e456c69&amp;u=https%3A%2F%2Fwww.ocean-ops.org%2Fdbcp%2Fcommunity%2Fenvironmental.html" TargetMode="External"/><Relationship Id="rId2" Type="http://schemas.openxmlformats.org/officeDocument/2006/relationships/hyperlink" Target="https://goosocean.org/dbcp-pi-5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wmo.int/en/our-mandate/what-we-do/observations/Unified-WMO-Data-Policy-Resolu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ne4bf-datap1.s3-eu-west-1.amazonaws.com/wmocms/s3fs-public/ckeditor/files/WMO-Unified-Data-Policy-Initial_List_of_core_data_2021-07-14_0.pdf?xmMyJ_QStKaNHwKZs1bR03vk9n9URB3I" TargetMode="External"/><Relationship Id="rId4" Type="http://schemas.openxmlformats.org/officeDocument/2006/relationships/hyperlink" Target="https://public.wmo.int/en/resources/bulletin/global-ocean-observing-system-oceans-of-data-earth-system-predictio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ocea,-ops.org/strategy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-ops.org/metadata" TargetMode="External"/><Relationship Id="rId2" Type="http://schemas.openxmlformats.org/officeDocument/2006/relationships/hyperlink" Target="https://www.ocean-ops.org/api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ncois.gov.in/portal/datainfo/buoys.j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ocean-ops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744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DBCP and OceanOPS 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prstClr val="black"/>
                </a:solidFill>
                <a:ea typeface="+mj-ea"/>
              </a:rPr>
              <a:t>8-11 November 2021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prstClr val="black"/>
                </a:solidFill>
                <a:ea typeface="+mj-ea"/>
              </a:rPr>
              <a:t>Long Jiang, Technical Coordinator</a:t>
            </a:r>
            <a:endParaRPr lang="fr-CH" altLang="en-US" sz="3600" b="1"/>
          </a:p>
          <a:p>
            <a:pPr algn="ctr">
              <a:lnSpc>
                <a:spcPct val="150000"/>
              </a:lnSpc>
            </a:pPr>
            <a:r>
              <a:rPr lang="fr-CH" altLang="en-US" sz="3600" b="1">
                <a:solidFill>
                  <a:prstClr val="black"/>
                </a:solidFill>
                <a:ea typeface="+mj-ea"/>
                <a:hlinkClick r:id="rId3"/>
              </a:rPr>
              <a:t>LJiang@Oean-ops.org</a:t>
            </a:r>
            <a:r>
              <a:rPr lang="fr-CH" altLang="en-US" sz="3600" b="1">
                <a:solidFill>
                  <a:prstClr val="black"/>
                </a:solidFill>
                <a:ea typeface="+mj-ea"/>
              </a:rPr>
              <a:t> </a:t>
            </a:r>
            <a:endParaRPr lang="en-US" altLang="en-US" sz="2400" b="1">
              <a:solidFill>
                <a:prstClr val="black"/>
              </a:solidFill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58F6-80F5-496D-8D17-FA73CF18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NRT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9A59C-3775-407D-80BE-A740A42A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/>
              <a:t>Not all operating members participate in DBCP</a:t>
            </a:r>
          </a:p>
          <a:p>
            <a:r>
              <a:rPr lang="en-US"/>
              <a:t>Not all participating members submitted a NRT</a:t>
            </a:r>
          </a:p>
          <a:p>
            <a:r>
              <a:rPr lang="en-US"/>
              <a:t>Not all deployments recorded in NRT</a:t>
            </a:r>
          </a:p>
          <a:p>
            <a:r>
              <a:rPr lang="en-US"/>
              <a:t>Not all reported in NRT share data to GTS</a:t>
            </a:r>
          </a:p>
          <a:p>
            <a:r>
              <a:rPr lang="en-US"/>
              <a:t>9 out of 27 shared &gt;50% data to GTS regardless format: Australia; Canada; France; Hong Kong, China; India; Italy; Russian Federation; Spain; USA</a:t>
            </a:r>
          </a:p>
        </p:txBody>
      </p:sp>
    </p:spTree>
    <p:extLst>
      <p:ext uri="{BB962C8B-B14F-4D97-AF65-F5344CB8AC3E}">
        <p14:creationId xmlns:p14="http://schemas.microsoft.com/office/powerpoint/2010/main" val="60947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CC0F-B591-4D7F-BAA1-79C80F84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36"/>
            <a:ext cx="8229600" cy="1143000"/>
          </a:xfrm>
        </p:spPr>
        <p:txBody>
          <a:bodyPr/>
          <a:lstStyle/>
          <a:p>
            <a:r>
              <a:rPr lang="en-US" b="1"/>
              <a:t>Activities of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BA8F8-C9C7-4624-B7F7-72EA3330E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84"/>
            <a:ext cx="8229600" cy="56286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/>
              <a:t>TT-DM: data and metadata mapping, drifter wave data</a:t>
            </a:r>
          </a:p>
          <a:p>
            <a:pPr>
              <a:lnSpc>
                <a:spcPct val="170000"/>
              </a:lnSpc>
            </a:pPr>
            <a:r>
              <a:rPr lang="en-US"/>
              <a:t>TT-MB: metadata template and contents</a:t>
            </a:r>
          </a:p>
          <a:p>
            <a:pPr>
              <a:lnSpc>
                <a:spcPct val="170000"/>
              </a:lnSpc>
            </a:pPr>
            <a:r>
              <a:rPr lang="en-US"/>
              <a:t>TT-CB: </a:t>
            </a:r>
            <a:r>
              <a:rPr lang="en-US">
                <a:hlinkClick r:id="rId2"/>
              </a:rPr>
              <a:t>PI-5</a:t>
            </a:r>
            <a:r>
              <a:rPr lang="en-US"/>
              <a:t> (SPC, Rachel, Sid, et al. ), </a:t>
            </a:r>
            <a:r>
              <a:rPr lang="en-US">
                <a:solidFill>
                  <a:schemeClr val="accent4"/>
                </a:solidFill>
              </a:rPr>
              <a:t>wave drifter award</a:t>
            </a:r>
          </a:p>
          <a:p>
            <a:pPr>
              <a:lnSpc>
                <a:spcPct val="170000"/>
              </a:lnSpc>
            </a:pPr>
            <a:r>
              <a:rPr lang="en-US"/>
              <a:t>TT-ES: Establishment, deliverables, and </a:t>
            </a:r>
            <a:r>
              <a:rPr lang="en-US">
                <a:hlinkClick r:id="rId3"/>
              </a:rPr>
              <a:t>webpage</a:t>
            </a:r>
            <a:r>
              <a:rPr lang="en-US"/>
              <a:t> (Karen)</a:t>
            </a:r>
          </a:p>
          <a:p>
            <a:pPr>
              <a:lnSpc>
                <a:spcPct val="170000"/>
              </a:lnSpc>
            </a:pPr>
            <a:r>
              <a:rPr lang="en-US"/>
              <a:t>TT-DBPD: Expansion scope of work (Rick)</a:t>
            </a:r>
          </a:p>
          <a:p>
            <a:pPr>
              <a:lnSpc>
                <a:spcPct val="170000"/>
              </a:lnSpc>
            </a:pPr>
            <a:r>
              <a:rPr lang="en-US"/>
              <a:t>TT-WM: wave workshop postponed (Val, Bob)</a:t>
            </a:r>
          </a:p>
          <a:p>
            <a:pPr>
              <a:lnSpc>
                <a:spcPct val="170000"/>
              </a:lnSpc>
            </a:pPr>
            <a:r>
              <a:rPr lang="en-US"/>
              <a:t>ITP: a survey and tsunami detection workshop proposed (Boris, Venkat, Chris Moore, Chris Meinig, Bruce Howe, …)</a:t>
            </a:r>
          </a:p>
          <a:p>
            <a:pPr>
              <a:lnSpc>
                <a:spcPct val="170000"/>
              </a:lnSpc>
            </a:pPr>
            <a:r>
              <a:rPr lang="en-US"/>
              <a:t>WG-Vandalisms</a:t>
            </a:r>
          </a:p>
          <a:p>
            <a:pPr>
              <a:lnSpc>
                <a:spcPct val="170000"/>
              </a:lnSpc>
            </a:pPr>
            <a:r>
              <a:rPr lang="en-US"/>
              <a:t>Metadata for TRUSTED HRSST</a:t>
            </a:r>
          </a:p>
          <a:p>
            <a:pPr>
              <a:lnSpc>
                <a:spcPct val="170000"/>
              </a:lnSpc>
            </a:pPr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5659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29E1-A83E-4583-AC44-CBA2F2E9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Data Policy and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4AA3A-FAD6-4723-8072-30CEDE93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WMO </a:t>
            </a:r>
            <a:r>
              <a:rPr lang="en-US" dirty="0">
                <a:hlinkClick r:id="rId3"/>
              </a:rPr>
              <a:t>Unified Data Policy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The Global Ocean Observing System: Oceans of Data for Earth System Predictions</a:t>
            </a:r>
            <a:r>
              <a:rPr lang="en-US" dirty="0"/>
              <a:t> (Sid Thurston, et al.)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5"/>
              </a:rPr>
              <a:t>Core ocean data </a:t>
            </a:r>
            <a:r>
              <a:rPr lang="en-US" dirty="0"/>
              <a:t>(Jon Turton, et al.)</a:t>
            </a:r>
          </a:p>
          <a:p>
            <a:pPr>
              <a:lnSpc>
                <a:spcPct val="150000"/>
              </a:lnSpc>
            </a:pPr>
            <a:r>
              <a:rPr lang="en-US" dirty="0"/>
              <a:t>RAII&amp;RAV side events on ocean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4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7BCC8-2192-4885-84FD-29D0E2BB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166"/>
            <a:ext cx="8229600" cy="1143000"/>
          </a:xfrm>
        </p:spPr>
        <p:txBody>
          <a:bodyPr/>
          <a:lstStyle/>
          <a:p>
            <a:r>
              <a:rPr lang="en-US"/>
              <a:t>OceanOPS </a:t>
            </a:r>
            <a:r>
              <a:rPr lang="en-US" err="1"/>
              <a:t>Team@Brest</a:t>
            </a:r>
            <a:endParaRPr 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2149BA3-2B13-4D50-B830-BD48B5B3CE5D}"/>
              </a:ext>
            </a:extLst>
          </p:cNvPr>
          <p:cNvPicPr/>
          <p:nvPr/>
        </p:nvPicPr>
        <p:blipFill rotWithShape="1">
          <a:blip r:embed="rId3"/>
          <a:srcRect t="10918" b="5916"/>
          <a:stretch/>
        </p:blipFill>
        <p:spPr>
          <a:xfrm>
            <a:off x="0" y="1169367"/>
            <a:ext cx="9144000" cy="56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3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7F3D-BFD1-458D-90EF-A2C37E13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US">
                <a:hlinkClick r:id="rId2"/>
              </a:rPr>
              <a:t>OceanOPS Strategy</a:t>
            </a:r>
            <a:r>
              <a:rPr lang="en-US"/>
              <a:t> Implementation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C0F548-9C20-4CB3-91D6-081F7C9C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9371" y="1047919"/>
            <a:ext cx="4389596" cy="567118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9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60EA-DB9A-423B-AE95-E394C043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OceanOPS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1FE18-D7C8-46C8-ACD3-0A4C57A2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9259"/>
            <a:ext cx="8420582" cy="53909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/>
              <a:t>Harmonized and Integrated</a:t>
            </a:r>
          </a:p>
          <a:p>
            <a:pPr>
              <a:lnSpc>
                <a:spcPct val="150000"/>
              </a:lnSpc>
            </a:pPr>
            <a:r>
              <a:rPr lang="en-US"/>
              <a:t>Dedicated staff</a:t>
            </a:r>
          </a:p>
          <a:p>
            <a:pPr>
              <a:lnSpc>
                <a:spcPct val="150000"/>
              </a:lnSpc>
            </a:pPr>
            <a:r>
              <a:rPr lang="en-US"/>
              <a:t>API (</a:t>
            </a:r>
            <a:r>
              <a:rPr lang="en-US">
                <a:hlinkClick r:id="rId2"/>
              </a:rPr>
              <a:t>https://www.ocean-ops.org/api</a:t>
            </a:r>
            <a:r>
              <a:rPr lang="en-US"/>
              <a:t>)</a:t>
            </a:r>
          </a:p>
          <a:p>
            <a:pPr>
              <a:lnSpc>
                <a:spcPct val="150000"/>
              </a:lnSpc>
            </a:pPr>
            <a:r>
              <a:rPr lang="en-US"/>
              <a:t>Documentation with format (</a:t>
            </a:r>
            <a:r>
              <a:rPr lang="en-US">
                <a:hlinkClick r:id="rId3"/>
              </a:rPr>
              <a:t>https://ocean-ops.org/metadata</a:t>
            </a:r>
            <a:r>
              <a:rPr lang="en-US"/>
              <a:t> )</a:t>
            </a:r>
          </a:p>
          <a:p>
            <a:pPr>
              <a:lnSpc>
                <a:spcPct val="150000"/>
              </a:lnSpc>
            </a:pPr>
            <a:r>
              <a:rPr lang="en-US"/>
              <a:t>DBCP teams to work with us on finalization and feedback</a:t>
            </a:r>
          </a:p>
          <a:p>
            <a:pPr>
              <a:lnSpc>
                <a:spcPct val="150000"/>
              </a:lnSpc>
            </a:pPr>
            <a:r>
              <a:rPr lang="en-US"/>
              <a:t>One priority item in 2022</a:t>
            </a:r>
          </a:p>
        </p:txBody>
      </p:sp>
    </p:spTree>
    <p:extLst>
      <p:ext uri="{BB962C8B-B14F-4D97-AF65-F5344CB8AC3E}">
        <p14:creationId xmlns:p14="http://schemas.microsoft.com/office/powerpoint/2010/main" val="150333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9F7E-9083-45DA-B3B0-57ED960F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88" y="29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Ocean Observing System Report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44D1-F139-4024-BDD4-2DA7C6D7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38206"/>
            <a:ext cx="8928992" cy="5087957"/>
          </a:xfrm>
        </p:spPr>
        <p:txBody>
          <a:bodyPr/>
          <a:lstStyle/>
          <a:p>
            <a:pPr marL="171450" marR="0" lvl="0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9EE0"/>
              </a:buClr>
              <a:buSzPts val="1600"/>
              <a:buFont typeface="Noto Sans Symbols"/>
              <a:buChar char="▪"/>
            </a:pPr>
            <a:r>
              <a:rPr lang="en-US" sz="3200"/>
              <a:t>Released in July 2021 with interactive web version</a:t>
            </a:r>
          </a:p>
          <a:p>
            <a:pPr marL="171450" indent="-165100">
              <a:lnSpc>
                <a:spcPct val="90000"/>
              </a:lnSpc>
              <a:spcBef>
                <a:spcPts val="750"/>
              </a:spcBef>
              <a:buClr>
                <a:srgbClr val="009EE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rgbClr val="00153A"/>
                </a:solidFill>
              </a:rPr>
              <a:t>B</a:t>
            </a:r>
            <a:r>
              <a:rPr lang="en-US" sz="3200" b="0" i="0" u="none" strike="noStrike">
                <a:solidFill>
                  <a:srgbClr val="00153A"/>
                </a:solidFill>
              </a:rPr>
              <a:t>roader GOOS Report (includes BGC Panel and GOOS SC members in editorial board)</a:t>
            </a:r>
          </a:p>
          <a:p>
            <a:pPr marL="171450" marR="0" lvl="0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9EE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rgbClr val="00153A"/>
                </a:solidFill>
              </a:rPr>
              <a:t>2021 Focus:</a:t>
            </a:r>
            <a:br>
              <a:rPr lang="en-US">
                <a:solidFill>
                  <a:srgbClr val="00153A"/>
                </a:solidFill>
              </a:rPr>
            </a:br>
            <a:endParaRPr lang="fr-FR" sz="1500"/>
          </a:p>
          <a:p>
            <a:pPr marL="514350" lvl="1" indent="-158750">
              <a:lnSpc>
                <a:spcPct val="90000"/>
              </a:lnSpc>
              <a:spcBef>
                <a:spcPts val="375"/>
              </a:spcBef>
              <a:buClr>
                <a:srgbClr val="87888A"/>
              </a:buClr>
              <a:buSzPts val="1500"/>
              <a:buFont typeface="Noto Sans Symbols"/>
              <a:buChar char="▪"/>
            </a:pPr>
            <a:r>
              <a:rPr lang="fr-FR" sz="1800"/>
              <a:t>In situ &amp; satellite </a:t>
            </a:r>
            <a:br>
              <a:rPr lang="fr-FR" sz="1800"/>
            </a:br>
            <a:r>
              <a:rPr lang="fr-FR" sz="1800"/>
              <a:t>observation </a:t>
            </a:r>
            <a:r>
              <a:rPr lang="fr-FR" sz="1800" err="1"/>
              <a:t>status</a:t>
            </a:r>
            <a:endParaRPr lang="fr-FR" sz="1800"/>
          </a:p>
          <a:p>
            <a:pPr marL="514350" marR="0" lvl="1" indent="-158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7888A"/>
              </a:buClr>
              <a:buSzPts val="1500"/>
              <a:buFont typeface="Noto Sans Symbols"/>
              <a:buChar char="▪"/>
            </a:pPr>
            <a:r>
              <a:rPr lang="fr-FR" sz="1800"/>
              <a:t>Ocean </a:t>
            </a:r>
            <a:r>
              <a:rPr lang="fr-FR" sz="1800" err="1"/>
              <a:t>oxygen</a:t>
            </a:r>
            <a:r>
              <a:rPr lang="fr-FR" sz="1800"/>
              <a:t> </a:t>
            </a:r>
          </a:p>
          <a:p>
            <a:pPr marL="514350" marR="0" lvl="1" indent="-158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7888A"/>
              </a:buClr>
              <a:buSzPts val="1500"/>
              <a:buFont typeface="Noto Sans Symbols"/>
              <a:buChar char="▪"/>
            </a:pPr>
            <a:r>
              <a:rPr lang="fr-FR" sz="1800"/>
              <a:t>Tropical Pacific </a:t>
            </a:r>
            <a:br>
              <a:rPr lang="fr-FR" sz="1800"/>
            </a:br>
            <a:r>
              <a:rPr lang="fr-FR" sz="1800" err="1"/>
              <a:t>Observing</a:t>
            </a:r>
            <a:r>
              <a:rPr lang="fr-FR" sz="1800"/>
              <a:t> System 2020</a:t>
            </a:r>
          </a:p>
          <a:p>
            <a:pPr marL="514350" marR="0" lvl="1" indent="-158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7888A"/>
              </a:buClr>
              <a:buSzPts val="1500"/>
              <a:buFont typeface="Noto Sans Symbols"/>
              <a:buChar char="▪"/>
            </a:pPr>
            <a:r>
              <a:rPr lang="fr-FR" sz="1800"/>
              <a:t>Community stories</a:t>
            </a:r>
          </a:p>
          <a:p>
            <a:pPr marL="514350" marR="0" lvl="1" indent="-158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7888A"/>
              </a:buClr>
              <a:buSzPts val="1500"/>
              <a:buFont typeface="Noto Sans Symbols"/>
              <a:buChar char="▪"/>
            </a:pPr>
            <a:r>
              <a:rPr lang="fr-FR" sz="1800" err="1"/>
              <a:t>Emerging</a:t>
            </a:r>
            <a:r>
              <a:rPr lang="fr-FR" sz="1800"/>
              <a:t> networks </a:t>
            </a:r>
            <a:br>
              <a:rPr lang="fr-FR" sz="1800"/>
            </a:br>
            <a:r>
              <a:rPr lang="fr-FR" sz="1800" err="1"/>
              <a:t>growth</a:t>
            </a:r>
            <a:endParaRPr lang="fr-FR" sz="1800"/>
          </a:p>
          <a:p>
            <a:pPr marL="514350" marR="0" lvl="1" indent="-158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7888A"/>
              </a:buClr>
              <a:buSzPts val="1500"/>
              <a:buFont typeface="Noto Sans Symbols"/>
              <a:buChar char="▪"/>
            </a:pPr>
            <a:r>
              <a:rPr lang="fr-FR" sz="1800" err="1"/>
              <a:t>Technology</a:t>
            </a:r>
            <a:r>
              <a:rPr lang="fr-FR" sz="1800"/>
              <a:t> </a:t>
            </a:r>
            <a:br>
              <a:rPr lang="fr-FR" sz="1800"/>
            </a:br>
            <a:r>
              <a:rPr lang="fr-FR" sz="1800" err="1"/>
              <a:t>development</a:t>
            </a:r>
            <a:endParaRPr lang="fr-FR" sz="1800"/>
          </a:p>
          <a:p>
            <a:pPr marL="171450" indent="-165100">
              <a:lnSpc>
                <a:spcPct val="90000"/>
              </a:lnSpc>
              <a:spcBef>
                <a:spcPts val="750"/>
              </a:spcBef>
              <a:buClr>
                <a:srgbClr val="009EE0"/>
              </a:buClr>
              <a:buSzPts val="1600"/>
              <a:buFont typeface="Noto Sans Symbols"/>
              <a:buChar char="▪"/>
            </a:pPr>
            <a:endParaRPr lang="en-US" sz="3200"/>
          </a:p>
          <a:p>
            <a:pPr marL="171450" marR="0" lvl="0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9EE0"/>
              </a:buClr>
              <a:buSzPts val="1600"/>
              <a:buFont typeface="Noto Sans Symbols"/>
              <a:buChar char="▪"/>
            </a:pPr>
            <a:endParaRPr lang="en-US" sz="32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5DDDC-DBA7-4F38-9F5A-416AC83E2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373E91-1937-46D8-B393-D77320A7F82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oogle Shape;256;p20">
            <a:extLst>
              <a:ext uri="{FF2B5EF4-FFF2-40B4-BE49-F238E27FC236}">
                <a16:creationId xmlns:a16="http://schemas.microsoft.com/office/drawing/2014/main" id="{17CE8E0A-690C-4A31-84A4-20B0B266B1AD}"/>
              </a:ext>
            </a:extLst>
          </p:cNvPr>
          <p:cNvGrpSpPr/>
          <p:nvPr/>
        </p:nvGrpSpPr>
        <p:grpSpPr>
          <a:xfrm>
            <a:off x="2963128" y="2522385"/>
            <a:ext cx="6156176" cy="4280317"/>
            <a:chOff x="4802437" y="1629524"/>
            <a:chExt cx="7325535" cy="5183425"/>
          </a:xfrm>
        </p:grpSpPr>
        <p:pic>
          <p:nvPicPr>
            <p:cNvPr id="6" name="Google Shape;257;p20">
              <a:extLst>
                <a:ext uri="{FF2B5EF4-FFF2-40B4-BE49-F238E27FC236}">
                  <a16:creationId xmlns:a16="http://schemas.microsoft.com/office/drawing/2014/main" id="{91C9C497-733B-4C7B-8914-9D881A55919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97929" y="1629524"/>
              <a:ext cx="1930043" cy="251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58;p20">
              <a:extLst>
                <a:ext uri="{FF2B5EF4-FFF2-40B4-BE49-F238E27FC236}">
                  <a16:creationId xmlns:a16="http://schemas.microsoft.com/office/drawing/2014/main" id="{77535EC4-C9E0-47BC-BE1B-A538FB4CAE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02437" y="1633331"/>
              <a:ext cx="1799707" cy="2512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59;p20">
              <a:extLst>
                <a:ext uri="{FF2B5EF4-FFF2-40B4-BE49-F238E27FC236}">
                  <a16:creationId xmlns:a16="http://schemas.microsoft.com/office/drawing/2014/main" id="{98EEFD22-1878-4117-B118-17F9A7DEAA1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02437" y="4290562"/>
              <a:ext cx="7322451" cy="2522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60;p20">
              <a:extLst>
                <a:ext uri="{FF2B5EF4-FFF2-40B4-BE49-F238E27FC236}">
                  <a16:creationId xmlns:a16="http://schemas.microsoft.com/office/drawing/2014/main" id="{5E4EDE2D-CCEE-4959-84BE-00CAE1AA29E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02144" y="1633327"/>
              <a:ext cx="3595785" cy="251237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3083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5F1EDA-13A3-4E87-9544-29CDD4F6A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9" y="1083677"/>
            <a:ext cx="7128792" cy="5513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D3E45-80C5-4988-8DCB-7D71904D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Quarterly OceanOPS Bulletin</a:t>
            </a:r>
            <a:br>
              <a:rPr lang="en-US"/>
            </a:br>
            <a:r>
              <a:rPr lang="en-US" sz="2400"/>
              <a:t>Newsletter-like, integrated and network 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D4D95-E6F9-41EE-96FF-3D510EF5E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373E91-1937-46D8-B393-D77320A7F82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9DC8006-1CF9-4932-88FA-2560F97C3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9" y="1061611"/>
            <a:ext cx="4748164" cy="3672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C8464A-24A1-495E-AE39-5C2F31FBB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07" y="3154362"/>
            <a:ext cx="4433454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8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8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SOT Overview in Brief</a:t>
            </a:r>
            <a:br>
              <a:rPr lang="en-US"/>
            </a:br>
            <a:r>
              <a:rPr lang="en-US" sz="1800"/>
              <a:t>Developments, Achievements, Intersessional Plans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20868"/>
            <a:ext cx="8291264" cy="5624432"/>
          </a:xfrm>
        </p:spPr>
        <p:txBody>
          <a:bodyPr>
            <a:normAutofit fontScale="92500" lnSpcReduction="20000"/>
          </a:bodyPr>
          <a:lstStyle/>
          <a:p>
            <a:pPr marL="228600" lvl="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sz="2000"/>
              <a:t>SOOPIP</a:t>
            </a:r>
          </a:p>
          <a:p>
            <a:pPr marL="685800" lvl="1" indent="-228600">
              <a:spcBef>
                <a:spcPts val="0"/>
              </a:spcBef>
              <a:buSzPts val="2100"/>
            </a:pPr>
            <a:r>
              <a:rPr lang="en-US" sz="1600"/>
              <a:t>Very good progress on standards and best practices.</a:t>
            </a:r>
          </a:p>
          <a:p>
            <a:pPr marL="685800" lvl="1" indent="-228600">
              <a:spcBef>
                <a:spcPts val="0"/>
              </a:spcBef>
              <a:buSzPts val="2100"/>
            </a:pPr>
            <a:r>
              <a:rPr lang="en-US" sz="1600"/>
              <a:t>Recent cross-network workshop on boundary currents.</a:t>
            </a:r>
          </a:p>
          <a:p>
            <a:pPr marL="685800" lvl="1" indent="-228600">
              <a:spcBef>
                <a:spcPts val="0"/>
              </a:spcBef>
              <a:buSzPts val="2100"/>
            </a:pPr>
            <a:r>
              <a:rPr lang="en-US" sz="1600"/>
              <a:t>Coordinating on environmental stewardship</a:t>
            </a:r>
          </a:p>
          <a:p>
            <a:pPr marL="457200" lvl="1" indent="0">
              <a:spcBef>
                <a:spcPts val="0"/>
              </a:spcBef>
              <a:buSzPts val="2100"/>
              <a:buNone/>
            </a:pPr>
            <a:endParaRPr lang="en-US" sz="1600"/>
          </a:p>
          <a:p>
            <a:pPr marL="228600" indent="-228600">
              <a:spcBef>
                <a:spcPts val="0"/>
              </a:spcBef>
            </a:pPr>
            <a:r>
              <a:rPr lang="en-US" sz="2000"/>
              <a:t>VOS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/>
              <a:t>Hosted PMO-6.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2000" b="1"/>
              <a:t>Validated the SOT metadata structure, including reference tables / definitions.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2000" b="1"/>
              <a:t>Website improvement for metadata management being completed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/>
              <a:t>SOT-ID codified at recent INFCOM session.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600"/>
              <a:t>Maersk coordination and developing closer relationships with other partners.</a:t>
            </a:r>
          </a:p>
          <a:p>
            <a:pPr marL="228600" indent="-228600">
              <a:spcBef>
                <a:spcPts val="0"/>
              </a:spcBef>
            </a:pPr>
            <a:endParaRPr lang="en-US" sz="2000"/>
          </a:p>
          <a:p>
            <a:pPr marL="228600" indent="-228600">
              <a:spcBef>
                <a:spcPts val="0"/>
              </a:spcBef>
            </a:pPr>
            <a:r>
              <a:rPr lang="en-US" sz="2000"/>
              <a:t>ASAP (now a panel)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1600"/>
              <a:t>Great coordination with </a:t>
            </a:r>
            <a:r>
              <a:rPr lang="en-US" sz="1600" err="1"/>
              <a:t>Polarstern</a:t>
            </a:r>
            <a:r>
              <a:rPr lang="en-US" sz="1600"/>
              <a:t> Arctic research expedition.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1600"/>
              <a:t>GOOS webinar hosted November 3.  </a:t>
            </a:r>
          </a:p>
          <a:p>
            <a:pPr marL="685800" lvl="1" indent="-228600">
              <a:spcBef>
                <a:spcPts val="0"/>
              </a:spcBef>
            </a:pPr>
            <a:endParaRPr lang="en-US" sz="1600"/>
          </a:p>
          <a:p>
            <a:pPr marL="228600" indent="-228600">
              <a:spcBef>
                <a:spcPts val="0"/>
              </a:spcBef>
            </a:pPr>
            <a:r>
              <a:rPr lang="en-US" sz="2000"/>
              <a:t>Plans and Opportunities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1600"/>
              <a:t>Hosted SOT-11 virtually September 13 – 16.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1600"/>
              <a:t>Working through the UN Decade of Ocean Science.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1600"/>
              <a:t>Renewed attention to SOT-wide KPI(s).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1600"/>
              <a:t>Continued metadata transition activities.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1600"/>
              <a:t>Capacity development.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1600"/>
              <a:t>Best practices.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1600"/>
              <a:t>WMO functional connections.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1600"/>
              <a:t>Periodic webinars.</a:t>
            </a:r>
          </a:p>
          <a:p>
            <a:pPr marL="685800" lvl="1" indent="-228600">
              <a:spcBef>
                <a:spcPts val="0"/>
              </a:spcBef>
            </a:pPr>
            <a:r>
              <a:rPr lang="en-US" sz="1600"/>
              <a:t>More compact implementation strategy.</a:t>
            </a:r>
          </a:p>
          <a:p>
            <a:pPr marL="685800" lvl="1" indent="-228600">
              <a:spcBef>
                <a:spcPts val="0"/>
              </a:spcBef>
            </a:pPr>
            <a:endParaRPr lang="en-US" sz="1600"/>
          </a:p>
          <a:p>
            <a:pPr marL="685800" lvl="1" indent="-228600">
              <a:spcBef>
                <a:spcPts val="0"/>
              </a:spcBef>
            </a:pPr>
            <a:endParaRPr lang="en-US" sz="1600"/>
          </a:p>
          <a:p>
            <a:pPr marL="685800" lvl="1" indent="-228600">
              <a:spcBef>
                <a:spcPts val="0"/>
              </a:spcBef>
            </a:pPr>
            <a:endParaRPr lang="en-US" sz="1600"/>
          </a:p>
          <a:p>
            <a:pPr marL="342900" indent="-228600">
              <a:spcBef>
                <a:spcPts val="0"/>
              </a:spcBef>
            </a:pPr>
            <a:endParaRPr lang="en-US" sz="2000"/>
          </a:p>
          <a:p>
            <a:pPr marL="228600" lvl="0" indent="-228600">
              <a:spcBef>
                <a:spcPts val="0"/>
              </a:spcBef>
              <a:buClr>
                <a:srgbClr val="00153A"/>
              </a:buClr>
              <a:buSzPts val="2100"/>
            </a:pPr>
            <a:endParaRPr lang="en-US" sz="2000"/>
          </a:p>
          <a:p>
            <a:pPr lvl="1"/>
            <a:endParaRPr lang="en-US" sz="1600">
              <a:effectLst/>
            </a:endParaRPr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057400" cy="225425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227" y="4168916"/>
            <a:ext cx="2685123" cy="25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2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868"/>
            <a:ext cx="8229600" cy="1143000"/>
          </a:xfrm>
        </p:spPr>
        <p:txBody>
          <a:bodyPr>
            <a:normAutofit/>
          </a:bodyPr>
          <a:lstStyle/>
          <a:p>
            <a:r>
              <a:rPr lang="en-US" b="1"/>
              <a:t>Deployment Opportunities</a:t>
            </a:r>
            <a:br>
              <a:rPr lang="en-US"/>
            </a:br>
            <a:r>
              <a:rPr lang="en-US" sz="1800" b="1">
                <a:cs typeface="Calibri"/>
              </a:rPr>
              <a:t>Maintenance and Recoveries?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20868"/>
            <a:ext cx="8291264" cy="5624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sz="2400">
                <a:cs typeface="Calibri"/>
              </a:rPr>
              <a:t>From the </a:t>
            </a:r>
            <a:r>
              <a:rPr lang="en-US" sz="2400" err="1">
                <a:cs typeface="Calibri"/>
              </a:rPr>
              <a:t>OceanOPS</a:t>
            </a:r>
            <a:r>
              <a:rPr lang="en-US" sz="2400">
                <a:cs typeface="Calibri"/>
              </a:rPr>
              <a:t> system, many cruises are available that could be used as opportunities for DBCP</a:t>
            </a: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sz="2400">
                <a:cs typeface="Calibri"/>
              </a:rPr>
              <a:t>While updating of the information is at present still a time-consuming manual task (Covid changes), many RV cruises will soon be synchronized m2m per MFP with </a:t>
            </a:r>
            <a:r>
              <a:rPr lang="en-US" sz="2400" err="1">
                <a:cs typeface="Calibri"/>
              </a:rPr>
              <a:t>OceanOPS</a:t>
            </a:r>
            <a:endParaRPr lang="en-US" sz="2400">
              <a:cs typeface="Calibri"/>
            </a:endParaRP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sz="2400">
                <a:cs typeface="Calibri"/>
              </a:rPr>
              <a:t>Increased cooperation with IRSO is also beneficial for recoveries and maintenance; "</a:t>
            </a:r>
            <a:r>
              <a:rPr lang="en-US" sz="2400" err="1">
                <a:cs typeface="Calibri"/>
              </a:rPr>
              <a:t>Eurofleets</a:t>
            </a:r>
            <a:r>
              <a:rPr lang="en-US" sz="2400">
                <a:cs typeface="Calibri"/>
              </a:rPr>
              <a:t>" project could even fund extra </a:t>
            </a:r>
            <a:r>
              <a:rPr lang="en-US" sz="2400" err="1">
                <a:cs typeface="Calibri"/>
              </a:rPr>
              <a:t>shiptime</a:t>
            </a:r>
            <a:r>
              <a:rPr lang="en-US" sz="2400">
                <a:cs typeface="Calibri"/>
              </a:rPr>
              <a:t>.</a:t>
            </a: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sz="2400">
                <a:cs typeface="Calibri"/>
              </a:rPr>
              <a:t>Citizen "Science" is of growing importance, </a:t>
            </a:r>
            <a:r>
              <a:rPr lang="en-US" sz="2400" err="1">
                <a:cs typeface="Calibri"/>
              </a:rPr>
              <a:t>OceanOPS</a:t>
            </a:r>
            <a:r>
              <a:rPr lang="en-US" sz="2400">
                <a:cs typeface="Calibri"/>
              </a:rPr>
              <a:t> leads a corresponding Decade Project. Such deployments are presently underway and comprise big outreach potential</a:t>
            </a: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sz="2400">
                <a:cs typeface="Calibri"/>
              </a:rPr>
              <a:t>SOT panels have always been supportive but are often not used (apart some SOOP lines): ship suppliers and warehouses good pilot project -&gt; continue!</a:t>
            </a: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endParaRPr lang="en-US" sz="2000">
              <a:cs typeface="Calibri"/>
            </a:endParaRPr>
          </a:p>
          <a:p>
            <a:pPr marL="685800" lvl="1" indent="-228600">
              <a:spcBef>
                <a:spcPts val="0"/>
              </a:spcBef>
            </a:pPr>
            <a:endParaRPr lang="en-US" sz="1600">
              <a:cs typeface="Calibri"/>
            </a:endParaRPr>
          </a:p>
          <a:p>
            <a:pPr marL="685800" lvl="1" indent="-228600">
              <a:spcBef>
                <a:spcPts val="0"/>
              </a:spcBef>
            </a:pPr>
            <a:endParaRPr lang="en-US" sz="1600">
              <a:cs typeface="Calibri"/>
            </a:endParaRPr>
          </a:p>
          <a:p>
            <a:pPr marL="685800" lvl="1" indent="-228600">
              <a:spcBef>
                <a:spcPts val="0"/>
              </a:spcBef>
            </a:pPr>
            <a:endParaRPr lang="en-US" sz="1600">
              <a:effectLst/>
              <a:cs typeface="Calibri"/>
            </a:endParaRPr>
          </a:p>
          <a:p>
            <a:pPr indent="-228600">
              <a:spcBef>
                <a:spcPts val="0"/>
              </a:spcBef>
            </a:pPr>
            <a:endParaRPr lang="en-US" sz="2000">
              <a:cs typeface="Calibri"/>
            </a:endParaRP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endParaRPr lang="en-US" sz="2000">
              <a:cs typeface="Calibri"/>
            </a:endParaRPr>
          </a:p>
          <a:p>
            <a:pPr lvl="1"/>
            <a:endParaRPr lang="en-US" sz="16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057400" cy="225425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4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8868EA-856F-4D1C-AA8B-1D0298E3EC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7" y="1157469"/>
            <a:ext cx="7786836" cy="5359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BF0526-24CD-4C95-BDEE-C5B9A211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58"/>
            <a:ext cx="8229600" cy="1143000"/>
          </a:xfrm>
        </p:spPr>
        <p:txBody>
          <a:bodyPr/>
          <a:lstStyle/>
          <a:p>
            <a:r>
              <a:rPr lang="en-US" b="1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917781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868"/>
            <a:ext cx="8229600" cy="1143000"/>
          </a:xfrm>
        </p:spPr>
        <p:txBody>
          <a:bodyPr>
            <a:normAutofit/>
          </a:bodyPr>
          <a:lstStyle/>
          <a:p>
            <a:r>
              <a:rPr lang="en-US" b="1"/>
              <a:t>Deployment Opportunities</a:t>
            </a:r>
            <a:br>
              <a:rPr lang="en-US"/>
            </a:br>
            <a:r>
              <a:rPr lang="en-US" sz="1800" b="1">
                <a:cs typeface="Calibri"/>
              </a:rPr>
              <a:t>Maintenance and Recoveries?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20868"/>
            <a:ext cx="8291264" cy="5624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sz="2400">
                <a:cs typeface="Calibri"/>
              </a:rPr>
              <a:t>From the </a:t>
            </a:r>
            <a:r>
              <a:rPr lang="en-US" sz="2400" err="1">
                <a:cs typeface="Calibri"/>
              </a:rPr>
              <a:t>OceanOPS</a:t>
            </a:r>
            <a:r>
              <a:rPr lang="en-US" sz="2400">
                <a:cs typeface="Calibri"/>
              </a:rPr>
              <a:t> system, many cruises are available that could be used as opportunities for DBCP</a:t>
            </a: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sz="2400">
                <a:cs typeface="Calibri"/>
              </a:rPr>
              <a:t>While updating of the information is at present still a time-consuming manual task, many RV cruises will soon be synchronized m2m per MFP with </a:t>
            </a:r>
            <a:r>
              <a:rPr lang="en-US" sz="2400" err="1">
                <a:cs typeface="Calibri"/>
              </a:rPr>
              <a:t>OceanOPS</a:t>
            </a: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sz="2400">
                <a:cs typeface="Calibri"/>
              </a:rPr>
              <a:t>Increased cooperation with IRSO is also beneficial for recoveries and maintenance; "</a:t>
            </a:r>
            <a:r>
              <a:rPr lang="en-US" sz="2400" err="1">
                <a:cs typeface="Calibri"/>
              </a:rPr>
              <a:t>Eurofleets</a:t>
            </a:r>
            <a:r>
              <a:rPr lang="en-US" sz="2400">
                <a:cs typeface="Calibri"/>
              </a:rPr>
              <a:t>" project could even found extra </a:t>
            </a:r>
            <a:r>
              <a:rPr lang="en-US" sz="2400" err="1">
                <a:cs typeface="Calibri"/>
              </a:rPr>
              <a:t>shiptime</a:t>
            </a:r>
            <a:r>
              <a:rPr lang="en-US" sz="2400">
                <a:cs typeface="Calibri"/>
              </a:rPr>
              <a:t>.</a:t>
            </a: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sz="2400">
                <a:cs typeface="Calibri"/>
              </a:rPr>
              <a:t>Citizen "Science" is of growing importance, </a:t>
            </a:r>
            <a:r>
              <a:rPr lang="en-US" sz="2400" err="1">
                <a:cs typeface="Calibri"/>
              </a:rPr>
              <a:t>OceanOPS</a:t>
            </a:r>
            <a:r>
              <a:rPr lang="en-US" sz="2400">
                <a:cs typeface="Calibri"/>
              </a:rPr>
              <a:t> leads a corresponding Decade Project. Such deployments are presently underway and comprise big outreach potential</a:t>
            </a: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sz="2400">
                <a:cs typeface="Calibri"/>
              </a:rPr>
              <a:t>SOT panels have always been supportive but are often not used (apart some SOOP lines): ship suppliers and warehouses good pilot project -&gt; continue!</a:t>
            </a: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endParaRPr lang="en-US" sz="2000">
              <a:cs typeface="Calibri"/>
            </a:endParaRPr>
          </a:p>
          <a:p>
            <a:pPr marL="685800" lvl="1" indent="-228600">
              <a:spcBef>
                <a:spcPts val="0"/>
              </a:spcBef>
            </a:pPr>
            <a:endParaRPr lang="en-US" sz="1600">
              <a:cs typeface="Calibri"/>
            </a:endParaRPr>
          </a:p>
          <a:p>
            <a:pPr marL="685800" lvl="1" indent="-228600">
              <a:spcBef>
                <a:spcPts val="0"/>
              </a:spcBef>
            </a:pPr>
            <a:endParaRPr lang="en-US" sz="1600">
              <a:cs typeface="Calibri"/>
            </a:endParaRPr>
          </a:p>
          <a:p>
            <a:pPr marL="685800" lvl="1" indent="-228600">
              <a:spcBef>
                <a:spcPts val="0"/>
              </a:spcBef>
            </a:pPr>
            <a:endParaRPr lang="en-US" sz="1600">
              <a:effectLst/>
              <a:cs typeface="Calibri"/>
            </a:endParaRPr>
          </a:p>
          <a:p>
            <a:pPr indent="-228600">
              <a:spcBef>
                <a:spcPts val="0"/>
              </a:spcBef>
            </a:pPr>
            <a:endParaRPr lang="en-US" sz="2000">
              <a:cs typeface="Calibri"/>
            </a:endParaRPr>
          </a:p>
          <a:p>
            <a:pPr marL="228600" indent="-228600">
              <a:spcBef>
                <a:spcPts val="0"/>
              </a:spcBef>
              <a:buClr>
                <a:srgbClr val="00153A"/>
              </a:buClr>
              <a:buSzPts val="2100"/>
            </a:pPr>
            <a:endParaRPr lang="en-US" sz="2000">
              <a:cs typeface="Calibri"/>
            </a:endParaRPr>
          </a:p>
          <a:p>
            <a:pPr lvl="1"/>
            <a:endParaRPr lang="en-US" sz="16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057400" cy="225425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FBF56276-E2FE-4681-AF34-AE7B66632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0" y="3832"/>
            <a:ext cx="9151200" cy="6850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59622-353D-470B-BE9D-6A3448CC10FB}"/>
              </a:ext>
            </a:extLst>
          </p:cNvPr>
          <p:cNvSpPr txBox="1"/>
          <p:nvPr/>
        </p:nvSpPr>
        <p:spPr>
          <a:xfrm>
            <a:off x="68400" y="77400"/>
            <a:ext cx="3400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planned GO-SHIP Cruises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92A60-A9A4-4630-B6CD-82C401FF2717}"/>
              </a:ext>
            </a:extLst>
          </p:cNvPr>
          <p:cNvSpPr txBox="1"/>
          <p:nvPr/>
        </p:nvSpPr>
        <p:spPr>
          <a:xfrm>
            <a:off x="68399" y="356399"/>
            <a:ext cx="4399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ea typeface="ＭＳ Ｐゴシック"/>
                <a:cs typeface="Arial"/>
              </a:rPr>
              <a:t>planned Civil Society Cruises (sel.)</a:t>
            </a:r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BFE5B-F66D-4B83-A038-60C495869E1C}"/>
              </a:ext>
            </a:extLst>
          </p:cNvPr>
          <p:cNvSpPr txBox="1"/>
          <p:nvPr/>
        </p:nvSpPr>
        <p:spPr>
          <a:xfrm>
            <a:off x="68399" y="653399"/>
            <a:ext cx="3400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planned Charter Cruises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F81EB-06AF-4961-AB5B-395C2376D407}"/>
              </a:ext>
            </a:extLst>
          </p:cNvPr>
          <p:cNvSpPr txBox="1"/>
          <p:nvPr/>
        </p:nvSpPr>
        <p:spPr>
          <a:xfrm>
            <a:off x="68399" y="1391399"/>
            <a:ext cx="3400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Contact Martin Kramp,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mkramp@ocean-ops.org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DF168-3986-4E7E-92F5-2A673B68D653}"/>
              </a:ext>
            </a:extLst>
          </p:cNvPr>
          <p:cNvSpPr/>
          <p:nvPr/>
        </p:nvSpPr>
        <p:spPr>
          <a:xfrm>
            <a:off x="7281675" y="675"/>
            <a:ext cx="1863000" cy="91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23F503B-B38E-405A-A7E8-D26D36126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400" y="-210082"/>
            <a:ext cx="2743200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11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39B70-16EC-42D8-BB4C-BCAF5D2D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/>
              <a:t>Future work 2021-2022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9787-4B36-4CD8-BF25-9BB68F3DB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767"/>
            <a:ext cx="8229600" cy="582785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/>
              <a:t>GDA further optimization (divergence regions…)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/>
              <a:t>GTMA (69.5%, huge gap Indian Ocean)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/>
              <a:t>Metadata</a:t>
            </a:r>
            <a:r>
              <a:rPr lang="en-US" sz="4000"/>
              <a:t> (moored buoys + drifters)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/>
              <a:t>Data sharing </a:t>
            </a:r>
            <a:r>
              <a:rPr lang="en-US" sz="4000"/>
              <a:t>in standard format, progress to BUFR, complete </a:t>
            </a:r>
            <a:r>
              <a:rPr lang="en-US" sz="4000" err="1"/>
              <a:t>netCDF</a:t>
            </a:r>
            <a:r>
              <a:rPr lang="en-US" sz="4000"/>
              <a:t> at GDAC to enable ERRDAP service, and complete metadata with OceanOPS</a:t>
            </a:r>
          </a:p>
        </p:txBody>
      </p:sp>
    </p:spTree>
    <p:extLst>
      <p:ext uri="{BB962C8B-B14F-4D97-AF65-F5344CB8AC3E}">
        <p14:creationId xmlns:p14="http://schemas.microsoft.com/office/powerpoint/2010/main" val="134214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39B70-16EC-42D8-BB4C-BCAF5D2D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1143000"/>
          </a:xfrm>
        </p:spPr>
        <p:txBody>
          <a:bodyPr/>
          <a:lstStyle/>
          <a:p>
            <a:r>
              <a:rPr lang="en-US" b="1"/>
              <a:t>Future work 2021-2022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9787-4B36-4CD8-BF25-9BB68F3DB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37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4000" b="1"/>
              <a:t>Barometer upgrade </a:t>
            </a:r>
            <a:r>
              <a:rPr lang="en-US" sz="4000"/>
              <a:t>(enhance awareness)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4000"/>
              <a:t>deployment opportunities + UN decade Odyssey, other networks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4000"/>
              <a:t>Support groups: ES, Data impact and value, …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4000"/>
              <a:t>Work with us for your contribution visible</a:t>
            </a:r>
          </a:p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583691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364809-85BF-46E6-B276-2FE3FD419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6D6C7A-E776-47FA-9205-1C982785C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7512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2827EC-D3BA-4BA2-A7D6-E7404E0A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144"/>
            <a:ext cx="8229600" cy="1143000"/>
          </a:xfrm>
        </p:spPr>
        <p:txBody>
          <a:bodyPr/>
          <a:lstStyle/>
          <a:p>
            <a:r>
              <a:rPr lang="en-CH" b="1"/>
              <a:t>Global Drifters Array</a:t>
            </a:r>
            <a:endParaRPr lang="en-US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C0A7F-8012-4D5C-BDCD-AA55112FB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52" t="9211" r="3418" b="-4716"/>
          <a:stretch/>
        </p:blipFill>
        <p:spPr>
          <a:xfrm>
            <a:off x="-115749" y="827328"/>
            <a:ext cx="9028253" cy="3516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E64346-AFB8-4151-BBC7-416179471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8870"/>
            <a:ext cx="9144000" cy="421392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0BAA54-CD23-480D-96C9-1A2FD785224F}"/>
              </a:ext>
            </a:extLst>
          </p:cNvPr>
          <p:cNvCxnSpPr>
            <a:cxnSpLocks/>
          </p:cNvCxnSpPr>
          <p:nvPr/>
        </p:nvCxnSpPr>
        <p:spPr>
          <a:xfrm>
            <a:off x="1956122" y="4928541"/>
            <a:ext cx="2338086" cy="14699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7750A0-AA23-419D-AFB9-0BBF44155833}"/>
              </a:ext>
            </a:extLst>
          </p:cNvPr>
          <p:cNvCxnSpPr>
            <a:cxnSpLocks/>
          </p:cNvCxnSpPr>
          <p:nvPr/>
        </p:nvCxnSpPr>
        <p:spPr>
          <a:xfrm flipV="1">
            <a:off x="5069711" y="4560687"/>
            <a:ext cx="2118167" cy="18378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0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301F-A4E1-4247-95BF-A6BAF8A9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Global Drifters Array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A3E3E-E390-48D7-8A7E-12962440C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75" y="1417638"/>
            <a:ext cx="8934450" cy="212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144704-9330-4127-A618-34D49AA9B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0" y="3316287"/>
            <a:ext cx="90297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A9B4-4EFC-468D-94C7-241C4102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Global Drifters Array</a:t>
            </a:r>
          </a:p>
        </p:txBody>
      </p:sp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CFA5436E-BC65-455D-8980-5AB27CEDF8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3685" y="1192450"/>
            <a:ext cx="7516077" cy="5081028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5798BE9-2AB0-42F9-BCD2-EEFCD96CF8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48314" y="2129742"/>
            <a:ext cx="5995687" cy="47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0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B911C52-27D6-4F65-8D97-E0144FC93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56" y="1269736"/>
            <a:ext cx="6415444" cy="4535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6DBC0-D9EE-4DA1-A10C-A75E8046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/>
              <a:t>Barometric Pressure Observations</a:t>
            </a:r>
            <a:br>
              <a:rPr lang="en-US" sz="3800" b="1"/>
            </a:br>
            <a:r>
              <a:rPr lang="en-US" sz="3800" b="1"/>
              <a:t> (Sep 2021, OceanOPS)</a:t>
            </a:r>
            <a:endParaRPr lang="en-US" sz="380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38F600E-F527-432E-9673-382CFC307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451139"/>
              </p:ext>
            </p:extLst>
          </p:nvPr>
        </p:nvGraphicFramePr>
        <p:xfrm>
          <a:off x="0" y="2492427"/>
          <a:ext cx="3413172" cy="436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841">
                  <a:extLst>
                    <a:ext uri="{9D8B030D-6E8A-4147-A177-3AD203B41FA5}">
                      <a16:colId xmlns:a16="http://schemas.microsoft.com/office/drawing/2014/main" val="3078797005"/>
                    </a:ext>
                  </a:extLst>
                </a:gridCol>
                <a:gridCol w="1566331">
                  <a:extLst>
                    <a:ext uri="{9D8B030D-6E8A-4147-A177-3AD203B41FA5}">
                      <a16:colId xmlns:a16="http://schemas.microsoft.com/office/drawing/2014/main" val="3102104412"/>
                    </a:ext>
                  </a:extLst>
                </a:gridCol>
              </a:tblGrid>
              <a:tr h="686567">
                <a:tc>
                  <a:txBody>
                    <a:bodyPr/>
                    <a:lstStyle/>
                    <a:p>
                      <a:r>
                        <a:rPr lang="en-US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Percentage of Pressure </a:t>
                      </a:r>
                      <a:r>
                        <a:rPr lang="en-US" err="1"/>
                        <a:t>Obs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108107"/>
                  </a:ext>
                </a:extLst>
              </a:tr>
              <a:tr h="576468">
                <a:tc>
                  <a:txBody>
                    <a:bodyPr/>
                    <a:lstStyle/>
                    <a:p>
                      <a:r>
                        <a:rPr lang="en-US"/>
                        <a:t>Drifting Buoys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59.7%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30417"/>
                  </a:ext>
                </a:extLst>
              </a:tr>
              <a:tr h="686567">
                <a:tc>
                  <a:txBody>
                    <a:bodyPr/>
                    <a:lstStyle/>
                    <a:p>
                      <a:r>
                        <a:rPr lang="en-US"/>
                        <a:t>Coastal Moored Buoys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82260"/>
                  </a:ext>
                </a:extLst>
              </a:tr>
              <a:tr h="686567">
                <a:tc>
                  <a:txBody>
                    <a:bodyPr/>
                    <a:lstStyle/>
                    <a:p>
                      <a:r>
                        <a:rPr lang="en-US"/>
                        <a:t>Tropical Moored Buoys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13.3% (8/60)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480709"/>
                  </a:ext>
                </a:extLst>
              </a:tr>
              <a:tr h="576468">
                <a:tc>
                  <a:txBody>
                    <a:bodyPr/>
                    <a:lstStyle/>
                    <a:p>
                      <a:r>
                        <a:rPr lang="en-US" err="1"/>
                        <a:t>Tsunameters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97315"/>
                  </a:ext>
                </a:extLst>
              </a:tr>
              <a:tr h="576468">
                <a:tc>
                  <a:txBody>
                    <a:bodyPr/>
                    <a:lstStyle/>
                    <a:p>
                      <a:r>
                        <a:rPr lang="en-US"/>
                        <a:t>Arctic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06456"/>
                  </a:ext>
                </a:extLst>
              </a:tr>
              <a:tr h="576468">
                <a:tc>
                  <a:txBody>
                    <a:bodyPr/>
                    <a:lstStyle/>
                    <a:p>
                      <a:r>
                        <a:rPr lang="en-US"/>
                        <a:t>Antarctic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620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ECA083-471E-4667-9320-729496FBE3DA}"/>
              </a:ext>
            </a:extLst>
          </p:cNvPr>
          <p:cNvSpPr txBox="1"/>
          <p:nvPr/>
        </p:nvSpPr>
        <p:spPr>
          <a:xfrm>
            <a:off x="4155440" y="5998587"/>
            <a:ext cx="424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Barometer Upgrade</a:t>
            </a:r>
          </a:p>
        </p:txBody>
      </p:sp>
    </p:spTree>
    <p:extLst>
      <p:ext uri="{BB962C8B-B14F-4D97-AF65-F5344CB8AC3E}">
        <p14:creationId xmlns:p14="http://schemas.microsoft.com/office/powerpoint/2010/main" val="37158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A9B0AD-1161-42EC-A72A-7262B3A3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520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Global Tropical Moored Buoys Array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61F8E-D222-4EDB-9BD4-EEDFA516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961390"/>
            <a:ext cx="7991475" cy="40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660BDA-55EC-4AE5-A5FF-F8A9C308EB5C}"/>
              </a:ext>
            </a:extLst>
          </p:cNvPr>
          <p:cNvSpPr txBox="1"/>
          <p:nvPr/>
        </p:nvSpPr>
        <p:spPr>
          <a:xfrm>
            <a:off x="1076960" y="5215890"/>
            <a:ext cx="726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TAO: 40/55</a:t>
            </a:r>
          </a:p>
          <a:p>
            <a:pPr algn="ctr"/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RAMA-OMNI: 7/29</a:t>
            </a:r>
          </a:p>
          <a:p>
            <a:pPr algn="ctr"/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PIRATA:12/18</a:t>
            </a:r>
          </a:p>
          <a:p>
            <a:pPr algn="ctr"/>
            <a:r>
              <a:rPr lang="en-US">
                <a:hlinkClick r:id="rId4"/>
              </a:rPr>
              <a:t>https://incois.gov.in/portal/datainfo/buoys.jsp</a:t>
            </a:r>
            <a:endParaRPr lang="en-US"/>
          </a:p>
          <a:p>
            <a:pPr algn="r"/>
            <a:r>
              <a:rPr lang="en-US"/>
              <a:t>Sep 2021</a:t>
            </a:r>
          </a:p>
        </p:txBody>
      </p:sp>
    </p:spTree>
    <p:extLst>
      <p:ext uri="{BB962C8B-B14F-4D97-AF65-F5344CB8AC3E}">
        <p14:creationId xmlns:p14="http://schemas.microsoft.com/office/powerpoint/2010/main" val="155233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5480-67E7-47DF-8FE5-519A8735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OSCAR &amp; BUFR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1AD4A-0144-4385-8D91-C49DB5B43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366" y="1285563"/>
            <a:ext cx="4856480" cy="52657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BUFR migration</a:t>
            </a:r>
          </a:p>
          <a:p>
            <a:pPr marL="0" indent="0">
              <a:buNone/>
            </a:pPr>
            <a:r>
              <a:rPr lang="en-US"/>
              <a:t>(MB 315008, excl. </a:t>
            </a:r>
            <a:r>
              <a:rPr lang="en-US" err="1"/>
              <a:t>tsunameters</a:t>
            </a:r>
            <a:r>
              <a:rPr lang="en-US"/>
              <a:t>)</a:t>
            </a:r>
          </a:p>
          <a:p>
            <a:r>
              <a:rPr lang="en-US"/>
              <a:t>China</a:t>
            </a:r>
          </a:p>
          <a:p>
            <a:r>
              <a:rPr lang="en-US"/>
              <a:t>France</a:t>
            </a:r>
          </a:p>
          <a:p>
            <a:r>
              <a:rPr lang="en-US"/>
              <a:t>Greece</a:t>
            </a:r>
          </a:p>
          <a:p>
            <a:r>
              <a:rPr lang="en-US"/>
              <a:t>India</a:t>
            </a:r>
          </a:p>
          <a:p>
            <a:r>
              <a:rPr lang="en-US"/>
              <a:t>Ireland</a:t>
            </a:r>
          </a:p>
          <a:p>
            <a:r>
              <a:rPr lang="en-US"/>
              <a:t>Japan</a:t>
            </a:r>
          </a:p>
          <a:p>
            <a:r>
              <a:rPr lang="en-US"/>
              <a:t>Portugal</a:t>
            </a:r>
          </a:p>
          <a:p>
            <a:r>
              <a:rPr lang="en-US"/>
              <a:t>Spain</a:t>
            </a:r>
          </a:p>
          <a:p>
            <a:r>
              <a:rPr lang="en-US"/>
              <a:t>USA</a:t>
            </a:r>
          </a:p>
          <a:p>
            <a:r>
              <a:rPr lang="en-US"/>
              <a:t>65% overall average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DB7AD-6003-47E5-BC65-C6A123B41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3738" y="1292762"/>
            <a:ext cx="48564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OSCAR</a:t>
            </a:r>
            <a:endParaRPr lang="en-US" dirty="0"/>
          </a:p>
          <a:p>
            <a:r>
              <a:rPr lang="en-US" b="1" dirty="0"/>
              <a:t>WSI</a:t>
            </a:r>
            <a:r>
              <a:rPr lang="en-US" dirty="0"/>
              <a:t> approved by INFCOM</a:t>
            </a:r>
          </a:p>
          <a:p>
            <a:r>
              <a:rPr lang="en-US" b="1" dirty="0"/>
              <a:t>ID Allocation </a:t>
            </a:r>
            <a:r>
              <a:rPr lang="en-US" dirty="0"/>
              <a:t>automatically by OceanOPS (</a:t>
            </a:r>
            <a:r>
              <a:rPr lang="en-US" dirty="0">
                <a:hlinkClick r:id="rId3"/>
              </a:rPr>
              <a:t>support@ocean-ops.org</a:t>
            </a:r>
            <a:r>
              <a:rPr lang="en-US" dirty="0"/>
              <a:t>)</a:t>
            </a:r>
          </a:p>
          <a:p>
            <a:r>
              <a:rPr lang="en-US" dirty="0"/>
              <a:t>~100% for drifters</a:t>
            </a:r>
          </a:p>
          <a:p>
            <a:r>
              <a:rPr lang="en-US" dirty="0"/>
              <a:t>Under development for moored buoys</a:t>
            </a:r>
          </a:p>
        </p:txBody>
      </p:sp>
    </p:spTree>
    <p:extLst>
      <p:ext uri="{BB962C8B-B14F-4D97-AF65-F5344CB8AC3E}">
        <p14:creationId xmlns:p14="http://schemas.microsoft.com/office/powerpoint/2010/main" val="427703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81E3BB-EAE7-4300-BE19-71EAE65C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2" y="510370"/>
            <a:ext cx="9144000" cy="647739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F7D1BA5-7E55-4F46-B8A8-955CA544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06082"/>
            <a:ext cx="8229600" cy="1143000"/>
          </a:xfrm>
        </p:spPr>
        <p:txBody>
          <a:bodyPr/>
          <a:lstStyle/>
          <a:p>
            <a:r>
              <a:rPr lang="en-US" b="1"/>
              <a:t>Data &amp; Metadata Mapping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71EE00-A8F7-4ECD-BAF0-4DBA4F2E5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9882"/>
            <a:ext cx="6915150" cy="4907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C6D6D5-CF0C-4403-8BB7-8703A7905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850" y="1179882"/>
            <a:ext cx="6872288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Application>Microsoft Office PowerPoint</Application>
  <PresentationFormat>On-screen Show (4:3)</PresentationFormat>
  <Paragraphs>200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Noto Sans Symbols</vt:lpstr>
      <vt:lpstr>Arial</vt:lpstr>
      <vt:lpstr>Calibri</vt:lpstr>
      <vt:lpstr>Verdana</vt:lpstr>
      <vt:lpstr>Office Theme</vt:lpstr>
      <vt:lpstr>Custom Design</vt:lpstr>
      <vt:lpstr>PowerPoint Presentation</vt:lpstr>
      <vt:lpstr>Status</vt:lpstr>
      <vt:lpstr>Global Drifters Array</vt:lpstr>
      <vt:lpstr>Global Drifters Array</vt:lpstr>
      <vt:lpstr>Global Drifters Array</vt:lpstr>
      <vt:lpstr>Barometric Pressure Observations  (Sep 2021, OceanOPS)</vt:lpstr>
      <vt:lpstr>Global Tropical Moored Buoys Array</vt:lpstr>
      <vt:lpstr>OSCAR &amp; BUFR</vt:lpstr>
      <vt:lpstr>Data &amp; Metadata Mapping</vt:lpstr>
      <vt:lpstr>NRT Analysis</vt:lpstr>
      <vt:lpstr>Activities of Groups</vt:lpstr>
      <vt:lpstr>Data Policy and Sharing</vt:lpstr>
      <vt:lpstr>OceanOPS Team@Brest</vt:lpstr>
      <vt:lpstr>OceanOPS Strategy Implementation</vt:lpstr>
      <vt:lpstr>OceanOPS Metadata</vt:lpstr>
      <vt:lpstr>Ocean Observing System Report Card</vt:lpstr>
      <vt:lpstr>Quarterly OceanOPS Bulletin Newsletter-like, integrated and network view</vt:lpstr>
      <vt:lpstr>SOT Overview in Brief Developments, Achievements, Intersessional Plans and Opportunities</vt:lpstr>
      <vt:lpstr>Deployment Opportunities Maintenance and Recoveries?</vt:lpstr>
      <vt:lpstr>Deployment Opportunities Maintenance and Recoveries?</vt:lpstr>
      <vt:lpstr>Future work 2021-2022</vt:lpstr>
      <vt:lpstr>Future work 2021-2022</vt:lpstr>
      <vt:lpstr>Thank you 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DBCP-36 TC report</dc:title>
  <dc:creator>Long Jiang</dc:creator>
  <cp:lastModifiedBy>Long Jiang</cp:lastModifiedBy>
  <cp:revision>1</cp:revision>
  <cp:lastPrinted>2017-11-08T15:57:27Z</cp:lastPrinted>
  <dcterms:created xsi:type="dcterms:W3CDTF">2008-01-30T04:31:58Z</dcterms:created>
  <dcterms:modified xsi:type="dcterms:W3CDTF">2021-11-12T13:45:21Z</dcterms:modified>
</cp:coreProperties>
</file>