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12"/>
  </p:notesMasterIdLst>
  <p:sldIdLst>
    <p:sldId id="277" r:id="rId2"/>
    <p:sldId id="291" r:id="rId3"/>
    <p:sldId id="321" r:id="rId4"/>
    <p:sldId id="346" r:id="rId5"/>
    <p:sldId id="348" r:id="rId6"/>
    <p:sldId id="345" r:id="rId7"/>
    <p:sldId id="349" r:id="rId8"/>
    <p:sldId id="339" r:id="rId9"/>
    <p:sldId id="285" r:id="rId10"/>
    <p:sldId id="347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167" autoAdjust="0"/>
  </p:normalViewPr>
  <p:slideViewPr>
    <p:cSldViewPr showGuides="1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C78B74-F9D5-4315-AB94-17A693C02ED9}" type="datetimeFigureOut">
              <a:rPr lang="en-US"/>
              <a:pPr>
                <a:defRPr/>
              </a:pPr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5B27BD-5C2C-4A25-A806-697CB6B60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56C3E1-E296-40A4-935D-3495ECA6C682}" type="slidenum">
              <a:rPr lang="el-GR" smtClean="0"/>
              <a:pPr eaLnBrk="1" hangingPunct="1"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3598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23FAE6-07AF-4E9F-9842-ED6A7B20A2F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556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4256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23FAE6-07AF-4E9F-9842-ED6A7B20A2F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537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4FF5-BD43-4563-BE45-D4A7794DFD58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5C99-D41C-495E-95F4-EC5A6F87D02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31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B377-73D9-42DA-AF2F-C32D9A36E99C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13FC-D422-420D-BB59-601EA51521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00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5E65-998B-404B-AD99-650C4BBC00E7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C1A6-1B3F-4F3E-9479-50ED52B4DB7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60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BA01-5255-4EC3-B2B7-69E35E2E5838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837F-7A32-472B-93A5-CF49B0E2CFC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6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A448-0C54-4636-B720-77DABE03EFA2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4E42-86D3-4742-B0D0-D6834F9D5A7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02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9076-BE2C-4BBB-A28B-271B687FF92D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048E-0891-41D4-B0C4-8365A5176C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49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B2BF-B0FF-404D-B6E3-A3ABF60710A4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7686-163D-451F-B1F1-0ACD1FCF677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78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BC08-D057-4A5A-98E7-782C5370E775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7619-D9C2-4AD3-9954-E5071C9A449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12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91EB-5A37-4ADD-986D-BEB8D0596CF9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1054-5596-4253-AE24-62A9E6EC5C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53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426E-E192-4849-A05C-15A9CA45FD63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5921-167F-44EB-94CD-DE52E3DCB9C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0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FB01-561C-48A4-BF5E-ADD9010D2906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56D6-7C02-4932-98AD-4E204CE7CB6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789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715198-2844-47FF-8F51-2B31BDEA3150}" type="datetimeFigureOut">
              <a:rPr lang="el-GR"/>
              <a:pPr>
                <a:defRPr/>
              </a:pPr>
              <a:t>19/11/2021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4F39-2AB3-407C-A710-5E81CB2E8B0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3" r:id="rId2"/>
    <p:sldLayoutId id="2147484319" r:id="rId3"/>
    <p:sldLayoutId id="2147484314" r:id="rId4"/>
    <p:sldLayoutId id="2147484315" r:id="rId5"/>
    <p:sldLayoutId id="2147484316" r:id="rId6"/>
    <p:sldLayoutId id="2147484320" r:id="rId7"/>
    <p:sldLayoutId id="2147484321" r:id="rId8"/>
    <p:sldLayoutId id="2147484322" r:id="rId9"/>
    <p:sldLayoutId id="2147484317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mar.de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hyperlink" Target="https://www.geomar.de/en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65476"/>
            <a:ext cx="9144000" cy="6477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it-IT" sz="2000" dirty="0" smtClean="0"/>
              <a:t>Working </a:t>
            </a:r>
            <a:r>
              <a:rPr lang="it-IT" sz="2000" dirty="0"/>
              <a:t>Group 2+3:</a:t>
            </a:r>
            <a:br>
              <a:rPr lang="it-IT" sz="2000" dirty="0"/>
            </a:br>
            <a:r>
              <a:rPr lang="it-IT" sz="2000" dirty="0"/>
              <a:t>Seismic, Geophysical and Sea Level measurements</a:t>
            </a:r>
            <a:br>
              <a:rPr lang="it-IT" sz="2000" dirty="0"/>
            </a:br>
            <a:r>
              <a:rPr lang="it-IT" sz="2000" dirty="0"/>
              <a:t>Report on intersessional activities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spc="300" dirty="0" smtClean="0"/>
              <a:t/>
            </a:r>
            <a:br>
              <a:rPr lang="en-US" sz="2000" i="1" spc="300" dirty="0" smtClean="0"/>
            </a:br>
            <a:r>
              <a:rPr lang="en-US" sz="2000" i="1" spc="300" dirty="0"/>
              <a:t/>
            </a:r>
            <a:br>
              <a:rPr lang="en-US" sz="2000" i="1" spc="300" dirty="0"/>
            </a:br>
            <a:r>
              <a:rPr lang="en-US" sz="2000" dirty="0" smtClean="0"/>
              <a:t>Co-chairs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spc="300" dirty="0"/>
              <a:t>Anna von Gyldenfeldt (BSH) </a:t>
            </a:r>
            <a:br>
              <a:rPr lang="en-US" sz="2000" i="1" spc="300" dirty="0"/>
            </a:br>
            <a:r>
              <a:rPr lang="tr-TR" sz="2000" i="1" dirty="0"/>
              <a:t>Musavver </a:t>
            </a:r>
            <a:r>
              <a:rPr lang="en-US" sz="2000" i="1" spc="300" dirty="0"/>
              <a:t>Didem Cambaz (KOERI)</a:t>
            </a:r>
            <a:endParaRPr lang="el-GR" sz="2000" i="1" spc="300" dirty="0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0" y="6156593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600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irtual </a:t>
            </a:r>
            <a:r>
              <a:rPr lang="de-DE" sz="1600" i="1" dirty="0">
                <a:latin typeface="Calibri" panose="020F0502020204030204" pitchFamily="34" charset="0"/>
                <a:cs typeface="Calibri" panose="020F0502020204030204" pitchFamily="34" charset="0"/>
              </a:rPr>
              <a:t>ICG-NEAMTWS WGs </a:t>
            </a:r>
            <a:r>
              <a:rPr lang="de-D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TTs </a:t>
            </a:r>
            <a:r>
              <a:rPr lang="de-D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  <a:r>
              <a:rPr lang="de-D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i="1" dirty="0" smtClean="0">
                <a:latin typeface="Calibri" pitchFamily="34" charset="0"/>
              </a:rPr>
              <a:t>, 24 and 26 November 2021</a:t>
            </a:r>
            <a:endParaRPr lang="el-GR" altLang="en-US" sz="1600" i="1" dirty="0">
              <a:latin typeface="Calibri" pitchFamily="34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4813"/>
            <a:ext cx="33845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u="sng" dirty="0" smtClean="0"/>
              <a:t>Thank You!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721"/>
            <a:ext cx="8229600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 of Actions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92411"/>
              </p:ext>
            </p:extLst>
          </p:nvPr>
        </p:nvGraphicFramePr>
        <p:xfrm>
          <a:off x="1475656" y="2060848"/>
          <a:ext cx="6336703" cy="469458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62048">
                  <a:extLst>
                    <a:ext uri="{9D8B030D-6E8A-4147-A177-3AD203B41FA5}">
                      <a16:colId xmlns:a16="http://schemas.microsoft.com/office/drawing/2014/main" xmlns="" val="371442426"/>
                    </a:ext>
                  </a:extLst>
                </a:gridCol>
                <a:gridCol w="2969528">
                  <a:extLst>
                    <a:ext uri="{9D8B030D-6E8A-4147-A177-3AD203B41FA5}">
                      <a16:colId xmlns:a16="http://schemas.microsoft.com/office/drawing/2014/main" xmlns="" val="1492354342"/>
                    </a:ext>
                  </a:extLst>
                </a:gridCol>
                <a:gridCol w="908521">
                  <a:extLst>
                    <a:ext uri="{9D8B030D-6E8A-4147-A177-3AD203B41FA5}">
                      <a16:colId xmlns:a16="http://schemas.microsoft.com/office/drawing/2014/main" xmlns="" val="2666499844"/>
                    </a:ext>
                  </a:extLst>
                </a:gridCol>
                <a:gridCol w="598303">
                  <a:extLst>
                    <a:ext uri="{9D8B030D-6E8A-4147-A177-3AD203B41FA5}">
                      <a16:colId xmlns:a16="http://schemas.microsoft.com/office/drawing/2014/main" xmlns="" val="2439687170"/>
                    </a:ext>
                  </a:extLst>
                </a:gridCol>
                <a:gridCol w="598303">
                  <a:extLst>
                    <a:ext uri="{9D8B030D-6E8A-4147-A177-3AD203B41FA5}">
                      <a16:colId xmlns:a16="http://schemas.microsoft.com/office/drawing/2014/main" xmlns="" val="45501612"/>
                    </a:ext>
                  </a:extLst>
                </a:gridCol>
              </a:tblGrid>
              <a:tr h="23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Area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179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/ Result Indicators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Frame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Responsible Per/ Inst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0989736"/>
                  </a:ext>
                </a:extLst>
              </a:tr>
              <a:tr h="71422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 2+3: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Seismic, Geophysical and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 Level Measurements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Anna von </a:t>
                      </a: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Gyldenfeldt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(BSH, Germany)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Musavver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Didem Cambaz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(KOERI, Turkey)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Identify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contacts for Seismic, Geophysical &amp; Sea 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Level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networks, to be included in the sensor data-bases, in order to facilitate bilateral agreements (persons not necessarily included in the list of experts).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IOC Circular Letter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 / IOC Secretariat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2119"/>
                  </a:ext>
                </a:extLst>
              </a:tr>
              <a:tr h="6395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 Continue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evaluation of ocean bottom instruments, the progress of MS in the installations of offshore facilities and their possible inclusion in the operations of the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TSPs.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to ICG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11340"/>
                  </a:ext>
                </a:extLst>
              </a:tr>
              <a:tr h="3571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 Maintain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strengthen cooperation with EC-JRC in providing real time data for the NEAMTWS. 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to ICG and update relevant list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 / JRC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6232991"/>
                  </a:ext>
                </a:extLst>
              </a:tr>
              <a:tr h="47614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 Provide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list and/or identity online repositories of possible sea level stations by following developments in the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EuroSea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Project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 list and compile online resources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6968606"/>
                  </a:ext>
                </a:extLst>
              </a:tr>
              <a:tr h="4448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e)  </a:t>
                      </a:r>
                      <a:r>
                        <a:rPr lang="tr-T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 </a:t>
                      </a:r>
                      <a:r>
                        <a:rPr lang="tr-T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possible cooperation(s) with EuroGOOS Task Teams, like the one on HF radars for possible tsunami detection.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to ICG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1687845"/>
                  </a:ext>
                </a:extLst>
              </a:tr>
              <a:tr h="8024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 Participation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WG2+3 co-chairs in meetings and the Steering Committee report progress to the ICG/NEAMTWS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Co-Chairs meetings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Participation in SC 2022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Progress report to 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ICG/NEAMTWS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 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743713"/>
                  </a:ext>
                </a:extLst>
              </a:tr>
              <a:tr h="7142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 Explore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together with WG4, possibilities of conveying useful information of WG2+3’s work content through NEAMTIC (To be confirmed with the WG4 Co-Chairs at the next Steering Committees meeting).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to ICG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WG2+3 / WG4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0" marR="41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3114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1340768"/>
            <a:ext cx="766222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WORKING GROUP II+III :  Seismic, Geophysical &amp; Sea Level Measurements: DRAFT PLAN OF ACTION for 2022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CO-CHAIRS : 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Anna von Gyldenfeldt (Federal Maritime and Hydrographic Agency / Germany), 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Musavver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Didem Cambaz (</a:t>
            </a:r>
            <a:r>
              <a:rPr kumimoji="0" lang="en-US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Kandilli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Observatory and Earthquake Research Institute / Turkey)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Seismic Data </a:t>
            </a:r>
            <a:r>
              <a:rPr lang="en-US" dirty="0"/>
              <a:t>Availability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6552727" cy="4457775"/>
          </a:xfrm>
        </p:spPr>
      </p:pic>
      <p:sp>
        <p:nvSpPr>
          <p:cNvPr id="8" name="Textfeld 7"/>
          <p:cNvSpPr txBox="1"/>
          <p:nvPr/>
        </p:nvSpPr>
        <p:spPr>
          <a:xfrm>
            <a:off x="7236296" y="553000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Seismic</a:t>
            </a:r>
            <a:r>
              <a:rPr lang="de-DE" dirty="0" smtClean="0">
                <a:solidFill>
                  <a:schemeClr val="tx2"/>
                </a:solidFill>
              </a:rPr>
              <a:t> Networks TSPs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Projects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4017027" y="2228147"/>
            <a:ext cx="4083480" cy="991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endParaRPr lang="pt-PT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charset="0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4139952" y="3048731"/>
            <a:ext cx="3811245" cy="910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pt-PT" sz="15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pt-PT" sz="15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pt-PT" sz="1500" spc="-1" dirty="0">
              <a:latin typeface="Arial"/>
            </a:endParaRPr>
          </a:p>
        </p:txBody>
      </p:sp>
      <p:pic>
        <p:nvPicPr>
          <p:cNvPr id="1026" name="Picture 2" descr="https://eurosea.eu/wp-content/uploads/2020/06/EuroSeaPartner_geom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286263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18623"/>
            <a:ext cx="5170102" cy="52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53478" y="3010616"/>
            <a:ext cx="2511010" cy="373075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EuroGOOS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Tide Gauge Inventory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catalogue of all permanent, managed tide level monitoring stations across Europe and adjacent coastlines, including North Africa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2856"/>
            <a:ext cx="5780255" cy="427283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 Level Data Availability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717032"/>
            <a:ext cx="5750217" cy="2880940"/>
          </a:xfrm>
          <a:prstGeom prst="rect">
            <a:avLst/>
          </a:prstGeom>
        </p:spPr>
      </p:pic>
      <p:sp>
        <p:nvSpPr>
          <p:cNvPr id="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5" y="1412776"/>
            <a:ext cx="6768752" cy="691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Publicly Accessible</a:t>
            </a:r>
            <a:r>
              <a:rPr lang="en-US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Sea Level Stations 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 Level Data Availability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76872"/>
            <a:ext cx="5796882" cy="32129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00192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IOC SLSMF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6021288"/>
            <a:ext cx="2088232" cy="57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653697"/>
            <a:ext cx="2592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CMEMC In Situ TAC</a:t>
            </a:r>
          </a:p>
          <a:p>
            <a:endParaRPr lang="de-DE" sz="1200" dirty="0" smtClean="0"/>
          </a:p>
          <a:p>
            <a:r>
              <a:rPr lang="de-DE" sz="1200" dirty="0" smtClean="0"/>
              <a:t>Copernicus Marine Environment </a:t>
            </a:r>
            <a:r>
              <a:rPr lang="de-DE" sz="1200" dirty="0" err="1" smtClean="0"/>
              <a:t>MonitoringService</a:t>
            </a:r>
            <a:r>
              <a:rPr lang="de-DE" sz="1200" dirty="0" smtClean="0"/>
              <a:t> In Situ </a:t>
            </a:r>
            <a:r>
              <a:rPr lang="de-DE" sz="1200" dirty="0" err="1" smtClean="0"/>
              <a:t>Thematic</a:t>
            </a:r>
            <a:r>
              <a:rPr lang="de-DE" sz="1200" dirty="0" smtClean="0"/>
              <a:t> </a:t>
            </a:r>
            <a:r>
              <a:rPr lang="de-DE" sz="1200" dirty="0" err="1" smtClean="0"/>
              <a:t>Assembly</a:t>
            </a:r>
            <a:r>
              <a:rPr lang="de-DE" sz="1200" dirty="0" smtClean="0"/>
              <a:t> </a:t>
            </a:r>
            <a:r>
              <a:rPr lang="de-DE" sz="1200" dirty="0" err="1" smtClean="0"/>
              <a:t>Centre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5465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6" y="3789040"/>
            <a:ext cx="6255421" cy="2818086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1169" y="2186025"/>
            <a:ext cx="4583319" cy="24671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92978"/>
            <a:ext cx="5065408" cy="10520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164288" y="6021288"/>
            <a:ext cx="15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EMODnet</a:t>
            </a:r>
            <a:r>
              <a:rPr lang="de-DE" sz="1400" dirty="0" smtClean="0"/>
              <a:t> </a:t>
            </a:r>
            <a:r>
              <a:rPr lang="de-DE" sz="1400" dirty="0" err="1" smtClean="0"/>
              <a:t>Physics</a:t>
            </a:r>
            <a:endParaRPr lang="de-DE" sz="1400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340025" y="1565176"/>
            <a:ext cx="6768752" cy="69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Publicly Accessible</a:t>
            </a:r>
            <a:r>
              <a:rPr lang="en-US" alt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Sea Level Stations 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4905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 Level Data Availability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Projects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4017027" y="2228147"/>
            <a:ext cx="4083480" cy="991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endParaRPr lang="pt-PT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charset="0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4139952" y="3048731"/>
            <a:ext cx="3811245" cy="910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pt-PT" sz="15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pt-PT" sz="15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pt-PT" sz="1500" spc="-1" dirty="0"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74" y="1844824"/>
            <a:ext cx="8234620" cy="2664296"/>
          </a:xfrm>
          <a:prstGeom prst="rect">
            <a:avLst/>
          </a:prstGeom>
        </p:spPr>
      </p:pic>
      <p:pic>
        <p:nvPicPr>
          <p:cNvPr id="1026" name="Picture 2" descr="https://eurosea.eu/wp-content/uploads/2020/06/EuroSeaPartner_geoma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286263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837709"/>
            <a:ext cx="2592288" cy="5994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99992" y="3771109"/>
            <a:ext cx="222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1.November 2019-31.12.2023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4653135"/>
            <a:ext cx="2016224" cy="19497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193" y="4941168"/>
            <a:ext cx="44481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24522"/>
            <a:ext cx="8351837" cy="331279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of WG 2&amp;3 Member List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on Seismic and Sea Level Networks 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Steering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meeting, April 2021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 at virtual WG and TT meeting, November 2021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Preperation of PoA for 202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dirty="0" smtClean="0"/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Actions and Participations</a:t>
            </a:r>
            <a:endParaRPr lang="el-GR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406</Words>
  <Application>Microsoft Office PowerPoint</Application>
  <PresentationFormat>On-screen Show (4:3)</PresentationFormat>
  <Paragraphs>88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Symbol</vt:lpstr>
      <vt:lpstr>Times New Roman</vt:lpstr>
      <vt:lpstr>Wingdings</vt:lpstr>
      <vt:lpstr>Waveform</vt:lpstr>
      <vt:lpstr>  Working Group 2+3: Seismic, Geophysical and Sea Level measurements Report on intersessional activities   Co-chairs  Anna von Gyldenfeldt (BSH)  Musavver Didem Cambaz (KOERI)</vt:lpstr>
      <vt:lpstr>Plan of Actions</vt:lpstr>
      <vt:lpstr>Seismic Data Availability</vt:lpstr>
      <vt:lpstr>Projects</vt:lpstr>
      <vt:lpstr>Sea Level Data Availability</vt:lpstr>
      <vt:lpstr>Publicly Accessible Sea Level Stations </vt:lpstr>
      <vt:lpstr>PowerPoint Presentation</vt:lpstr>
      <vt:lpstr>Projects</vt:lpstr>
      <vt:lpstr>Actions and Participations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</dc:title>
  <dc:creator>Mariner</dc:creator>
  <cp:lastModifiedBy>Alejandro Rojas</cp:lastModifiedBy>
  <cp:revision>221</cp:revision>
  <dcterms:created xsi:type="dcterms:W3CDTF">2013-05-14T16:36:30Z</dcterms:created>
  <dcterms:modified xsi:type="dcterms:W3CDTF">2021-11-19T14:44:36Z</dcterms:modified>
</cp:coreProperties>
</file>