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6"/>
  </p:notesMasterIdLst>
  <p:sldIdLst>
    <p:sldId id="256" r:id="rId2"/>
    <p:sldId id="266" r:id="rId3"/>
    <p:sldId id="269" r:id="rId4"/>
    <p:sldId id="275" r:id="rId5"/>
    <p:sldId id="270" r:id="rId6"/>
    <p:sldId id="272" r:id="rId7"/>
    <p:sldId id="273" r:id="rId8"/>
    <p:sldId id="306" r:id="rId9"/>
    <p:sldId id="307" r:id="rId10"/>
    <p:sldId id="277" r:id="rId11"/>
    <p:sldId id="279" r:id="rId12"/>
    <p:sldId id="304" r:id="rId13"/>
    <p:sldId id="305" r:id="rId14"/>
    <p:sldId id="309" r:id="rId15"/>
    <p:sldId id="312" r:id="rId16"/>
    <p:sldId id="311" r:id="rId17"/>
    <p:sldId id="310" r:id="rId18"/>
    <p:sldId id="301" r:id="rId19"/>
    <p:sldId id="294" r:id="rId20"/>
    <p:sldId id="300" r:id="rId21"/>
    <p:sldId id="308" r:id="rId22"/>
    <p:sldId id="259" r:id="rId23"/>
    <p:sldId id="313" r:id="rId24"/>
    <p:sldId id="26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9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6C5C4A-9956-4001-96BF-E68707E94377}" type="datetimeFigureOut">
              <a:rPr lang="en-GB" smtClean="0"/>
              <a:pPr/>
              <a:t>21/11/2021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ACAAE8-F84C-4E22-95AA-A49DF281F76D}" type="slidenum">
              <a:rPr lang="en-GB" smtClean="0"/>
              <a:pPr/>
              <a:t>‹#›</a:t>
            </a:fld>
            <a:endParaRPr lang="en-GB"/>
          </a:p>
        </p:txBody>
      </p:sp>
    </p:spTree>
    <p:extLst>
      <p:ext uri="{BB962C8B-B14F-4D97-AF65-F5344CB8AC3E}">
        <p14:creationId xmlns:p14="http://schemas.microsoft.com/office/powerpoint/2010/main" val="4280890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ACAAE8-F84C-4E22-95AA-A49DF281F76D}" type="slidenum">
              <a:rPr lang="en-GB" smtClean="0"/>
              <a:pPr/>
              <a:t>1</a:t>
            </a:fld>
            <a:endParaRPr lang="en-GB" dirty="0"/>
          </a:p>
        </p:txBody>
      </p:sp>
    </p:spTree>
    <p:extLst>
      <p:ext uri="{BB962C8B-B14F-4D97-AF65-F5344CB8AC3E}">
        <p14:creationId xmlns:p14="http://schemas.microsoft.com/office/powerpoint/2010/main" val="1392041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75D6D0E5-7426-43E0-A6BD-FC8E36AC98BD}" type="datetime1">
              <a:rPr lang="en-US" smtClean="0"/>
              <a:pPr/>
              <a:t>11/21/2021</a:t>
            </a:fld>
            <a:endParaRPr lang="en-US"/>
          </a:p>
        </p:txBody>
      </p:sp>
      <p:sp>
        <p:nvSpPr>
          <p:cNvPr id="19" name="Footer Placeholder 18"/>
          <p:cNvSpPr>
            <a:spLocks noGrp="1"/>
          </p:cNvSpPr>
          <p:nvPr>
            <p:ph type="ftr" sz="quarter" idx="11"/>
          </p:nvPr>
        </p:nvSpPr>
        <p:spPr/>
        <p:txBody>
          <a:bodyPr/>
          <a:lstStyle/>
          <a:p>
            <a:r>
              <a:rPr lang="en-US"/>
              <a:t>ISG/NEAMTWS XIII,26-28 September 2016, Bucharest, Romania</a:t>
            </a:r>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334409B-E9B9-4959-A7E9-1E8C8386631E}" type="datetime1">
              <a:rPr lang="en-US" smtClean="0"/>
              <a:pPr/>
              <a:t>11/21/2021</a:t>
            </a:fld>
            <a:endParaRPr lang="en-US"/>
          </a:p>
        </p:txBody>
      </p:sp>
      <p:sp>
        <p:nvSpPr>
          <p:cNvPr id="5" name="Footer Placeholder 4"/>
          <p:cNvSpPr>
            <a:spLocks noGrp="1"/>
          </p:cNvSpPr>
          <p:nvPr>
            <p:ph type="ftr" sz="quarter" idx="11"/>
          </p:nvPr>
        </p:nvSpPr>
        <p:spPr/>
        <p:txBody>
          <a:bodyPr/>
          <a:lstStyle/>
          <a:p>
            <a:r>
              <a:rPr lang="en-US"/>
              <a:t>ISG/NEAMTWS XIII,26-28 September 2016, Bucharest, Romania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7F45C99-10D5-462F-91AF-66AEBF8DD96A}" type="datetime1">
              <a:rPr lang="en-US" smtClean="0"/>
              <a:pPr/>
              <a:t>11/21/2021</a:t>
            </a:fld>
            <a:endParaRPr lang="en-US"/>
          </a:p>
        </p:txBody>
      </p:sp>
      <p:sp>
        <p:nvSpPr>
          <p:cNvPr id="5" name="Footer Placeholder 4"/>
          <p:cNvSpPr>
            <a:spLocks noGrp="1"/>
          </p:cNvSpPr>
          <p:nvPr>
            <p:ph type="ftr" sz="quarter" idx="11"/>
          </p:nvPr>
        </p:nvSpPr>
        <p:spPr/>
        <p:txBody>
          <a:bodyPr/>
          <a:lstStyle/>
          <a:p>
            <a:r>
              <a:rPr lang="en-US"/>
              <a:t>ISG/NEAMTWS XIII,26-28 September 2016, Bucharest, Romania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BF4B291-B5DE-4989-8650-D29BCA40B374}" type="datetime1">
              <a:rPr lang="en-US" smtClean="0"/>
              <a:pPr/>
              <a:t>11/21/2021</a:t>
            </a:fld>
            <a:endParaRPr lang="en-US"/>
          </a:p>
        </p:txBody>
      </p:sp>
      <p:sp>
        <p:nvSpPr>
          <p:cNvPr id="5" name="Footer Placeholder 4"/>
          <p:cNvSpPr>
            <a:spLocks noGrp="1"/>
          </p:cNvSpPr>
          <p:nvPr>
            <p:ph type="ftr" sz="quarter" idx="11"/>
          </p:nvPr>
        </p:nvSpPr>
        <p:spPr/>
        <p:txBody>
          <a:bodyPr/>
          <a:lstStyle/>
          <a:p>
            <a:r>
              <a:rPr lang="en-US"/>
              <a:t>ISG/NEAMTWS XIII,26-28 September 2016, Bucharest, Romania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76718419-11D2-402B-8FBE-46A31942167B}" type="datetime1">
              <a:rPr lang="en-US" smtClean="0"/>
              <a:pPr/>
              <a:t>11/21/2021</a:t>
            </a:fld>
            <a:endParaRPr lang="en-US"/>
          </a:p>
        </p:txBody>
      </p:sp>
      <p:sp>
        <p:nvSpPr>
          <p:cNvPr id="5" name="Footer Placeholder 4"/>
          <p:cNvSpPr>
            <a:spLocks noGrp="1"/>
          </p:cNvSpPr>
          <p:nvPr>
            <p:ph type="ftr" sz="quarter" idx="11"/>
          </p:nvPr>
        </p:nvSpPr>
        <p:spPr/>
        <p:txBody>
          <a:bodyPr/>
          <a:lstStyle/>
          <a:p>
            <a:r>
              <a:rPr lang="en-US"/>
              <a:t>ISG/NEAMTWS XIII,26-28 September 2016, Bucharest, Romania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AD10091-C059-4DB9-8BC1-8DFF2EC71122}" type="datetime1">
              <a:rPr lang="en-US" smtClean="0"/>
              <a:pPr/>
              <a:t>11/21/2021</a:t>
            </a:fld>
            <a:endParaRPr lang="en-US"/>
          </a:p>
        </p:txBody>
      </p:sp>
      <p:sp>
        <p:nvSpPr>
          <p:cNvPr id="6" name="Footer Placeholder 5"/>
          <p:cNvSpPr>
            <a:spLocks noGrp="1"/>
          </p:cNvSpPr>
          <p:nvPr>
            <p:ph type="ftr" sz="quarter" idx="11"/>
          </p:nvPr>
        </p:nvSpPr>
        <p:spPr/>
        <p:txBody>
          <a:bodyPr/>
          <a:lstStyle/>
          <a:p>
            <a:r>
              <a:rPr lang="en-US"/>
              <a:t>ISG/NEAMTWS XIII,26-28 September 2016, Bucharest, Romania</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9C56F85-4DC1-48C5-878F-F67F3A3C611E}" type="datetime1">
              <a:rPr lang="en-US" smtClean="0"/>
              <a:pPr/>
              <a:t>11/21/2021</a:t>
            </a:fld>
            <a:endParaRPr lang="en-US"/>
          </a:p>
        </p:txBody>
      </p:sp>
      <p:sp>
        <p:nvSpPr>
          <p:cNvPr id="8" name="Footer Placeholder 7"/>
          <p:cNvSpPr>
            <a:spLocks noGrp="1"/>
          </p:cNvSpPr>
          <p:nvPr>
            <p:ph type="ftr" sz="quarter" idx="11"/>
          </p:nvPr>
        </p:nvSpPr>
        <p:spPr/>
        <p:txBody>
          <a:bodyPr/>
          <a:lstStyle/>
          <a:p>
            <a:r>
              <a:rPr lang="en-US"/>
              <a:t>ISG/NEAMTWS XIII,26-28 September 2016, Bucharest, Romania</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9B259CA0-AE5F-4F2C-A91F-EFE3F8AEDEBF}" type="datetime1">
              <a:rPr lang="en-US" smtClean="0"/>
              <a:pPr/>
              <a:t>11/21/2021</a:t>
            </a:fld>
            <a:endParaRPr lang="en-US"/>
          </a:p>
        </p:txBody>
      </p:sp>
      <p:sp>
        <p:nvSpPr>
          <p:cNvPr id="4" name="Footer Placeholder 3"/>
          <p:cNvSpPr>
            <a:spLocks noGrp="1"/>
          </p:cNvSpPr>
          <p:nvPr>
            <p:ph type="ftr" sz="quarter" idx="11"/>
          </p:nvPr>
        </p:nvSpPr>
        <p:spPr/>
        <p:txBody>
          <a:bodyPr/>
          <a:lstStyle/>
          <a:p>
            <a:r>
              <a:rPr lang="en-US"/>
              <a:t>ISG/NEAMTWS XIII,26-28 September 2016, Bucharest, Romania</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25AEE-EBA5-4DB2-A0D2-7B099FD86DB4}" type="datetime1">
              <a:rPr lang="en-US" smtClean="0"/>
              <a:pPr/>
              <a:t>11/21/2021</a:t>
            </a:fld>
            <a:endParaRPr lang="en-US"/>
          </a:p>
        </p:txBody>
      </p:sp>
      <p:sp>
        <p:nvSpPr>
          <p:cNvPr id="3" name="Footer Placeholder 2"/>
          <p:cNvSpPr>
            <a:spLocks noGrp="1"/>
          </p:cNvSpPr>
          <p:nvPr>
            <p:ph type="ftr" sz="quarter" idx="11"/>
          </p:nvPr>
        </p:nvSpPr>
        <p:spPr/>
        <p:txBody>
          <a:bodyPr/>
          <a:lstStyle/>
          <a:p>
            <a:r>
              <a:rPr lang="en-US"/>
              <a:t>ISG/NEAMTWS XIII,26-28 September 2016, Bucharest, Romania</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E2808AA-7736-4C1D-A5A8-A1DE56696D9D}" type="datetime1">
              <a:rPr lang="en-US" smtClean="0"/>
              <a:pPr/>
              <a:t>11/21/2021</a:t>
            </a:fld>
            <a:endParaRPr lang="en-US"/>
          </a:p>
        </p:txBody>
      </p:sp>
      <p:sp>
        <p:nvSpPr>
          <p:cNvPr id="6" name="Footer Placeholder 5"/>
          <p:cNvSpPr>
            <a:spLocks noGrp="1"/>
          </p:cNvSpPr>
          <p:nvPr>
            <p:ph type="ftr" sz="quarter" idx="11"/>
          </p:nvPr>
        </p:nvSpPr>
        <p:spPr/>
        <p:txBody>
          <a:bodyPr/>
          <a:lstStyle/>
          <a:p>
            <a:r>
              <a:rPr lang="en-US"/>
              <a:t>ISG/NEAMTWS XIII,26-28 September 2016, Bucharest, Romania</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9ACEC40-C344-4030-86E9-A1344F54BBAA}" type="datetime1">
              <a:rPr lang="en-US" smtClean="0"/>
              <a:pPr/>
              <a:t>11/21/2021</a:t>
            </a:fld>
            <a:endParaRPr lang="en-US"/>
          </a:p>
        </p:txBody>
      </p:sp>
      <p:sp>
        <p:nvSpPr>
          <p:cNvPr id="6" name="Footer Placeholder 5"/>
          <p:cNvSpPr>
            <a:spLocks noGrp="1"/>
          </p:cNvSpPr>
          <p:nvPr>
            <p:ph type="ftr" sz="quarter" idx="11"/>
          </p:nvPr>
        </p:nvSpPr>
        <p:spPr/>
        <p:txBody>
          <a:bodyPr/>
          <a:lstStyle/>
          <a:p>
            <a:r>
              <a:rPr lang="en-US"/>
              <a:t>ISG/NEAMTWS XIII,26-28 September 2016, Bucharest, Romania</a:t>
            </a:r>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FED060E-B25B-4D66-B9BF-AC156E0A09F4}" type="datetime1">
              <a:rPr lang="en-US" smtClean="0"/>
              <a:pPr/>
              <a:t>11/21/2021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a:t>ISG/NEAMTWS XIII,26-28 September 2016, Bucharest, Romania</a:t>
            </a: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4.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6.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5.gif"/><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5800" y="1371600"/>
            <a:ext cx="7851775" cy="4191000"/>
          </a:xfrm>
        </p:spPr>
        <p:txBody>
          <a:bodyPr>
            <a:normAutofit fontScale="90000"/>
          </a:bodyPr>
          <a:lstStyle/>
          <a:p>
            <a:pPr algn="ctr"/>
            <a:r>
              <a:rPr lang="en-US" b="1" dirty="0">
                <a:solidFill>
                  <a:schemeClr val="tx1"/>
                </a:solidFill>
                <a:effectLst>
                  <a:outerShdw blurRad="38100" dist="38100" dir="2700000" algn="tl">
                    <a:srgbClr val="000000">
                      <a:alpha val="43137"/>
                    </a:srgbClr>
                  </a:outerShdw>
                </a:effectLst>
              </a:rPr>
              <a:t/>
            </a:r>
            <a:br>
              <a:rPr lang="en-US" b="1" dirty="0">
                <a:solidFill>
                  <a:schemeClr val="tx1"/>
                </a:solidFill>
                <a:effectLst>
                  <a:outerShdw blurRad="38100" dist="38100" dir="2700000" algn="tl">
                    <a:srgbClr val="000000">
                      <a:alpha val="43137"/>
                    </a:srgbClr>
                  </a:outerShdw>
                </a:effectLst>
              </a:rPr>
            </a:br>
            <a:r>
              <a:rPr lang="en-US" sz="6000" b="1" dirty="0">
                <a:solidFill>
                  <a:schemeClr val="tx1"/>
                </a:solidFill>
                <a:effectLst>
                  <a:outerShdw blurRad="38100" dist="38100" dir="2700000" algn="tl">
                    <a:srgbClr val="000000">
                      <a:alpha val="43137"/>
                    </a:srgbClr>
                  </a:outerShdw>
                </a:effectLst>
              </a:rPr>
              <a:t>TSUNAMI RELATED ACTIVITIES AT NIEP</a:t>
            </a:r>
            <a:br>
              <a:rPr lang="en-US" sz="6000" b="1" dirty="0">
                <a:solidFill>
                  <a:schemeClr val="tx1"/>
                </a:solidFill>
                <a:effectLst>
                  <a:outerShdw blurRad="38100" dist="38100" dir="2700000" algn="tl">
                    <a:srgbClr val="000000">
                      <a:alpha val="43137"/>
                    </a:srgbClr>
                  </a:outerShdw>
                </a:effectLst>
              </a:rPr>
            </a:br>
            <a:r>
              <a:rPr lang="en-US" sz="6000" b="1" dirty="0">
                <a:solidFill>
                  <a:schemeClr val="tx1"/>
                </a:solidFill>
                <a:effectLst>
                  <a:outerShdw blurRad="38100" dist="38100" dir="2700000" algn="tl">
                    <a:srgbClr val="000000">
                      <a:alpha val="43137"/>
                    </a:srgbClr>
                  </a:outerShdw>
                </a:effectLst>
              </a:rPr>
              <a:t>(ROMANIA)</a:t>
            </a:r>
            <a:br>
              <a:rPr lang="en-US" sz="6000" b="1" dirty="0">
                <a:solidFill>
                  <a:schemeClr val="tx1"/>
                </a:solidFill>
                <a:effectLst>
                  <a:outerShdw blurRad="38100" dist="38100" dir="2700000" algn="tl">
                    <a:srgbClr val="000000">
                      <a:alpha val="43137"/>
                    </a:srgbClr>
                  </a:outerShdw>
                </a:effectLst>
              </a:rPr>
            </a:br>
            <a:endParaRPr lang="en-GB" sz="6000" b="1" strike="sngStrike" dirty="0">
              <a:solidFill>
                <a:schemeClr val="tx1"/>
              </a:solidFill>
              <a:effectLst>
                <a:outerShdw blurRad="38100" dist="38100" dir="2700000" algn="tl">
                  <a:srgbClr val="000000">
                    <a:alpha val="43137"/>
                  </a:srgbClr>
                </a:outerShdw>
              </a:effectLst>
            </a:endParaRPr>
          </a:p>
        </p:txBody>
      </p:sp>
      <p:pic>
        <p:nvPicPr>
          <p:cNvPr id="12293" name="Picture 5"/>
          <p:cNvPicPr>
            <a:picLocks noChangeAspect="1" noChangeArrowheads="1"/>
          </p:cNvPicPr>
          <p:nvPr/>
        </p:nvPicPr>
        <p:blipFill>
          <a:blip r:embed="rId5" cstate="print"/>
          <a:srcRect/>
          <a:stretch>
            <a:fillRect/>
          </a:stretch>
        </p:blipFill>
        <p:spPr bwMode="auto">
          <a:xfrm>
            <a:off x="671146" y="287327"/>
            <a:ext cx="1095375" cy="1402080"/>
          </a:xfrm>
          <a:prstGeom prst="rect">
            <a:avLst/>
          </a:prstGeom>
          <a:noFill/>
          <a:ln w="9525">
            <a:noFill/>
            <a:miter lim="800000"/>
            <a:headEnd/>
            <a:tailEnd/>
          </a:ln>
        </p:spPr>
      </p:pic>
      <p:sp>
        <p:nvSpPr>
          <p:cNvPr id="9" name="TextBox 8"/>
          <p:cNvSpPr txBox="1"/>
          <p:nvPr/>
        </p:nvSpPr>
        <p:spPr>
          <a:xfrm>
            <a:off x="2030204" y="649585"/>
            <a:ext cx="6671250" cy="461665"/>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ro-RO" sz="2400" b="1" dirty="0">
                <a:effectLst>
                  <a:outerShdw blurRad="38100" dist="38100" dir="2700000" algn="tl">
                    <a:srgbClr val="000000">
                      <a:alpha val="43137"/>
                    </a:srgbClr>
                  </a:outerShdw>
                </a:effectLst>
              </a:rPr>
              <a:t>NATIONAL INSTITUTE FOR EART</a:t>
            </a:r>
            <a:r>
              <a:rPr lang="en-US" sz="2400" b="1" dirty="0">
                <a:effectLst>
                  <a:outerShdw blurRad="38100" dist="38100" dir="2700000" algn="tl">
                    <a:srgbClr val="000000">
                      <a:alpha val="43137"/>
                    </a:srgbClr>
                  </a:outerShdw>
                </a:effectLst>
              </a:rPr>
              <a:t>H</a:t>
            </a:r>
            <a:r>
              <a:rPr lang="ro-RO" sz="2400" b="1" dirty="0">
                <a:effectLst>
                  <a:outerShdw blurRad="38100" dist="38100" dir="2700000" algn="tl">
                    <a:srgbClr val="000000">
                      <a:alpha val="43137"/>
                    </a:srgbClr>
                  </a:outerShdw>
                </a:effectLst>
              </a:rPr>
              <a:t> PHYSICS</a:t>
            </a:r>
            <a:endParaRPr lang="en-US" sz="2400" b="1" dirty="0">
              <a:effectLst>
                <a:outerShdw blurRad="38100" dist="38100" dir="2700000" algn="tl">
                  <a:srgbClr val="000000">
                    <a:alpha val="43137"/>
                  </a:srgbClr>
                </a:outerShdw>
              </a:effectLst>
            </a:endParaRPr>
          </a:p>
        </p:txBody>
      </p:sp>
      <p:sp>
        <p:nvSpPr>
          <p:cNvPr id="10" name="Footer Placeholder 9"/>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BA64E81F-56D3-4466-BC3C-E8740BB200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5403073"/>
            <a:ext cx="1075295" cy="1158875"/>
          </a:xfrm>
          <a:prstGeom prst="rect">
            <a:avLst/>
          </a:prstGeom>
        </p:spPr>
      </p:pic>
      <p:pic>
        <p:nvPicPr>
          <p:cNvPr id="3" name="Slide 1">
            <a:hlinkClick r:id="" action="ppaction://media"/>
            <a:extLst>
              <a:ext uri="{FF2B5EF4-FFF2-40B4-BE49-F238E27FC236}">
                <a16:creationId xmlns:a16="http://schemas.microsoft.com/office/drawing/2014/main" xmlns="" id="{03BB9397-4C14-4772-9326-8675F57D2B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648" y="6112668"/>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838200"/>
            <a:ext cx="8610600" cy="5509200"/>
          </a:xfrm>
          <a:prstGeom prst="rect">
            <a:avLst/>
          </a:prstGeom>
        </p:spPr>
        <p:txBody>
          <a:bodyPr wrap="square">
            <a:spAutoFit/>
          </a:bodyPr>
          <a:lstStyle/>
          <a:p>
            <a:pPr algn="just">
              <a:buFont typeface="Arial" pitchFamily="34" charset="0"/>
              <a:buChar char="•"/>
            </a:pPr>
            <a:r>
              <a:rPr lang="en-GB" sz="1600" dirty="0">
                <a:latin typeface="Times New Roman" panose="02020603050405020304" pitchFamily="18" charset="0"/>
                <a:cs typeface="Times New Roman" panose="02020603050405020304" pitchFamily="18" charset="0"/>
              </a:rPr>
              <a:t> The first tsunami early-warning system in the Black Sea has been implemented in 2013 in the framework of the project “Set-up and implementation of key core components of a regional early-warning system for marine geo-hazards of risk to the Romanian-Bulgarian Black Sea coastal area - </a:t>
            </a:r>
            <a:r>
              <a:rPr lang="en-GB" sz="1600" b="1" dirty="0">
                <a:latin typeface="Times New Roman" panose="02020603050405020304" pitchFamily="18" charset="0"/>
                <a:cs typeface="Times New Roman" panose="02020603050405020304" pitchFamily="18" charset="0"/>
              </a:rPr>
              <a:t>MARINEGEOHAZARDS</a:t>
            </a:r>
            <a:r>
              <a:rPr lang="en-GB" sz="1600" dirty="0">
                <a:latin typeface="Times New Roman" panose="02020603050405020304" pitchFamily="18" charset="0"/>
                <a:cs typeface="Times New Roman" panose="02020603050405020304" pitchFamily="18" charset="0"/>
              </a:rPr>
              <a:t>”, in collaboration with the National Institute for Marine Geology and </a:t>
            </a:r>
            <a:r>
              <a:rPr lang="en-GB" sz="1600" dirty="0" err="1">
                <a:latin typeface="Times New Roman" panose="02020603050405020304" pitchFamily="18" charset="0"/>
                <a:cs typeface="Times New Roman" panose="02020603050405020304" pitchFamily="18" charset="0"/>
              </a:rPr>
              <a:t>Geoecology</a:t>
            </a:r>
            <a:r>
              <a:rPr lang="en-GB" sz="1600" dirty="0">
                <a:latin typeface="Times New Roman" panose="02020603050405020304" pitchFamily="18" charset="0"/>
                <a:cs typeface="Times New Roman" panose="02020603050405020304" pitchFamily="18" charset="0"/>
              </a:rPr>
              <a:t> (</a:t>
            </a:r>
            <a:r>
              <a:rPr lang="en-GB" sz="1600" dirty="0" err="1">
                <a:latin typeface="Times New Roman" panose="02020603050405020304" pitchFamily="18" charset="0"/>
                <a:cs typeface="Times New Roman" panose="02020603050405020304" pitchFamily="18" charset="0"/>
              </a:rPr>
              <a:t>GeoEcoMar</a:t>
            </a:r>
            <a:r>
              <a:rPr lang="en-GB" sz="1600" dirty="0">
                <a:latin typeface="Times New Roman" panose="02020603050405020304" pitchFamily="18" charset="0"/>
                <a:cs typeface="Times New Roman" panose="02020603050405020304" pitchFamily="18" charset="0"/>
              </a:rPr>
              <a:t>), the Institute of Oceanology and the Geological Institute, belonging to the Bulgarian Academy of Science. </a:t>
            </a:r>
          </a:p>
          <a:p>
            <a:pPr algn="just">
              <a:buFont typeface="Arial" pitchFamily="34" charset="0"/>
              <a:buChar char="•"/>
            </a:pPr>
            <a:endParaRPr lang="en-GB" sz="1600" dirty="0">
              <a:latin typeface="Times New Roman" panose="02020603050405020304" pitchFamily="18" charset="0"/>
              <a:cs typeface="Times New Roman" panose="02020603050405020304" pitchFamily="18" charset="0"/>
            </a:endParaRPr>
          </a:p>
          <a:p>
            <a:pPr algn="just">
              <a:buFont typeface="Arial" pitchFamily="34" charset="0"/>
              <a:buChar char="•"/>
            </a:pPr>
            <a:r>
              <a:rPr lang="en-US" sz="1600" dirty="0">
                <a:latin typeface="Times New Roman" panose="02020603050405020304" pitchFamily="18" charset="0"/>
                <a:cs typeface="Times New Roman" panose="02020603050405020304" pitchFamily="18" charset="0"/>
              </a:rPr>
              <a:t> The tsunami warning system consists of both onshore and offshore equipment: buoys, sea level  sensors, seismic stations, Tsunami Analysis Tool (TAT) and GEM software. Different types of data and information are transmitted to the main NIEP Center. </a:t>
            </a:r>
            <a:endParaRPr lang="en-GB" sz="1600" dirty="0">
              <a:latin typeface="Times New Roman" panose="02020603050405020304" pitchFamily="18" charset="0"/>
              <a:cs typeface="Times New Roman" panose="02020603050405020304" pitchFamily="18" charset="0"/>
            </a:endParaRPr>
          </a:p>
          <a:p>
            <a:endParaRPr lang="ro-RO" sz="1600" dirty="0">
              <a:latin typeface="Times New Roman" panose="02020603050405020304" pitchFamily="18" charset="0"/>
              <a:cs typeface="Times New Roman" panose="02020603050405020304" pitchFamily="18" charset="0"/>
            </a:endParaRPr>
          </a:p>
          <a:p>
            <a:pPr>
              <a:buFont typeface="Arial" pitchFamily="34" charset="0"/>
              <a:buChar char="•"/>
            </a:pPr>
            <a:r>
              <a:rPr lang="en-US" sz="1600" dirty="0">
                <a:latin typeface="Times New Roman" panose="02020603050405020304" pitchFamily="18" charset="0"/>
                <a:cs typeface="Times New Roman" panose="02020603050405020304" pitchFamily="18" charset="0"/>
              </a:rPr>
              <a:t> NIEP developed a coastal seismic network (Installation of </a:t>
            </a:r>
            <a:r>
              <a:rPr lang="en-US" sz="1600" b="1" dirty="0">
                <a:latin typeface="Times New Roman" panose="02020603050405020304" pitchFamily="18" charset="0"/>
                <a:cs typeface="Times New Roman" panose="02020603050405020304" pitchFamily="18" charset="0"/>
              </a:rPr>
              <a:t>3 </a:t>
            </a:r>
            <a:r>
              <a:rPr lang="en-US" sz="1600" dirty="0">
                <a:latin typeface="Times New Roman" panose="02020603050405020304" pitchFamily="18" charset="0"/>
                <a:cs typeface="Times New Roman" panose="02020603050405020304" pitchFamily="18" charset="0"/>
              </a:rPr>
              <a:t>seismic stations) and a sea level sensors (radar and pressure sensors in 3 sites) ;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Seismic data exchange agreement with Black Sea countries;</a:t>
            </a:r>
          </a:p>
          <a:p>
            <a:pPr>
              <a:buFontTx/>
              <a:buChar char="-"/>
            </a:pPr>
            <a:r>
              <a:rPr lang="en-US" sz="1600" dirty="0">
                <a:latin typeface="Times New Roman" panose="02020603050405020304" pitchFamily="18" charset="0"/>
                <a:cs typeface="Times New Roman" panose="02020603050405020304" pitchFamily="18" charset="0"/>
              </a:rPr>
              <a:t> Seismic Early Warning System for crustal earthquakes near coastal area;</a:t>
            </a:r>
          </a:p>
          <a:p>
            <a:r>
              <a:rPr lang="en-US" sz="1600" dirty="0">
                <a:latin typeface="Times New Roman" panose="02020603050405020304" pitchFamily="18" charset="0"/>
                <a:cs typeface="Times New Roman" panose="02020603050405020304" pitchFamily="18" charset="0"/>
              </a:rPr>
              <a:t>- Tide gauges data exchange with Black Sea countries through global network;</a:t>
            </a:r>
          </a:p>
          <a:p>
            <a:r>
              <a:rPr lang="en-US" sz="1600" dirty="0">
                <a:latin typeface="Times New Roman" panose="02020603050405020304" pitchFamily="18" charset="0"/>
                <a:cs typeface="Times New Roman" panose="02020603050405020304" pitchFamily="18" charset="0"/>
              </a:rPr>
              <a:t>- Meteorological and GPS stations at every site.</a:t>
            </a:r>
          </a:p>
          <a:p>
            <a:pPr marL="285750" indent="-285750">
              <a:buFontTx/>
              <a:buChar char="-"/>
            </a:pP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- 3 Buoys sensors were also installed and are functioning, belonging to </a:t>
            </a:r>
            <a:r>
              <a:rPr lang="en-US" sz="1600" dirty="0" err="1">
                <a:latin typeface="Times New Roman" panose="02020603050405020304" pitchFamily="18" charset="0"/>
                <a:cs typeface="Times New Roman" panose="02020603050405020304" pitchFamily="18" charset="0"/>
              </a:rPr>
              <a:t>GeoEcoMar</a:t>
            </a:r>
            <a:r>
              <a:rPr lang="en-US" sz="1600" dirty="0">
                <a:latin typeface="Times New Roman" panose="02020603050405020304" pitchFamily="18" charset="0"/>
                <a:cs typeface="Times New Roman" panose="02020603050405020304" pitchFamily="18" charset="0"/>
              </a:rPr>
              <a:t>.</a:t>
            </a:r>
            <a:r>
              <a:rPr lang="en-GB" sz="1600" dirty="0">
                <a:latin typeface="Times New Roman" panose="02020603050405020304" pitchFamily="18" charset="0"/>
                <a:cs typeface="Times New Roman" panose="02020603050405020304" pitchFamily="18" charset="0"/>
              </a:rPr>
              <a:t> </a:t>
            </a:r>
          </a:p>
          <a:p>
            <a:r>
              <a:rPr lang="en-GB" sz="1600" dirty="0">
                <a:latin typeface="Times New Roman" panose="02020603050405020304" pitchFamily="18" charset="0"/>
                <a:cs typeface="Times New Roman" panose="02020603050405020304" pitchFamily="18" charset="0"/>
              </a:rPr>
              <a:t>	 </a:t>
            </a:r>
          </a:p>
          <a:p>
            <a:pPr algn="just"/>
            <a:endParaRPr lang="en-GB" sz="1600" dirty="0">
              <a:latin typeface="Times New Roman" panose="02020603050405020304" pitchFamily="18" charset="0"/>
              <a:cs typeface="Times New Roman" panose="02020603050405020304" pitchFamily="18" charset="0"/>
            </a:endParaRPr>
          </a:p>
          <a:p>
            <a:pPr algn="just"/>
            <a:endParaRPr lang="ro-RO" sz="1600" dirty="0">
              <a:latin typeface="Times New Roman" panose="02020603050405020304" pitchFamily="18" charset="0"/>
              <a:cs typeface="Times New Roman" panose="02020603050405020304" pitchFamily="18" charset="0"/>
            </a:endParaRPr>
          </a:p>
        </p:txBody>
      </p:sp>
      <p:sp>
        <p:nvSpPr>
          <p:cNvPr id="4" name="Rectangle 3"/>
          <p:cNvSpPr/>
          <p:nvPr/>
        </p:nvSpPr>
        <p:spPr>
          <a:xfrm>
            <a:off x="1767211" y="304800"/>
            <a:ext cx="5471626" cy="461665"/>
          </a:xfrm>
          <a:prstGeom prst="rect">
            <a:avLst/>
          </a:prstGeom>
        </p:spPr>
        <p:txBody>
          <a:bodyPr wrap="none">
            <a:spAutoFit/>
          </a:bodyPr>
          <a:lstStyle/>
          <a:p>
            <a:pPr algn="ctr"/>
            <a:r>
              <a:rPr lang="en-US" sz="2400" b="1" dirty="0">
                <a:effectLst>
                  <a:outerShdw blurRad="38100" dist="38100" dir="2700000" algn="tl">
                    <a:srgbClr val="000000">
                      <a:alpha val="43137"/>
                    </a:srgbClr>
                  </a:outerShdw>
                </a:effectLst>
              </a:rPr>
              <a:t>TSUNAMI EARLY WARNING SYSTEM</a:t>
            </a:r>
          </a:p>
        </p:txBody>
      </p:sp>
      <p:sp>
        <p:nvSpPr>
          <p:cNvPr id="6" name="Footer Placeholder 9">
            <a:extLst>
              <a:ext uri="{FF2B5EF4-FFF2-40B4-BE49-F238E27FC236}">
                <a16:creationId xmlns:a16="http://schemas.microsoft.com/office/drawing/2014/main" xmlns="" id="{BF2E10E3-03D1-40C9-895D-F54638772EC9}"/>
              </a:ext>
            </a:extLst>
          </p:cNvPr>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pic>
        <p:nvPicPr>
          <p:cNvPr id="7" name="Recording">
            <a:hlinkClick r:id="" action="ppaction://media"/>
            <a:extLst>
              <a:ext uri="{FF2B5EF4-FFF2-40B4-BE49-F238E27FC236}">
                <a16:creationId xmlns:a16="http://schemas.microsoft.com/office/drawing/2014/main" xmlns="" id="{7AB5CAAD-ECB2-4207-BC83-F6AC0BB7E0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96200" y="5620831"/>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228600" y="76200"/>
            <a:ext cx="8915400" cy="461665"/>
          </a:xfrm>
          <a:prstGeom prst="rect">
            <a:avLst/>
          </a:prstGeom>
          <a:noFill/>
          <a:ln w="9525">
            <a:noFill/>
            <a:miter lim="800000"/>
            <a:headEnd/>
            <a:tailEnd/>
          </a:ln>
          <a:effectLst/>
        </p:spPr>
        <p:txBody>
          <a:bodyPr wrap="square">
            <a:spAutoFit/>
          </a:bodyPr>
          <a:lstStyle/>
          <a:p>
            <a:pPr algn="ctr">
              <a:defRPr/>
            </a:pPr>
            <a:r>
              <a:rPr lang="en-US" sz="2400" b="1" dirty="0">
                <a:effectLst>
                  <a:outerShdw blurRad="38100" dist="38100" dir="2700000" algn="tl">
                    <a:srgbClr val="C0C0C0"/>
                  </a:outerShdw>
                </a:effectLst>
              </a:rPr>
              <a:t> MARINEGEOHAZARDS PROJECT</a:t>
            </a:r>
            <a:endParaRPr lang="en-GB" sz="2400" b="1" dirty="0">
              <a:effectLst>
                <a:outerShdw blurRad="38100" dist="38100" dir="2700000" algn="tl">
                  <a:srgbClr val="C0C0C0"/>
                </a:outerShdw>
              </a:effectLst>
            </a:endParaRPr>
          </a:p>
        </p:txBody>
      </p:sp>
      <p:pic>
        <p:nvPicPr>
          <p:cNvPr id="34817" name="Picture 1" descr="E:\Raluca\Tsunami\NEAMTWS\XIII\GEM.JPG"/>
          <p:cNvPicPr>
            <a:picLocks noChangeAspect="1" noChangeArrowheads="1"/>
          </p:cNvPicPr>
          <p:nvPr/>
        </p:nvPicPr>
        <p:blipFill>
          <a:blip r:embed="rId2" cstate="print"/>
          <a:srcRect/>
          <a:stretch>
            <a:fillRect/>
          </a:stretch>
        </p:blipFill>
        <p:spPr bwMode="auto">
          <a:xfrm>
            <a:off x="228600" y="669260"/>
            <a:ext cx="6813653" cy="3521739"/>
          </a:xfrm>
          <a:prstGeom prst="rect">
            <a:avLst/>
          </a:prstGeom>
          <a:noFill/>
        </p:spPr>
      </p:pic>
      <p:pic>
        <p:nvPicPr>
          <p:cNvPr id="7" name="Picture 2" descr="E:\Raluca\Tsunami\CNISS\TAT MN.JPG"/>
          <p:cNvPicPr>
            <a:picLocks noChangeAspect="1" noChangeArrowheads="1"/>
          </p:cNvPicPr>
          <p:nvPr/>
        </p:nvPicPr>
        <p:blipFill>
          <a:blip r:embed="rId3" cstate="print"/>
          <a:srcRect/>
          <a:stretch>
            <a:fillRect/>
          </a:stretch>
        </p:blipFill>
        <p:spPr bwMode="auto">
          <a:xfrm>
            <a:off x="4876800" y="3352800"/>
            <a:ext cx="4165600" cy="3124200"/>
          </a:xfrm>
          <a:prstGeom prst="rect">
            <a:avLst/>
          </a:prstGeom>
          <a:noFill/>
          <a:ln>
            <a:solidFill>
              <a:schemeClr val="accent1"/>
            </a:solidFill>
          </a:ln>
        </p:spPr>
      </p:pic>
      <p:sp>
        <p:nvSpPr>
          <p:cNvPr id="2" name="Rectangle 1"/>
          <p:cNvSpPr/>
          <p:nvPr/>
        </p:nvSpPr>
        <p:spPr>
          <a:xfrm>
            <a:off x="304800" y="5119786"/>
            <a:ext cx="4572000" cy="307777"/>
          </a:xfrm>
          <a:prstGeom prst="rect">
            <a:avLst/>
          </a:prstGeom>
        </p:spPr>
        <p:txBody>
          <a:bodyPr>
            <a:spAutoFit/>
          </a:bodyPr>
          <a:lstStyle/>
          <a:p>
            <a:r>
              <a:rPr lang="en-US" sz="1400" b="1" dirty="0"/>
              <a:t>Tsunami Analysis Tool (TAT) software interface</a:t>
            </a:r>
          </a:p>
        </p:txBody>
      </p:sp>
      <p:sp>
        <p:nvSpPr>
          <p:cNvPr id="3" name="Right Arrow 2"/>
          <p:cNvSpPr/>
          <p:nvPr/>
        </p:nvSpPr>
        <p:spPr>
          <a:xfrm>
            <a:off x="4419600" y="5181600"/>
            <a:ext cx="381000" cy="245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29093" y="1876131"/>
            <a:ext cx="1398653" cy="523220"/>
          </a:xfrm>
          <a:prstGeom prst="rect">
            <a:avLst/>
          </a:prstGeom>
        </p:spPr>
        <p:txBody>
          <a:bodyPr wrap="none">
            <a:spAutoFit/>
          </a:bodyPr>
          <a:lstStyle/>
          <a:p>
            <a:r>
              <a:rPr lang="en-US" sz="1400" b="1" dirty="0"/>
              <a:t>GEM software </a:t>
            </a:r>
          </a:p>
          <a:p>
            <a:r>
              <a:rPr lang="en-US" sz="1400" b="1" dirty="0"/>
              <a:t>interface</a:t>
            </a:r>
          </a:p>
        </p:txBody>
      </p:sp>
      <p:sp>
        <p:nvSpPr>
          <p:cNvPr id="8" name="Right Arrow 7"/>
          <p:cNvSpPr/>
          <p:nvPr/>
        </p:nvSpPr>
        <p:spPr>
          <a:xfrm rot="10800000">
            <a:off x="7162800" y="20574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9">
            <a:extLst>
              <a:ext uri="{FF2B5EF4-FFF2-40B4-BE49-F238E27FC236}">
                <a16:creationId xmlns:a16="http://schemas.microsoft.com/office/drawing/2014/main" xmlns="" id="{30A8191E-9801-4343-9F1D-A1FCC04EE2B6}"/>
              </a:ext>
            </a:extLst>
          </p:cNvPr>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30" advTm="4000"/>
    </mc:Choice>
    <mc:Fallback xmlns="">
      <p:transition advTm="4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362200" y="6356350"/>
            <a:ext cx="4267200" cy="365125"/>
          </a:xfrm>
        </p:spPr>
        <p:txBody>
          <a:bodyPr/>
          <a:lstStyle/>
          <a:p>
            <a:pPr algn="ctr"/>
            <a:r>
              <a:rPr lang="en-US" dirty="0"/>
              <a:t>ICG/NEAMTWS XVI, 2-4 December 2019, Cannes, France</a:t>
            </a:r>
          </a:p>
        </p:txBody>
      </p:sp>
      <p:pic>
        <p:nvPicPr>
          <p:cNvPr id="64514" name="Picture 2" descr="E:\Raluca\Tsunami\NEAMTWS\XIII\schema.JPG"/>
          <p:cNvPicPr>
            <a:picLocks noChangeAspect="1" noChangeArrowheads="1"/>
          </p:cNvPicPr>
          <p:nvPr/>
        </p:nvPicPr>
        <p:blipFill>
          <a:blip r:embed="rId4" cstate="print"/>
          <a:srcRect/>
          <a:stretch>
            <a:fillRect/>
          </a:stretch>
        </p:blipFill>
        <p:spPr bwMode="auto">
          <a:xfrm>
            <a:off x="1295400" y="609600"/>
            <a:ext cx="6477000" cy="5850193"/>
          </a:xfrm>
          <a:prstGeom prst="rect">
            <a:avLst/>
          </a:prstGeom>
          <a:noFill/>
          <a:ln>
            <a:solidFill>
              <a:schemeClr val="tx1"/>
            </a:solidFill>
          </a:ln>
        </p:spPr>
      </p:pic>
      <p:sp>
        <p:nvSpPr>
          <p:cNvPr id="2" name="Rectangle 1"/>
          <p:cNvSpPr/>
          <p:nvPr/>
        </p:nvSpPr>
        <p:spPr>
          <a:xfrm>
            <a:off x="1981200" y="117085"/>
            <a:ext cx="5442324" cy="461665"/>
          </a:xfrm>
          <a:prstGeom prst="rect">
            <a:avLst/>
          </a:prstGeom>
        </p:spPr>
        <p:txBody>
          <a:bodyPr wrap="none">
            <a:spAutoFit/>
          </a:bodyPr>
          <a:lstStyle/>
          <a:p>
            <a:r>
              <a:rPr lang="en-US" sz="2400" b="1" dirty="0">
                <a:effectLst>
                  <a:outerShdw blurRad="38100" dist="38100" dir="2700000" algn="tl">
                    <a:srgbClr val="C0C0C0"/>
                  </a:outerShdw>
                </a:effectLst>
              </a:rPr>
              <a:t>TSUNAMI DETECTION WORKFLOW</a:t>
            </a:r>
            <a:endParaRPr lang="en-US" sz="2400" dirty="0"/>
          </a:p>
        </p:txBody>
      </p:sp>
      <p:pic>
        <p:nvPicPr>
          <p:cNvPr id="7" name="slide12">
            <a:hlinkClick r:id="" action="ppaction://media"/>
            <a:extLst>
              <a:ext uri="{FF2B5EF4-FFF2-40B4-BE49-F238E27FC236}">
                <a16:creationId xmlns:a16="http://schemas.microsoft.com/office/drawing/2014/main" xmlns="" id="{6C197D37-5C83-48AF-A324-2C63350DA8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5638800"/>
            <a:ext cx="487363" cy="487363"/>
          </a:xfrm>
          <a:prstGeom prst="rect">
            <a:avLst/>
          </a:prstGeom>
        </p:spPr>
      </p:pic>
    </p:spTree>
    <p:extLst>
      <p:ext uri="{BB962C8B-B14F-4D97-AF65-F5344CB8AC3E}">
        <p14:creationId xmlns:p14="http://schemas.microsoft.com/office/powerpoint/2010/main" val="282965299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28800" y="838200"/>
            <a:ext cx="441146" cy="338554"/>
          </a:xfrm>
          <a:prstGeom prst="rect">
            <a:avLst/>
          </a:prstGeom>
          <a:noFill/>
        </p:spPr>
        <p:txBody>
          <a:bodyPr wrap="none" rtlCol="0">
            <a:spAutoFit/>
          </a:bodyPr>
          <a:lstStyle/>
          <a:p>
            <a:r>
              <a:rPr lang="ro-RO" sz="1600" dirty="0"/>
              <a:t>     </a:t>
            </a:r>
            <a:endParaRPr lang="en-US" sz="1600" dirty="0"/>
          </a:p>
        </p:txBody>
      </p:sp>
      <p:sp>
        <p:nvSpPr>
          <p:cNvPr id="10" name="Explosion 2 9"/>
          <p:cNvSpPr/>
          <p:nvPr/>
        </p:nvSpPr>
        <p:spPr>
          <a:xfrm>
            <a:off x="1905000" y="457200"/>
            <a:ext cx="685800" cy="381000"/>
          </a:xfrm>
          <a:prstGeom prst="irregularSeal2">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ro-RO"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n-US" sz="16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
        <p:nvSpPr>
          <p:cNvPr id="11" name="TextBox 10"/>
          <p:cNvSpPr txBox="1"/>
          <p:nvPr/>
        </p:nvSpPr>
        <p:spPr>
          <a:xfrm>
            <a:off x="2590800" y="457200"/>
            <a:ext cx="2191947" cy="338554"/>
          </a:xfrm>
          <a:prstGeom prst="rect">
            <a:avLst/>
          </a:prstGeom>
          <a:noFill/>
        </p:spPr>
        <p:txBody>
          <a:bodyPr wrap="none" rtlCol="0">
            <a:spAutoFit/>
          </a:bodyPr>
          <a:lstStyle/>
          <a:p>
            <a:r>
              <a:rPr lang="ro-RO" sz="1600" b="1" dirty="0"/>
              <a:t>Earthquake detected</a:t>
            </a:r>
            <a:endParaRPr lang="en-US" sz="1600" b="1" dirty="0"/>
          </a:p>
        </p:txBody>
      </p:sp>
      <p:sp>
        <p:nvSpPr>
          <p:cNvPr id="12" name="Rectangle 11"/>
          <p:cNvSpPr/>
          <p:nvPr/>
        </p:nvSpPr>
        <p:spPr>
          <a:xfrm>
            <a:off x="1676400" y="435976"/>
            <a:ext cx="3106347" cy="478423"/>
          </a:xfrm>
          <a:prstGeom prst="rect">
            <a:avLst/>
          </a:prstGeom>
          <a:solidFill>
            <a:schemeClr val="tx1">
              <a:alpha val="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a:p>
        </p:txBody>
      </p:sp>
      <p:sp>
        <p:nvSpPr>
          <p:cNvPr id="14" name="TextBox 13"/>
          <p:cNvSpPr txBox="1"/>
          <p:nvPr/>
        </p:nvSpPr>
        <p:spPr>
          <a:xfrm>
            <a:off x="152400" y="2286000"/>
            <a:ext cx="4486338"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ro-RO" sz="1600" b="1" dirty="0"/>
              <a:t>Analyze if Earthquake has Potential   to Generate Tsunami (TAT, Moment tensor, Fault</a:t>
            </a:r>
            <a:endParaRPr lang="en-US" sz="1600" b="1" dirty="0"/>
          </a:p>
        </p:txBody>
      </p:sp>
      <p:cxnSp>
        <p:nvCxnSpPr>
          <p:cNvPr id="21" name="Straight Arrow Connector 20"/>
          <p:cNvCxnSpPr/>
          <p:nvPr/>
        </p:nvCxnSpPr>
        <p:spPr>
          <a:xfrm>
            <a:off x="3429000" y="1600200"/>
            <a:ext cx="3886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71600" y="4267200"/>
            <a:ext cx="2464201"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ro-RO" sz="1600" b="1" dirty="0"/>
              <a:t>Sea Level Measurement</a:t>
            </a:r>
            <a:endParaRPr lang="en-US" sz="1600" b="1" dirty="0"/>
          </a:p>
        </p:txBody>
      </p:sp>
      <p:cxnSp>
        <p:nvCxnSpPr>
          <p:cNvPr id="15" name="Straight Arrow Connector 14"/>
          <p:cNvCxnSpPr/>
          <p:nvPr/>
        </p:nvCxnSpPr>
        <p:spPr>
          <a:xfrm>
            <a:off x="3048000" y="914400"/>
            <a:ext cx="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752600" y="914400"/>
            <a:ext cx="2251899" cy="338554"/>
          </a:xfrm>
          <a:prstGeom prst="rect">
            <a:avLst/>
          </a:prstGeom>
          <a:noFill/>
        </p:spPr>
        <p:txBody>
          <a:bodyPr wrap="none" rtlCol="0">
            <a:spAutoFit/>
          </a:bodyPr>
          <a:lstStyle/>
          <a:p>
            <a:r>
              <a:rPr lang="ro-RO" sz="1600" dirty="0"/>
              <a:t>EWS +LocSat-Antelope</a:t>
            </a:r>
            <a:endParaRPr lang="en-US" sz="1600" dirty="0"/>
          </a:p>
        </p:txBody>
      </p:sp>
      <p:sp>
        <p:nvSpPr>
          <p:cNvPr id="28" name="TextBox 27"/>
          <p:cNvSpPr txBox="1"/>
          <p:nvPr/>
        </p:nvSpPr>
        <p:spPr>
          <a:xfrm>
            <a:off x="7315200" y="1371600"/>
            <a:ext cx="781496"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ro-RO" sz="1600" b="1" dirty="0"/>
              <a:t>Portal</a:t>
            </a:r>
            <a:endParaRPr lang="en-US" sz="1600" b="1" dirty="0"/>
          </a:p>
        </p:txBody>
      </p:sp>
      <p:sp>
        <p:nvSpPr>
          <p:cNvPr id="29" name="TextBox 28"/>
          <p:cNvSpPr txBox="1"/>
          <p:nvPr/>
        </p:nvSpPr>
        <p:spPr>
          <a:xfrm>
            <a:off x="1295400" y="5638800"/>
            <a:ext cx="24384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ro-RO" sz="1600" b="1" dirty="0"/>
              <a:t>T</a:t>
            </a:r>
            <a:r>
              <a:rPr lang="en-US" sz="1600" b="1" dirty="0" err="1"/>
              <a:t>sunami</a:t>
            </a:r>
            <a:r>
              <a:rPr lang="en-US" sz="1600" b="1" dirty="0"/>
              <a:t> threat</a:t>
            </a:r>
            <a:r>
              <a:rPr lang="ro-RO" sz="1600" b="1" dirty="0"/>
              <a:t>  ended  </a:t>
            </a:r>
            <a:endParaRPr lang="en-US" sz="1600" b="1" dirty="0"/>
          </a:p>
        </p:txBody>
      </p:sp>
      <p:cxnSp>
        <p:nvCxnSpPr>
          <p:cNvPr id="37" name="Straight Arrow Connector 36"/>
          <p:cNvCxnSpPr/>
          <p:nvPr/>
        </p:nvCxnSpPr>
        <p:spPr>
          <a:xfrm>
            <a:off x="6400800" y="2133600"/>
            <a:ext cx="914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419600" y="2971800"/>
            <a:ext cx="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590800" y="5105400"/>
            <a:ext cx="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502655" y="795754"/>
            <a:ext cx="2057399" cy="338554"/>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ro-RO" sz="1600" b="1" dirty="0">
                <a:solidFill>
                  <a:schemeClr val="tx1"/>
                </a:solidFill>
              </a:rPr>
              <a:t>B</a:t>
            </a:r>
            <a:r>
              <a:rPr lang="en-US" sz="1600" b="1" dirty="0">
                <a:solidFill>
                  <a:schemeClr val="tx1"/>
                </a:solidFill>
              </a:rPr>
              <a:t>LACK</a:t>
            </a:r>
            <a:r>
              <a:rPr lang="ro-RO" sz="1600" b="1" dirty="0">
                <a:solidFill>
                  <a:schemeClr val="tx1"/>
                </a:solidFill>
              </a:rPr>
              <a:t> SEA EVENT</a:t>
            </a:r>
            <a:endParaRPr lang="en-US" sz="1600" b="1" dirty="0">
              <a:solidFill>
                <a:schemeClr val="tx1"/>
              </a:solidFill>
            </a:endParaRPr>
          </a:p>
        </p:txBody>
      </p:sp>
      <p:sp>
        <p:nvSpPr>
          <p:cNvPr id="45" name="Rectangle 44"/>
          <p:cNvSpPr/>
          <p:nvPr/>
        </p:nvSpPr>
        <p:spPr>
          <a:xfrm rot="2878167">
            <a:off x="2745318" y="1338322"/>
            <a:ext cx="645711" cy="59469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46" name="Rectangle 45"/>
          <p:cNvSpPr/>
          <p:nvPr/>
        </p:nvSpPr>
        <p:spPr>
          <a:xfrm>
            <a:off x="2667001" y="1399400"/>
            <a:ext cx="858924" cy="338554"/>
          </a:xfrm>
          <a:prstGeom prst="rect">
            <a:avLst/>
          </a:prstGeom>
        </p:spPr>
        <p:txBody>
          <a:bodyPr wrap="square">
            <a:spAutoFit/>
          </a:bodyPr>
          <a:lstStyle/>
          <a:p>
            <a:r>
              <a:rPr lang="ro-RO" sz="1600" b="1" dirty="0"/>
              <a:t>M&gt;3.0</a:t>
            </a:r>
            <a:endParaRPr lang="en-US" sz="1600" b="1" dirty="0"/>
          </a:p>
        </p:txBody>
      </p:sp>
      <p:cxnSp>
        <p:nvCxnSpPr>
          <p:cNvPr id="52" name="Straight Arrow Connector 51"/>
          <p:cNvCxnSpPr/>
          <p:nvPr/>
        </p:nvCxnSpPr>
        <p:spPr>
          <a:xfrm>
            <a:off x="3048000" y="1981200"/>
            <a:ext cx="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7315200" y="1905000"/>
            <a:ext cx="10668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ro-RO" sz="1600" b="1" dirty="0"/>
              <a:t>Report</a:t>
            </a:r>
            <a:endParaRPr lang="en-US" sz="1600" b="1" dirty="0"/>
          </a:p>
        </p:txBody>
      </p:sp>
      <p:cxnSp>
        <p:nvCxnSpPr>
          <p:cNvPr id="65" name="Straight Connector 64"/>
          <p:cNvCxnSpPr/>
          <p:nvPr/>
        </p:nvCxnSpPr>
        <p:spPr>
          <a:xfrm>
            <a:off x="6400800" y="1600200"/>
            <a:ext cx="0"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3048000" y="1981200"/>
            <a:ext cx="764953" cy="338554"/>
          </a:xfrm>
          <a:prstGeom prst="rect">
            <a:avLst/>
          </a:prstGeom>
        </p:spPr>
        <p:txBody>
          <a:bodyPr wrap="none">
            <a:spAutoFit/>
          </a:bodyPr>
          <a:lstStyle/>
          <a:p>
            <a:r>
              <a:rPr lang="ro-RO" sz="1600" b="1" dirty="0"/>
              <a:t>M&gt;5.0</a:t>
            </a:r>
            <a:endParaRPr lang="en-US" sz="1600" b="1" dirty="0"/>
          </a:p>
        </p:txBody>
      </p:sp>
      <p:cxnSp>
        <p:nvCxnSpPr>
          <p:cNvPr id="80" name="Straight Arrow Connector 79"/>
          <p:cNvCxnSpPr/>
          <p:nvPr/>
        </p:nvCxnSpPr>
        <p:spPr>
          <a:xfrm>
            <a:off x="4648200" y="2590800"/>
            <a:ext cx="457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7162800" y="2438400"/>
            <a:ext cx="19050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ro-RO" sz="1600" b="1" dirty="0"/>
              <a:t>Portal, Autorities</a:t>
            </a:r>
          </a:p>
          <a:p>
            <a:r>
              <a:rPr lang="ro-RO" sz="1600" b="1" dirty="0"/>
              <a:t>Email, SMS- users</a:t>
            </a:r>
            <a:endParaRPr lang="en-US" sz="1600" b="1" dirty="0"/>
          </a:p>
        </p:txBody>
      </p:sp>
      <p:cxnSp>
        <p:nvCxnSpPr>
          <p:cNvPr id="82" name="Straight Arrow Connector 81"/>
          <p:cNvCxnSpPr/>
          <p:nvPr/>
        </p:nvCxnSpPr>
        <p:spPr>
          <a:xfrm>
            <a:off x="6248400" y="2667000"/>
            <a:ext cx="914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2362200" y="3276600"/>
            <a:ext cx="543739"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ro-RO" sz="1600" b="1" dirty="0"/>
              <a:t>YES</a:t>
            </a:r>
            <a:endParaRPr lang="en-US" sz="1600" b="1" dirty="0"/>
          </a:p>
        </p:txBody>
      </p:sp>
      <p:sp>
        <p:nvSpPr>
          <p:cNvPr id="87" name="TextBox 86"/>
          <p:cNvSpPr txBox="1"/>
          <p:nvPr/>
        </p:nvSpPr>
        <p:spPr>
          <a:xfrm>
            <a:off x="4155757" y="3276600"/>
            <a:ext cx="510076"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ro-RO" sz="1600" b="1" dirty="0"/>
              <a:t>NO</a:t>
            </a:r>
            <a:endParaRPr lang="en-US" sz="1600" b="1" dirty="0"/>
          </a:p>
        </p:txBody>
      </p:sp>
      <p:sp>
        <p:nvSpPr>
          <p:cNvPr id="89" name="TextBox 88"/>
          <p:cNvSpPr txBox="1"/>
          <p:nvPr/>
        </p:nvSpPr>
        <p:spPr>
          <a:xfrm>
            <a:off x="5181600" y="3212068"/>
            <a:ext cx="21336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ro-RO" sz="1600" b="1" dirty="0"/>
              <a:t>Message  (Cancel)</a:t>
            </a:r>
            <a:endParaRPr lang="en-US" sz="1600" b="1" dirty="0"/>
          </a:p>
        </p:txBody>
      </p:sp>
      <p:cxnSp>
        <p:nvCxnSpPr>
          <p:cNvPr id="90" name="Straight Arrow Connector 89"/>
          <p:cNvCxnSpPr/>
          <p:nvPr/>
        </p:nvCxnSpPr>
        <p:spPr>
          <a:xfrm>
            <a:off x="4648200" y="3429000"/>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8382000" y="3124200"/>
            <a:ext cx="0" cy="2667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2590800" y="2971800"/>
            <a:ext cx="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5257800" y="3733800"/>
            <a:ext cx="20574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ro-RO" sz="1600" b="1" dirty="0"/>
              <a:t>Message </a:t>
            </a:r>
            <a:endParaRPr lang="en-US" sz="1600" b="1" dirty="0"/>
          </a:p>
        </p:txBody>
      </p:sp>
      <p:cxnSp>
        <p:nvCxnSpPr>
          <p:cNvPr id="111" name="Straight Connector 110"/>
          <p:cNvCxnSpPr/>
          <p:nvPr/>
        </p:nvCxnSpPr>
        <p:spPr>
          <a:xfrm>
            <a:off x="2590800" y="3657600"/>
            <a:ext cx="12901"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7315200" y="3429000"/>
            <a:ext cx="1066800" cy="0"/>
          </a:xfrm>
          <a:prstGeom prst="line">
            <a:avLst/>
          </a:prstGeom>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4191000" y="4278868"/>
            <a:ext cx="12192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ro-RO" sz="1600" b="1" dirty="0"/>
              <a:t>No, threat</a:t>
            </a:r>
            <a:endParaRPr lang="en-US" sz="1600" b="1" dirty="0"/>
          </a:p>
        </p:txBody>
      </p:sp>
      <p:cxnSp>
        <p:nvCxnSpPr>
          <p:cNvPr id="129" name="Straight Arrow Connector 128"/>
          <p:cNvCxnSpPr/>
          <p:nvPr/>
        </p:nvCxnSpPr>
        <p:spPr>
          <a:xfrm>
            <a:off x="2590800" y="4572000"/>
            <a:ext cx="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5638800" y="4267200"/>
            <a:ext cx="20574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ro-RO" sz="1600" b="1" dirty="0"/>
              <a:t>Message </a:t>
            </a:r>
            <a:endParaRPr lang="en-US" sz="1600" b="1" dirty="0"/>
          </a:p>
        </p:txBody>
      </p:sp>
      <p:cxnSp>
        <p:nvCxnSpPr>
          <p:cNvPr id="140" name="Straight Connector 139"/>
          <p:cNvCxnSpPr/>
          <p:nvPr/>
        </p:nvCxnSpPr>
        <p:spPr>
          <a:xfrm>
            <a:off x="7315200" y="3962400"/>
            <a:ext cx="1066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24" idx="3"/>
            <a:endCxn id="122" idx="1"/>
          </p:cNvCxnSpPr>
          <p:nvPr/>
        </p:nvCxnSpPr>
        <p:spPr>
          <a:xfrm>
            <a:off x="3835801" y="4436477"/>
            <a:ext cx="355199" cy="116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122" idx="3"/>
            <a:endCxn id="136" idx="1"/>
          </p:cNvCxnSpPr>
          <p:nvPr/>
        </p:nvCxnSpPr>
        <p:spPr>
          <a:xfrm flipV="1">
            <a:off x="5410200" y="4436477"/>
            <a:ext cx="228600" cy="116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1981200" y="4876800"/>
            <a:ext cx="1250407"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ro-RO" sz="1600" b="1" dirty="0"/>
              <a:t>YES, threat</a:t>
            </a:r>
            <a:endParaRPr lang="en-US" sz="1600" b="1" dirty="0"/>
          </a:p>
        </p:txBody>
      </p:sp>
      <p:cxnSp>
        <p:nvCxnSpPr>
          <p:cNvPr id="176" name="Straight Connector 175"/>
          <p:cNvCxnSpPr/>
          <p:nvPr/>
        </p:nvCxnSpPr>
        <p:spPr>
          <a:xfrm>
            <a:off x="7696200" y="4419600"/>
            <a:ext cx="685800" cy="0"/>
          </a:xfrm>
          <a:prstGeom prst="line">
            <a:avLst/>
          </a:prstGeom>
        </p:spPr>
        <p:style>
          <a:lnRef idx="1">
            <a:schemeClr val="accent1"/>
          </a:lnRef>
          <a:fillRef idx="0">
            <a:schemeClr val="accent1"/>
          </a:fillRef>
          <a:effectRef idx="0">
            <a:schemeClr val="accent1"/>
          </a:effectRef>
          <a:fontRef idx="minor">
            <a:schemeClr val="tx1"/>
          </a:fontRef>
        </p:style>
      </p:cxnSp>
      <p:sp>
        <p:nvSpPr>
          <p:cNvPr id="180" name="TextBox 179"/>
          <p:cNvSpPr txBox="1"/>
          <p:nvPr/>
        </p:nvSpPr>
        <p:spPr>
          <a:xfrm>
            <a:off x="5638800" y="4876800"/>
            <a:ext cx="20574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ro-RO" sz="1600" b="1" dirty="0"/>
              <a:t>Message </a:t>
            </a:r>
            <a:endParaRPr lang="en-US" sz="1600" b="1" dirty="0"/>
          </a:p>
        </p:txBody>
      </p:sp>
      <p:cxnSp>
        <p:nvCxnSpPr>
          <p:cNvPr id="185" name="Straight Connector 184"/>
          <p:cNvCxnSpPr/>
          <p:nvPr/>
        </p:nvCxnSpPr>
        <p:spPr>
          <a:xfrm>
            <a:off x="7696200" y="5029200"/>
            <a:ext cx="685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a:stCxn id="150" idx="3"/>
          </p:cNvCxnSpPr>
          <p:nvPr/>
        </p:nvCxnSpPr>
        <p:spPr>
          <a:xfrm flipV="1">
            <a:off x="3231607" y="5029200"/>
            <a:ext cx="2407193" cy="168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V="1">
            <a:off x="3733800" y="5791200"/>
            <a:ext cx="4648200" cy="32266"/>
          </a:xfrm>
          <a:prstGeom prst="line">
            <a:avLst/>
          </a:prstGeom>
        </p:spPr>
        <p:style>
          <a:lnRef idx="1">
            <a:schemeClr val="accent1"/>
          </a:lnRef>
          <a:fillRef idx="0">
            <a:schemeClr val="accent1"/>
          </a:fillRef>
          <a:effectRef idx="0">
            <a:schemeClr val="accent1"/>
          </a:effectRef>
          <a:fontRef idx="minor">
            <a:schemeClr val="tx1"/>
          </a:fontRef>
        </p:style>
      </p:cxnSp>
      <p:sp>
        <p:nvSpPr>
          <p:cNvPr id="194" name="TextBox 193"/>
          <p:cNvSpPr txBox="1"/>
          <p:nvPr/>
        </p:nvSpPr>
        <p:spPr>
          <a:xfrm>
            <a:off x="5638800" y="5574268"/>
            <a:ext cx="20574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ro-RO" sz="1600" b="1" dirty="0"/>
              <a:t>Message </a:t>
            </a:r>
            <a:endParaRPr lang="en-US" sz="1600" b="1" dirty="0"/>
          </a:p>
        </p:txBody>
      </p:sp>
      <p:sp>
        <p:nvSpPr>
          <p:cNvPr id="197" name="TextBox 196"/>
          <p:cNvSpPr txBox="1"/>
          <p:nvPr/>
        </p:nvSpPr>
        <p:spPr>
          <a:xfrm>
            <a:off x="5105400" y="2450068"/>
            <a:ext cx="1219200"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ro-RO" sz="1600" b="1" dirty="0"/>
              <a:t>Message </a:t>
            </a:r>
            <a:endParaRPr lang="en-US" sz="1600" b="1" dirty="0"/>
          </a:p>
        </p:txBody>
      </p:sp>
      <p:cxnSp>
        <p:nvCxnSpPr>
          <p:cNvPr id="200" name="Straight Arrow Connector 199"/>
          <p:cNvCxnSpPr/>
          <p:nvPr/>
        </p:nvCxnSpPr>
        <p:spPr>
          <a:xfrm>
            <a:off x="2590800" y="3962400"/>
            <a:ext cx="2667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373613" y="-9555"/>
            <a:ext cx="5442324" cy="461665"/>
          </a:xfrm>
          <a:prstGeom prst="rect">
            <a:avLst/>
          </a:prstGeom>
        </p:spPr>
        <p:txBody>
          <a:bodyPr wrap="none">
            <a:spAutoFit/>
          </a:bodyPr>
          <a:lstStyle/>
          <a:p>
            <a:r>
              <a:rPr lang="en-US" sz="2400" b="1" dirty="0">
                <a:effectLst>
                  <a:outerShdw blurRad="38100" dist="38100" dir="2700000" algn="tl">
                    <a:srgbClr val="C0C0C0"/>
                  </a:outerShdw>
                </a:effectLst>
              </a:rPr>
              <a:t>TSUNAMI DETECTION WORKFLOW</a:t>
            </a:r>
            <a:endParaRPr lang="en-US" sz="2400" dirty="0"/>
          </a:p>
        </p:txBody>
      </p:sp>
      <p:sp>
        <p:nvSpPr>
          <p:cNvPr id="53" name="Footer Placeholder 9">
            <a:extLst>
              <a:ext uri="{FF2B5EF4-FFF2-40B4-BE49-F238E27FC236}">
                <a16:creationId xmlns:a16="http://schemas.microsoft.com/office/drawing/2014/main" xmlns="" id="{67F4BECA-993F-43A2-89FB-9ADF09CBAFEF}"/>
              </a:ext>
            </a:extLst>
          </p:cNvPr>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pic>
        <p:nvPicPr>
          <p:cNvPr id="4" name="slide13_bun">
            <a:hlinkClick r:id="" action="ppaction://media"/>
            <a:extLst>
              <a:ext uri="{FF2B5EF4-FFF2-40B4-BE49-F238E27FC236}">
                <a16:creationId xmlns:a16="http://schemas.microsoft.com/office/drawing/2014/main" xmlns="" id="{FEFA158B-E4E0-4748-A6C3-C4A235ED4A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38318" y="6197025"/>
            <a:ext cx="487363" cy="487363"/>
          </a:xfrm>
          <a:prstGeom prst="rect">
            <a:avLst/>
          </a:prstGeom>
        </p:spPr>
      </p:pic>
    </p:spTree>
    <p:extLst>
      <p:ext uri="{BB962C8B-B14F-4D97-AF65-F5344CB8AC3E}">
        <p14:creationId xmlns:p14="http://schemas.microsoft.com/office/powerpoint/2010/main" val="210305668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6E6A882E-1C0B-48F3-A4B9-971A6F09C175}"/>
              </a:ext>
            </a:extLst>
          </p:cNvPr>
          <p:cNvSpPr txBox="1">
            <a:spLocks/>
          </p:cNvSpPr>
          <p:nvPr/>
        </p:nvSpPr>
        <p:spPr>
          <a:xfrm>
            <a:off x="304800" y="304800"/>
            <a:ext cx="8229600" cy="438912"/>
          </a:xfrm>
          <a:prstGeom prst="rect">
            <a:avLst/>
          </a:prstGeom>
        </p:spPr>
        <p:txBody>
          <a:bodyPr>
            <a:normAutofit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dirty="0">
                <a:solidFill>
                  <a:schemeClr val="tx1"/>
                </a:solidFill>
                <a:latin typeface="+mn-lt"/>
              </a:rPr>
              <a:t>IDSL BLACK SEA LEVEL MEASUREMENT DEVICE </a:t>
            </a:r>
          </a:p>
        </p:txBody>
      </p:sp>
      <p:pic>
        <p:nvPicPr>
          <p:cNvPr id="4" name="Imagine 2">
            <a:extLst>
              <a:ext uri="{FF2B5EF4-FFF2-40B4-BE49-F238E27FC236}">
                <a16:creationId xmlns:a16="http://schemas.microsoft.com/office/drawing/2014/main" xmlns="" id="{981A651A-CCAD-426E-A1A1-9F24BA128E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74" y="1051767"/>
            <a:ext cx="3620451" cy="4199235"/>
          </a:xfrm>
          <a:prstGeom prst="rect">
            <a:avLst/>
          </a:prstGeom>
          <a:noFill/>
          <a:ln>
            <a:noFill/>
          </a:ln>
        </p:spPr>
      </p:pic>
      <p:sp>
        <p:nvSpPr>
          <p:cNvPr id="6" name="TextBox 5">
            <a:extLst>
              <a:ext uri="{FF2B5EF4-FFF2-40B4-BE49-F238E27FC236}">
                <a16:creationId xmlns:a16="http://schemas.microsoft.com/office/drawing/2014/main" xmlns="" id="{B609A46F-4932-434F-91DF-A41F2520BBE2}"/>
              </a:ext>
            </a:extLst>
          </p:cNvPr>
          <p:cNvSpPr txBox="1"/>
          <p:nvPr/>
        </p:nvSpPr>
        <p:spPr>
          <a:xfrm flipH="1">
            <a:off x="228600" y="5401964"/>
            <a:ext cx="3425792" cy="646331"/>
          </a:xfrm>
          <a:prstGeom prst="rect">
            <a:avLst/>
          </a:prstGeom>
          <a:noFill/>
        </p:spPr>
        <p:txBody>
          <a:bodyPr wrap="square">
            <a:spAutoFit/>
          </a:bodyPr>
          <a:lstStyle/>
          <a:p>
            <a:pPr algn="ctr"/>
            <a:r>
              <a:rPr lang="en-US" sz="1200" dirty="0">
                <a:latin typeface="Times New Roman" panose="02020603050405020304" pitchFamily="18" charset="0"/>
                <a:cs typeface="Times New Roman" panose="02020603050405020304" pitchFamily="18" charset="0"/>
              </a:rPr>
              <a:t>- Capability map of GPS / GNSS monitoring systems, seismic stations and IDSL water level for the Dobrogea area</a:t>
            </a:r>
            <a:endParaRPr lang="ro-RO" sz="1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81422E80-E8F4-4F16-8899-372FD249ED34}"/>
              </a:ext>
            </a:extLst>
          </p:cNvPr>
          <p:cNvSpPr txBox="1"/>
          <p:nvPr/>
        </p:nvSpPr>
        <p:spPr>
          <a:xfrm>
            <a:off x="3825362" y="3042180"/>
            <a:ext cx="5200175" cy="276999"/>
          </a:xfrm>
          <a:prstGeom prst="rect">
            <a:avLst/>
          </a:prstGeom>
          <a:noFill/>
        </p:spPr>
        <p:txBody>
          <a:bodyPr wrap="square">
            <a:spAutoFit/>
          </a:bodyPr>
          <a:lstStyle/>
          <a:p>
            <a:pPr algn="ctr"/>
            <a:r>
              <a:rPr lang="en-TT" sz="1200" dirty="0">
                <a:latin typeface="Times New Roman" panose="02020603050405020304" pitchFamily="18" charset="0"/>
                <a:cs typeface="Times New Roman" panose="02020603050405020304" pitchFamily="18" charset="0"/>
              </a:rPr>
              <a:t>IDSL 18 Mangalia</a:t>
            </a:r>
            <a:endParaRPr lang="ro-RO" sz="1200" dirty="0">
              <a:latin typeface="Times New Roman" panose="02020603050405020304" pitchFamily="18" charset="0"/>
              <a:cs typeface="Times New Roman" panose="02020603050405020304" pitchFamily="18" charset="0"/>
            </a:endParaRPr>
          </a:p>
        </p:txBody>
      </p:sp>
      <p:pic>
        <p:nvPicPr>
          <p:cNvPr id="10" name="Imagine 9">
            <a:extLst>
              <a:ext uri="{FF2B5EF4-FFF2-40B4-BE49-F238E27FC236}">
                <a16:creationId xmlns:a16="http://schemas.microsoft.com/office/drawing/2014/main" xmlns="" id="{17F1E88B-24DE-41B1-A570-AAA93491227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4392" y="884480"/>
            <a:ext cx="5337208" cy="2230025"/>
          </a:xfrm>
          <a:prstGeom prst="rect">
            <a:avLst/>
          </a:prstGeom>
          <a:noFill/>
          <a:ln>
            <a:noFill/>
          </a:ln>
        </p:spPr>
      </p:pic>
      <p:pic>
        <p:nvPicPr>
          <p:cNvPr id="11" name="Imagine 1">
            <a:extLst>
              <a:ext uri="{FF2B5EF4-FFF2-40B4-BE49-F238E27FC236}">
                <a16:creationId xmlns:a16="http://schemas.microsoft.com/office/drawing/2014/main" xmlns="" id="{F765AA50-324F-42E2-A854-8F93332BF18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4392" y="3359273"/>
            <a:ext cx="2218647" cy="2388624"/>
          </a:xfrm>
          <a:prstGeom prst="rect">
            <a:avLst/>
          </a:prstGeom>
          <a:noFill/>
          <a:ln>
            <a:noFill/>
          </a:ln>
        </p:spPr>
      </p:pic>
      <p:sp>
        <p:nvSpPr>
          <p:cNvPr id="12" name="TextBox 11">
            <a:extLst>
              <a:ext uri="{FF2B5EF4-FFF2-40B4-BE49-F238E27FC236}">
                <a16:creationId xmlns:a16="http://schemas.microsoft.com/office/drawing/2014/main" xmlns="" id="{32C6B280-A52A-4CC2-BCFC-2382BBAE56DE}"/>
              </a:ext>
            </a:extLst>
          </p:cNvPr>
          <p:cNvSpPr txBox="1"/>
          <p:nvPr/>
        </p:nvSpPr>
        <p:spPr>
          <a:xfrm rot="10800000" flipV="1">
            <a:off x="5826514" y="5406230"/>
            <a:ext cx="1676400" cy="276999"/>
          </a:xfrm>
          <a:prstGeom prst="rect">
            <a:avLst/>
          </a:prstGeom>
          <a:noFill/>
        </p:spPr>
        <p:txBody>
          <a:bodyPr wrap="square">
            <a:spAutoFit/>
          </a:bodyPr>
          <a:lstStyle/>
          <a:p>
            <a:pPr algn="ctr"/>
            <a:r>
              <a:rPr lang="en-TT" sz="1200" dirty="0">
                <a:latin typeface="Times New Roman" panose="02020603050405020304" pitchFamily="18" charset="0"/>
                <a:cs typeface="Times New Roman" panose="02020603050405020304" pitchFamily="18" charset="0"/>
              </a:rPr>
              <a:t>IDSL 19 Constanta* </a:t>
            </a:r>
            <a:endParaRPr lang="ro-RO" sz="1200" dirty="0">
              <a:latin typeface="Times New Roman" panose="02020603050405020304" pitchFamily="18" charset="0"/>
              <a:cs typeface="Times New Roman" panose="02020603050405020304" pitchFamily="18" charset="0"/>
            </a:endParaRPr>
          </a:p>
        </p:txBody>
      </p:sp>
      <p:pic>
        <p:nvPicPr>
          <p:cNvPr id="13" name="Imagine 5">
            <a:extLst>
              <a:ext uri="{FF2B5EF4-FFF2-40B4-BE49-F238E27FC236}">
                <a16:creationId xmlns:a16="http://schemas.microsoft.com/office/drawing/2014/main" xmlns="" id="{6404B7E4-05BD-46DC-81BB-2D6FFF29D84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02741" y="3319179"/>
            <a:ext cx="3114472" cy="2125345"/>
          </a:xfrm>
          <a:prstGeom prst="rect">
            <a:avLst/>
          </a:prstGeom>
          <a:noFill/>
          <a:ln>
            <a:noFill/>
          </a:ln>
        </p:spPr>
      </p:pic>
      <p:sp>
        <p:nvSpPr>
          <p:cNvPr id="14" name="TextBox 13">
            <a:extLst>
              <a:ext uri="{FF2B5EF4-FFF2-40B4-BE49-F238E27FC236}">
                <a16:creationId xmlns:a16="http://schemas.microsoft.com/office/drawing/2014/main" xmlns="" id="{E63CCCF0-0AC0-4084-97E3-D8D0B229A189}"/>
              </a:ext>
            </a:extLst>
          </p:cNvPr>
          <p:cNvSpPr txBox="1"/>
          <p:nvPr/>
        </p:nvSpPr>
        <p:spPr>
          <a:xfrm rot="10800000" flipH="1" flipV="1">
            <a:off x="7315200" y="5401964"/>
            <a:ext cx="1676400" cy="276999"/>
          </a:xfrm>
          <a:prstGeom prst="rect">
            <a:avLst/>
          </a:prstGeom>
          <a:noFill/>
        </p:spPr>
        <p:txBody>
          <a:bodyPr wrap="square">
            <a:spAutoFit/>
          </a:bodyPr>
          <a:lstStyle/>
          <a:p>
            <a:pPr algn="ctr"/>
            <a:r>
              <a:rPr lang="en-TT" sz="1200" dirty="0">
                <a:latin typeface="Times New Roman" panose="02020603050405020304" pitchFamily="18" charset="0"/>
                <a:cs typeface="Times New Roman" panose="02020603050405020304" pitchFamily="18" charset="0"/>
              </a:rPr>
              <a:t>IDSL20 </a:t>
            </a:r>
            <a:r>
              <a:rPr lang="en-TT" sz="1200" dirty="0" err="1">
                <a:latin typeface="Times New Roman" panose="02020603050405020304" pitchFamily="18" charset="0"/>
                <a:cs typeface="Times New Roman" panose="02020603050405020304" pitchFamily="18" charset="0"/>
              </a:rPr>
              <a:t>Sulina</a:t>
            </a:r>
            <a:r>
              <a:rPr lang="en-TT" sz="1200" dirty="0">
                <a:latin typeface="Times New Roman" panose="02020603050405020304" pitchFamily="18" charset="0"/>
                <a:cs typeface="Times New Roman" panose="02020603050405020304" pitchFamily="18" charset="0"/>
              </a:rPr>
              <a:t>* </a:t>
            </a:r>
            <a:endParaRPr lang="ro-RO" sz="1200" dirty="0">
              <a:latin typeface="Times New Roman" panose="02020603050405020304" pitchFamily="18" charset="0"/>
              <a:cs typeface="Times New Roman" panose="02020603050405020304" pitchFamily="18" charset="0"/>
            </a:endParaRPr>
          </a:p>
        </p:txBody>
      </p:sp>
      <p:sp>
        <p:nvSpPr>
          <p:cNvPr id="15" name="Footer Placeholder 9">
            <a:extLst>
              <a:ext uri="{FF2B5EF4-FFF2-40B4-BE49-F238E27FC236}">
                <a16:creationId xmlns:a16="http://schemas.microsoft.com/office/drawing/2014/main" xmlns="" id="{ABC6239D-0F86-4E82-B8DD-6EA04802AFE0}"/>
              </a:ext>
            </a:extLst>
          </p:cNvPr>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F7C7D8E6-CC85-4050-AF72-E327DF8D78CC}"/>
              </a:ext>
            </a:extLst>
          </p:cNvPr>
          <p:cNvSpPr txBox="1"/>
          <p:nvPr/>
        </p:nvSpPr>
        <p:spPr>
          <a:xfrm rot="10800000" flipV="1">
            <a:off x="3590522" y="5814508"/>
            <a:ext cx="5324878" cy="276999"/>
          </a:xfrm>
          <a:prstGeom prst="rect">
            <a:avLst/>
          </a:prstGeom>
          <a:noFill/>
        </p:spPr>
        <p:txBody>
          <a:bodyPr wrap="square">
            <a:spAutoFit/>
          </a:bodyPr>
          <a:lstStyle/>
          <a:p>
            <a:pPr algn="ctr"/>
            <a:r>
              <a:rPr lang="en-TT" sz="1200" dirty="0">
                <a:latin typeface="Times New Roman" panose="02020603050405020304" pitchFamily="18" charset="0"/>
                <a:cs typeface="Times New Roman" panose="02020603050405020304" pitchFamily="18" charset="0"/>
              </a:rPr>
              <a:t>* IDSL 19 and 20 are currently in revision for solving some technical problems </a:t>
            </a:r>
            <a:endParaRPr lang="ro-RO" sz="1200" dirty="0">
              <a:latin typeface="Times New Roman" panose="02020603050405020304" pitchFamily="18" charset="0"/>
              <a:cs typeface="Times New Roman" panose="02020603050405020304" pitchFamily="18" charset="0"/>
            </a:endParaRPr>
          </a:p>
        </p:txBody>
      </p:sp>
      <p:pic>
        <p:nvPicPr>
          <p:cNvPr id="2" name="Slide14">
            <a:hlinkClick r:id="" action="ppaction://media"/>
            <a:extLst>
              <a:ext uri="{FF2B5EF4-FFF2-40B4-BE49-F238E27FC236}">
                <a16:creationId xmlns:a16="http://schemas.microsoft.com/office/drawing/2014/main" xmlns="" id="{30C60032-6C57-46A2-8F17-C273EB5DF31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65837"/>
            <a:ext cx="487363" cy="487363"/>
          </a:xfrm>
          <a:prstGeom prst="rect">
            <a:avLst/>
          </a:prstGeom>
        </p:spPr>
      </p:pic>
    </p:spTree>
    <p:extLst>
      <p:ext uri="{BB962C8B-B14F-4D97-AF65-F5344CB8AC3E}">
        <p14:creationId xmlns:p14="http://schemas.microsoft.com/office/powerpoint/2010/main" val="71044888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6E6A882E-1C0B-48F3-A4B9-971A6F09C175}"/>
              </a:ext>
            </a:extLst>
          </p:cNvPr>
          <p:cNvSpPr txBox="1">
            <a:spLocks/>
          </p:cNvSpPr>
          <p:nvPr/>
        </p:nvSpPr>
        <p:spPr>
          <a:xfrm>
            <a:off x="304800" y="304800"/>
            <a:ext cx="8229600" cy="438912"/>
          </a:xfrm>
          <a:prstGeom prst="rect">
            <a:avLst/>
          </a:prstGeom>
        </p:spPr>
        <p:txBody>
          <a:bodyPr>
            <a:normAutofit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dirty="0">
                <a:solidFill>
                  <a:schemeClr val="tx1"/>
                </a:solidFill>
                <a:latin typeface="+mn-lt"/>
              </a:rPr>
              <a:t>IDSL BLACK SEA LEVEL MEASUREMENT DEVICE </a:t>
            </a:r>
          </a:p>
        </p:txBody>
      </p:sp>
      <p:sp>
        <p:nvSpPr>
          <p:cNvPr id="6" name="TextBox 5">
            <a:extLst>
              <a:ext uri="{FF2B5EF4-FFF2-40B4-BE49-F238E27FC236}">
                <a16:creationId xmlns:a16="http://schemas.microsoft.com/office/drawing/2014/main" xmlns="" id="{B609A46F-4932-434F-91DF-A41F2520BBE2}"/>
              </a:ext>
            </a:extLst>
          </p:cNvPr>
          <p:cNvSpPr txBox="1"/>
          <p:nvPr/>
        </p:nvSpPr>
        <p:spPr>
          <a:xfrm flipH="1">
            <a:off x="457200" y="949108"/>
            <a:ext cx="8229600" cy="1138773"/>
          </a:xfrm>
          <a:prstGeom prst="rect">
            <a:avLst/>
          </a:prstGeom>
          <a:noFill/>
        </p:spPr>
        <p:txBody>
          <a:bodyPr wrap="square">
            <a:spAutoFit/>
          </a:bodyPr>
          <a:lstStyle/>
          <a:p>
            <a:pPr algn="just"/>
            <a:r>
              <a:rPr lang="en-US" sz="1400" dirty="0">
                <a:latin typeface="Times New Roman" panose="02020603050405020304" pitchFamily="18" charset="0"/>
                <a:cs typeface="Times New Roman" panose="02020603050405020304" pitchFamily="18" charset="0"/>
              </a:rPr>
              <a:t>In addition to the old IDSL water level monitoring, recently NIEP has signed a MOU with the Romanian Marine </a:t>
            </a:r>
            <a:r>
              <a:rPr lang="en-US" sz="1400" dirty="0" err="1">
                <a:latin typeface="Times New Roman" panose="02020603050405020304" pitchFamily="18" charset="0"/>
                <a:cs typeface="Times New Roman" panose="02020603050405020304" pitchFamily="18" charset="0"/>
              </a:rPr>
              <a:t>Hidrographic</a:t>
            </a:r>
            <a:r>
              <a:rPr lang="en-US" sz="1400" dirty="0">
                <a:latin typeface="Times New Roman" panose="02020603050405020304" pitchFamily="18" charset="0"/>
                <a:cs typeface="Times New Roman" panose="02020603050405020304" pitchFamily="18" charset="0"/>
              </a:rPr>
              <a:t> Direction for using the water level data from their devices (</a:t>
            </a:r>
            <a:r>
              <a:rPr lang="en-US" sz="1400" dirty="0" err="1">
                <a:latin typeface="Times New Roman" panose="02020603050405020304" pitchFamily="18" charset="0"/>
                <a:cs typeface="Times New Roman" panose="02020603050405020304" pitchFamily="18" charset="0"/>
              </a:rPr>
              <a:t>Hydromet</a:t>
            </a:r>
            <a:r>
              <a:rPr lang="en-US" sz="1400" dirty="0">
                <a:latin typeface="Times New Roman" panose="02020603050405020304" pitchFamily="18" charset="0"/>
                <a:cs typeface="Times New Roman" panose="02020603050405020304" pitchFamily="18" charset="0"/>
              </a:rPr>
              <a:t> OTT), situated in </a:t>
            </a:r>
            <a:r>
              <a:rPr lang="en-US" sz="1400" dirty="0" err="1">
                <a:latin typeface="Times New Roman" panose="02020603050405020304" pitchFamily="18" charset="0"/>
                <a:cs typeface="Times New Roman" panose="02020603050405020304" pitchFamily="18" charset="0"/>
              </a:rPr>
              <a:t>Sulina</a:t>
            </a:r>
            <a:r>
              <a:rPr lang="en-US" sz="1400" dirty="0">
                <a:latin typeface="Times New Roman" panose="02020603050405020304" pitchFamily="18" charset="0"/>
                <a:cs typeface="Times New Roman" panose="02020603050405020304" pitchFamily="18" charset="0"/>
              </a:rPr>
              <a:t>-Far, </a:t>
            </a:r>
            <a:r>
              <a:rPr lang="en-US" sz="1400" dirty="0" err="1">
                <a:latin typeface="Times New Roman" panose="02020603050405020304" pitchFamily="18" charset="0"/>
                <a:cs typeface="Times New Roman" panose="02020603050405020304" pitchFamily="18" charset="0"/>
              </a:rPr>
              <a:t>Cobu</a:t>
            </a:r>
            <a:r>
              <a:rPr lang="en-US" sz="1400" dirty="0">
                <a:latin typeface="Times New Roman" panose="02020603050405020304" pitchFamily="18" charset="0"/>
                <a:cs typeface="Times New Roman" panose="02020603050405020304" pitchFamily="18" charset="0"/>
              </a:rPr>
              <a:t>-Far, Constanta-Far, Mangalia-Far - the order of sites is from North to South of the Romanian Black Sea Coast.</a:t>
            </a:r>
          </a:p>
          <a:p>
            <a:pPr algn="ctr"/>
            <a:endParaRPr lang="ro-RO" sz="1200" dirty="0">
              <a:latin typeface="Times New Roman" panose="02020603050405020304" pitchFamily="18" charset="0"/>
              <a:cs typeface="Times New Roman" panose="02020603050405020304" pitchFamily="18" charset="0"/>
            </a:endParaRPr>
          </a:p>
        </p:txBody>
      </p:sp>
      <p:sp>
        <p:nvSpPr>
          <p:cNvPr id="15" name="Footer Placeholder 9">
            <a:extLst>
              <a:ext uri="{FF2B5EF4-FFF2-40B4-BE49-F238E27FC236}">
                <a16:creationId xmlns:a16="http://schemas.microsoft.com/office/drawing/2014/main" xmlns="" id="{ABC6239D-0F86-4E82-B8DD-6EA04802AFE0}"/>
              </a:ext>
            </a:extLst>
          </p:cNvPr>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F7C7D8E6-CC85-4050-AF72-E327DF8D78CC}"/>
              </a:ext>
            </a:extLst>
          </p:cNvPr>
          <p:cNvSpPr txBox="1"/>
          <p:nvPr/>
        </p:nvSpPr>
        <p:spPr>
          <a:xfrm rot="10800000" flipV="1">
            <a:off x="1757161" y="5908892"/>
            <a:ext cx="5324878" cy="461665"/>
          </a:xfrm>
          <a:prstGeom prst="rect">
            <a:avLst/>
          </a:prstGeom>
          <a:noFill/>
        </p:spPr>
        <p:txBody>
          <a:bodyPr wrap="square">
            <a:spAutoFit/>
          </a:bodyPr>
          <a:lstStyle/>
          <a:p>
            <a:pPr algn="ctr"/>
            <a:r>
              <a:rPr lang="en-US" sz="1200" dirty="0">
                <a:latin typeface="Times New Roman" panose="02020603050405020304" pitchFamily="18" charset="0"/>
                <a:cs typeface="Times New Roman" panose="02020603050405020304" pitchFamily="18" charset="0"/>
              </a:rPr>
              <a:t>One of the Romanian Marine </a:t>
            </a:r>
            <a:r>
              <a:rPr lang="en-US" sz="1200" dirty="0" err="1">
                <a:latin typeface="Times New Roman" panose="02020603050405020304" pitchFamily="18" charset="0"/>
                <a:cs typeface="Times New Roman" panose="02020603050405020304" pitchFamily="18" charset="0"/>
              </a:rPr>
              <a:t>Hidrographic</a:t>
            </a:r>
            <a:r>
              <a:rPr lang="en-US" sz="1200" dirty="0">
                <a:latin typeface="Times New Roman" panose="02020603050405020304" pitchFamily="18" charset="0"/>
                <a:cs typeface="Times New Roman" panose="02020603050405020304" pitchFamily="18" charset="0"/>
              </a:rPr>
              <a:t> Direction</a:t>
            </a:r>
            <a:r>
              <a:rPr lang="en-US" sz="1200" dirty="0"/>
              <a:t> Water level device for which the MOU was signed</a:t>
            </a:r>
            <a:endParaRPr lang="ro-RO" sz="12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E1459EF7-61A7-485B-BD69-A1FCA579C9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2393" y="2013207"/>
            <a:ext cx="3809999" cy="1850231"/>
          </a:xfrm>
          <a:prstGeom prst="rect">
            <a:avLst/>
          </a:prstGeom>
        </p:spPr>
      </p:pic>
      <p:pic>
        <p:nvPicPr>
          <p:cNvPr id="19" name="Picture 18">
            <a:extLst>
              <a:ext uri="{FF2B5EF4-FFF2-40B4-BE49-F238E27FC236}">
                <a16:creationId xmlns:a16="http://schemas.microsoft.com/office/drawing/2014/main" xmlns="" id="{E716D83B-A8EE-4149-9A52-38CB46B938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499" y="2013207"/>
            <a:ext cx="1868894" cy="3848431"/>
          </a:xfrm>
          <a:prstGeom prst="rect">
            <a:avLst/>
          </a:prstGeom>
        </p:spPr>
      </p:pic>
      <p:pic>
        <p:nvPicPr>
          <p:cNvPr id="21" name="Picture 20">
            <a:extLst>
              <a:ext uri="{FF2B5EF4-FFF2-40B4-BE49-F238E27FC236}">
                <a16:creationId xmlns:a16="http://schemas.microsoft.com/office/drawing/2014/main" xmlns="" id="{801D096A-92C0-4933-939B-88C1730C2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2099" y="3555741"/>
            <a:ext cx="1119801" cy="2305897"/>
          </a:xfrm>
          <a:prstGeom prst="rect">
            <a:avLst/>
          </a:prstGeom>
        </p:spPr>
      </p:pic>
      <p:pic>
        <p:nvPicPr>
          <p:cNvPr id="23" name="Picture 22">
            <a:extLst>
              <a:ext uri="{FF2B5EF4-FFF2-40B4-BE49-F238E27FC236}">
                <a16:creationId xmlns:a16="http://schemas.microsoft.com/office/drawing/2014/main" xmlns="" id="{7A21B3F4-2D9C-475E-B616-68E26A7A25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3605" y="2013207"/>
            <a:ext cx="1868894" cy="3848432"/>
          </a:xfrm>
          <a:prstGeom prst="rect">
            <a:avLst/>
          </a:prstGeom>
        </p:spPr>
      </p:pic>
      <p:pic>
        <p:nvPicPr>
          <p:cNvPr id="2" name="Slide15">
            <a:hlinkClick r:id="" action="ppaction://media"/>
            <a:extLst>
              <a:ext uri="{FF2B5EF4-FFF2-40B4-BE49-F238E27FC236}">
                <a16:creationId xmlns:a16="http://schemas.microsoft.com/office/drawing/2014/main" xmlns="" id="{ABC8C5D6-52E9-469B-A0E4-8B2D0AC922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55136" y="6215577"/>
            <a:ext cx="487363" cy="487363"/>
          </a:xfrm>
          <a:prstGeom prst="rect">
            <a:avLst/>
          </a:prstGeom>
        </p:spPr>
      </p:pic>
    </p:spTree>
    <p:extLst>
      <p:ext uri="{BB962C8B-B14F-4D97-AF65-F5344CB8AC3E}">
        <p14:creationId xmlns:p14="http://schemas.microsoft.com/office/powerpoint/2010/main" val="222587681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D835F3CA-DA82-4D5A-AB64-F7E5222CBB1D}"/>
              </a:ext>
            </a:extLst>
          </p:cNvPr>
          <p:cNvSpPr txBox="1">
            <a:spLocks/>
          </p:cNvSpPr>
          <p:nvPr/>
        </p:nvSpPr>
        <p:spPr>
          <a:xfrm>
            <a:off x="304800" y="304800"/>
            <a:ext cx="8229600" cy="438912"/>
          </a:xfrm>
          <a:prstGeom prst="rect">
            <a:avLst/>
          </a:prstGeom>
        </p:spPr>
        <p:txBody>
          <a:bodyPr>
            <a:normAutofit fontScale="92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dirty="0">
                <a:solidFill>
                  <a:schemeClr val="tx1"/>
                </a:solidFill>
                <a:latin typeface="+mn-lt"/>
              </a:rPr>
              <a:t>IDSL BLACK SEA LEVEL MEASUREMENT PROCESSING DATA</a:t>
            </a:r>
          </a:p>
        </p:txBody>
      </p:sp>
      <p:pic>
        <p:nvPicPr>
          <p:cNvPr id="2050" name="Picture 1">
            <a:extLst>
              <a:ext uri="{FF2B5EF4-FFF2-40B4-BE49-F238E27FC236}">
                <a16:creationId xmlns:a16="http://schemas.microsoft.com/office/drawing/2014/main" xmlns="" id="{FA2685BC-6C9D-41C6-A75E-5B2884E2F1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813" y="1543220"/>
            <a:ext cx="4327399" cy="4308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a:extLst>
              <a:ext uri="{FF2B5EF4-FFF2-40B4-BE49-F238E27FC236}">
                <a16:creationId xmlns:a16="http://schemas.microsoft.com/office/drawing/2014/main" xmlns="" id="{C2911EED-B178-4082-8825-EDDCDAB5A6B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577"/>
          <a:stretch/>
        </p:blipFill>
        <p:spPr bwMode="auto">
          <a:xfrm>
            <a:off x="4481086" y="1757817"/>
            <a:ext cx="4632198" cy="2365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2D7FBE39-3541-45C8-AFF3-2DCD1B65CA18}"/>
              </a:ext>
            </a:extLst>
          </p:cNvPr>
          <p:cNvSpPr txBox="1"/>
          <p:nvPr/>
        </p:nvSpPr>
        <p:spPr>
          <a:xfrm>
            <a:off x="451502" y="5673117"/>
            <a:ext cx="4135738" cy="430887"/>
          </a:xfrm>
          <a:prstGeom prst="rect">
            <a:avLst/>
          </a:prstGeom>
          <a:noFill/>
        </p:spPr>
        <p:txBody>
          <a:bodyPr wrap="square">
            <a:spAutoFit/>
          </a:bodyPr>
          <a:lstStyle/>
          <a:p>
            <a:pPr algn="ctr"/>
            <a:r>
              <a:rPr lang="en-GB" sz="1100" dirty="0">
                <a:effectLst/>
                <a:latin typeface="Times New Roman" panose="02020603050405020304" pitchFamily="18" charset="0"/>
                <a:ea typeface="Times New Roman" panose="02020603050405020304" pitchFamily="18" charset="0"/>
                <a:cs typeface="Times New Roman" panose="02020603050405020304" pitchFamily="18" charset="0"/>
              </a:rPr>
              <a:t>Figure 1. Comparative view of the measured height data, before and after processing Data 2018</a:t>
            </a:r>
            <a:endParaRPr lang="ro-RO" sz="1100" dirty="0">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DCD731E1-D126-4FAA-9A06-F9148F5CAF7B}"/>
              </a:ext>
            </a:extLst>
          </p:cNvPr>
          <p:cNvSpPr txBox="1"/>
          <p:nvPr/>
        </p:nvSpPr>
        <p:spPr>
          <a:xfrm rot="10800000" flipV="1">
            <a:off x="4343400" y="4097737"/>
            <a:ext cx="4632198" cy="430887"/>
          </a:xfrm>
          <a:prstGeom prst="rect">
            <a:avLst/>
          </a:prstGeom>
          <a:noFill/>
        </p:spPr>
        <p:txBody>
          <a:bodyPr wrap="square">
            <a:spAutoFit/>
          </a:bodyPr>
          <a:lstStyle/>
          <a:p>
            <a:pPr algn="ctr"/>
            <a:r>
              <a:rPr lang="en-GB" sz="1100" dirty="0">
                <a:effectLst/>
                <a:latin typeface="Times New Roman" panose="02020603050405020304" pitchFamily="18" charset="0"/>
                <a:ea typeface="Times New Roman" panose="02020603050405020304" pitchFamily="18" charset="0"/>
                <a:cs typeface="Times New Roman" panose="02020603050405020304" pitchFamily="18" charset="0"/>
              </a:rPr>
              <a:t>Figure 2. Comparative view of the processed sea level data from the each of the three locations</a:t>
            </a:r>
            <a:endParaRPr lang="ro-RO" sz="1100" dirty="0">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4CEEB87F-D576-44A7-8DBB-FA0FE15A67A2}"/>
              </a:ext>
            </a:extLst>
          </p:cNvPr>
          <p:cNvSpPr txBox="1"/>
          <p:nvPr/>
        </p:nvSpPr>
        <p:spPr>
          <a:xfrm>
            <a:off x="533400" y="949362"/>
            <a:ext cx="8442198" cy="738664"/>
          </a:xfrm>
          <a:prstGeom prst="rect">
            <a:avLst/>
          </a:prstGeom>
          <a:noFill/>
        </p:spPr>
        <p:txBody>
          <a:bodyPr wrap="square">
            <a:spAutoFit/>
          </a:bodyPr>
          <a:lstStyle/>
          <a:p>
            <a:pPr algn="just"/>
            <a:r>
              <a:rPr lang="en-GB" sz="1400" dirty="0">
                <a:effectLst/>
                <a:latin typeface="Times New Roman" panose="02020603050405020304" pitchFamily="18" charset="0"/>
                <a:ea typeface="Times New Roman" panose="02020603050405020304" pitchFamily="18" charset="0"/>
              </a:rPr>
              <a:t>Measurements of sea level data recorded by an </a:t>
            </a:r>
            <a:r>
              <a:rPr lang="en-GB" sz="1400" dirty="0">
                <a:latin typeface="Times New Roman" panose="02020603050405020304" pitchFamily="18" charset="0"/>
                <a:ea typeface="Times New Roman" panose="02020603050405020304" pitchFamily="18" charset="0"/>
              </a:rPr>
              <a:t>IDSL</a:t>
            </a:r>
            <a:r>
              <a:rPr lang="en-GB" sz="1400" dirty="0">
                <a:effectLst/>
                <a:latin typeface="Times New Roman" panose="02020603050405020304" pitchFamily="18" charset="0"/>
                <a:ea typeface="Times New Roman" panose="02020603050405020304" pitchFamily="18" charset="0"/>
              </a:rPr>
              <a:t> sensor and processed in order to eliminate any false alarms and reduce the level of clutter [</a:t>
            </a:r>
            <a:r>
              <a:rPr lang="en-GB" sz="1400" dirty="0" err="1">
                <a:effectLst/>
                <a:latin typeface="Times New Roman" panose="02020603050405020304" pitchFamily="18" charset="0"/>
                <a:ea typeface="Times New Roman" panose="02020603050405020304" pitchFamily="18" charset="0"/>
              </a:rPr>
              <a:t>Nagal</a:t>
            </a:r>
            <a:r>
              <a:rPr lang="en-GB" sz="1400" dirty="0">
                <a:effectLst/>
                <a:latin typeface="Times New Roman" panose="02020603050405020304" pitchFamily="18" charset="0"/>
                <a:ea typeface="Times New Roman" panose="02020603050405020304" pitchFamily="18" charset="0"/>
              </a:rPr>
              <a:t> 2014]. The data was recorded from 06.04.2017 to 07.03.2018 in the coastal cities of Constanta, Mangalia and </a:t>
            </a:r>
            <a:r>
              <a:rPr lang="en-GB" sz="1400" dirty="0" err="1">
                <a:effectLst/>
                <a:latin typeface="Times New Roman" panose="02020603050405020304" pitchFamily="18" charset="0"/>
                <a:ea typeface="Times New Roman" panose="02020603050405020304" pitchFamily="18" charset="0"/>
              </a:rPr>
              <a:t>Sulina</a:t>
            </a:r>
            <a:endParaRPr lang="ro-RO" sz="1400" dirty="0"/>
          </a:p>
        </p:txBody>
      </p:sp>
      <p:pic>
        <p:nvPicPr>
          <p:cNvPr id="14" name="Picture 13">
            <a:extLst>
              <a:ext uri="{FF2B5EF4-FFF2-40B4-BE49-F238E27FC236}">
                <a16:creationId xmlns:a16="http://schemas.microsoft.com/office/drawing/2014/main" xmlns="" id="{D1A4A9A2-B9EC-4170-80C3-632B8FEE00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4528625"/>
            <a:ext cx="3505200" cy="1860321"/>
          </a:xfrm>
          <a:prstGeom prst="rect">
            <a:avLst/>
          </a:prstGeom>
        </p:spPr>
      </p:pic>
      <p:sp>
        <p:nvSpPr>
          <p:cNvPr id="10" name="Footer Placeholder 9">
            <a:extLst>
              <a:ext uri="{FF2B5EF4-FFF2-40B4-BE49-F238E27FC236}">
                <a16:creationId xmlns:a16="http://schemas.microsoft.com/office/drawing/2014/main" xmlns="" id="{A38DC2CC-36C5-4CDC-BDBF-C64E21F3EEFD}"/>
              </a:ext>
            </a:extLst>
          </p:cNvPr>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pic>
        <p:nvPicPr>
          <p:cNvPr id="5" name="Slide16_bun">
            <a:hlinkClick r:id="" action="ppaction://media"/>
            <a:extLst>
              <a:ext uri="{FF2B5EF4-FFF2-40B4-BE49-F238E27FC236}">
                <a16:creationId xmlns:a16="http://schemas.microsoft.com/office/drawing/2014/main" xmlns="" id="{4D53D235-8204-4C42-BDB0-CC0D5F965F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67700" y="5486400"/>
            <a:ext cx="445788" cy="487363"/>
          </a:xfrm>
          <a:prstGeom prst="rect">
            <a:avLst/>
          </a:prstGeom>
        </p:spPr>
      </p:pic>
    </p:spTree>
    <p:extLst>
      <p:ext uri="{BB962C8B-B14F-4D97-AF65-F5344CB8AC3E}">
        <p14:creationId xmlns:p14="http://schemas.microsoft.com/office/powerpoint/2010/main" val="342904311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1BF72DBC-0E77-46A1-BAFE-9FA56A6201AC}"/>
              </a:ext>
            </a:extLst>
          </p:cNvPr>
          <p:cNvSpPr txBox="1">
            <a:spLocks/>
          </p:cNvSpPr>
          <p:nvPr/>
        </p:nvSpPr>
        <p:spPr>
          <a:xfrm>
            <a:off x="304800" y="304800"/>
            <a:ext cx="8229600" cy="438912"/>
          </a:xfrm>
          <a:prstGeom prst="rect">
            <a:avLst/>
          </a:prstGeom>
        </p:spPr>
        <p:txBody>
          <a:bodyPr>
            <a:normAutofit fontScale="92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400" b="1" dirty="0">
                <a:solidFill>
                  <a:schemeClr val="tx1"/>
                </a:solidFill>
                <a:latin typeface="+mn-lt"/>
              </a:rPr>
              <a:t>IDSL BLACK SEA LEVEL MEASUREMENT PROCESSING DATA</a:t>
            </a:r>
          </a:p>
        </p:txBody>
      </p:sp>
      <p:pic>
        <p:nvPicPr>
          <p:cNvPr id="4" name="Imagine 10">
            <a:extLst>
              <a:ext uri="{FF2B5EF4-FFF2-40B4-BE49-F238E27FC236}">
                <a16:creationId xmlns:a16="http://schemas.microsoft.com/office/drawing/2014/main" xmlns="" id="{BE053C1F-0704-4ADE-8B1E-0F6DB03863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29" t="11718" r="15406" b="14855"/>
          <a:stretch/>
        </p:blipFill>
        <p:spPr bwMode="auto">
          <a:xfrm>
            <a:off x="0" y="847694"/>
            <a:ext cx="3886200" cy="2428906"/>
          </a:xfrm>
          <a:prstGeom prst="rect">
            <a:avLst/>
          </a:prstGeom>
          <a:noFill/>
          <a:ln>
            <a:noFill/>
          </a:ln>
          <a:extLst>
            <a:ext uri="{53640926-AAD7-44D8-BBD7-CCE9431645EC}">
              <a14:shadowObscured xmlns:a14="http://schemas.microsoft.com/office/drawing/2010/main"/>
            </a:ext>
          </a:extLst>
        </p:spPr>
      </p:pic>
      <p:pic>
        <p:nvPicPr>
          <p:cNvPr id="5" name="Imagine 11">
            <a:extLst>
              <a:ext uri="{FF2B5EF4-FFF2-40B4-BE49-F238E27FC236}">
                <a16:creationId xmlns:a16="http://schemas.microsoft.com/office/drawing/2014/main" xmlns="" id="{B6507B13-5503-4B01-8154-5422A3B3BB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14" t="16291" r="10905" b="18534"/>
          <a:stretch/>
        </p:blipFill>
        <p:spPr bwMode="auto">
          <a:xfrm>
            <a:off x="3810000" y="1003296"/>
            <a:ext cx="5040254" cy="2120903"/>
          </a:xfrm>
          <a:prstGeom prst="rect">
            <a:avLst/>
          </a:prstGeom>
          <a:noFill/>
          <a:ln>
            <a:noFill/>
          </a:ln>
          <a:extLst>
            <a:ext uri="{53640926-AAD7-44D8-BBD7-CCE9431645EC}">
              <a14:shadowObscured xmlns:a14="http://schemas.microsoft.com/office/drawing/2010/main"/>
            </a:ext>
          </a:extLst>
        </p:spPr>
      </p:pic>
      <p:pic>
        <p:nvPicPr>
          <p:cNvPr id="6" name="Imagine 17">
            <a:extLst>
              <a:ext uri="{FF2B5EF4-FFF2-40B4-BE49-F238E27FC236}">
                <a16:creationId xmlns:a16="http://schemas.microsoft.com/office/drawing/2014/main" xmlns="" id="{3B68B947-5C7A-4476-BE91-C457F4C16F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90" t="11370" r="14200" b="18787"/>
          <a:stretch/>
        </p:blipFill>
        <p:spPr bwMode="auto">
          <a:xfrm>
            <a:off x="16571" y="2852677"/>
            <a:ext cx="2658753" cy="2765673"/>
          </a:xfrm>
          <a:prstGeom prst="rect">
            <a:avLst/>
          </a:prstGeom>
          <a:noFill/>
          <a:ln>
            <a:noFill/>
          </a:ln>
          <a:extLst>
            <a:ext uri="{53640926-AAD7-44D8-BBD7-CCE9431645EC}">
              <a14:shadowObscured xmlns:a14="http://schemas.microsoft.com/office/drawing/2010/main"/>
            </a:ext>
          </a:extLst>
        </p:spPr>
      </p:pic>
      <p:graphicFrame>
        <p:nvGraphicFramePr>
          <p:cNvPr id="10" name="Table 9">
            <a:extLst>
              <a:ext uri="{FF2B5EF4-FFF2-40B4-BE49-F238E27FC236}">
                <a16:creationId xmlns:a16="http://schemas.microsoft.com/office/drawing/2014/main" xmlns="" id="{AB20C707-460E-4515-80DC-BA9A113C5473}"/>
              </a:ext>
            </a:extLst>
          </p:cNvPr>
          <p:cNvGraphicFramePr>
            <a:graphicFrameLocks noGrp="1"/>
          </p:cNvGraphicFramePr>
          <p:nvPr>
            <p:extLst>
              <p:ext uri="{D42A27DB-BD31-4B8C-83A1-F6EECF244321}">
                <p14:modId xmlns:p14="http://schemas.microsoft.com/office/powerpoint/2010/main" val="758744734"/>
              </p:ext>
            </p:extLst>
          </p:nvPr>
        </p:nvGraphicFramePr>
        <p:xfrm>
          <a:off x="2958872" y="2626152"/>
          <a:ext cx="2938471" cy="2882903"/>
        </p:xfrm>
        <a:graphic>
          <a:graphicData uri="http://schemas.openxmlformats.org/drawingml/2006/table">
            <a:tbl>
              <a:tblPr firstRow="1" firstCol="1" bandRow="1">
                <a:tableStyleId>{5C22544A-7EE6-4342-B048-85BDC9FD1C3A}</a:tableStyleId>
              </a:tblPr>
              <a:tblGrid>
                <a:gridCol w="788370">
                  <a:extLst>
                    <a:ext uri="{9D8B030D-6E8A-4147-A177-3AD203B41FA5}">
                      <a16:colId xmlns:a16="http://schemas.microsoft.com/office/drawing/2014/main" xmlns="" val="3332092362"/>
                    </a:ext>
                  </a:extLst>
                </a:gridCol>
                <a:gridCol w="811830">
                  <a:extLst>
                    <a:ext uri="{9D8B030D-6E8A-4147-A177-3AD203B41FA5}">
                      <a16:colId xmlns:a16="http://schemas.microsoft.com/office/drawing/2014/main" xmlns="" val="2107173940"/>
                    </a:ext>
                  </a:extLst>
                </a:gridCol>
                <a:gridCol w="693240">
                  <a:extLst>
                    <a:ext uri="{9D8B030D-6E8A-4147-A177-3AD203B41FA5}">
                      <a16:colId xmlns:a16="http://schemas.microsoft.com/office/drawing/2014/main" xmlns="" val="2743138070"/>
                    </a:ext>
                  </a:extLst>
                </a:gridCol>
                <a:gridCol w="645031">
                  <a:extLst>
                    <a:ext uri="{9D8B030D-6E8A-4147-A177-3AD203B41FA5}">
                      <a16:colId xmlns:a16="http://schemas.microsoft.com/office/drawing/2014/main" xmlns="" val="2227505438"/>
                    </a:ext>
                  </a:extLst>
                </a:gridCol>
              </a:tblGrid>
              <a:tr h="646281">
                <a:tc>
                  <a:txBody>
                    <a:bodyPr/>
                    <a:lstStyle/>
                    <a:p>
                      <a:pPr algn="ctr">
                        <a:lnSpc>
                          <a:spcPct val="107000"/>
                        </a:lnSpc>
                        <a:spcAft>
                          <a:spcPts val="800"/>
                        </a:spcAft>
                      </a:pPr>
                      <a:r>
                        <a:rPr lang="ro-RO" sz="900" dirty="0">
                          <a:effectLst/>
                        </a:rPr>
                        <a:t>Data</a:t>
                      </a:r>
                      <a:endParaRPr lang="ro-R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o-RO" sz="900" dirty="0">
                          <a:effectLst/>
                        </a:rPr>
                        <a:t>Constanta</a:t>
                      </a:r>
                    </a:p>
                    <a:p>
                      <a:pPr algn="ctr">
                        <a:lnSpc>
                          <a:spcPct val="107000"/>
                        </a:lnSpc>
                        <a:spcAft>
                          <a:spcPts val="800"/>
                        </a:spcAft>
                      </a:pPr>
                      <a:r>
                        <a:rPr lang="ro-RO" sz="900" dirty="0">
                          <a:effectLst/>
                        </a:rPr>
                        <a:t>Hc (m)</a:t>
                      </a:r>
                      <a:endParaRPr lang="ro-R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ro-RO" sz="900" dirty="0">
                          <a:effectLst/>
                        </a:rPr>
                        <a:t>Mangalia</a:t>
                      </a:r>
                    </a:p>
                    <a:p>
                      <a:pPr algn="ctr">
                        <a:lnSpc>
                          <a:spcPct val="107000"/>
                        </a:lnSpc>
                        <a:spcAft>
                          <a:spcPts val="800"/>
                        </a:spcAft>
                      </a:pPr>
                      <a:r>
                        <a:rPr lang="ro-RO" sz="900" dirty="0">
                          <a:effectLst/>
                        </a:rPr>
                        <a:t>Hc (m)</a:t>
                      </a:r>
                      <a:endParaRPr lang="ro-R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ro-RO" sz="900" dirty="0">
                          <a:effectLst/>
                        </a:rPr>
                        <a:t>Sulina</a:t>
                      </a:r>
                    </a:p>
                    <a:p>
                      <a:pPr algn="ctr">
                        <a:lnSpc>
                          <a:spcPct val="107000"/>
                        </a:lnSpc>
                        <a:spcAft>
                          <a:spcPts val="800"/>
                        </a:spcAft>
                      </a:pPr>
                      <a:r>
                        <a:rPr lang="ro-RO" sz="900" dirty="0">
                          <a:effectLst/>
                        </a:rPr>
                        <a:t>Hc (m)</a:t>
                      </a:r>
                      <a:endParaRPr lang="ro-R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632721539"/>
                  </a:ext>
                </a:extLst>
              </a:tr>
              <a:tr h="293517">
                <a:tc>
                  <a:txBody>
                    <a:bodyPr/>
                    <a:lstStyle/>
                    <a:p>
                      <a:pPr algn="ctr">
                        <a:lnSpc>
                          <a:spcPct val="107000"/>
                        </a:lnSpc>
                        <a:spcAft>
                          <a:spcPts val="800"/>
                        </a:spcAft>
                      </a:pPr>
                      <a:r>
                        <a:rPr lang="en-TT" sz="1000" dirty="0">
                          <a:effectLst/>
                        </a:rPr>
                        <a:t>January</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dirty="0">
                          <a:effectLst/>
                        </a:rPr>
                        <a:t>-0,0960</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-0,0246</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-0,1000</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46262443"/>
                  </a:ext>
                </a:extLst>
              </a:tr>
              <a:tr h="172576">
                <a:tc>
                  <a:txBody>
                    <a:bodyPr/>
                    <a:lstStyle/>
                    <a:p>
                      <a:pPr algn="ctr">
                        <a:lnSpc>
                          <a:spcPct val="107000"/>
                        </a:lnSpc>
                        <a:spcAft>
                          <a:spcPts val="800"/>
                        </a:spcAft>
                      </a:pPr>
                      <a:r>
                        <a:rPr lang="ro-RO" sz="1000" dirty="0" err="1">
                          <a:effectLst/>
                        </a:rPr>
                        <a:t>Febru</a:t>
                      </a:r>
                      <a:r>
                        <a:rPr lang="en-TT" sz="1000" dirty="0" err="1">
                          <a:effectLst/>
                        </a:rPr>
                        <a:t>ary</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a:effectLst/>
                        </a:rPr>
                        <a:t>0,0143</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-0,0179</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0,1007</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56820340"/>
                  </a:ext>
                </a:extLst>
              </a:tr>
              <a:tr h="172576">
                <a:tc>
                  <a:txBody>
                    <a:bodyPr/>
                    <a:lstStyle/>
                    <a:p>
                      <a:pPr algn="ctr">
                        <a:lnSpc>
                          <a:spcPct val="107000"/>
                        </a:lnSpc>
                        <a:spcAft>
                          <a:spcPts val="800"/>
                        </a:spcAft>
                      </a:pPr>
                      <a:r>
                        <a:rPr lang="en-TT" sz="1000" dirty="0">
                          <a:effectLst/>
                        </a:rPr>
                        <a:t>March</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dirty="0">
                          <a:effectLst/>
                        </a:rPr>
                        <a:t>0,0145</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0,0398</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2996416"/>
                  </a:ext>
                </a:extLst>
              </a:tr>
              <a:tr h="223867">
                <a:tc>
                  <a:txBody>
                    <a:bodyPr/>
                    <a:lstStyle/>
                    <a:p>
                      <a:pPr algn="ctr">
                        <a:lnSpc>
                          <a:spcPct val="107000"/>
                        </a:lnSpc>
                        <a:spcAft>
                          <a:spcPts val="800"/>
                        </a:spcAft>
                      </a:pPr>
                      <a:r>
                        <a:rPr lang="ro-RO" sz="1000" dirty="0">
                          <a:effectLst/>
                        </a:rPr>
                        <a:t>April</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dirty="0">
                          <a:effectLst/>
                        </a:rPr>
                        <a:t>-0,0121</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-0,0450</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92349204"/>
                  </a:ext>
                </a:extLst>
              </a:tr>
              <a:tr h="172576">
                <a:tc>
                  <a:txBody>
                    <a:bodyPr/>
                    <a:lstStyle/>
                    <a:p>
                      <a:pPr algn="ctr">
                        <a:lnSpc>
                          <a:spcPct val="107000"/>
                        </a:lnSpc>
                        <a:spcAft>
                          <a:spcPts val="800"/>
                        </a:spcAft>
                      </a:pPr>
                      <a:r>
                        <a:rPr lang="ro-RO" sz="1000" dirty="0" err="1">
                          <a:effectLst/>
                        </a:rPr>
                        <a:t>Ma</a:t>
                      </a:r>
                      <a:r>
                        <a:rPr lang="en-TT" sz="1000" dirty="0">
                          <a:effectLst/>
                        </a:rPr>
                        <a:t>y</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dirty="0">
                          <a:effectLst/>
                        </a:rPr>
                        <a:t>0,0506</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-0,0378</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dirty="0">
                          <a:effectLst/>
                        </a:rPr>
                        <a:t>-</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23631238"/>
                  </a:ext>
                </a:extLst>
              </a:tr>
              <a:tr h="172576">
                <a:tc>
                  <a:txBody>
                    <a:bodyPr/>
                    <a:lstStyle/>
                    <a:p>
                      <a:pPr algn="ctr">
                        <a:lnSpc>
                          <a:spcPct val="107000"/>
                        </a:lnSpc>
                        <a:spcAft>
                          <a:spcPts val="800"/>
                        </a:spcAft>
                      </a:pPr>
                      <a:r>
                        <a:rPr lang="en-TT" sz="1000" dirty="0">
                          <a:effectLst/>
                        </a:rPr>
                        <a:t>June</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dirty="0">
                          <a:effectLst/>
                        </a:rPr>
                        <a:t>0,1476</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dirty="0">
                          <a:effectLst/>
                        </a:rPr>
                        <a:t>-</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8869945"/>
                  </a:ext>
                </a:extLst>
              </a:tr>
              <a:tr h="172576">
                <a:tc>
                  <a:txBody>
                    <a:bodyPr/>
                    <a:lstStyle/>
                    <a:p>
                      <a:pPr algn="ctr">
                        <a:lnSpc>
                          <a:spcPct val="107000"/>
                        </a:lnSpc>
                        <a:spcAft>
                          <a:spcPts val="800"/>
                        </a:spcAft>
                      </a:pPr>
                      <a:r>
                        <a:rPr lang="en-TT" sz="1000" dirty="0">
                          <a:effectLst/>
                        </a:rPr>
                        <a:t>July</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a:effectLst/>
                        </a:rPr>
                        <a:t>0,1285</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dirty="0">
                          <a:effectLst/>
                        </a:rPr>
                        <a:t>-</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79184257"/>
                  </a:ext>
                </a:extLst>
              </a:tr>
              <a:tr h="172576">
                <a:tc>
                  <a:txBody>
                    <a:bodyPr/>
                    <a:lstStyle/>
                    <a:p>
                      <a:pPr algn="ctr">
                        <a:lnSpc>
                          <a:spcPct val="107000"/>
                        </a:lnSpc>
                        <a:spcAft>
                          <a:spcPts val="800"/>
                        </a:spcAft>
                      </a:pPr>
                      <a:r>
                        <a:rPr lang="ro-RO" sz="1000" dirty="0">
                          <a:effectLst/>
                        </a:rPr>
                        <a:t>August</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a:effectLst/>
                        </a:rPr>
                        <a:t>-0,0249</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425116291"/>
                  </a:ext>
                </a:extLst>
              </a:tr>
              <a:tr h="166054">
                <a:tc>
                  <a:txBody>
                    <a:bodyPr/>
                    <a:lstStyle/>
                    <a:p>
                      <a:pPr algn="ctr">
                        <a:lnSpc>
                          <a:spcPct val="107000"/>
                        </a:lnSpc>
                        <a:spcAft>
                          <a:spcPts val="800"/>
                        </a:spcAft>
                      </a:pPr>
                      <a:r>
                        <a:rPr lang="ro-RO" sz="1000" dirty="0" err="1">
                          <a:effectLst/>
                        </a:rPr>
                        <a:t>Septemb</a:t>
                      </a:r>
                      <a:r>
                        <a:rPr lang="en-TT" sz="1000" dirty="0">
                          <a:effectLst/>
                        </a:rPr>
                        <a:t>er</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dirty="0">
                          <a:effectLst/>
                        </a:rPr>
                        <a:t>-0,1180</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53658743"/>
                  </a:ext>
                </a:extLst>
              </a:tr>
              <a:tr h="172576">
                <a:tc>
                  <a:txBody>
                    <a:bodyPr/>
                    <a:lstStyle/>
                    <a:p>
                      <a:pPr algn="ctr">
                        <a:lnSpc>
                          <a:spcPct val="107000"/>
                        </a:lnSpc>
                        <a:spcAft>
                          <a:spcPts val="800"/>
                        </a:spcAft>
                      </a:pPr>
                      <a:r>
                        <a:rPr lang="ro-RO" sz="1000">
                          <a:effectLst/>
                        </a:rPr>
                        <a:t>Octob</a:t>
                      </a:r>
                      <a:r>
                        <a:rPr lang="en-TT" sz="1000" dirty="0">
                          <a:effectLst/>
                        </a:rPr>
                        <a:t>er</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a:effectLst/>
                        </a:rPr>
                        <a:t>-0,1507</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405693341"/>
                  </a:ext>
                </a:extLst>
              </a:tr>
              <a:tr h="172576">
                <a:tc>
                  <a:txBody>
                    <a:bodyPr/>
                    <a:lstStyle/>
                    <a:p>
                      <a:pPr algn="ctr">
                        <a:lnSpc>
                          <a:spcPct val="107000"/>
                        </a:lnSpc>
                        <a:spcAft>
                          <a:spcPts val="800"/>
                        </a:spcAft>
                      </a:pPr>
                      <a:r>
                        <a:rPr lang="ro-RO" sz="1000" dirty="0">
                          <a:effectLst/>
                        </a:rPr>
                        <a:t>N</a:t>
                      </a:r>
                      <a:r>
                        <a:rPr lang="en-TT" sz="1000" dirty="0" err="1">
                          <a:effectLst/>
                        </a:rPr>
                        <a:t>ovember</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a:effectLst/>
                        </a:rPr>
                        <a:t>0,0422</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0,0712</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04186518"/>
                  </a:ext>
                </a:extLst>
              </a:tr>
              <a:tr h="172576">
                <a:tc>
                  <a:txBody>
                    <a:bodyPr/>
                    <a:lstStyle/>
                    <a:p>
                      <a:pPr algn="ctr">
                        <a:lnSpc>
                          <a:spcPct val="107000"/>
                        </a:lnSpc>
                        <a:spcAft>
                          <a:spcPts val="800"/>
                        </a:spcAft>
                      </a:pPr>
                      <a:r>
                        <a:rPr lang="ro-RO" sz="1000" dirty="0" err="1">
                          <a:effectLst/>
                        </a:rPr>
                        <a:t>Decemb</a:t>
                      </a:r>
                      <a:r>
                        <a:rPr lang="en-TT" sz="1000" dirty="0">
                          <a:effectLst/>
                        </a:rPr>
                        <a:t>er</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ro-RO" sz="1000" dirty="0">
                          <a:effectLst/>
                        </a:rPr>
                        <a:t>-</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0,0116</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dirty="0">
                          <a:effectLst/>
                        </a:rPr>
                        <a:t>-</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19883849"/>
                  </a:ext>
                </a:extLst>
              </a:tr>
            </a:tbl>
          </a:graphicData>
        </a:graphic>
      </p:graphicFrame>
      <p:pic>
        <p:nvPicPr>
          <p:cNvPr id="11" name="Imagine 4">
            <a:extLst>
              <a:ext uri="{FF2B5EF4-FFF2-40B4-BE49-F238E27FC236}">
                <a16:creationId xmlns:a16="http://schemas.microsoft.com/office/drawing/2014/main" xmlns="" id="{714C894F-0BF3-4880-BB28-62539007036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5574" y="2756102"/>
            <a:ext cx="3174680" cy="3633013"/>
          </a:xfrm>
          <a:prstGeom prst="rect">
            <a:avLst/>
          </a:prstGeom>
          <a:noFill/>
          <a:ln>
            <a:noFill/>
          </a:ln>
        </p:spPr>
      </p:pic>
      <p:sp>
        <p:nvSpPr>
          <p:cNvPr id="9" name="Footer Placeholder 9">
            <a:extLst>
              <a:ext uri="{FF2B5EF4-FFF2-40B4-BE49-F238E27FC236}">
                <a16:creationId xmlns:a16="http://schemas.microsoft.com/office/drawing/2014/main" xmlns="" id="{55C72067-B173-44DE-A521-ECB7D699FDD8}"/>
              </a:ext>
            </a:extLst>
          </p:cNvPr>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pic>
        <p:nvPicPr>
          <p:cNvPr id="12" name="Imagine 10">
            <a:extLst>
              <a:ext uri="{FF2B5EF4-FFF2-40B4-BE49-F238E27FC236}">
                <a16:creationId xmlns:a16="http://schemas.microsoft.com/office/drawing/2014/main" xmlns="" id="{F7B7DC64-68CD-40BC-A197-F419E14020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29" t="11718" r="15406" b="14855"/>
          <a:stretch/>
        </p:blipFill>
        <p:spPr bwMode="auto">
          <a:xfrm>
            <a:off x="275116" y="905910"/>
            <a:ext cx="3886200" cy="2428906"/>
          </a:xfrm>
          <a:prstGeom prst="rect">
            <a:avLst/>
          </a:prstGeom>
          <a:noFill/>
          <a:ln>
            <a:noFill/>
          </a:ln>
          <a:extLst>
            <a:ext uri="{53640926-AAD7-44D8-BBD7-CCE9431645EC}">
              <a14:shadowObscured xmlns:a14="http://schemas.microsoft.com/office/drawing/2010/main"/>
            </a:ext>
          </a:extLst>
        </p:spPr>
      </p:pic>
      <p:pic>
        <p:nvPicPr>
          <p:cNvPr id="13" name="Imagine 11">
            <a:extLst>
              <a:ext uri="{FF2B5EF4-FFF2-40B4-BE49-F238E27FC236}">
                <a16:creationId xmlns:a16="http://schemas.microsoft.com/office/drawing/2014/main" xmlns="" id="{7B5272AB-0195-4B5F-B2D1-FAFFE9148F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14" t="16291" r="10905" b="18534"/>
          <a:stretch/>
        </p:blipFill>
        <p:spPr bwMode="auto">
          <a:xfrm>
            <a:off x="4085116" y="1061512"/>
            <a:ext cx="5040254" cy="2120903"/>
          </a:xfrm>
          <a:prstGeom prst="rect">
            <a:avLst/>
          </a:prstGeom>
          <a:noFill/>
          <a:ln>
            <a:noFill/>
          </a:ln>
          <a:extLst>
            <a:ext uri="{53640926-AAD7-44D8-BBD7-CCE9431645EC}">
              <a14:shadowObscured xmlns:a14="http://schemas.microsoft.com/office/drawing/2010/main"/>
            </a:ext>
          </a:extLst>
        </p:spPr>
      </p:pic>
      <p:pic>
        <p:nvPicPr>
          <p:cNvPr id="14" name="Imagine 17">
            <a:extLst>
              <a:ext uri="{FF2B5EF4-FFF2-40B4-BE49-F238E27FC236}">
                <a16:creationId xmlns:a16="http://schemas.microsoft.com/office/drawing/2014/main" xmlns="" id="{C4B776D9-0882-481C-A9D4-17D85CB174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90" t="11370" r="14200" b="18787"/>
          <a:stretch/>
        </p:blipFill>
        <p:spPr bwMode="auto">
          <a:xfrm>
            <a:off x="291687" y="2910893"/>
            <a:ext cx="2658753" cy="2765673"/>
          </a:xfrm>
          <a:prstGeom prst="rect">
            <a:avLst/>
          </a:prstGeom>
          <a:noFill/>
          <a:ln>
            <a:noFill/>
          </a:ln>
          <a:extLst>
            <a:ext uri="{53640926-AAD7-44D8-BBD7-CCE9431645EC}">
              <a14:shadowObscured xmlns:a14="http://schemas.microsoft.com/office/drawing/2010/main"/>
            </a:ext>
          </a:extLst>
        </p:spPr>
      </p:pic>
      <p:graphicFrame>
        <p:nvGraphicFramePr>
          <p:cNvPr id="15" name="Table 14">
            <a:extLst>
              <a:ext uri="{FF2B5EF4-FFF2-40B4-BE49-F238E27FC236}">
                <a16:creationId xmlns:a16="http://schemas.microsoft.com/office/drawing/2014/main" xmlns="" id="{A73931E3-182E-4DBA-8B1C-D374E13199EE}"/>
              </a:ext>
            </a:extLst>
          </p:cNvPr>
          <p:cNvGraphicFramePr>
            <a:graphicFrameLocks noGrp="1"/>
          </p:cNvGraphicFramePr>
          <p:nvPr>
            <p:extLst>
              <p:ext uri="{D42A27DB-BD31-4B8C-83A1-F6EECF244321}">
                <p14:modId xmlns:p14="http://schemas.microsoft.com/office/powerpoint/2010/main" val="934798225"/>
              </p:ext>
            </p:extLst>
          </p:nvPr>
        </p:nvGraphicFramePr>
        <p:xfrm>
          <a:off x="2942116" y="3030016"/>
          <a:ext cx="2938471" cy="2882903"/>
        </p:xfrm>
        <a:graphic>
          <a:graphicData uri="http://schemas.openxmlformats.org/drawingml/2006/table">
            <a:tbl>
              <a:tblPr firstRow="1" firstCol="1" bandRow="1">
                <a:tableStyleId>{5C22544A-7EE6-4342-B048-85BDC9FD1C3A}</a:tableStyleId>
              </a:tblPr>
              <a:tblGrid>
                <a:gridCol w="788370">
                  <a:extLst>
                    <a:ext uri="{9D8B030D-6E8A-4147-A177-3AD203B41FA5}">
                      <a16:colId xmlns:a16="http://schemas.microsoft.com/office/drawing/2014/main" xmlns="" val="3332092362"/>
                    </a:ext>
                  </a:extLst>
                </a:gridCol>
                <a:gridCol w="811830">
                  <a:extLst>
                    <a:ext uri="{9D8B030D-6E8A-4147-A177-3AD203B41FA5}">
                      <a16:colId xmlns:a16="http://schemas.microsoft.com/office/drawing/2014/main" xmlns="" val="2107173940"/>
                    </a:ext>
                  </a:extLst>
                </a:gridCol>
                <a:gridCol w="693240">
                  <a:extLst>
                    <a:ext uri="{9D8B030D-6E8A-4147-A177-3AD203B41FA5}">
                      <a16:colId xmlns:a16="http://schemas.microsoft.com/office/drawing/2014/main" xmlns="" val="2743138070"/>
                    </a:ext>
                  </a:extLst>
                </a:gridCol>
                <a:gridCol w="645031">
                  <a:extLst>
                    <a:ext uri="{9D8B030D-6E8A-4147-A177-3AD203B41FA5}">
                      <a16:colId xmlns:a16="http://schemas.microsoft.com/office/drawing/2014/main" xmlns="" val="2227505438"/>
                    </a:ext>
                  </a:extLst>
                </a:gridCol>
              </a:tblGrid>
              <a:tr h="646281">
                <a:tc>
                  <a:txBody>
                    <a:bodyPr/>
                    <a:lstStyle/>
                    <a:p>
                      <a:pPr algn="ctr">
                        <a:lnSpc>
                          <a:spcPct val="107000"/>
                        </a:lnSpc>
                        <a:spcAft>
                          <a:spcPts val="800"/>
                        </a:spcAft>
                      </a:pPr>
                      <a:r>
                        <a:rPr lang="ro-RO" sz="900" dirty="0">
                          <a:effectLst/>
                        </a:rPr>
                        <a:t>Data</a:t>
                      </a:r>
                      <a:endParaRPr lang="ro-R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ro-RO" sz="900" dirty="0">
                          <a:effectLst/>
                        </a:rPr>
                        <a:t>Constanta</a:t>
                      </a:r>
                    </a:p>
                    <a:p>
                      <a:pPr algn="ctr">
                        <a:lnSpc>
                          <a:spcPct val="107000"/>
                        </a:lnSpc>
                        <a:spcAft>
                          <a:spcPts val="800"/>
                        </a:spcAft>
                      </a:pPr>
                      <a:r>
                        <a:rPr lang="ro-RO" sz="900" dirty="0">
                          <a:effectLst/>
                        </a:rPr>
                        <a:t>Hc (m)</a:t>
                      </a:r>
                      <a:endParaRPr lang="ro-R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ro-RO" sz="900" dirty="0">
                          <a:effectLst/>
                        </a:rPr>
                        <a:t>Mangalia</a:t>
                      </a:r>
                    </a:p>
                    <a:p>
                      <a:pPr algn="ctr">
                        <a:lnSpc>
                          <a:spcPct val="107000"/>
                        </a:lnSpc>
                        <a:spcAft>
                          <a:spcPts val="800"/>
                        </a:spcAft>
                      </a:pPr>
                      <a:r>
                        <a:rPr lang="ro-RO" sz="900" dirty="0">
                          <a:effectLst/>
                        </a:rPr>
                        <a:t>Hc (m)</a:t>
                      </a:r>
                      <a:endParaRPr lang="ro-R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ro-RO" sz="900" dirty="0">
                          <a:effectLst/>
                        </a:rPr>
                        <a:t>Sulina</a:t>
                      </a:r>
                    </a:p>
                    <a:p>
                      <a:pPr algn="ctr">
                        <a:lnSpc>
                          <a:spcPct val="107000"/>
                        </a:lnSpc>
                        <a:spcAft>
                          <a:spcPts val="800"/>
                        </a:spcAft>
                      </a:pPr>
                      <a:r>
                        <a:rPr lang="ro-RO" sz="900" dirty="0">
                          <a:effectLst/>
                        </a:rPr>
                        <a:t>Hc (m)</a:t>
                      </a:r>
                      <a:endParaRPr lang="ro-RO"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xmlns="" val="1632721539"/>
                  </a:ext>
                </a:extLst>
              </a:tr>
              <a:tr h="293517">
                <a:tc>
                  <a:txBody>
                    <a:bodyPr/>
                    <a:lstStyle/>
                    <a:p>
                      <a:pPr algn="ctr">
                        <a:lnSpc>
                          <a:spcPct val="107000"/>
                        </a:lnSpc>
                        <a:spcAft>
                          <a:spcPts val="800"/>
                        </a:spcAft>
                      </a:pPr>
                      <a:r>
                        <a:rPr lang="en-TT" sz="1000" dirty="0">
                          <a:effectLst/>
                        </a:rPr>
                        <a:t>January</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dirty="0">
                          <a:effectLst/>
                        </a:rPr>
                        <a:t>-0,0960</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-0,0246</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-0,1000</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46262443"/>
                  </a:ext>
                </a:extLst>
              </a:tr>
              <a:tr h="172576">
                <a:tc>
                  <a:txBody>
                    <a:bodyPr/>
                    <a:lstStyle/>
                    <a:p>
                      <a:pPr algn="ctr">
                        <a:lnSpc>
                          <a:spcPct val="107000"/>
                        </a:lnSpc>
                        <a:spcAft>
                          <a:spcPts val="800"/>
                        </a:spcAft>
                      </a:pPr>
                      <a:r>
                        <a:rPr lang="ro-RO" sz="1000" dirty="0" err="1">
                          <a:effectLst/>
                        </a:rPr>
                        <a:t>Febru</a:t>
                      </a:r>
                      <a:r>
                        <a:rPr lang="en-TT" sz="1000" dirty="0" err="1">
                          <a:effectLst/>
                        </a:rPr>
                        <a:t>ary</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a:effectLst/>
                        </a:rPr>
                        <a:t>0,0143</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-0,0179</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0,1007</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56820340"/>
                  </a:ext>
                </a:extLst>
              </a:tr>
              <a:tr h="172576">
                <a:tc>
                  <a:txBody>
                    <a:bodyPr/>
                    <a:lstStyle/>
                    <a:p>
                      <a:pPr algn="ctr">
                        <a:lnSpc>
                          <a:spcPct val="107000"/>
                        </a:lnSpc>
                        <a:spcAft>
                          <a:spcPts val="800"/>
                        </a:spcAft>
                      </a:pPr>
                      <a:r>
                        <a:rPr lang="en-TT" sz="1000" dirty="0">
                          <a:effectLst/>
                        </a:rPr>
                        <a:t>March</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dirty="0">
                          <a:effectLst/>
                        </a:rPr>
                        <a:t>0,0145</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0,0398</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2996416"/>
                  </a:ext>
                </a:extLst>
              </a:tr>
              <a:tr h="223867">
                <a:tc>
                  <a:txBody>
                    <a:bodyPr/>
                    <a:lstStyle/>
                    <a:p>
                      <a:pPr algn="ctr">
                        <a:lnSpc>
                          <a:spcPct val="107000"/>
                        </a:lnSpc>
                        <a:spcAft>
                          <a:spcPts val="800"/>
                        </a:spcAft>
                      </a:pPr>
                      <a:r>
                        <a:rPr lang="ro-RO" sz="1000" dirty="0">
                          <a:effectLst/>
                        </a:rPr>
                        <a:t>April</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dirty="0">
                          <a:effectLst/>
                        </a:rPr>
                        <a:t>-0,0121</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dirty="0">
                          <a:effectLst/>
                        </a:rPr>
                        <a:t>-0,0450</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92349204"/>
                  </a:ext>
                </a:extLst>
              </a:tr>
              <a:tr h="172576">
                <a:tc>
                  <a:txBody>
                    <a:bodyPr/>
                    <a:lstStyle/>
                    <a:p>
                      <a:pPr algn="ctr">
                        <a:lnSpc>
                          <a:spcPct val="107000"/>
                        </a:lnSpc>
                        <a:spcAft>
                          <a:spcPts val="800"/>
                        </a:spcAft>
                      </a:pPr>
                      <a:r>
                        <a:rPr lang="ro-RO" sz="1000" dirty="0" err="1">
                          <a:effectLst/>
                        </a:rPr>
                        <a:t>Ma</a:t>
                      </a:r>
                      <a:r>
                        <a:rPr lang="en-TT" sz="1000" dirty="0">
                          <a:effectLst/>
                        </a:rPr>
                        <a:t>y</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dirty="0">
                          <a:effectLst/>
                        </a:rPr>
                        <a:t>0,0506</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-0,0378</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dirty="0">
                          <a:effectLst/>
                        </a:rPr>
                        <a:t>-</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23631238"/>
                  </a:ext>
                </a:extLst>
              </a:tr>
              <a:tr h="172576">
                <a:tc>
                  <a:txBody>
                    <a:bodyPr/>
                    <a:lstStyle/>
                    <a:p>
                      <a:pPr algn="ctr">
                        <a:lnSpc>
                          <a:spcPct val="107000"/>
                        </a:lnSpc>
                        <a:spcAft>
                          <a:spcPts val="800"/>
                        </a:spcAft>
                      </a:pPr>
                      <a:r>
                        <a:rPr lang="en-TT" sz="1000" dirty="0">
                          <a:effectLst/>
                        </a:rPr>
                        <a:t>June</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dirty="0">
                          <a:effectLst/>
                        </a:rPr>
                        <a:t>0,1476</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dirty="0">
                          <a:effectLst/>
                        </a:rPr>
                        <a:t>-</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8869945"/>
                  </a:ext>
                </a:extLst>
              </a:tr>
              <a:tr h="172576">
                <a:tc>
                  <a:txBody>
                    <a:bodyPr/>
                    <a:lstStyle/>
                    <a:p>
                      <a:pPr algn="ctr">
                        <a:lnSpc>
                          <a:spcPct val="107000"/>
                        </a:lnSpc>
                        <a:spcAft>
                          <a:spcPts val="800"/>
                        </a:spcAft>
                      </a:pPr>
                      <a:r>
                        <a:rPr lang="en-TT" sz="1000" dirty="0">
                          <a:effectLst/>
                        </a:rPr>
                        <a:t>July</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a:effectLst/>
                        </a:rPr>
                        <a:t>0,1285</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dirty="0">
                          <a:effectLst/>
                        </a:rPr>
                        <a:t>-</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79184257"/>
                  </a:ext>
                </a:extLst>
              </a:tr>
              <a:tr h="172576">
                <a:tc>
                  <a:txBody>
                    <a:bodyPr/>
                    <a:lstStyle/>
                    <a:p>
                      <a:pPr algn="ctr">
                        <a:lnSpc>
                          <a:spcPct val="107000"/>
                        </a:lnSpc>
                        <a:spcAft>
                          <a:spcPts val="800"/>
                        </a:spcAft>
                      </a:pPr>
                      <a:r>
                        <a:rPr lang="ro-RO" sz="1000" dirty="0">
                          <a:effectLst/>
                        </a:rPr>
                        <a:t>August</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a:effectLst/>
                        </a:rPr>
                        <a:t>-0,0249</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425116291"/>
                  </a:ext>
                </a:extLst>
              </a:tr>
              <a:tr h="166054">
                <a:tc>
                  <a:txBody>
                    <a:bodyPr/>
                    <a:lstStyle/>
                    <a:p>
                      <a:pPr algn="ctr">
                        <a:lnSpc>
                          <a:spcPct val="107000"/>
                        </a:lnSpc>
                        <a:spcAft>
                          <a:spcPts val="800"/>
                        </a:spcAft>
                      </a:pPr>
                      <a:r>
                        <a:rPr lang="ro-RO" sz="1000" dirty="0" err="1">
                          <a:effectLst/>
                        </a:rPr>
                        <a:t>Septemb</a:t>
                      </a:r>
                      <a:r>
                        <a:rPr lang="en-TT" sz="1000" dirty="0">
                          <a:effectLst/>
                        </a:rPr>
                        <a:t>er</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dirty="0">
                          <a:effectLst/>
                        </a:rPr>
                        <a:t>-0,1180</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53658743"/>
                  </a:ext>
                </a:extLst>
              </a:tr>
              <a:tr h="172576">
                <a:tc>
                  <a:txBody>
                    <a:bodyPr/>
                    <a:lstStyle/>
                    <a:p>
                      <a:pPr algn="ctr">
                        <a:lnSpc>
                          <a:spcPct val="107000"/>
                        </a:lnSpc>
                        <a:spcAft>
                          <a:spcPts val="800"/>
                        </a:spcAft>
                      </a:pPr>
                      <a:r>
                        <a:rPr lang="ro-RO" sz="1000">
                          <a:effectLst/>
                        </a:rPr>
                        <a:t>Octob</a:t>
                      </a:r>
                      <a:r>
                        <a:rPr lang="en-TT" sz="1000" dirty="0">
                          <a:effectLst/>
                        </a:rPr>
                        <a:t>er</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a:effectLst/>
                        </a:rPr>
                        <a:t>-0,1507</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405693341"/>
                  </a:ext>
                </a:extLst>
              </a:tr>
              <a:tr h="172576">
                <a:tc>
                  <a:txBody>
                    <a:bodyPr/>
                    <a:lstStyle/>
                    <a:p>
                      <a:pPr algn="ctr">
                        <a:lnSpc>
                          <a:spcPct val="107000"/>
                        </a:lnSpc>
                        <a:spcAft>
                          <a:spcPts val="800"/>
                        </a:spcAft>
                      </a:pPr>
                      <a:r>
                        <a:rPr lang="ro-RO" sz="1000" dirty="0">
                          <a:effectLst/>
                        </a:rPr>
                        <a:t>N</a:t>
                      </a:r>
                      <a:r>
                        <a:rPr lang="en-TT" sz="1000" dirty="0" err="1">
                          <a:effectLst/>
                        </a:rPr>
                        <a:t>ovember</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GB" sz="1000">
                          <a:effectLst/>
                        </a:rPr>
                        <a:t>0,0422</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0,0712</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a:effectLst/>
                        </a:rPr>
                        <a:t>-</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04186518"/>
                  </a:ext>
                </a:extLst>
              </a:tr>
              <a:tr h="172576">
                <a:tc>
                  <a:txBody>
                    <a:bodyPr/>
                    <a:lstStyle/>
                    <a:p>
                      <a:pPr algn="ctr">
                        <a:lnSpc>
                          <a:spcPct val="107000"/>
                        </a:lnSpc>
                        <a:spcAft>
                          <a:spcPts val="800"/>
                        </a:spcAft>
                      </a:pPr>
                      <a:r>
                        <a:rPr lang="ro-RO" sz="1000" dirty="0" err="1">
                          <a:effectLst/>
                        </a:rPr>
                        <a:t>Decemb</a:t>
                      </a:r>
                      <a:r>
                        <a:rPr lang="en-TT" sz="1000" dirty="0">
                          <a:effectLst/>
                        </a:rPr>
                        <a:t>er</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ro-RO" sz="1000" dirty="0">
                          <a:effectLst/>
                        </a:rPr>
                        <a:t>-</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000">
                          <a:effectLst/>
                        </a:rPr>
                        <a:t>0,0116</a:t>
                      </a:r>
                      <a:endParaRPr lang="ro-R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ro-RO" sz="1000" dirty="0">
                          <a:effectLst/>
                        </a:rPr>
                        <a:t>-</a:t>
                      </a:r>
                      <a:endParaRPr lang="ro-R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19883849"/>
                  </a:ext>
                </a:extLst>
              </a:tr>
            </a:tbl>
          </a:graphicData>
        </a:graphic>
      </p:graphicFrame>
      <p:pic>
        <p:nvPicPr>
          <p:cNvPr id="16" name="Imagine 4">
            <a:extLst>
              <a:ext uri="{FF2B5EF4-FFF2-40B4-BE49-F238E27FC236}">
                <a16:creationId xmlns:a16="http://schemas.microsoft.com/office/drawing/2014/main" xmlns="" id="{2D4F4E74-C536-4FDA-8C79-443A7F55154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0690" y="2814318"/>
            <a:ext cx="3174680" cy="3633013"/>
          </a:xfrm>
          <a:prstGeom prst="rect">
            <a:avLst/>
          </a:prstGeom>
          <a:noFill/>
          <a:ln>
            <a:noFill/>
          </a:ln>
        </p:spPr>
      </p:pic>
    </p:spTree>
    <p:extLst>
      <p:ext uri="{BB962C8B-B14F-4D97-AF65-F5344CB8AC3E}">
        <p14:creationId xmlns:p14="http://schemas.microsoft.com/office/powerpoint/2010/main" val="3629589942"/>
      </p:ext>
    </p:extLst>
  </p:cSld>
  <p:clrMapOvr>
    <a:masterClrMapping/>
  </p:clrMapOvr>
  <mc:AlternateContent xmlns:mc="http://schemas.openxmlformats.org/markup-compatibility/2006" xmlns:p14="http://schemas.microsoft.com/office/powerpoint/2010/main">
    <mc:Choice Requires="p14">
      <p:transition p14:dur="30" advTm="5000"/>
    </mc:Choice>
    <mc:Fallback xmlns="">
      <p:transition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438912"/>
          </a:xfrm>
        </p:spPr>
        <p:txBody>
          <a:bodyPr>
            <a:normAutofit/>
          </a:bodyPr>
          <a:lstStyle/>
          <a:p>
            <a:r>
              <a:rPr lang="en-US" sz="2400" b="1" dirty="0">
                <a:solidFill>
                  <a:schemeClr val="tx1"/>
                </a:solidFill>
                <a:latin typeface="+mn-lt"/>
              </a:rPr>
              <a:t>TSUNAMI MODELING</a:t>
            </a:r>
          </a:p>
        </p:txBody>
      </p:sp>
      <p:sp>
        <p:nvSpPr>
          <p:cNvPr id="3" name="Content Placeholder 2"/>
          <p:cNvSpPr>
            <a:spLocks noGrp="1"/>
          </p:cNvSpPr>
          <p:nvPr>
            <p:ph idx="1"/>
          </p:nvPr>
        </p:nvSpPr>
        <p:spPr>
          <a:xfrm>
            <a:off x="152400" y="1066800"/>
            <a:ext cx="8763000" cy="2819400"/>
          </a:xfrm>
        </p:spPr>
        <p:txBody>
          <a:bodyPr>
            <a:normAutofit/>
          </a:bodyPr>
          <a:lstStyle/>
          <a:p>
            <a:pPr marL="0" indent="0" algn="just">
              <a:buNone/>
            </a:pPr>
            <a:r>
              <a:rPr lang="en-US" sz="1600" dirty="0">
                <a:latin typeface="Times New Roman" panose="02020603050405020304" pitchFamily="18" charset="0"/>
                <a:cs typeface="Times New Roman" panose="02020603050405020304" pitchFamily="18" charset="0"/>
              </a:rPr>
              <a:t>• The Romanian shore is affected mostly by high magnitude earthquakes triggered in </a:t>
            </a:r>
            <a:r>
              <a:rPr lang="en-US" sz="1600" dirty="0" err="1">
                <a:latin typeface="Times New Roman" panose="02020603050405020304" pitchFamily="18" charset="0"/>
                <a:cs typeface="Times New Roman" panose="02020603050405020304" pitchFamily="18" charset="0"/>
              </a:rPr>
              <a:t>Shabla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Crimeea</a:t>
            </a:r>
            <a:r>
              <a:rPr lang="en-US" sz="1600" dirty="0">
                <a:latin typeface="Times New Roman" panose="02020603050405020304" pitchFamily="18" charset="0"/>
                <a:cs typeface="Times New Roman" panose="02020603050405020304" pitchFamily="18" charset="0"/>
              </a:rPr>
              <a:t> and Istanbul regions.</a:t>
            </a:r>
          </a:p>
          <a:p>
            <a:pPr marL="0" indent="0" algn="just">
              <a:buNone/>
            </a:pPr>
            <a:r>
              <a:rPr lang="en-US" sz="1600" dirty="0">
                <a:latin typeface="Times New Roman" panose="02020603050405020304" pitchFamily="18" charset="0"/>
                <a:cs typeface="Times New Roman" panose="02020603050405020304" pitchFamily="18" charset="0"/>
              </a:rPr>
              <a:t>• NIEP has structured databases of tsunami modeling scenarios using two different software: Tsunami </a:t>
            </a:r>
            <a:r>
              <a:rPr lang="en-US" sz="1600" dirty="0" err="1">
                <a:latin typeface="Times New Roman" panose="02020603050405020304" pitchFamily="18" charset="0"/>
                <a:cs typeface="Times New Roman" panose="02020603050405020304" pitchFamily="18" charset="0"/>
              </a:rPr>
              <a:t>Analisys</a:t>
            </a:r>
            <a:r>
              <a:rPr lang="en-US" sz="1600" dirty="0">
                <a:latin typeface="Times New Roman" panose="02020603050405020304" pitchFamily="18" charset="0"/>
                <a:cs typeface="Times New Roman" panose="02020603050405020304" pitchFamily="18" charset="0"/>
              </a:rPr>
              <a:t> Tool (TAT) and TRIDEC Cloud.</a:t>
            </a:r>
          </a:p>
          <a:p>
            <a:pPr marL="0" indent="0" algn="just">
              <a:buNone/>
            </a:pPr>
            <a:r>
              <a:rPr lang="en-US" sz="1600" dirty="0">
                <a:latin typeface="Times New Roman" panose="02020603050405020304" pitchFamily="18" charset="0"/>
                <a:cs typeface="Times New Roman" panose="02020603050405020304" pitchFamily="18" charset="0"/>
              </a:rPr>
              <a:t>• A comparison of scenarios was accomplished, using both software and same input earthquake parameters. Some of the results are presented bellow.</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3150" y="2908754"/>
            <a:ext cx="5235696" cy="2368911"/>
          </a:xfrm>
          <a:prstGeom prst="rect">
            <a:avLst/>
          </a:prstGeom>
        </p:spPr>
      </p:pic>
      <p:sp>
        <p:nvSpPr>
          <p:cNvPr id="6" name="Rectangle 5"/>
          <p:cNvSpPr/>
          <p:nvPr/>
        </p:nvSpPr>
        <p:spPr>
          <a:xfrm>
            <a:off x="152400" y="3165873"/>
            <a:ext cx="3527304" cy="1354217"/>
          </a:xfrm>
          <a:prstGeom prst="rect">
            <a:avLst/>
          </a:prstGeom>
        </p:spPr>
        <p:txBody>
          <a:bodyPr wrap="square">
            <a:spAutoFit/>
          </a:bodyPr>
          <a:lstStyle/>
          <a:p>
            <a:pPr algn="just"/>
            <a:r>
              <a:rPr lang="en-US" sz="1600" dirty="0">
                <a:latin typeface="Times New Roman" panose="02020603050405020304" pitchFamily="18" charset="0"/>
                <a:cs typeface="Times New Roman" panose="02020603050405020304" pitchFamily="18" charset="0"/>
              </a:rPr>
              <a:t>• Moreover, a PhD thesis is in course, based on tsunami modeling simulations and using the whole Black Sea as study area, with the title: </a:t>
            </a:r>
          </a:p>
          <a:p>
            <a:pPr algn="just"/>
            <a:r>
              <a:rPr lang="en-US" sz="1600" dirty="0">
                <a:latin typeface="Times New Roman" panose="02020603050405020304" pitchFamily="18" charset="0"/>
                <a:cs typeface="Times New Roman" panose="02020603050405020304" pitchFamily="18" charset="0"/>
              </a:rPr>
              <a:t>“Black Sea tsunami modeling scenarios” </a:t>
            </a:r>
          </a:p>
        </p:txBody>
      </p:sp>
      <p:sp>
        <p:nvSpPr>
          <p:cNvPr id="7" name="Rectangle 6"/>
          <p:cNvSpPr/>
          <p:nvPr/>
        </p:nvSpPr>
        <p:spPr>
          <a:xfrm>
            <a:off x="152400" y="5357557"/>
            <a:ext cx="8762999" cy="584775"/>
          </a:xfrm>
          <a:prstGeom prst="rect">
            <a:avLst/>
          </a:prstGeom>
        </p:spPr>
        <p:txBody>
          <a:bodyPr wrap="square">
            <a:spAutoFit/>
          </a:bodyPr>
          <a:lstStyle/>
          <a:p>
            <a:pPr algn="just"/>
            <a:r>
              <a:rPr lang="en-US" sz="1600" dirty="0">
                <a:latin typeface="Times New Roman" panose="02020603050405020304" pitchFamily="18" charset="0"/>
                <a:cs typeface="Times New Roman" panose="02020603050405020304" pitchFamily="18" charset="0"/>
              </a:rPr>
              <a:t>• Two examples of simulations are presented in the following slides, using both software and similar input earthquake parameters (same location and magnitude, different depth).  </a:t>
            </a:r>
          </a:p>
        </p:txBody>
      </p:sp>
      <p:sp>
        <p:nvSpPr>
          <p:cNvPr id="8" name="Footer Placeholder 9">
            <a:extLst>
              <a:ext uri="{FF2B5EF4-FFF2-40B4-BE49-F238E27FC236}">
                <a16:creationId xmlns:a16="http://schemas.microsoft.com/office/drawing/2014/main" xmlns="" id="{8C5AEEDE-F5B7-45E9-8F15-00A9C748CBEB}"/>
              </a:ext>
            </a:extLst>
          </p:cNvPr>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pic>
        <p:nvPicPr>
          <p:cNvPr id="9" name="Recording (6)">
            <a:hlinkClick r:id="" action="ppaction://media"/>
            <a:extLst>
              <a:ext uri="{FF2B5EF4-FFF2-40B4-BE49-F238E27FC236}">
                <a16:creationId xmlns:a16="http://schemas.microsoft.com/office/drawing/2014/main" xmlns="" id="{158986D8-1466-49D8-AD9E-5275865573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5649944"/>
            <a:ext cx="487363" cy="487363"/>
          </a:xfrm>
          <a:prstGeom prst="rect">
            <a:avLst/>
          </a:prstGeom>
        </p:spPr>
      </p:pic>
    </p:spTree>
    <p:extLst>
      <p:ext uri="{BB962C8B-B14F-4D97-AF65-F5344CB8AC3E}">
        <p14:creationId xmlns:p14="http://schemas.microsoft.com/office/powerpoint/2010/main" val="57221217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807896" cy="914400"/>
          </a:xfrm>
        </p:spPr>
        <p:txBody>
          <a:bodyPr>
            <a:normAutofit/>
          </a:bodyPr>
          <a:lstStyle/>
          <a:p>
            <a:r>
              <a:rPr lang="en-GB" sz="2000" dirty="0">
                <a:solidFill>
                  <a:schemeClr val="tx1"/>
                </a:solidFill>
                <a:effectLst>
                  <a:outerShdw blurRad="38100" dist="38100" dir="2700000" algn="tl">
                    <a:srgbClr val="000000">
                      <a:alpha val="43137"/>
                    </a:srgbClr>
                  </a:outerShdw>
                </a:effectLst>
              </a:rPr>
              <a:t>TSUNAMI SIMULATION  FOR AN EARTHQUAKE IN SHABLA AREA </a:t>
            </a:r>
            <a:r>
              <a:rPr lang="en-GB" sz="2000" b="1" dirty="0">
                <a:solidFill>
                  <a:schemeClr val="tx1"/>
                </a:solidFill>
                <a:effectLst>
                  <a:outerShdw blurRad="38100" dist="38100" dir="2700000" algn="tl">
                    <a:srgbClr val="000000">
                      <a:alpha val="43137"/>
                    </a:srgbClr>
                  </a:outerShdw>
                </a:effectLst>
              </a:rPr>
              <a:t>(</a:t>
            </a:r>
            <a:r>
              <a:rPr lang="en-GB" sz="2000" b="1" u="sng" dirty="0">
                <a:solidFill>
                  <a:schemeClr val="tx1"/>
                </a:solidFill>
                <a:effectLst>
                  <a:outerShdw blurRad="38100" dist="38100" dir="2700000" algn="tl">
                    <a:srgbClr val="000000">
                      <a:alpha val="43137"/>
                    </a:srgbClr>
                  </a:outerShdw>
                </a:effectLst>
              </a:rPr>
              <a:t>TAT software</a:t>
            </a:r>
            <a:r>
              <a:rPr lang="en-GB" sz="2000" b="1" dirty="0">
                <a:solidFill>
                  <a:schemeClr val="tx1"/>
                </a:solidFill>
                <a:effectLst>
                  <a:outerShdw blurRad="38100" dist="38100" dir="2700000" algn="tl">
                    <a:srgbClr val="000000">
                      <a:alpha val="43137"/>
                    </a:srgbClr>
                  </a:outerShdw>
                </a:effectLst>
              </a:rPr>
              <a:t>) </a:t>
            </a:r>
            <a:br>
              <a:rPr lang="en-GB" sz="2000" b="1" dirty="0">
                <a:solidFill>
                  <a:schemeClr val="tx1"/>
                </a:solidFill>
                <a:effectLst>
                  <a:outerShdw blurRad="38100" dist="38100" dir="2700000" algn="tl">
                    <a:srgbClr val="000000">
                      <a:alpha val="43137"/>
                    </a:srgbClr>
                  </a:outerShdw>
                </a:effectLst>
              </a:rPr>
            </a:br>
            <a:r>
              <a:rPr lang="en-GB" sz="2000" dirty="0">
                <a:solidFill>
                  <a:schemeClr val="tx1"/>
                </a:solidFill>
                <a:effectLst>
                  <a:outerShdw blurRad="38100" dist="38100" dir="2700000" algn="tl">
                    <a:srgbClr val="000000">
                      <a:alpha val="43137"/>
                    </a:srgbClr>
                  </a:outerShdw>
                </a:effectLst>
              </a:rPr>
              <a:t>INITIAL CONDITIONS: LAT. 43.45, LONG. 28.69, Mw 7.5, DEPTH 10 KM</a:t>
            </a:r>
          </a:p>
        </p:txBody>
      </p:sp>
      <p:sp>
        <p:nvSpPr>
          <p:cNvPr id="6" name="Rectangle 5"/>
          <p:cNvSpPr/>
          <p:nvPr/>
        </p:nvSpPr>
        <p:spPr>
          <a:xfrm>
            <a:off x="3995936" y="5301208"/>
            <a:ext cx="2160240" cy="246221"/>
          </a:xfrm>
          <a:prstGeom prst="rect">
            <a:avLst/>
          </a:prstGeom>
        </p:spPr>
        <p:txBody>
          <a:bodyPr wrap="square">
            <a:spAutoFit/>
          </a:bodyPr>
          <a:lstStyle/>
          <a:p>
            <a:pPr algn="ctr"/>
            <a:r>
              <a:rPr lang="en-GB" sz="1000" dirty="0">
                <a:latin typeface="Lucida Sans" pitchFamily="34" charset="0"/>
              </a:rPr>
              <a:t> </a:t>
            </a:r>
          </a:p>
        </p:txBody>
      </p:sp>
      <p:sp>
        <p:nvSpPr>
          <p:cNvPr id="9" name="Footer Placeholder 8"/>
          <p:cNvSpPr>
            <a:spLocks noGrp="1"/>
          </p:cNvSpPr>
          <p:nvPr>
            <p:ph type="ftr" sz="quarter" idx="11"/>
          </p:nvPr>
        </p:nvSpPr>
        <p:spPr>
          <a:xfrm>
            <a:off x="2362200" y="6402744"/>
            <a:ext cx="4495800" cy="365125"/>
          </a:xfrm>
        </p:spPr>
        <p:txBody>
          <a:bodyPr/>
          <a:lstStyle/>
          <a:p>
            <a:pPr algn="ctr"/>
            <a:r>
              <a:rPr lang="en-US" dirty="0"/>
              <a:t>ICG/NEAMTWS XVI, 2-4 December 2019, Cannes, France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1" y="990601"/>
            <a:ext cx="4267200" cy="2912156"/>
          </a:xfrm>
          <a:prstGeom prst="rect">
            <a:avLst/>
          </a:prstGeom>
          <a:ln>
            <a:solidFill>
              <a:schemeClr val="tx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3984820"/>
            <a:ext cx="3031722" cy="24003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4400" y="975947"/>
            <a:ext cx="4000500" cy="294481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4128581"/>
            <a:ext cx="5072057" cy="2256161"/>
          </a:xfrm>
          <a:prstGeom prst="rect">
            <a:avLst/>
          </a:prstGeom>
          <a:ln>
            <a:solidFill>
              <a:schemeClr val="tx1"/>
            </a:solidFill>
          </a:ln>
        </p:spPr>
      </p:pic>
      <p:pic>
        <p:nvPicPr>
          <p:cNvPr id="3" name="slide19">
            <a:hlinkClick r:id="" action="ppaction://media"/>
            <a:extLst>
              <a:ext uri="{FF2B5EF4-FFF2-40B4-BE49-F238E27FC236}">
                <a16:creationId xmlns:a16="http://schemas.microsoft.com/office/drawing/2014/main" xmlns="" id="{E1AABD33-089B-4356-A2D1-7C74189C80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15200" y="5638371"/>
            <a:ext cx="487363" cy="487363"/>
          </a:xfrm>
          <a:prstGeom prst="rect">
            <a:avLst/>
          </a:prstGeom>
        </p:spPr>
      </p:pic>
    </p:spTree>
    <p:extLst>
      <p:ext uri="{BB962C8B-B14F-4D97-AF65-F5344CB8AC3E}">
        <p14:creationId xmlns:p14="http://schemas.microsoft.com/office/powerpoint/2010/main" val="337890158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5400" dirty="0"/>
              <a:t/>
            </a:r>
            <a:br>
              <a:rPr lang="en-GB" sz="5400" dirty="0"/>
            </a:br>
            <a:r>
              <a:rPr lang="en-GB" dirty="0"/>
              <a:t/>
            </a:r>
            <a:br>
              <a:rPr lang="en-GB" dirty="0"/>
            </a:br>
            <a:endParaRPr lang="en-GB" dirty="0"/>
          </a:p>
        </p:txBody>
      </p:sp>
      <p:sp>
        <p:nvSpPr>
          <p:cNvPr id="3" name="Content Placeholder 2"/>
          <p:cNvSpPr>
            <a:spLocks noGrp="1"/>
          </p:cNvSpPr>
          <p:nvPr>
            <p:ph idx="1"/>
          </p:nvPr>
        </p:nvSpPr>
        <p:spPr>
          <a:xfrm>
            <a:off x="457200" y="932688"/>
            <a:ext cx="8229600" cy="5221224"/>
          </a:xfrm>
        </p:spPr>
        <p:txBody>
          <a:bodyPr>
            <a:normAutofit fontScale="92500"/>
          </a:bodyPr>
          <a:lstStyle/>
          <a:p>
            <a:pPr>
              <a:lnSpc>
                <a:spcPct val="150000"/>
              </a:lnSpc>
            </a:pPr>
            <a:r>
              <a:rPr lang="ro-RO"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General Ba</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ck</a:t>
            </a:r>
            <a:r>
              <a:rPr lang="ro-RO"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ground</a:t>
            </a:r>
          </a:p>
          <a:p>
            <a:pPr>
              <a:lnSpc>
                <a:spcPct val="150000"/>
              </a:lnSpc>
            </a:pPr>
            <a:r>
              <a:rPr lang="ro-RO"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n-GB"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eismic</a:t>
            </a:r>
            <a:r>
              <a:rPr lang="en-GB"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a:t>
            </a:r>
            <a:r>
              <a:rPr lang="en-GB"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tsunamigenic</a:t>
            </a:r>
            <a:r>
              <a:rPr lang="ro-RO"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sources in the Black Sea</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ro-RO"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arthquakes</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and tsunamis recurrence periods </a:t>
            </a:r>
          </a:p>
          <a:p>
            <a:pPr>
              <a:lnSpc>
                <a:spcPct val="150000"/>
              </a:lnSpc>
            </a:pPr>
            <a:r>
              <a:rPr lang="ro-RO"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Black </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ro-RO"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 tsunamis monitoring</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lnSpc>
                <a:spcPct val="150000"/>
              </a:lnSpc>
            </a:pPr>
            <a:r>
              <a:rPr lang="ro-RO"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Detection</a:t>
            </a:r>
            <a:r>
              <a:rPr lang="ro-RO"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&amp;</a:t>
            </a:r>
            <a:r>
              <a:rPr lang="ro-RO"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Warning</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lnSpc>
                <a:spcPct val="150000"/>
              </a:lnSpc>
            </a:pPr>
            <a:r>
              <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IDSL Black Sea Level Measurement</a:t>
            </a:r>
            <a:endParaRPr lang="en-TT"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lnSpc>
                <a:spcPct val="150000"/>
              </a:lnSpc>
            </a:pP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Tsunami modeling</a:t>
            </a:r>
          </a:p>
          <a:p>
            <a:pPr algn="just">
              <a:lnSpc>
                <a:spcPct val="150000"/>
              </a:lnSpc>
            </a:pPr>
            <a:r>
              <a:rPr lang="en-GB"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Functions And Requirements For Tsunami Service Providers</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Conclusions</a:t>
            </a:r>
          </a:p>
          <a:p>
            <a:pPr>
              <a:buNone/>
            </a:pP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buNone/>
            </a:pPr>
            <a:endParaRPr lang="en-GB"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buNone/>
            </a:pP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buNone/>
            </a:pPr>
            <a:endParaRPr lang="en-GB"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Footer Placeholder 9">
            <a:extLst>
              <a:ext uri="{FF2B5EF4-FFF2-40B4-BE49-F238E27FC236}">
                <a16:creationId xmlns:a16="http://schemas.microsoft.com/office/drawing/2014/main" xmlns="" id="{72C77395-08B2-40D1-92DC-8BE33B0118F4}"/>
              </a:ext>
            </a:extLst>
          </p:cNvPr>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C24BA6F6-C282-4845-9C1F-038F0A558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5403073"/>
            <a:ext cx="1075295" cy="1158875"/>
          </a:xfrm>
          <a:prstGeom prst="rect">
            <a:avLst/>
          </a:prstGeom>
        </p:spPr>
      </p:pic>
      <p:pic>
        <p:nvPicPr>
          <p:cNvPr id="7" name="Slide2">
            <a:hlinkClick r:id="" action="ppaction://media"/>
            <a:extLst>
              <a:ext uri="{FF2B5EF4-FFF2-40B4-BE49-F238E27FC236}">
                <a16:creationId xmlns:a16="http://schemas.microsoft.com/office/drawing/2014/main" xmlns="" id="{DECC5AF6-DECA-4447-87EE-A418E3751B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437" y="6168328"/>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838200"/>
          </a:xfrm>
        </p:spPr>
        <p:txBody>
          <a:bodyPr>
            <a:normAutofit/>
          </a:bodyPr>
          <a:lstStyle/>
          <a:p>
            <a:r>
              <a:rPr lang="en-GB" sz="2000" dirty="0">
                <a:solidFill>
                  <a:schemeClr val="tx1"/>
                </a:solidFill>
                <a:effectLst>
                  <a:outerShdw blurRad="38100" dist="38100" dir="2700000" algn="tl">
                    <a:srgbClr val="000000">
                      <a:alpha val="43137"/>
                    </a:srgbClr>
                  </a:outerShdw>
                </a:effectLst>
              </a:rPr>
              <a:t>TSUNAMI SIMULATION  FOR AN EARTHQUAKE IN SHABLA AREA </a:t>
            </a:r>
            <a:r>
              <a:rPr lang="en-GB" sz="2000" b="1" dirty="0">
                <a:solidFill>
                  <a:schemeClr val="tx1"/>
                </a:solidFill>
                <a:effectLst>
                  <a:outerShdw blurRad="38100" dist="38100" dir="2700000" algn="tl">
                    <a:srgbClr val="000000">
                      <a:alpha val="43137"/>
                    </a:srgbClr>
                  </a:outerShdw>
                </a:effectLst>
              </a:rPr>
              <a:t>(</a:t>
            </a:r>
            <a:r>
              <a:rPr lang="en-GB" sz="2000" b="1" u="sng" dirty="0">
                <a:solidFill>
                  <a:schemeClr val="tx1"/>
                </a:solidFill>
                <a:effectLst>
                  <a:outerShdw blurRad="38100" dist="38100" dir="2700000" algn="tl">
                    <a:srgbClr val="000000">
                      <a:alpha val="43137"/>
                    </a:srgbClr>
                  </a:outerShdw>
                </a:effectLst>
              </a:rPr>
              <a:t>TRIDEC software</a:t>
            </a:r>
            <a:r>
              <a:rPr lang="en-GB" sz="2000" b="1" dirty="0">
                <a:solidFill>
                  <a:schemeClr val="tx1"/>
                </a:solidFill>
                <a:effectLst>
                  <a:outerShdw blurRad="38100" dist="38100" dir="2700000" algn="tl">
                    <a:srgbClr val="000000">
                      <a:alpha val="43137"/>
                    </a:srgbClr>
                  </a:outerShdw>
                </a:effectLst>
              </a:rPr>
              <a:t>)</a:t>
            </a:r>
            <a:br>
              <a:rPr lang="en-GB" sz="2000" b="1" dirty="0">
                <a:solidFill>
                  <a:schemeClr val="tx1"/>
                </a:solidFill>
                <a:effectLst>
                  <a:outerShdw blurRad="38100" dist="38100" dir="2700000" algn="tl">
                    <a:srgbClr val="000000">
                      <a:alpha val="43137"/>
                    </a:srgbClr>
                  </a:outerShdw>
                </a:effectLst>
              </a:rPr>
            </a:br>
            <a:r>
              <a:rPr lang="en-GB" sz="2000" b="1" dirty="0">
                <a:solidFill>
                  <a:schemeClr val="tx1"/>
                </a:solidFill>
                <a:effectLst>
                  <a:outerShdw blurRad="38100" dist="38100" dir="2700000" algn="tl">
                    <a:srgbClr val="000000">
                      <a:alpha val="43137"/>
                    </a:srgbClr>
                  </a:outerShdw>
                </a:effectLst>
              </a:rPr>
              <a:t> </a:t>
            </a:r>
            <a:r>
              <a:rPr lang="en-GB" sz="2000" dirty="0">
                <a:solidFill>
                  <a:schemeClr val="tx1"/>
                </a:solidFill>
                <a:effectLst>
                  <a:outerShdw blurRad="38100" dist="38100" dir="2700000" algn="tl">
                    <a:srgbClr val="000000">
                      <a:alpha val="43137"/>
                    </a:srgbClr>
                  </a:outerShdw>
                </a:effectLst>
              </a:rPr>
              <a:t>INITIAL CONDITIONS: LAT. 43.45, LONG. 28.69, Mw 7.5, DEPTH 30 KM</a:t>
            </a:r>
            <a:endParaRPr lang="en-US" sz="20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1" y="990601"/>
            <a:ext cx="4038600" cy="3729170"/>
          </a:xfrm>
          <a:ln>
            <a:solidFill>
              <a:schemeClr val="tx1"/>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0100" y="4099486"/>
            <a:ext cx="3886200" cy="238619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4997110"/>
            <a:ext cx="3133725" cy="107603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1016978"/>
            <a:ext cx="3139255" cy="2945422"/>
          </a:xfrm>
          <a:prstGeom prst="rect">
            <a:avLst/>
          </a:prstGeom>
          <a:ln>
            <a:solidFill>
              <a:schemeClr val="tx1"/>
            </a:solidFill>
          </a:ln>
        </p:spPr>
      </p:pic>
      <p:sp>
        <p:nvSpPr>
          <p:cNvPr id="10" name="Footer Placeholder 9">
            <a:extLst>
              <a:ext uri="{FF2B5EF4-FFF2-40B4-BE49-F238E27FC236}">
                <a16:creationId xmlns:a16="http://schemas.microsoft.com/office/drawing/2014/main" xmlns="" id="{DAEEEFC9-4643-4B8B-927B-E4B8ED045011}"/>
              </a:ext>
            </a:extLst>
          </p:cNvPr>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5393816"/>
      </p:ext>
    </p:extLst>
  </p:cSld>
  <p:clrMapOvr>
    <a:masterClrMapping/>
  </p:clrMapOvr>
  <mc:AlternateContent xmlns:mc="http://schemas.openxmlformats.org/markup-compatibility/2006" xmlns:p14="http://schemas.microsoft.com/office/powerpoint/2010/main">
    <mc:Choice Requires="p14">
      <p:transition p14:dur="50" advTm="5000"/>
    </mc:Choice>
    <mc:Fallback xmlns="">
      <p:transition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
            <a:ext cx="8382000" cy="1136039"/>
          </a:xfrm>
        </p:spPr>
        <p:txBody>
          <a:bodyPr>
            <a:normAutofit fontScale="90000"/>
          </a:bodyPr>
          <a:lstStyle/>
          <a:p>
            <a:pPr algn="ctr"/>
            <a:r>
              <a:rPr lang="en-GB" sz="2400" b="1" dirty="0">
                <a:latin typeface="Times New Roman" panose="02020603050405020304" pitchFamily="18" charset="0"/>
                <a:cs typeface="Times New Roman" panose="02020603050405020304" pitchFamily="18" charset="0"/>
              </a:rPr>
              <a:t/>
            </a:r>
            <a:br>
              <a:rPr lang="en-GB" sz="2400" b="1" dirty="0">
                <a:latin typeface="Times New Roman" panose="02020603050405020304" pitchFamily="18" charset="0"/>
                <a:cs typeface="Times New Roman" panose="02020603050405020304" pitchFamily="18" charset="0"/>
              </a:rPr>
            </a:br>
            <a:r>
              <a:rPr lang="en-GB" sz="2400" b="1" dirty="0">
                <a:solidFill>
                  <a:schemeClr val="tx1"/>
                </a:solidFill>
                <a:latin typeface="Times New Roman" panose="02020603050405020304" pitchFamily="18" charset="0"/>
                <a:cs typeface="Times New Roman" panose="02020603050405020304" pitchFamily="18" charset="0"/>
              </a:rPr>
              <a:t>FUNCTIONS AND REQUIREMENTS </a:t>
            </a:r>
            <a:br>
              <a:rPr lang="en-GB" sz="2400" b="1" dirty="0">
                <a:solidFill>
                  <a:schemeClr val="tx1"/>
                </a:solidFill>
                <a:latin typeface="Times New Roman" panose="02020603050405020304" pitchFamily="18" charset="0"/>
                <a:cs typeface="Times New Roman" panose="02020603050405020304" pitchFamily="18" charset="0"/>
              </a:rPr>
            </a:br>
            <a:r>
              <a:rPr lang="en-GB" sz="2400" b="1" dirty="0">
                <a:solidFill>
                  <a:schemeClr val="tx1"/>
                </a:solidFill>
                <a:latin typeface="Times New Roman" panose="02020603050405020304" pitchFamily="18" charset="0"/>
                <a:cs typeface="Times New Roman" panose="02020603050405020304" pitchFamily="18" charset="0"/>
              </a:rPr>
              <a:t>FOR TSUNAMI SERVICE PROVIDERS</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143000"/>
            <a:ext cx="8229600" cy="5134342"/>
          </a:xfrm>
        </p:spPr>
        <p:txBody>
          <a:bodyPr>
            <a:noAutofit/>
          </a:bodyPr>
          <a:lstStyle/>
          <a:p>
            <a:pPr marL="0" indent="0">
              <a:buNone/>
            </a:pPr>
            <a:r>
              <a:rPr lang="en-US" sz="1200" b="1" dirty="0">
                <a:latin typeface="Times New Roman" panose="02020603050405020304" pitchFamily="18" charset="0"/>
                <a:cs typeface="Times New Roman" panose="02020603050405020304" pitchFamily="18" charset="0"/>
              </a:rPr>
              <a:t> Watch Function </a:t>
            </a:r>
          </a:p>
          <a:p>
            <a:pPr>
              <a:buFontTx/>
              <a:buChar char="-"/>
            </a:pPr>
            <a:r>
              <a:rPr lang="en-US" sz="1200" dirty="0">
                <a:latin typeface="Times New Roman" panose="02020603050405020304" pitchFamily="18" charset="0"/>
                <a:cs typeface="Times New Roman" panose="02020603050405020304" pitchFamily="18" charset="0"/>
              </a:rPr>
              <a:t>Reception and interpretation of real-time seismic and sea-level measurements</a:t>
            </a:r>
          </a:p>
          <a:p>
            <a:pPr>
              <a:buFontTx/>
              <a:buChar char="-"/>
            </a:pPr>
            <a:r>
              <a:rPr lang="en-US" sz="1200" dirty="0">
                <a:latin typeface="Times New Roman" panose="02020603050405020304" pitchFamily="18" charset="0"/>
                <a:cs typeface="Times New Roman" panose="02020603050405020304" pitchFamily="18" charset="0"/>
              </a:rPr>
              <a:t>Determination of seismic parameters </a:t>
            </a:r>
          </a:p>
          <a:p>
            <a:pPr>
              <a:buFontTx/>
              <a:buChar char="-"/>
            </a:pPr>
            <a:r>
              <a:rPr lang="en-US" sz="1200" dirty="0">
                <a:latin typeface="Times New Roman" panose="02020603050405020304" pitchFamily="18" charset="0"/>
                <a:cs typeface="Times New Roman" panose="02020603050405020304" pitchFamily="18" charset="0"/>
              </a:rPr>
              <a:t>Forecast of tsunami arrival times and level of alert at forecasting points specified by Member States</a:t>
            </a:r>
          </a:p>
          <a:p>
            <a:pPr>
              <a:buFontTx/>
              <a:buChar char="-"/>
            </a:pPr>
            <a:r>
              <a:rPr lang="en-US" sz="1200" dirty="0">
                <a:latin typeface="Times New Roman" panose="02020603050405020304" pitchFamily="18" charset="0"/>
                <a:cs typeface="Times New Roman" panose="02020603050405020304" pitchFamily="18" charset="0"/>
              </a:rPr>
              <a:t>Exchange seismic and sea level parameters and information with other TSPs and NTWCs</a:t>
            </a:r>
          </a:p>
          <a:p>
            <a:pPr>
              <a:buFontTx/>
              <a:buChar char="-"/>
            </a:pPr>
            <a:r>
              <a:rPr lang="en-US" sz="1200" dirty="0">
                <a:latin typeface="Times New Roman" panose="02020603050405020304" pitchFamily="18" charset="0"/>
                <a:cs typeface="Times New Roman" panose="02020603050405020304" pitchFamily="18" charset="0"/>
              </a:rPr>
              <a:t>Disseminate watch and cancellation messages based on the alert-level decision matrix (or best practices including numerical simulations and other methods ) to NTWCs and the TWFPs </a:t>
            </a:r>
          </a:p>
          <a:p>
            <a:pPr>
              <a:buFontTx/>
              <a:buChar char="-"/>
            </a:pPr>
            <a:r>
              <a:rPr lang="en-US" sz="1200" dirty="0">
                <a:latin typeface="Times New Roman" panose="02020603050405020304" pitchFamily="18" charset="0"/>
                <a:cs typeface="Times New Roman" panose="02020603050405020304" pitchFamily="18" charset="0"/>
              </a:rPr>
              <a:t>Monitoring of tsunami propagation and disseminate updated information in priority tsunami amplitude measurements</a:t>
            </a:r>
          </a:p>
          <a:p>
            <a:pPr>
              <a:buFontTx/>
              <a:buChar char="-"/>
            </a:pPr>
            <a:r>
              <a:rPr lang="en-US" sz="1200" dirty="0">
                <a:latin typeface="Times New Roman" panose="02020603050405020304" pitchFamily="18" charset="0"/>
                <a:cs typeface="Times New Roman" panose="02020603050405020304" pitchFamily="18" charset="0"/>
              </a:rPr>
              <a:t>Function as a NTWC</a:t>
            </a:r>
          </a:p>
          <a:p>
            <a:pPr marL="0" indent="0">
              <a:buNone/>
            </a:pPr>
            <a:r>
              <a:rPr lang="en-US" sz="1200" b="1" dirty="0">
                <a:latin typeface="Times New Roman" panose="02020603050405020304" pitchFamily="18" charset="0"/>
                <a:cs typeface="Times New Roman" panose="02020603050405020304" pitchFamily="18" charset="0"/>
              </a:rPr>
              <a:t>Function above and beyond watch time</a:t>
            </a:r>
            <a:endParaRPr lang="en-US" sz="1200" dirty="0">
              <a:latin typeface="Times New Roman" panose="02020603050405020304" pitchFamily="18" charset="0"/>
              <a:cs typeface="Times New Roman" panose="02020603050405020304" pitchFamily="18" charset="0"/>
            </a:endParaRPr>
          </a:p>
          <a:p>
            <a:pPr marL="0" indent="0">
              <a:buNone/>
            </a:pPr>
            <a:r>
              <a:rPr lang="en-US" sz="1200" b="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Monthly internal tests of the watch system </a:t>
            </a:r>
          </a:p>
          <a:p>
            <a:pPr lvl="0">
              <a:buFontTx/>
              <a:buChar char="-"/>
            </a:pPr>
            <a:r>
              <a:rPr lang="en-US" sz="1200" dirty="0">
                <a:latin typeface="Times New Roman" panose="02020603050405020304" pitchFamily="18" charset="0"/>
                <a:cs typeface="Times New Roman" panose="02020603050405020304" pitchFamily="18" charset="0"/>
              </a:rPr>
              <a:t>Actively participate in communication and tsunami exercises</a:t>
            </a:r>
          </a:p>
          <a:p>
            <a:pPr lvl="0">
              <a:buFontTx/>
              <a:buChar char="-"/>
            </a:pPr>
            <a:r>
              <a:rPr lang="en-US" sz="1200" dirty="0">
                <a:latin typeface="Times New Roman" panose="02020603050405020304" pitchFamily="18" charset="0"/>
                <a:cs typeface="Times New Roman" panose="02020603050405020304" pitchFamily="18" charset="0"/>
              </a:rPr>
              <a:t>Contribute to training courses in coordination with IOC</a:t>
            </a:r>
          </a:p>
          <a:p>
            <a:pPr lvl="0">
              <a:buFontTx/>
              <a:buChar char="-"/>
            </a:pPr>
            <a:r>
              <a:rPr lang="en-US" sz="1200" dirty="0">
                <a:latin typeface="Times New Roman" panose="02020603050405020304" pitchFamily="18" charset="0"/>
                <a:cs typeface="Times New Roman" panose="02020603050405020304" pitchFamily="18" charset="0"/>
              </a:rPr>
              <a:t>Participate actively in, and report to, the ICG and working groups and task teams </a:t>
            </a:r>
          </a:p>
          <a:p>
            <a:pPr marL="0" indent="0">
              <a:buNone/>
            </a:pPr>
            <a:r>
              <a:rPr lang="en-US" sz="1200" b="1" dirty="0">
                <a:latin typeface="Times New Roman" panose="02020603050405020304" pitchFamily="18" charset="0"/>
                <a:cs typeface="Times New Roman" panose="02020603050405020304" pitchFamily="18" charset="0"/>
              </a:rPr>
              <a:t>Requirements</a:t>
            </a:r>
            <a:endParaRPr lang="en-US" sz="1200" dirty="0">
              <a:latin typeface="Times New Roman" panose="02020603050405020304" pitchFamily="18" charset="0"/>
              <a:cs typeface="Times New Roman" panose="02020603050405020304" pitchFamily="18" charset="0"/>
            </a:endParaRPr>
          </a:p>
          <a:p>
            <a:pPr marL="0" indent="0">
              <a:buNone/>
            </a:pPr>
            <a:r>
              <a:rPr lang="en-US" sz="1200" b="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Seismic as well as tsunami/oceanographic expertise</a:t>
            </a:r>
          </a:p>
          <a:p>
            <a:pPr>
              <a:buFontTx/>
              <a:buChar char="-"/>
            </a:pPr>
            <a:r>
              <a:rPr lang="en-US" sz="1200" dirty="0">
                <a:latin typeface="Times New Roman" panose="02020603050405020304" pitchFamily="18" charset="0"/>
                <a:cs typeface="Times New Roman" panose="02020603050405020304" pitchFamily="18" charset="0"/>
              </a:rPr>
              <a:t>Direct access to a local database of tsunami and large earthquakes </a:t>
            </a:r>
          </a:p>
          <a:p>
            <a:pPr>
              <a:buFontTx/>
              <a:buChar char="-"/>
            </a:pPr>
            <a:r>
              <a:rPr lang="en-US" sz="1200" dirty="0">
                <a:latin typeface="Times New Roman" panose="02020603050405020304" pitchFamily="18" charset="0"/>
                <a:cs typeface="Times New Roman" panose="02020603050405020304" pitchFamily="18" charset="0"/>
              </a:rPr>
              <a:t>Real-time transmission systems for reception of data</a:t>
            </a:r>
          </a:p>
          <a:p>
            <a:pPr>
              <a:buFontTx/>
              <a:buChar char="-"/>
            </a:pPr>
            <a:r>
              <a:rPr lang="en-US" sz="1200" dirty="0">
                <a:latin typeface="Times New Roman" panose="02020603050405020304" pitchFamily="18" charset="0"/>
                <a:cs typeface="Times New Roman" panose="02020603050405020304" pitchFamily="18" charset="0"/>
              </a:rPr>
              <a:t>Real-time alert reception and transmission systems including GTS, internet, fax</a:t>
            </a:r>
          </a:p>
          <a:p>
            <a:pPr>
              <a:buFontTx/>
              <a:buChar char="-"/>
            </a:pPr>
            <a:r>
              <a:rPr lang="en-US" sz="1200" dirty="0">
                <a:latin typeface="Times New Roman" panose="02020603050405020304" pitchFamily="18" charset="0"/>
                <a:cs typeface="Times New Roman" panose="02020603050405020304" pitchFamily="18" charset="0"/>
              </a:rPr>
              <a:t>Operational manual describing procedures and documentation for TSRs</a:t>
            </a:r>
          </a:p>
          <a:p>
            <a:pPr>
              <a:buFontTx/>
              <a:buChar char="-"/>
            </a:pPr>
            <a:r>
              <a:rPr lang="en-US" sz="1200" dirty="0">
                <a:latin typeface="Times New Roman" panose="02020603050405020304" pitchFamily="18" charset="0"/>
                <a:cs typeface="Times New Roman" panose="02020603050405020304" pitchFamily="18" charset="0"/>
              </a:rPr>
              <a:t>Backup and redundant system</a:t>
            </a:r>
          </a:p>
          <a:p>
            <a:pPr>
              <a:buFontTx/>
              <a:buChar char="-"/>
            </a:pPr>
            <a:r>
              <a:rPr lang="en-US" sz="1200" dirty="0">
                <a:latin typeface="Times New Roman" panose="02020603050405020304" pitchFamily="18" charset="0"/>
                <a:cs typeface="Times New Roman" panose="02020603050405020304" pitchFamily="18" charset="0"/>
              </a:rPr>
              <a:t>24/7 watch staff</a:t>
            </a:r>
          </a:p>
          <a:p>
            <a:pPr>
              <a:buFontTx/>
              <a:buChar char="-"/>
            </a:pPr>
            <a:r>
              <a:rPr lang="en-US" sz="1200" dirty="0">
                <a:latin typeface="Times New Roman" panose="02020603050405020304" pitchFamily="18" charset="0"/>
                <a:cs typeface="Times New Roman" panose="02020603050405020304" pitchFamily="18" charset="0"/>
              </a:rPr>
              <a:t>Tsunami modelling capacity for travel time computation </a:t>
            </a:r>
          </a:p>
        </p:txBody>
      </p:sp>
      <p:sp>
        <p:nvSpPr>
          <p:cNvPr id="5" name="Footer Placeholder 9">
            <a:extLst>
              <a:ext uri="{FF2B5EF4-FFF2-40B4-BE49-F238E27FC236}">
                <a16:creationId xmlns:a16="http://schemas.microsoft.com/office/drawing/2014/main" xmlns="" id="{8C7BBF61-C072-4A8C-83A1-92A8474EF3E8}"/>
              </a:ext>
            </a:extLst>
          </p:cNvPr>
          <p:cNvSpPr>
            <a:spLocks noGrp="1"/>
          </p:cNvSpPr>
          <p:nvPr>
            <p:ph type="ftr" sz="quarter" idx="11"/>
          </p:nvPr>
        </p:nvSpPr>
        <p:spPr>
          <a:xfrm>
            <a:off x="1676400" y="6459347"/>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5408949"/>
      </p:ext>
    </p:extLst>
  </p:cSld>
  <p:clrMapOvr>
    <a:masterClrMapping/>
  </p:clrMapOvr>
  <mc:AlternateContent xmlns:mc="http://schemas.openxmlformats.org/markup-compatibility/2006" xmlns:p14="http://schemas.microsoft.com/office/powerpoint/2010/main">
    <mc:Choice Requires="p14">
      <p:transition p14:dur="40" advTm="5000"/>
    </mc:Choice>
    <mc:Fallback xmlns="">
      <p:transition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28912"/>
            <a:ext cx="8763000" cy="3810000"/>
          </a:xfrm>
        </p:spPr>
        <p:txBody>
          <a:bodyPr>
            <a:noAutofit/>
          </a:bodyPr>
          <a:lstStyle/>
          <a:p>
            <a:pPr>
              <a:defRPr/>
            </a:pPr>
            <a:r>
              <a:rPr lang="en-US" sz="2400" b="1" dirty="0">
                <a:solidFill>
                  <a:schemeClr val="tx1"/>
                </a:solidFill>
                <a:latin typeface="Times New Roman" panose="02020603050405020304" pitchFamily="18" charset="0"/>
                <a:cs typeface="Times New Roman" panose="02020603050405020304" pitchFamily="18" charset="0"/>
              </a:rPr>
              <a:t/>
            </a:r>
            <a:br>
              <a:rPr lang="en-US" sz="2400" b="1" dirty="0">
                <a:solidFill>
                  <a:schemeClr val="tx1"/>
                </a:solidFill>
                <a:latin typeface="Times New Roman" panose="02020603050405020304" pitchFamily="18" charset="0"/>
                <a:cs typeface="Times New Roman" panose="02020603050405020304" pitchFamily="18" charset="0"/>
              </a:rPr>
            </a:br>
            <a:r>
              <a:rPr lang="en-US" sz="2400" b="1" dirty="0">
                <a:solidFill>
                  <a:schemeClr val="tx1"/>
                </a:solidFill>
                <a:latin typeface="Times New Roman" panose="02020603050405020304" pitchFamily="18" charset="0"/>
                <a:cs typeface="Times New Roman" panose="02020603050405020304" pitchFamily="18" charset="0"/>
              </a:rPr>
              <a:t/>
            </a:r>
            <a:br>
              <a:rPr lang="en-US" sz="2400" b="1" dirty="0">
                <a:solidFill>
                  <a:schemeClr val="tx1"/>
                </a:solidFill>
                <a:latin typeface="Times New Roman" panose="02020603050405020304" pitchFamily="18" charset="0"/>
                <a:cs typeface="Times New Roman" panose="02020603050405020304" pitchFamily="18" charset="0"/>
              </a:rPr>
            </a:br>
            <a:r>
              <a:rPr lang="en-US" sz="2400" b="1" dirty="0">
                <a:solidFill>
                  <a:schemeClr val="tx1"/>
                </a:solidFill>
                <a:latin typeface="Times New Roman" panose="02020603050405020304" pitchFamily="18" charset="0"/>
                <a:cs typeface="Times New Roman" panose="02020603050405020304" pitchFamily="18" charset="0"/>
              </a:rPr>
              <a:t/>
            </a:r>
            <a:br>
              <a:rPr lang="en-US" sz="2400" b="1" dirty="0">
                <a:solidFill>
                  <a:schemeClr val="tx1"/>
                </a:solidFill>
                <a:latin typeface="Times New Roman" panose="02020603050405020304" pitchFamily="18" charset="0"/>
                <a:cs typeface="Times New Roman" panose="02020603050405020304" pitchFamily="18" charset="0"/>
              </a:rPr>
            </a:br>
            <a:r>
              <a:rPr lang="en-US" sz="2400" b="1" dirty="0">
                <a:solidFill>
                  <a:schemeClr val="tx1"/>
                </a:solidFill>
                <a:latin typeface="Times New Roman" panose="02020603050405020304" pitchFamily="18" charset="0"/>
                <a:cs typeface="Times New Roman" panose="02020603050405020304" pitchFamily="18" charset="0"/>
              </a:rPr>
              <a:t>CONCLUSIONS</a:t>
            </a:r>
            <a:r>
              <a:rPr lang="en-US" sz="1600" dirty="0">
                <a:solidFill>
                  <a:schemeClr val="tx1"/>
                </a:solidFill>
                <a:latin typeface="Times New Roman" panose="02020603050405020304" pitchFamily="18" charset="0"/>
                <a:cs typeface="Times New Roman" panose="02020603050405020304" pitchFamily="18" charset="0"/>
              </a:rPr>
              <a:t/>
            </a:r>
            <a:br>
              <a:rPr lang="en-US" sz="1600" dirty="0">
                <a:solidFill>
                  <a:schemeClr val="tx1"/>
                </a:solidFill>
                <a:latin typeface="Times New Roman" panose="02020603050405020304" pitchFamily="18" charset="0"/>
                <a:cs typeface="Times New Roman" panose="02020603050405020304" pitchFamily="18" charset="0"/>
              </a:rPr>
            </a:br>
            <a:r>
              <a:rPr lang="en-GB" sz="1600" dirty="0">
                <a:solidFill>
                  <a:schemeClr val="tx1"/>
                </a:solidFill>
                <a:latin typeface="Times New Roman" panose="02020603050405020304" pitchFamily="18" charset="0"/>
                <a:cs typeface="Times New Roman" panose="02020603050405020304" pitchFamily="18" charset="0"/>
              </a:rPr>
              <a:t/>
            </a:r>
            <a:br>
              <a:rPr lang="en-GB" sz="1600" dirty="0">
                <a:solidFill>
                  <a:schemeClr val="tx1"/>
                </a:solidFill>
                <a:latin typeface="Times New Roman" panose="02020603050405020304" pitchFamily="18" charset="0"/>
                <a:cs typeface="Times New Roman" panose="02020603050405020304" pitchFamily="18" charset="0"/>
              </a:rPr>
            </a:br>
            <a:r>
              <a:rPr lang="en-US" sz="1400" dirty="0">
                <a:solidFill>
                  <a:schemeClr val="tx1"/>
                </a:solidFill>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 </a:t>
            </a:r>
            <a:r>
              <a:rPr lang="en-GB" sz="1400" dirty="0">
                <a:solidFill>
                  <a:schemeClr val="tx1"/>
                </a:solidFill>
                <a:latin typeface="Times New Roman" panose="02020603050405020304" pitchFamily="18" charset="0"/>
                <a:cs typeface="Times New Roman" panose="02020603050405020304" pitchFamily="18" charset="0"/>
              </a:rPr>
              <a:t>Along with other Institutes, we have achieved the first system of monitoring and real-time warning of marine hazards in the Black Sea.</a:t>
            </a:r>
            <a:br>
              <a:rPr lang="en-GB" sz="1400" dirty="0">
                <a:solidFill>
                  <a:schemeClr val="tx1"/>
                </a:solidFill>
                <a:latin typeface="Times New Roman" panose="02020603050405020304" pitchFamily="18" charset="0"/>
                <a:cs typeface="Times New Roman" panose="02020603050405020304" pitchFamily="18" charset="0"/>
              </a:rPr>
            </a:br>
            <a:r>
              <a:rPr lang="en-GB" sz="1400" dirty="0">
                <a:solidFill>
                  <a:schemeClr val="tx1"/>
                </a:solidFill>
                <a:latin typeface="Times New Roman" panose="02020603050405020304" pitchFamily="18" charset="0"/>
                <a:cs typeface="Times New Roman" panose="02020603050405020304" pitchFamily="18" charset="0"/>
              </a:rPr>
              <a:t/>
            </a:r>
            <a:br>
              <a:rPr lang="en-GB" sz="1400" dirty="0">
                <a:solidFill>
                  <a:schemeClr val="tx1"/>
                </a:solidFill>
                <a:latin typeface="Times New Roman" panose="02020603050405020304" pitchFamily="18" charset="0"/>
                <a:cs typeface="Times New Roman" panose="02020603050405020304" pitchFamily="18" charset="0"/>
              </a:rPr>
            </a:br>
            <a:r>
              <a:rPr lang="en-US" sz="1400" dirty="0">
                <a:solidFill>
                  <a:schemeClr val="tx1"/>
                </a:solidFill>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 </a:t>
            </a:r>
            <a:r>
              <a:rPr lang="en-GB" sz="1400" dirty="0">
                <a:solidFill>
                  <a:schemeClr val="tx1"/>
                </a:solidFill>
                <a:latin typeface="Times New Roman" panose="02020603050405020304" pitchFamily="18" charset="0"/>
                <a:cs typeface="Times New Roman" panose="02020603050405020304" pitchFamily="18" charset="0"/>
              </a:rPr>
              <a:t>Given its increased interest shown lately in marine related hazards, NIEP is planning to add new equipment to the existing network and to continuously monitor the seismic activity in the western Black Sea area. </a:t>
            </a:r>
            <a:br>
              <a:rPr lang="en-GB" sz="1400" dirty="0">
                <a:solidFill>
                  <a:schemeClr val="tx1"/>
                </a:solidFill>
                <a:latin typeface="Times New Roman" panose="02020603050405020304" pitchFamily="18" charset="0"/>
                <a:cs typeface="Times New Roman" panose="02020603050405020304" pitchFamily="18" charset="0"/>
              </a:rPr>
            </a:br>
            <a:r>
              <a:rPr lang="en-GB" sz="1600" dirty="0">
                <a:solidFill>
                  <a:schemeClr val="tx1"/>
                </a:solidFill>
                <a:latin typeface="Times New Roman" panose="02020603050405020304" pitchFamily="18" charset="0"/>
                <a:cs typeface="Times New Roman" panose="02020603050405020304" pitchFamily="18" charset="0"/>
              </a:rPr>
              <a:t/>
            </a:r>
            <a:br>
              <a:rPr lang="en-GB" sz="1600" dirty="0">
                <a:solidFill>
                  <a:schemeClr val="tx1"/>
                </a:solidFill>
                <a:latin typeface="Times New Roman" panose="02020603050405020304" pitchFamily="18" charset="0"/>
                <a:cs typeface="Times New Roman" panose="02020603050405020304" pitchFamily="18" charset="0"/>
              </a:rPr>
            </a:br>
            <a:r>
              <a:rPr lang="en-US" sz="1400" dirty="0">
                <a:solidFill>
                  <a:schemeClr val="tx1"/>
                </a:solidFill>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 </a:t>
            </a:r>
            <a:r>
              <a:rPr lang="en-GB" sz="1400" dirty="0">
                <a:solidFill>
                  <a:schemeClr val="tx1"/>
                </a:solidFill>
                <a:latin typeface="Times New Roman" panose="02020603050405020304" pitchFamily="18" charset="0"/>
                <a:cs typeface="Times New Roman" panose="02020603050405020304" pitchFamily="18" charset="0"/>
              </a:rPr>
              <a:t>Researchers from NIEP have structured numerous </a:t>
            </a:r>
            <a:r>
              <a:rPr lang="en-GB" sz="1400" b="1" dirty="0">
                <a:solidFill>
                  <a:schemeClr val="tx1"/>
                </a:solidFill>
                <a:latin typeface="Times New Roman" panose="02020603050405020304" pitchFamily="18" charset="0"/>
                <a:cs typeface="Times New Roman" panose="02020603050405020304" pitchFamily="18" charset="0"/>
              </a:rPr>
              <a:t>scientific papers</a:t>
            </a:r>
            <a:r>
              <a:rPr lang="en-GB" sz="1400" dirty="0">
                <a:solidFill>
                  <a:schemeClr val="tx1"/>
                </a:solidFill>
                <a:latin typeface="Times New Roman" panose="02020603050405020304" pitchFamily="18" charset="0"/>
                <a:cs typeface="Times New Roman" panose="02020603050405020304" pitchFamily="18" charset="0"/>
              </a:rPr>
              <a:t>, presented at national and international conferences, and/or published in different articles, related to earthquakes and tsunamis in the Black Sea.</a:t>
            </a:r>
            <a:r>
              <a:rPr lang="en-GB" sz="1400" strike="sngStrike" dirty="0">
                <a:solidFill>
                  <a:schemeClr val="tx1"/>
                </a:solidFill>
                <a:latin typeface="Times New Roman" panose="02020603050405020304" pitchFamily="18" charset="0"/>
                <a:cs typeface="Times New Roman" panose="02020603050405020304" pitchFamily="18" charset="0"/>
              </a:rPr>
              <a:t/>
            </a:r>
            <a:br>
              <a:rPr lang="en-GB" sz="1400" strike="sngStrike" dirty="0">
                <a:solidFill>
                  <a:schemeClr val="tx1"/>
                </a:solidFill>
                <a:latin typeface="Times New Roman" panose="02020603050405020304" pitchFamily="18" charset="0"/>
                <a:cs typeface="Times New Roman" panose="02020603050405020304" pitchFamily="18" charset="0"/>
              </a:rPr>
            </a:br>
            <a:r>
              <a:rPr lang="en-GB" sz="1400" dirty="0">
                <a:solidFill>
                  <a:schemeClr val="tx1"/>
                </a:solidFill>
                <a:latin typeface="Times New Roman" panose="02020603050405020304" pitchFamily="18" charset="0"/>
                <a:cs typeface="Times New Roman" panose="02020603050405020304" pitchFamily="18" charset="0"/>
              </a:rPr>
              <a:t/>
            </a:r>
            <a:br>
              <a:rPr lang="en-GB" sz="1400" dirty="0">
                <a:solidFill>
                  <a:schemeClr val="tx1"/>
                </a:solidFill>
                <a:latin typeface="Times New Roman" panose="02020603050405020304" pitchFamily="18" charset="0"/>
                <a:cs typeface="Times New Roman" panose="02020603050405020304" pitchFamily="18" charset="0"/>
              </a:rPr>
            </a:br>
            <a:r>
              <a:rPr lang="en-US" sz="1400" dirty="0">
                <a:solidFill>
                  <a:schemeClr val="tx1"/>
                </a:solidFill>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 </a:t>
            </a:r>
            <a:r>
              <a:rPr lang="en-GB" sz="1400" dirty="0">
                <a:solidFill>
                  <a:schemeClr val="tx1"/>
                </a:solidFill>
                <a:latin typeface="Times New Roman" panose="02020603050405020304" pitchFamily="18" charset="0"/>
                <a:cs typeface="Times New Roman" panose="02020603050405020304" pitchFamily="18" charset="0"/>
              </a:rPr>
              <a:t>NIEP was and is still involved in </a:t>
            </a:r>
            <a:r>
              <a:rPr lang="en-GB" sz="1400" b="1" dirty="0">
                <a:solidFill>
                  <a:schemeClr val="tx1"/>
                </a:solidFill>
                <a:latin typeface="Times New Roman" panose="02020603050405020304" pitchFamily="18" charset="0"/>
                <a:cs typeface="Times New Roman" panose="02020603050405020304" pitchFamily="18" charset="0"/>
              </a:rPr>
              <a:t>national, regional and international </a:t>
            </a:r>
            <a:r>
              <a:rPr lang="en-GB" sz="1400" dirty="0">
                <a:solidFill>
                  <a:schemeClr val="tx1"/>
                </a:solidFill>
                <a:latin typeface="Times New Roman" panose="02020603050405020304" pitchFamily="18" charset="0"/>
                <a:cs typeface="Times New Roman" panose="02020603050405020304" pitchFamily="18" charset="0"/>
              </a:rPr>
              <a:t>tsunami related </a:t>
            </a:r>
            <a:r>
              <a:rPr lang="en-GB" sz="1400" b="1" dirty="0">
                <a:solidFill>
                  <a:schemeClr val="tx1"/>
                </a:solidFill>
                <a:latin typeface="Times New Roman" panose="02020603050405020304" pitchFamily="18" charset="0"/>
                <a:cs typeface="Times New Roman" panose="02020603050405020304" pitchFamily="18" charset="0"/>
              </a:rPr>
              <a:t>projects</a:t>
            </a:r>
            <a:r>
              <a:rPr lang="en-GB" sz="1400" dirty="0">
                <a:solidFill>
                  <a:schemeClr val="tx1"/>
                </a:solidFill>
                <a:latin typeface="Times New Roman" panose="02020603050405020304" pitchFamily="18" charset="0"/>
                <a:cs typeface="Times New Roman" panose="02020603050405020304" pitchFamily="18" charset="0"/>
              </a:rPr>
              <a:t>:</a:t>
            </a:r>
            <a:br>
              <a:rPr lang="en-GB" sz="1400" dirty="0">
                <a:solidFill>
                  <a:schemeClr val="tx1"/>
                </a:solidFill>
                <a:latin typeface="Times New Roman" panose="02020603050405020304" pitchFamily="18" charset="0"/>
                <a:cs typeface="Times New Roman" panose="02020603050405020304" pitchFamily="18" charset="0"/>
              </a:rPr>
            </a:br>
            <a:r>
              <a:rPr lang="en-GB" sz="1400" dirty="0">
                <a:solidFill>
                  <a:schemeClr val="tx1"/>
                </a:solidFill>
                <a:latin typeface="Times New Roman" panose="02020603050405020304" pitchFamily="18" charset="0"/>
                <a:cs typeface="Times New Roman" panose="02020603050405020304" pitchFamily="18" charset="0"/>
              </a:rPr>
              <a:t/>
            </a:r>
            <a:br>
              <a:rPr lang="en-GB" sz="1400" dirty="0">
                <a:solidFill>
                  <a:schemeClr val="tx1"/>
                </a:solidFill>
                <a:latin typeface="Times New Roman" panose="02020603050405020304" pitchFamily="18" charset="0"/>
                <a:cs typeface="Times New Roman" panose="02020603050405020304" pitchFamily="18" charset="0"/>
              </a:rPr>
            </a:br>
            <a:r>
              <a:rPr lang="en-GB" sz="1400" u="sng" dirty="0">
                <a:solidFill>
                  <a:schemeClr val="tx1"/>
                </a:solidFill>
                <a:latin typeface="Times New Roman" panose="02020603050405020304" pitchFamily="18" charset="0"/>
                <a:cs typeface="Times New Roman" panose="02020603050405020304" pitchFamily="18" charset="0"/>
              </a:rPr>
              <a:t>National projects</a:t>
            </a:r>
            <a:r>
              <a:rPr lang="en-GB" sz="1400" dirty="0">
                <a:solidFill>
                  <a:schemeClr val="tx1"/>
                </a:solidFill>
                <a:latin typeface="Times New Roman" panose="02020603050405020304" pitchFamily="18" charset="0"/>
                <a:cs typeface="Times New Roman" panose="02020603050405020304" pitchFamily="18" charset="0"/>
              </a:rPr>
              <a:t>: Multidisciplinary researches on natural hazards. Case study: tsunami type phenomenon in the Black Sea </a:t>
            </a:r>
            <a:r>
              <a:rPr lang="en-GB" sz="1400" b="1" dirty="0">
                <a:solidFill>
                  <a:schemeClr val="tx1"/>
                </a:solidFill>
                <a:latin typeface="Times New Roman" panose="02020603050405020304" pitchFamily="18" charset="0"/>
                <a:cs typeface="Times New Roman" panose="02020603050405020304" pitchFamily="18" charset="0"/>
              </a:rPr>
              <a:t>(PROFET)</a:t>
            </a:r>
            <a:br>
              <a:rPr lang="en-GB" sz="1400" b="1" dirty="0">
                <a:solidFill>
                  <a:schemeClr val="tx1"/>
                </a:solidFill>
                <a:latin typeface="Times New Roman" panose="02020603050405020304" pitchFamily="18" charset="0"/>
                <a:cs typeface="Times New Roman" panose="02020603050405020304" pitchFamily="18" charset="0"/>
              </a:rPr>
            </a:br>
            <a:r>
              <a:rPr lang="en-GB" sz="1400" u="sng" dirty="0">
                <a:solidFill>
                  <a:schemeClr val="tx1"/>
                </a:solidFill>
                <a:latin typeface="Times New Roman" panose="02020603050405020304" pitchFamily="18" charset="0"/>
                <a:cs typeface="Times New Roman" panose="02020603050405020304" pitchFamily="18" charset="0"/>
              </a:rPr>
              <a:t>Regional projects</a:t>
            </a:r>
            <a:r>
              <a:rPr lang="en-GB" sz="1400" dirty="0">
                <a:solidFill>
                  <a:schemeClr val="tx1"/>
                </a:solidFill>
                <a:latin typeface="Times New Roman" panose="02020603050405020304" pitchFamily="18" charset="0"/>
                <a:cs typeface="Times New Roman" panose="02020603050405020304" pitchFamily="18" charset="0"/>
              </a:rPr>
              <a:t>: Black Sea Earthquake Safety Net(work) </a:t>
            </a:r>
            <a:r>
              <a:rPr lang="en-GB" sz="1400" b="1" dirty="0">
                <a:solidFill>
                  <a:schemeClr val="tx1"/>
                </a:solidFill>
                <a:latin typeface="Times New Roman" panose="02020603050405020304" pitchFamily="18" charset="0"/>
                <a:cs typeface="Times New Roman" panose="02020603050405020304" pitchFamily="18" charset="0"/>
              </a:rPr>
              <a:t>(ESNET); </a:t>
            </a:r>
            <a:r>
              <a:rPr lang="en-GB" sz="1400" dirty="0">
                <a:solidFill>
                  <a:schemeClr val="tx1"/>
                </a:solidFill>
                <a:latin typeface="Times New Roman" panose="02020603050405020304" pitchFamily="18" charset="0"/>
                <a:cs typeface="Times New Roman" panose="02020603050405020304" pitchFamily="18" charset="0"/>
              </a:rPr>
              <a:t>Set-up and implementation of key core components of a regional early-warning system for marine geo-hazards of risk to the Romanian-Bulgarian Black Sea coastal area </a:t>
            </a:r>
            <a:r>
              <a:rPr lang="en-GB" sz="1400" b="1" dirty="0">
                <a:solidFill>
                  <a:schemeClr val="tx1"/>
                </a:solidFill>
                <a:latin typeface="Times New Roman" panose="02020603050405020304" pitchFamily="18" charset="0"/>
                <a:cs typeface="Times New Roman" panose="02020603050405020304" pitchFamily="18" charset="0"/>
              </a:rPr>
              <a:t>(MARINEGEOHAZARDS).</a:t>
            </a:r>
            <a:br>
              <a:rPr lang="en-GB" sz="1400" b="1" dirty="0">
                <a:solidFill>
                  <a:schemeClr val="tx1"/>
                </a:solidFill>
                <a:latin typeface="Times New Roman" panose="02020603050405020304" pitchFamily="18" charset="0"/>
                <a:cs typeface="Times New Roman" panose="02020603050405020304" pitchFamily="18" charset="0"/>
              </a:rPr>
            </a:br>
            <a:r>
              <a:rPr lang="en-GB" sz="1400" u="sng" dirty="0">
                <a:solidFill>
                  <a:schemeClr val="tx1"/>
                </a:solidFill>
                <a:latin typeface="Times New Roman" panose="02020603050405020304" pitchFamily="18" charset="0"/>
                <a:cs typeface="Times New Roman" panose="02020603050405020304" pitchFamily="18" charset="0"/>
              </a:rPr>
              <a:t>International projects</a:t>
            </a:r>
            <a:r>
              <a:rPr lang="en-GB" sz="1400" dirty="0">
                <a:solidFill>
                  <a:schemeClr val="tx1"/>
                </a:solidFill>
                <a:latin typeface="Times New Roman" panose="02020603050405020304" pitchFamily="18" charset="0"/>
                <a:cs typeface="Times New Roman" panose="02020603050405020304" pitchFamily="18" charset="0"/>
              </a:rPr>
              <a:t>: Assessment, </a:t>
            </a:r>
            <a:r>
              <a:rPr lang="en-GB" sz="1400" dirty="0" err="1">
                <a:solidFill>
                  <a:schemeClr val="tx1"/>
                </a:solidFill>
                <a:latin typeface="Times New Roman" panose="02020603050405020304" pitchFamily="18" charset="0"/>
                <a:cs typeface="Times New Roman" panose="02020603050405020304" pitchFamily="18" charset="0"/>
              </a:rPr>
              <a:t>STrategy</a:t>
            </a:r>
            <a:r>
              <a:rPr lang="en-GB" sz="1400" dirty="0">
                <a:solidFill>
                  <a:schemeClr val="tx1"/>
                </a:solidFill>
                <a:latin typeface="Times New Roman" panose="02020603050405020304" pitchFamily="18" charset="0"/>
                <a:cs typeface="Times New Roman" panose="02020603050405020304" pitchFamily="18" charset="0"/>
              </a:rPr>
              <a:t> And Risk Reduction for Tsunamis in Europe - Black Sea </a:t>
            </a:r>
            <a:r>
              <a:rPr lang="en-GB" sz="1400" b="1" dirty="0">
                <a:solidFill>
                  <a:schemeClr val="tx1"/>
                </a:solidFill>
                <a:latin typeface="Times New Roman" panose="02020603050405020304" pitchFamily="18" charset="0"/>
                <a:cs typeface="Times New Roman" panose="02020603050405020304" pitchFamily="18" charset="0"/>
              </a:rPr>
              <a:t>(ASTARTE</a:t>
            </a:r>
            <a:r>
              <a:rPr lang="en-GB" sz="1400" dirty="0">
                <a:solidFill>
                  <a:schemeClr val="tx1"/>
                </a:solidFill>
                <a:latin typeface="Times New Roman" panose="02020603050405020304" pitchFamily="18" charset="0"/>
                <a:cs typeface="Times New Roman" panose="02020603050405020304" pitchFamily="18" charset="0"/>
              </a:rPr>
              <a:t>); Global Tsunami Informal Monitoring Service </a:t>
            </a:r>
            <a:r>
              <a:rPr lang="en-GB" sz="1400" b="1" dirty="0">
                <a:solidFill>
                  <a:schemeClr val="tx1"/>
                </a:solidFill>
                <a:latin typeface="Times New Roman" panose="02020603050405020304" pitchFamily="18" charset="0"/>
                <a:cs typeface="Times New Roman" panose="02020603050405020304" pitchFamily="18" charset="0"/>
              </a:rPr>
              <a:t>(GTIMS)</a:t>
            </a:r>
            <a:r>
              <a:rPr lang="en-GB" sz="1400" dirty="0">
                <a:solidFill>
                  <a:schemeClr val="tx1"/>
                </a:solidFill>
                <a:latin typeface="Times New Roman" panose="02020603050405020304" pitchFamily="18" charset="0"/>
                <a:cs typeface="Times New Roman" panose="02020603050405020304" pitchFamily="18" charset="0"/>
              </a:rPr>
              <a:t>; Global Tsunami Informal Monitoring Service 2 </a:t>
            </a:r>
            <a:r>
              <a:rPr lang="en-GB" sz="1400" b="1" dirty="0">
                <a:solidFill>
                  <a:schemeClr val="tx1"/>
                </a:solidFill>
                <a:latin typeface="Times New Roman" panose="02020603050405020304" pitchFamily="18" charset="0"/>
                <a:cs typeface="Times New Roman" panose="02020603050405020304" pitchFamily="18" charset="0"/>
              </a:rPr>
              <a:t>(GTIMS2)</a:t>
            </a:r>
            <a:r>
              <a:rPr lang="en-GB" sz="1400" dirty="0">
                <a:solidFill>
                  <a:schemeClr val="tx1"/>
                </a:solidFill>
                <a:latin typeface="Times New Roman" panose="02020603050405020304" pitchFamily="18" charset="0"/>
                <a:cs typeface="Times New Roman" panose="02020603050405020304" pitchFamily="18" charset="0"/>
              </a:rPr>
              <a:t>; All Risk Integrated System Towards the Holistic Early-Warning </a:t>
            </a:r>
            <a:r>
              <a:rPr lang="en-GB" sz="1400" b="1" dirty="0">
                <a:solidFill>
                  <a:schemeClr val="tx1"/>
                </a:solidFill>
                <a:latin typeface="Times New Roman" panose="02020603050405020304" pitchFamily="18" charset="0"/>
                <a:cs typeface="Times New Roman" panose="02020603050405020304" pitchFamily="18" charset="0"/>
              </a:rPr>
              <a:t>(</a:t>
            </a:r>
            <a:r>
              <a:rPr lang="en-US" sz="1400" b="1" dirty="0">
                <a:solidFill>
                  <a:schemeClr val="tx1"/>
                </a:solidFill>
                <a:latin typeface="Times New Roman" panose="02020603050405020304" pitchFamily="18" charset="0"/>
                <a:cs typeface="Times New Roman" panose="02020603050405020304" pitchFamily="18" charset="0"/>
              </a:rPr>
              <a:t>ARISTOTLE</a:t>
            </a:r>
            <a:r>
              <a:rPr lang="en-US" sz="1400" dirty="0">
                <a:solidFill>
                  <a:schemeClr val="tx1"/>
                </a:solidFill>
                <a:latin typeface="Times New Roman" panose="02020603050405020304" pitchFamily="18" charset="0"/>
                <a:cs typeface="Times New Roman" panose="02020603050405020304" pitchFamily="18" charset="0"/>
              </a:rPr>
              <a:t>), All Risk Integrated System Towards the Holistic Early-Warning 2 (</a:t>
            </a:r>
            <a:r>
              <a:rPr lang="en-US" sz="1400" b="1" dirty="0">
                <a:solidFill>
                  <a:schemeClr val="tx1"/>
                </a:solidFill>
                <a:latin typeface="Times New Roman" panose="02020603050405020304" pitchFamily="18" charset="0"/>
                <a:cs typeface="Times New Roman" panose="02020603050405020304" pitchFamily="18" charset="0"/>
              </a:rPr>
              <a:t>ARISTOTLE 2), </a:t>
            </a:r>
            <a:r>
              <a:rPr lang="en-US" sz="1400" dirty="0">
                <a:solidFill>
                  <a:schemeClr val="tx1"/>
                </a:solidFill>
                <a:latin typeface="Times New Roman" panose="02020603050405020304" pitchFamily="18" charset="0"/>
                <a:cs typeface="Times New Roman" panose="02020603050405020304" pitchFamily="18" charset="0"/>
              </a:rPr>
              <a:t>Accelerating Global science In Tsunami </a:t>
            </a:r>
            <a:r>
              <a:rPr lang="en-US" sz="1400" dirty="0" err="1">
                <a:solidFill>
                  <a:schemeClr val="tx1"/>
                </a:solidFill>
                <a:latin typeface="Times New Roman" panose="02020603050405020304" pitchFamily="18" charset="0"/>
                <a:cs typeface="Times New Roman" panose="02020603050405020304" pitchFamily="18" charset="0"/>
              </a:rPr>
              <a:t>HAzard</a:t>
            </a:r>
            <a:r>
              <a:rPr lang="en-US" sz="1400" dirty="0">
                <a:solidFill>
                  <a:schemeClr val="tx1"/>
                </a:solidFill>
                <a:latin typeface="Times New Roman" panose="02020603050405020304" pitchFamily="18" charset="0"/>
                <a:cs typeface="Times New Roman" panose="02020603050405020304" pitchFamily="18" charset="0"/>
              </a:rPr>
              <a:t> and Risk analysis</a:t>
            </a:r>
            <a:r>
              <a:rPr lang="en-US" sz="1400" b="1" dirty="0">
                <a:solidFill>
                  <a:schemeClr val="tx1"/>
                </a:solidFill>
                <a:latin typeface="Times New Roman" panose="02020603050405020304" pitchFamily="18" charset="0"/>
                <a:cs typeface="Times New Roman" panose="02020603050405020304" pitchFamily="18" charset="0"/>
              </a:rPr>
              <a:t> (AGITHAR)</a:t>
            </a:r>
            <a:br>
              <a:rPr lang="en-US" sz="1400" b="1" dirty="0">
                <a:solidFill>
                  <a:schemeClr val="tx1"/>
                </a:solidFill>
                <a:latin typeface="Times New Roman" panose="02020603050405020304" pitchFamily="18" charset="0"/>
                <a:cs typeface="Times New Roman" panose="02020603050405020304" pitchFamily="18" charset="0"/>
              </a:rPr>
            </a:br>
            <a:r>
              <a:rPr lang="en-US" sz="1400" b="1" dirty="0">
                <a:solidFill>
                  <a:schemeClr val="tx1"/>
                </a:solidFill>
                <a:latin typeface="Times New Roman" panose="02020603050405020304" pitchFamily="18" charset="0"/>
                <a:cs typeface="Times New Roman" panose="02020603050405020304" pitchFamily="18" charset="0"/>
              </a:rPr>
              <a:t/>
            </a:r>
            <a:br>
              <a:rPr lang="en-US" sz="1400" b="1" dirty="0">
                <a:solidFill>
                  <a:schemeClr val="tx1"/>
                </a:solidFill>
                <a:latin typeface="Times New Roman" panose="02020603050405020304" pitchFamily="18" charset="0"/>
                <a:cs typeface="Times New Roman" panose="02020603050405020304" pitchFamily="18" charset="0"/>
              </a:rPr>
            </a:br>
            <a:r>
              <a:rPr lang="en-US" sz="1400" dirty="0">
                <a:solidFill>
                  <a:schemeClr val="tx1"/>
                </a:solidFill>
                <a:latin typeface="Times New Roman" panose="02020603050405020304" pitchFamily="18" charset="0"/>
                <a:cs typeface="Times New Roman" panose="02020603050405020304" pitchFamily="18" charset="0"/>
              </a:rPr>
              <a:t>• NIEP is also part of the </a:t>
            </a:r>
            <a:r>
              <a:rPr lang="en-US" sz="1400" b="1" dirty="0">
                <a:solidFill>
                  <a:schemeClr val="tx1"/>
                </a:solidFill>
                <a:latin typeface="Times New Roman" panose="02020603050405020304" pitchFamily="18" charset="0"/>
                <a:cs typeface="Times New Roman" panose="02020603050405020304" pitchFamily="18" charset="0"/>
              </a:rPr>
              <a:t>Global Tsunami Monitoring (GTM) </a:t>
            </a:r>
            <a:r>
              <a:rPr lang="en-US" sz="1400" dirty="0">
                <a:solidFill>
                  <a:schemeClr val="tx1"/>
                </a:solidFill>
                <a:latin typeface="Times New Roman" panose="02020603050405020304" pitchFamily="18" charset="0"/>
                <a:cs typeface="Times New Roman" panose="02020603050405020304" pitchFamily="18" charset="0"/>
              </a:rPr>
              <a:t>group</a:t>
            </a:r>
            <a:r>
              <a:rPr lang="en-US" sz="1400" b="1" dirty="0">
                <a:solidFill>
                  <a:schemeClr val="tx1"/>
                </a:solidFill>
                <a:latin typeface="Times New Roman" panose="02020603050405020304" pitchFamily="18" charset="0"/>
                <a:cs typeface="Times New Roman" panose="02020603050405020304" pitchFamily="18" charset="0"/>
              </a:rPr>
              <a:t>.</a:t>
            </a:r>
            <a:r>
              <a:rPr lang="en-US" sz="1400" b="1" dirty="0">
                <a:solidFill>
                  <a:srgbClr val="FF0000"/>
                </a:solidFill>
                <a:latin typeface="Times New Roman" panose="02020603050405020304" pitchFamily="18" charset="0"/>
                <a:cs typeface="Times New Roman" panose="02020603050405020304" pitchFamily="18" charset="0"/>
              </a:rPr>
              <a:t/>
            </a:r>
            <a:br>
              <a:rPr lang="en-US" sz="1400" b="1" dirty="0">
                <a:solidFill>
                  <a:srgbClr val="FF0000"/>
                </a:solidFill>
                <a:latin typeface="Times New Roman" panose="02020603050405020304" pitchFamily="18" charset="0"/>
                <a:cs typeface="Times New Roman" panose="02020603050405020304" pitchFamily="18" charset="0"/>
              </a:rPr>
            </a:br>
            <a:r>
              <a:rPr lang="en-US" sz="1400" b="1" dirty="0">
                <a:solidFill>
                  <a:srgbClr val="FF0000"/>
                </a:solidFill>
                <a:latin typeface="Times New Roman" panose="02020603050405020304" pitchFamily="18" charset="0"/>
                <a:cs typeface="Times New Roman" panose="02020603050405020304" pitchFamily="18" charset="0"/>
              </a:rPr>
              <a:t/>
            </a:r>
            <a:br>
              <a:rPr lang="en-US" sz="1400" b="1" dirty="0">
                <a:solidFill>
                  <a:srgbClr val="FF0000"/>
                </a:solidFill>
                <a:latin typeface="Times New Roman" panose="02020603050405020304" pitchFamily="18" charset="0"/>
                <a:cs typeface="Times New Roman" panose="02020603050405020304" pitchFamily="18" charset="0"/>
              </a:rPr>
            </a:br>
            <a:r>
              <a:rPr lang="en-US" sz="1400" dirty="0">
                <a:solidFill>
                  <a:schemeClr val="tx1"/>
                </a:solidFill>
                <a:latin typeface="Times New Roman" panose="02020603050405020304" pitchFamily="18" charset="0"/>
                <a:cs typeface="Times New Roman" panose="02020603050405020304" pitchFamily="18" charset="0"/>
              </a:rPr>
              <a:t>• The </a:t>
            </a:r>
            <a:r>
              <a:rPr lang="en-US" sz="1400" b="1" dirty="0">
                <a:solidFill>
                  <a:schemeClr val="tx1"/>
                </a:solidFill>
                <a:latin typeface="Times New Roman" panose="02020603050405020304" pitchFamily="18" charset="0"/>
                <a:cs typeface="Times New Roman" panose="02020603050405020304" pitchFamily="18" charset="0"/>
              </a:rPr>
              <a:t>Global Earthquake Monitoring Processing Analysis </a:t>
            </a:r>
            <a:r>
              <a:rPr lang="en-US" sz="1400" dirty="0">
                <a:solidFill>
                  <a:schemeClr val="tx1"/>
                </a:solidFill>
                <a:latin typeface="Times New Roman" panose="02020603050405020304" pitchFamily="18" charset="0"/>
                <a:cs typeface="Times New Roman" panose="02020603050405020304" pitchFamily="18" charset="0"/>
              </a:rPr>
              <a:t>(</a:t>
            </a:r>
            <a:r>
              <a:rPr lang="en-US" sz="1400" b="1" dirty="0">
                <a:solidFill>
                  <a:schemeClr val="tx1"/>
                </a:solidFill>
                <a:latin typeface="Times New Roman" panose="02020603050405020304" pitchFamily="18" charset="0"/>
                <a:cs typeface="Times New Roman" panose="02020603050405020304" pitchFamily="18" charset="0"/>
              </a:rPr>
              <a:t>GEMPA</a:t>
            </a:r>
            <a:r>
              <a:rPr lang="en-US" sz="1400" dirty="0">
                <a:solidFill>
                  <a:schemeClr val="tx1"/>
                </a:solidFill>
                <a:latin typeface="Times New Roman" panose="02020603050405020304" pitchFamily="18" charset="0"/>
                <a:cs typeface="Times New Roman" panose="02020603050405020304" pitchFamily="18" charset="0"/>
              </a:rPr>
              <a:t>) software was also recently installed at NIEP, with its tsunami related section </a:t>
            </a:r>
            <a:r>
              <a:rPr lang="en-US" sz="1400" b="1" dirty="0">
                <a:solidFill>
                  <a:schemeClr val="tx1"/>
                </a:solidFill>
                <a:latin typeface="Times New Roman" panose="02020603050405020304" pitchFamily="18" charset="0"/>
                <a:cs typeface="Times New Roman" panose="02020603050405020304" pitchFamily="18" charset="0"/>
              </a:rPr>
              <a:t>Tsunami Observation and Simulation </a:t>
            </a:r>
            <a:r>
              <a:rPr lang="en-US" sz="1400" dirty="0">
                <a:solidFill>
                  <a:schemeClr val="tx1"/>
                </a:solidFill>
                <a:latin typeface="Times New Roman" panose="02020603050405020304" pitchFamily="18" charset="0"/>
                <a:cs typeface="Times New Roman" panose="02020603050405020304" pitchFamily="18" charset="0"/>
              </a:rPr>
              <a:t>(</a:t>
            </a:r>
            <a:r>
              <a:rPr lang="en-US" sz="1400" b="1" dirty="0">
                <a:solidFill>
                  <a:schemeClr val="tx1"/>
                </a:solidFill>
                <a:latin typeface="Times New Roman" panose="02020603050405020304" pitchFamily="18" charset="0"/>
                <a:cs typeface="Times New Roman" panose="02020603050405020304" pitchFamily="18" charset="0"/>
              </a:rPr>
              <a:t>TOAST</a:t>
            </a:r>
            <a:r>
              <a:rPr lang="en-US" sz="1400" dirty="0">
                <a:solidFill>
                  <a:schemeClr val="tx1"/>
                </a:solidFill>
                <a:latin typeface="Times New Roman" panose="02020603050405020304" pitchFamily="18" charset="0"/>
                <a:cs typeface="Times New Roman" panose="02020603050405020304" pitchFamily="18" charset="0"/>
              </a:rPr>
              <a:t>).</a:t>
            </a:r>
            <a:r>
              <a:rPr lang="en-GB" sz="1000" b="1" dirty="0">
                <a:solidFill>
                  <a:schemeClr val="tx1"/>
                </a:solidFill>
                <a:latin typeface="Times New Roman" panose="02020603050405020304" pitchFamily="18" charset="0"/>
                <a:cs typeface="Times New Roman" panose="02020603050405020304" pitchFamily="18" charset="0"/>
              </a:rPr>
              <a:t/>
            </a:r>
            <a:br>
              <a:rPr lang="en-GB" sz="1000" b="1" dirty="0">
                <a:solidFill>
                  <a:schemeClr val="tx1"/>
                </a:solidFill>
                <a:latin typeface="Times New Roman" panose="02020603050405020304" pitchFamily="18" charset="0"/>
                <a:cs typeface="Times New Roman" panose="02020603050405020304" pitchFamily="18" charset="0"/>
              </a:rPr>
            </a:br>
            <a:r>
              <a:rPr lang="en-GB" sz="1000" dirty="0">
                <a:solidFill>
                  <a:schemeClr val="tx1"/>
                </a:solidFill>
                <a:latin typeface="Times New Roman" panose="02020603050405020304" pitchFamily="18" charset="0"/>
                <a:cs typeface="Times New Roman" panose="02020603050405020304" pitchFamily="18" charset="0"/>
              </a:rPr>
              <a:t/>
            </a:r>
            <a:br>
              <a:rPr lang="en-GB" sz="1000" dirty="0">
                <a:solidFill>
                  <a:schemeClr val="tx1"/>
                </a:solidFill>
                <a:latin typeface="Times New Roman" panose="02020603050405020304" pitchFamily="18" charset="0"/>
                <a:cs typeface="Times New Roman" panose="02020603050405020304" pitchFamily="18" charset="0"/>
              </a:rPr>
            </a:br>
            <a:endParaRPr lang="en-GB" sz="1000" dirty="0">
              <a:solidFill>
                <a:schemeClr val="tx1"/>
              </a:solidFill>
              <a:latin typeface="Times New Roman" panose="02020603050405020304" pitchFamily="18" charset="0"/>
              <a:cs typeface="Times New Roman" panose="02020603050405020304" pitchFamily="18" charset="0"/>
            </a:endParaRPr>
          </a:p>
        </p:txBody>
      </p:sp>
      <p:sp>
        <p:nvSpPr>
          <p:cNvPr id="5" name="Footer Placeholder 9">
            <a:extLst>
              <a:ext uri="{FF2B5EF4-FFF2-40B4-BE49-F238E27FC236}">
                <a16:creationId xmlns:a16="http://schemas.microsoft.com/office/drawing/2014/main" xmlns="" id="{DF6B7384-E21D-467C-AD34-F917C10A94E8}"/>
              </a:ext>
            </a:extLst>
          </p:cNvPr>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pic>
        <p:nvPicPr>
          <p:cNvPr id="4" name="concluzii22">
            <a:hlinkClick r:id="" action="ppaction://media"/>
            <a:extLst>
              <a:ext uri="{FF2B5EF4-FFF2-40B4-BE49-F238E27FC236}">
                <a16:creationId xmlns:a16="http://schemas.microsoft.com/office/drawing/2014/main" xmlns="" id="{D9B4F5C3-3324-4315-8DA4-6DE938172F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72400" y="5029200"/>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38929"/>
            <a:ext cx="9144000" cy="4524315"/>
          </a:xfrm>
          <a:prstGeom prst="rect">
            <a:avLst/>
          </a:prstGeom>
        </p:spPr>
        <p:txBody>
          <a:bodyPr wrap="square">
            <a:spAutoFit/>
          </a:bodyPr>
          <a:lstStyle/>
          <a:p>
            <a:pPr algn="ctr">
              <a:buNone/>
            </a:pPr>
            <a:r>
              <a:rPr lang="en-US" sz="2400" b="1" dirty="0">
                <a:latin typeface="Times New Roman" panose="02020603050405020304" pitchFamily="18" charset="0"/>
                <a:cs typeface="Times New Roman" panose="02020603050405020304" pitchFamily="18" charset="0"/>
              </a:rPr>
              <a:t>Contributing Authors:</a:t>
            </a:r>
          </a:p>
          <a:p>
            <a:pPr algn="ctr">
              <a:buNone/>
            </a:pPr>
            <a:endParaRPr lang="en-US" sz="2400" b="1" dirty="0">
              <a:latin typeface="Times New Roman" panose="02020603050405020304" pitchFamily="18" charset="0"/>
              <a:cs typeface="Times New Roman" panose="02020603050405020304" pitchFamily="18" charset="0"/>
            </a:endParaRPr>
          </a:p>
          <a:p>
            <a:pPr algn="ctr">
              <a:buNone/>
            </a:pPr>
            <a:r>
              <a:rPr lang="en-US" sz="2400" b="1" dirty="0">
                <a:latin typeface="Times New Roman" panose="02020603050405020304" pitchFamily="18" charset="0"/>
                <a:cs typeface="Times New Roman" panose="02020603050405020304" pitchFamily="18" charset="0"/>
              </a:rPr>
              <a:t>NIEP</a:t>
            </a:r>
          </a:p>
          <a:p>
            <a:pPr algn="ctr">
              <a:buNone/>
            </a:pPr>
            <a:r>
              <a:rPr lang="en-US" sz="2400" dirty="0">
                <a:latin typeface="Times New Roman" panose="02020603050405020304" pitchFamily="18" charset="0"/>
                <a:cs typeface="Times New Roman" panose="02020603050405020304" pitchFamily="18" charset="0"/>
              </a:rPr>
              <a:t>Constantin Ionescu</a:t>
            </a:r>
          </a:p>
          <a:p>
            <a:pPr algn="ctr">
              <a:buNone/>
            </a:pPr>
            <a:r>
              <a:rPr lang="en-US" sz="2400" dirty="0">
                <a:latin typeface="Times New Roman" panose="02020603050405020304" pitchFamily="18" charset="0"/>
                <a:cs typeface="Times New Roman" panose="02020603050405020304" pitchFamily="18" charset="0"/>
              </a:rPr>
              <a:t>Iren-Adelina Moldovan</a:t>
            </a:r>
          </a:p>
          <a:p>
            <a:pPr algn="ctr">
              <a:buNone/>
            </a:pPr>
            <a:r>
              <a:rPr lang="en-US" sz="2400" b="1" dirty="0">
                <a:latin typeface="Times New Roman" panose="02020603050405020304" pitchFamily="18" charset="0"/>
                <a:cs typeface="Times New Roman" panose="02020603050405020304" pitchFamily="18" charset="0"/>
              </a:rPr>
              <a:t>Cristian Ghita – presenting author</a:t>
            </a:r>
          </a:p>
          <a:p>
            <a:pPr algn="ctr">
              <a:buNone/>
            </a:pPr>
            <a:r>
              <a:rPr lang="en-US" sz="2400" dirty="0">
                <a:latin typeface="Times New Roman" panose="02020603050405020304" pitchFamily="18" charset="0"/>
                <a:cs typeface="Times New Roman" panose="02020603050405020304" pitchFamily="18" charset="0"/>
              </a:rPr>
              <a:t>Raluca Partheniu</a:t>
            </a:r>
          </a:p>
          <a:p>
            <a:pPr algn="ctr">
              <a:buNone/>
            </a:pPr>
            <a:r>
              <a:rPr lang="en-US" sz="2400" dirty="0">
                <a:latin typeface="Times New Roman" panose="02020603050405020304" pitchFamily="18" charset="0"/>
                <a:cs typeface="Times New Roman" panose="02020603050405020304" pitchFamily="18" charset="0"/>
              </a:rPr>
              <a:t>Alexandru Marmureanu</a:t>
            </a:r>
          </a:p>
          <a:p>
            <a:pPr algn="ctr">
              <a:buNone/>
            </a:pPr>
            <a:r>
              <a:rPr lang="en-US" sz="2400" dirty="0">
                <a:latin typeface="Times New Roman" panose="02020603050405020304" pitchFamily="18" charset="0"/>
                <a:cs typeface="Times New Roman" panose="02020603050405020304" pitchFamily="18" charset="0"/>
              </a:rPr>
              <a:t>Edvin Murat</a:t>
            </a:r>
          </a:p>
          <a:p>
            <a:pPr algn="ctr">
              <a:buNone/>
            </a:pPr>
            <a:endParaRPr lang="en-US" sz="2400" dirty="0">
              <a:latin typeface="Times New Roman" panose="02020603050405020304" pitchFamily="18" charset="0"/>
              <a:cs typeface="Times New Roman" panose="02020603050405020304" pitchFamily="18" charset="0"/>
            </a:endParaRPr>
          </a:p>
          <a:p>
            <a:pPr algn="ctr">
              <a:buNone/>
            </a:pPr>
            <a:r>
              <a:rPr lang="en-US" sz="2400" b="1" dirty="0">
                <a:latin typeface="Times New Roman" panose="02020603050405020304" pitchFamily="18" charset="0"/>
                <a:cs typeface="Times New Roman" panose="02020603050405020304" pitchFamily="18" charset="0"/>
              </a:rPr>
              <a:t>GEOECOMAR</a:t>
            </a:r>
          </a:p>
          <a:p>
            <a:pPr algn="ctr">
              <a:buNone/>
            </a:pPr>
            <a:r>
              <a:rPr lang="en-US" sz="2400" dirty="0">
                <a:latin typeface="Times New Roman" panose="02020603050405020304" pitchFamily="18" charset="0"/>
                <a:cs typeface="Times New Roman" panose="02020603050405020304" pitchFamily="18" charset="0"/>
              </a:rPr>
              <a:t>Vlad </a:t>
            </a:r>
            <a:r>
              <a:rPr lang="en-US" sz="2400" dirty="0" err="1">
                <a:latin typeface="Times New Roman" panose="02020603050405020304" pitchFamily="18" charset="0"/>
                <a:cs typeface="Times New Roman" panose="02020603050405020304" pitchFamily="18" charset="0"/>
              </a:rPr>
              <a:t>Radulescu</a:t>
            </a:r>
            <a:endParaRPr lang="en-US" sz="2400" dirty="0">
              <a:latin typeface="Times New Roman" panose="02020603050405020304" pitchFamily="18" charset="0"/>
              <a:cs typeface="Times New Roman" panose="02020603050405020304" pitchFamily="18" charset="0"/>
            </a:endParaRPr>
          </a:p>
        </p:txBody>
      </p:sp>
      <p:sp>
        <p:nvSpPr>
          <p:cNvPr id="7" name="Footer Placeholder 9">
            <a:extLst>
              <a:ext uri="{FF2B5EF4-FFF2-40B4-BE49-F238E27FC236}">
                <a16:creationId xmlns:a16="http://schemas.microsoft.com/office/drawing/2014/main" xmlns="" id="{00EB9C2A-35A8-4A6D-9F95-A0486B90AB5E}"/>
              </a:ext>
            </a:extLst>
          </p:cNvPr>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pic>
        <p:nvPicPr>
          <p:cNvPr id="2" name="Slide23">
            <a:hlinkClick r:id="" action="ppaction://media"/>
            <a:extLst>
              <a:ext uri="{FF2B5EF4-FFF2-40B4-BE49-F238E27FC236}">
                <a16:creationId xmlns:a16="http://schemas.microsoft.com/office/drawing/2014/main" xmlns="" id="{9F82113E-0DEC-4332-94E0-E6312D004C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5519562"/>
            <a:ext cx="487363" cy="487363"/>
          </a:xfrm>
          <a:prstGeom prst="rect">
            <a:avLst/>
          </a:prstGeom>
        </p:spPr>
      </p:pic>
    </p:spTree>
    <p:extLst>
      <p:ext uri="{BB962C8B-B14F-4D97-AF65-F5344CB8AC3E}">
        <p14:creationId xmlns:p14="http://schemas.microsoft.com/office/powerpoint/2010/main" val="51159176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381000"/>
            <a:ext cx="7851775" cy="5943600"/>
          </a:xfrm>
        </p:spPr>
        <p:txBody>
          <a:bodyPr>
            <a:normAutofit/>
          </a:bodyPr>
          <a:lstStyle/>
          <a:p>
            <a:pPr algn="l"/>
            <a:r>
              <a:rPr lang="en-GB" sz="1300" dirty="0">
                <a:solidFill>
                  <a:schemeClr val="tx1"/>
                </a:solidFill>
              </a:rPr>
              <a:t/>
            </a:r>
            <a:br>
              <a:rPr lang="en-GB" sz="1300" dirty="0">
                <a:solidFill>
                  <a:schemeClr val="tx1"/>
                </a:solidFill>
              </a:rPr>
            </a:br>
            <a:r>
              <a:rPr lang="en-GB" sz="1300" dirty="0">
                <a:solidFill>
                  <a:schemeClr val="tx1"/>
                </a:solidFill>
              </a:rPr>
              <a:t/>
            </a:r>
            <a:br>
              <a:rPr lang="en-GB" sz="1300" dirty="0">
                <a:solidFill>
                  <a:schemeClr val="tx1"/>
                </a:solidFill>
              </a:rPr>
            </a:br>
            <a:r>
              <a:rPr lang="en-GB" sz="1400" dirty="0"/>
              <a:t/>
            </a:r>
            <a:br>
              <a:rPr lang="en-GB" sz="1400" dirty="0"/>
            </a:br>
            <a:r>
              <a:rPr lang="en-GB" sz="1300" dirty="0"/>
              <a:t> </a:t>
            </a:r>
            <a:br>
              <a:rPr lang="en-GB" sz="1300" dirty="0"/>
            </a:br>
            <a:r>
              <a:rPr lang="en-GB" sz="1300" dirty="0"/>
              <a:t/>
            </a:r>
            <a:br>
              <a:rPr lang="en-GB" sz="1300" dirty="0"/>
            </a:br>
            <a:endParaRPr lang="en-GB" sz="1300" dirty="0"/>
          </a:p>
        </p:txBody>
      </p:sp>
      <p:sp>
        <p:nvSpPr>
          <p:cNvPr id="3" name="Subtitle 2"/>
          <p:cNvSpPr>
            <a:spLocks noGrp="1"/>
          </p:cNvSpPr>
          <p:nvPr>
            <p:ph type="subTitle" idx="4294967295"/>
          </p:nvPr>
        </p:nvSpPr>
        <p:spPr>
          <a:xfrm flipV="1">
            <a:off x="0" y="4981575"/>
            <a:ext cx="7854950" cy="1114425"/>
          </a:xfrm>
        </p:spPr>
        <p:txBody>
          <a:bodyPr>
            <a:normAutofit/>
          </a:bodyPr>
          <a:lstStyle/>
          <a:p>
            <a:endParaRPr lang="en-US" dirty="0"/>
          </a:p>
          <a:p>
            <a:endParaRPr lang="en-US" dirty="0"/>
          </a:p>
          <a:p>
            <a:endParaRPr lang="en-GB" dirty="0"/>
          </a:p>
        </p:txBody>
      </p:sp>
      <p:sp>
        <p:nvSpPr>
          <p:cNvPr id="4" name="Rectangle 3"/>
          <p:cNvSpPr/>
          <p:nvPr/>
        </p:nvSpPr>
        <p:spPr>
          <a:xfrm>
            <a:off x="1905000" y="2133600"/>
            <a:ext cx="5562600" cy="1446550"/>
          </a:xfrm>
          <a:prstGeom prst="rect">
            <a:avLst/>
          </a:prstGeom>
        </p:spPr>
        <p:txBody>
          <a:bodyPr wrap="square">
            <a:spAutoFit/>
          </a:bodyPr>
          <a:lstStyle/>
          <a:p>
            <a:pPr algn="ctr">
              <a:buNone/>
            </a:pPr>
            <a:r>
              <a:rPr lang="en-US" sz="4400" dirty="0"/>
              <a:t>THANK YOU FOR YOUR ATTENTION!</a:t>
            </a:r>
          </a:p>
        </p:txBody>
      </p:sp>
      <p:sp>
        <p:nvSpPr>
          <p:cNvPr id="7" name="Footer Placeholder 9">
            <a:extLst>
              <a:ext uri="{FF2B5EF4-FFF2-40B4-BE49-F238E27FC236}">
                <a16:creationId xmlns:a16="http://schemas.microsoft.com/office/drawing/2014/main" xmlns="" id="{00EB9C2A-35A8-4A6D-9F95-A0486B90AB5E}"/>
              </a:ext>
            </a:extLst>
          </p:cNvPr>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pic>
        <p:nvPicPr>
          <p:cNvPr id="5" name="Slide24">
            <a:hlinkClick r:id="" action="ppaction://media"/>
            <a:extLst>
              <a:ext uri="{FF2B5EF4-FFF2-40B4-BE49-F238E27FC236}">
                <a16:creationId xmlns:a16="http://schemas.microsoft.com/office/drawing/2014/main" xmlns="" id="{9C147964-6590-443E-8DF3-4A805D6E4C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1687" y="5359098"/>
            <a:ext cx="487363" cy="487363"/>
          </a:xfrm>
          <a:prstGeom prst="rect">
            <a:avLst/>
          </a:prstGeom>
        </p:spPr>
      </p:pic>
      <p:pic>
        <p:nvPicPr>
          <p:cNvPr id="8" name="Picture 7">
            <a:extLst>
              <a:ext uri="{FF2B5EF4-FFF2-40B4-BE49-F238E27FC236}">
                <a16:creationId xmlns:a16="http://schemas.microsoft.com/office/drawing/2014/main" xmlns="" id="{32A5BC6E-27A6-4D8E-B8D1-E5497E5FBD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600" y="4959349"/>
            <a:ext cx="1075295" cy="11588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8928992" cy="5181600"/>
          </a:xfrm>
        </p:spPr>
        <p:txBody>
          <a:bodyPr>
            <a:noAutofit/>
          </a:bodyPr>
          <a:lstStyle/>
          <a:p>
            <a:pPr algn="just">
              <a:buFont typeface="Arial" pitchFamily="34" charset="0"/>
              <a:buChar char="•"/>
            </a:pPr>
            <a:r>
              <a:rPr lang="en-GB" sz="1600" dirty="0">
                <a:latin typeface="Times New Roman" panose="02020603050405020304" pitchFamily="18" charset="0"/>
                <a:cs typeface="Times New Roman" panose="02020603050405020304" pitchFamily="18" charset="0"/>
              </a:rPr>
              <a:t>Almost all countries surrounding the Black Sea have faced tsunamis in the past.</a:t>
            </a:r>
          </a:p>
          <a:p>
            <a:pPr algn="just">
              <a:buFont typeface="Arial" pitchFamily="34" charset="0"/>
              <a:buChar char="•"/>
            </a:pPr>
            <a:r>
              <a:rPr lang="en-GB" sz="1600" dirty="0">
                <a:latin typeface="Times New Roman" panose="02020603050405020304" pitchFamily="18" charset="0"/>
                <a:cs typeface="Times New Roman" panose="02020603050405020304" pitchFamily="18" charset="0"/>
              </a:rPr>
              <a:t>A total number of  22 </a:t>
            </a:r>
            <a:r>
              <a:rPr lang="en-US" sz="1600" dirty="0">
                <a:latin typeface="Times New Roman" panose="02020603050405020304" pitchFamily="18" charset="0"/>
                <a:cs typeface="Times New Roman" panose="02020603050405020304" pitchFamily="18" charset="0"/>
              </a:rPr>
              <a:t>tsunamis were generated</a:t>
            </a:r>
            <a:r>
              <a:rPr lang="en-GB"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in the Black Sea </a:t>
            </a:r>
            <a:r>
              <a:rPr lang="en-GB" sz="1600" dirty="0">
                <a:latin typeface="Times New Roman" panose="02020603050405020304" pitchFamily="18" charset="0"/>
                <a:cs typeface="Times New Roman" panose="02020603050405020304" pitchFamily="18" charset="0"/>
              </a:rPr>
              <a:t>(</a:t>
            </a:r>
            <a:r>
              <a:rPr lang="en-GB" sz="1600" dirty="0" err="1">
                <a:latin typeface="Times New Roman" panose="02020603050405020304" pitchFamily="18" charset="0"/>
                <a:cs typeface="Times New Roman" panose="02020603050405020304" pitchFamily="18" charset="0"/>
              </a:rPr>
              <a:t>Altinok</a:t>
            </a:r>
            <a:r>
              <a:rPr lang="en-GB" sz="1600" dirty="0">
                <a:latin typeface="Times New Roman" panose="02020603050405020304" pitchFamily="18" charset="0"/>
                <a:cs typeface="Times New Roman" panose="02020603050405020304" pitchFamily="18" charset="0"/>
              </a:rPr>
              <a:t>, 1999), 12 of them in the 20</a:t>
            </a:r>
            <a:r>
              <a:rPr lang="en-GB" sz="1600" baseline="30000" dirty="0">
                <a:latin typeface="Times New Roman" panose="02020603050405020304" pitchFamily="18" charset="0"/>
                <a:cs typeface="Times New Roman" panose="02020603050405020304" pitchFamily="18" charset="0"/>
              </a:rPr>
              <a:t>th</a:t>
            </a:r>
            <a:r>
              <a:rPr lang="en-GB" sz="1600" dirty="0">
                <a:latin typeface="Times New Roman" panose="02020603050405020304" pitchFamily="18" charset="0"/>
                <a:cs typeface="Times New Roman" panose="02020603050405020304" pitchFamily="18" charset="0"/>
              </a:rPr>
              <a:t> Century. 9 were triggered in Crimea region, 4 in Bulgaria, 6 in Georgia and Russia, 3 in Turkey (2 generated by inland earthquakes). </a:t>
            </a:r>
          </a:p>
          <a:p>
            <a:pPr algn="just">
              <a:buFont typeface="Arial" pitchFamily="34" charset="0"/>
              <a:buChar char="•"/>
            </a:pPr>
            <a:r>
              <a:rPr lang="en-GB" sz="1600" dirty="0">
                <a:latin typeface="Times New Roman" panose="02020603050405020304" pitchFamily="18" charset="0"/>
                <a:cs typeface="Times New Roman" panose="02020603050405020304" pitchFamily="18" charset="0"/>
              </a:rPr>
              <a:t>The velocity of travel waves was around 120 - 140 km/h and the time of travel from one coast to the another varied between 10 to 110 minutes (</a:t>
            </a:r>
            <a:r>
              <a:rPr lang="en-GB" sz="1600" dirty="0" err="1">
                <a:latin typeface="Times New Roman" panose="02020603050405020304" pitchFamily="18" charset="0"/>
                <a:cs typeface="Times New Roman" panose="02020603050405020304" pitchFamily="18" charset="0"/>
              </a:rPr>
              <a:t>Nikonov</a:t>
            </a:r>
            <a:r>
              <a:rPr lang="en-GB" sz="1600" dirty="0">
                <a:latin typeface="Times New Roman" panose="02020603050405020304" pitchFamily="18" charset="0"/>
                <a:cs typeface="Times New Roman" panose="02020603050405020304" pitchFamily="18" charset="0"/>
              </a:rPr>
              <a:t> ,1997a).</a:t>
            </a:r>
          </a:p>
          <a:p>
            <a:pPr algn="just">
              <a:buFont typeface="Arial" pitchFamily="34" charset="0"/>
              <a:buChar char="•"/>
            </a:pPr>
            <a:r>
              <a:rPr lang="en-GB" sz="1600" dirty="0">
                <a:latin typeface="Times New Roman" panose="02020603050405020304" pitchFamily="18" charset="0"/>
                <a:cs typeface="Times New Roman" panose="02020603050405020304" pitchFamily="18" charset="0"/>
              </a:rPr>
              <a:t>The first historical documented tsunami from the Black Sea is an event triggered in the 1</a:t>
            </a:r>
            <a:r>
              <a:rPr lang="en-GB" sz="1600" baseline="30000" dirty="0">
                <a:latin typeface="Times New Roman" panose="02020603050405020304" pitchFamily="18" charset="0"/>
                <a:cs typeface="Times New Roman" panose="02020603050405020304" pitchFamily="18" charset="0"/>
              </a:rPr>
              <a:t>st</a:t>
            </a:r>
            <a:r>
              <a:rPr lang="en-GB" sz="1600" dirty="0">
                <a:latin typeface="Times New Roman" panose="02020603050405020304" pitchFamily="18" charset="0"/>
                <a:cs typeface="Times New Roman" panose="02020603050405020304" pitchFamily="18" charset="0"/>
              </a:rPr>
              <a:t> Century BC, in </a:t>
            </a:r>
            <a:r>
              <a:rPr lang="en-GB" sz="1600" dirty="0" err="1">
                <a:latin typeface="Times New Roman" panose="02020603050405020304" pitchFamily="18" charset="0"/>
                <a:cs typeface="Times New Roman" panose="02020603050405020304" pitchFamily="18" charset="0"/>
              </a:rPr>
              <a:t>Bisone</a:t>
            </a:r>
            <a:r>
              <a:rPr lang="en-GB" sz="1600" dirty="0">
                <a:latin typeface="Times New Roman" panose="02020603050405020304" pitchFamily="18" charset="0"/>
                <a:cs typeface="Times New Roman" panose="02020603050405020304" pitchFamily="18" charset="0"/>
              </a:rPr>
              <a:t> area, on the Bulgarian shore of the Black Sea (</a:t>
            </a:r>
            <a:r>
              <a:rPr lang="en-GB" sz="1600" dirty="0" err="1">
                <a:latin typeface="Times New Roman" panose="02020603050405020304" pitchFamily="18" charset="0"/>
                <a:cs typeface="Times New Roman" panose="02020603050405020304" pitchFamily="18" charset="0"/>
              </a:rPr>
              <a:t>Nikonov</a:t>
            </a:r>
            <a:r>
              <a:rPr lang="en-GB" sz="1600" dirty="0">
                <a:latin typeface="Times New Roman" panose="02020603050405020304" pitchFamily="18" charset="0"/>
                <a:cs typeface="Times New Roman" panose="02020603050405020304" pitchFamily="18" charset="0"/>
              </a:rPr>
              <a:t>, 1997). </a:t>
            </a:r>
          </a:p>
          <a:p>
            <a:pPr algn="just">
              <a:buFont typeface="Arial" pitchFamily="34" charset="0"/>
              <a:buChar char="•"/>
            </a:pPr>
            <a:r>
              <a:rPr lang="en-GB" sz="1600" dirty="0">
                <a:latin typeface="Times New Roman" panose="02020603050405020304" pitchFamily="18" charset="0"/>
                <a:cs typeface="Times New Roman" panose="02020603050405020304" pitchFamily="18" charset="0"/>
              </a:rPr>
              <a:t>The event with the highest magnitude was an earthquake of M = 8, on 25</a:t>
            </a:r>
            <a:r>
              <a:rPr lang="en-GB" sz="1600" baseline="30000" dirty="0">
                <a:latin typeface="Times New Roman" panose="02020603050405020304" pitchFamily="18" charset="0"/>
                <a:cs typeface="Times New Roman" panose="02020603050405020304" pitchFamily="18" charset="0"/>
              </a:rPr>
              <a:t>th</a:t>
            </a:r>
            <a:r>
              <a:rPr lang="en-GB" sz="1600" dirty="0">
                <a:latin typeface="Times New Roman" panose="02020603050405020304" pitchFamily="18" charset="0"/>
                <a:cs typeface="Times New Roman" panose="02020603050405020304" pitchFamily="18" charset="0"/>
              </a:rPr>
              <a:t> of December 1939, in Turkey, known as “</a:t>
            </a:r>
            <a:r>
              <a:rPr lang="en-GB" sz="1600" dirty="0" err="1">
                <a:latin typeface="Times New Roman" panose="02020603050405020304" pitchFamily="18" charset="0"/>
                <a:cs typeface="Times New Roman" panose="02020603050405020304" pitchFamily="18" charset="0"/>
              </a:rPr>
              <a:t>Erzincan</a:t>
            </a:r>
            <a:r>
              <a:rPr lang="en-GB" sz="1600" dirty="0">
                <a:latin typeface="Times New Roman" panose="02020603050405020304" pitchFamily="18" charset="0"/>
                <a:cs typeface="Times New Roman" panose="02020603050405020304" pitchFamily="18" charset="0"/>
              </a:rPr>
              <a:t> Earthquake” (</a:t>
            </a:r>
            <a:r>
              <a:rPr lang="en-GB" sz="1600" dirty="0" err="1">
                <a:latin typeface="Times New Roman" panose="02020603050405020304" pitchFamily="18" charset="0"/>
                <a:cs typeface="Times New Roman" panose="02020603050405020304" pitchFamily="18" charset="0"/>
              </a:rPr>
              <a:t>Yalciner</a:t>
            </a:r>
            <a:r>
              <a:rPr lang="en-GB" sz="1600" dirty="0">
                <a:latin typeface="Times New Roman" panose="02020603050405020304" pitchFamily="18" charset="0"/>
                <a:cs typeface="Times New Roman" panose="02020603050405020304" pitchFamily="18" charset="0"/>
              </a:rPr>
              <a:t>, 2004). It was generated inland, 60 km away from the shore, but still triggered small tsunami waves. </a:t>
            </a:r>
          </a:p>
          <a:p>
            <a:pPr algn="just">
              <a:buFont typeface="Arial" pitchFamily="34" charset="0"/>
              <a:buChar char="•"/>
            </a:pPr>
            <a:r>
              <a:rPr lang="en-US" sz="1600" dirty="0">
                <a:latin typeface="Times New Roman" panose="02020603050405020304" pitchFamily="18" charset="0"/>
                <a:cs typeface="Times New Roman" panose="02020603050405020304" pitchFamily="18" charset="0"/>
              </a:rPr>
              <a:t>The most known tsunami from the western Black Sea area was related to an earthquake of M = 7.2, generated in </a:t>
            </a:r>
            <a:r>
              <a:rPr lang="en-US" sz="1600" dirty="0" err="1">
                <a:latin typeface="Times New Roman" panose="02020603050405020304" pitchFamily="18" charset="0"/>
                <a:cs typeface="Times New Roman" panose="02020603050405020304" pitchFamily="18" charset="0"/>
              </a:rPr>
              <a:t>Shabla</a:t>
            </a:r>
            <a:r>
              <a:rPr lang="en-US" sz="1600" dirty="0">
                <a:latin typeface="Times New Roman" panose="02020603050405020304" pitchFamily="18" charset="0"/>
                <a:cs typeface="Times New Roman" panose="02020603050405020304" pitchFamily="18" charset="0"/>
              </a:rPr>
              <a:t> area (Bulgarian shore) on 31</a:t>
            </a:r>
            <a:r>
              <a:rPr lang="en-US" sz="1600" baseline="30000" dirty="0">
                <a:latin typeface="Times New Roman" panose="02020603050405020304" pitchFamily="18" charset="0"/>
                <a:cs typeface="Times New Roman" panose="02020603050405020304" pitchFamily="18" charset="0"/>
              </a:rPr>
              <a:t>st</a:t>
            </a:r>
            <a:r>
              <a:rPr lang="en-US" sz="1600" dirty="0">
                <a:latin typeface="Times New Roman" panose="02020603050405020304" pitchFamily="18" charset="0"/>
                <a:cs typeface="Times New Roman" panose="02020603050405020304" pitchFamily="18" charset="0"/>
              </a:rPr>
              <a:t> of March 1901. It has triggered tsunami waves of 5 m height and according to some sources (Papadopoulos et al., 2011), and waves of 2.5-3 m height, according to other source (</a:t>
            </a:r>
            <a:r>
              <a:rPr lang="en-GB" sz="1600" dirty="0" err="1">
                <a:latin typeface="Times New Roman" panose="02020603050405020304" pitchFamily="18" charset="0"/>
                <a:cs typeface="Times New Roman" panose="02020603050405020304" pitchFamily="18" charset="0"/>
              </a:rPr>
              <a:t>Ranguelov</a:t>
            </a:r>
            <a:r>
              <a:rPr lang="en-GB" sz="1600" dirty="0">
                <a:latin typeface="Times New Roman" panose="02020603050405020304" pitchFamily="18" charset="0"/>
                <a:cs typeface="Times New Roman" panose="02020603050405020304" pitchFamily="18" charset="0"/>
              </a:rPr>
              <a:t> &amp; </a:t>
            </a:r>
            <a:r>
              <a:rPr lang="en-GB" sz="1600" dirty="0" err="1">
                <a:latin typeface="Times New Roman" panose="02020603050405020304" pitchFamily="18" charset="0"/>
                <a:cs typeface="Times New Roman" panose="02020603050405020304" pitchFamily="18" charset="0"/>
              </a:rPr>
              <a:t>Gospodinov</a:t>
            </a:r>
            <a:r>
              <a:rPr lang="en-GB" sz="1600" dirty="0">
                <a:latin typeface="Times New Roman" panose="02020603050405020304" pitchFamily="18" charset="0"/>
                <a:cs typeface="Times New Roman" panose="02020603050405020304" pitchFamily="18" charset="0"/>
              </a:rPr>
              <a:t>, 1995</a:t>
            </a:r>
            <a:r>
              <a:rPr lang="en-US" sz="1600" dirty="0">
                <a:latin typeface="Times New Roman" panose="02020603050405020304" pitchFamily="18" charset="0"/>
                <a:cs typeface="Times New Roman" panose="02020603050405020304" pitchFamily="18" charset="0"/>
              </a:rPr>
              <a:t>).</a:t>
            </a:r>
          </a:p>
          <a:p>
            <a:pPr algn="just">
              <a:buFont typeface="Arial" pitchFamily="34" charset="0"/>
              <a:buChar char="•"/>
            </a:pPr>
            <a:r>
              <a:rPr lang="en-US" sz="1600" dirty="0">
                <a:latin typeface="Times New Roman" panose="02020603050405020304" pitchFamily="18" charset="0"/>
                <a:cs typeface="Times New Roman" panose="02020603050405020304" pitchFamily="18" charset="0"/>
              </a:rPr>
              <a:t>The most recent tsunami was observed on 7</a:t>
            </a:r>
            <a:r>
              <a:rPr lang="en-US" sz="1600" baseline="30000" dirty="0">
                <a:latin typeface="Times New Roman" panose="02020603050405020304" pitchFamily="18" charset="0"/>
                <a:cs typeface="Times New Roman" panose="02020603050405020304" pitchFamily="18" charset="0"/>
              </a:rPr>
              <a:t>th</a:t>
            </a:r>
            <a:r>
              <a:rPr lang="en-US" sz="1600" dirty="0">
                <a:latin typeface="Times New Roman" panose="02020603050405020304" pitchFamily="18" charset="0"/>
                <a:cs typeface="Times New Roman" panose="02020603050405020304" pitchFamily="18" charset="0"/>
              </a:rPr>
              <a:t> of May 2007 on the Bulgarian coast of the Black Sea, generating waves of 1.2 m. This event had a non-seismic source, being most probably generated by an underwater landslide  (</a:t>
            </a:r>
            <a:r>
              <a:rPr lang="en-US" sz="1600" dirty="0" err="1">
                <a:latin typeface="Times New Roman" panose="02020603050405020304" pitchFamily="18" charset="0"/>
                <a:cs typeface="Times New Roman" panose="02020603050405020304" pitchFamily="18" charset="0"/>
              </a:rPr>
              <a:t>Ranguelov</a:t>
            </a:r>
            <a:r>
              <a:rPr lang="en-US" sz="1600" dirty="0">
                <a:latin typeface="Times New Roman" panose="02020603050405020304" pitchFamily="18" charset="0"/>
                <a:cs typeface="Times New Roman" panose="02020603050405020304" pitchFamily="18" charset="0"/>
              </a:rPr>
              <a:t> et al., 2008). </a:t>
            </a:r>
            <a:endParaRPr lang="en-GB" sz="1600" dirty="0">
              <a:latin typeface="Times New Roman" panose="02020603050405020304" pitchFamily="18" charset="0"/>
              <a:cs typeface="Times New Roman" panose="02020603050405020304" pitchFamily="18" charset="0"/>
            </a:endParaRPr>
          </a:p>
        </p:txBody>
      </p:sp>
      <p:sp>
        <p:nvSpPr>
          <p:cNvPr id="6" name="Rectangle 5"/>
          <p:cNvSpPr/>
          <p:nvPr/>
        </p:nvSpPr>
        <p:spPr>
          <a:xfrm>
            <a:off x="3048000" y="228600"/>
            <a:ext cx="5860259" cy="461665"/>
          </a:xfrm>
          <a:prstGeom prst="rect">
            <a:avLst/>
          </a:prstGeom>
        </p:spPr>
        <p:txBody>
          <a:bodyPr wrap="none">
            <a:spAutoFit/>
          </a:bodyPr>
          <a:lstStyle/>
          <a:p>
            <a:r>
              <a:rPr lang="en-GB" sz="2400" b="1" dirty="0">
                <a:effectLst>
                  <a:outerShdw blurRad="38100" dist="38100" dir="2700000" algn="tl">
                    <a:srgbClr val="000000">
                      <a:alpha val="43137"/>
                    </a:srgbClr>
                  </a:outerShdw>
                </a:effectLst>
              </a:rPr>
              <a:t>GENERAL BACKGROUND - BLACK SEA </a:t>
            </a:r>
            <a:endParaRPr lang="en-US" sz="2400" dirty="0"/>
          </a:p>
        </p:txBody>
      </p:sp>
      <p:sp>
        <p:nvSpPr>
          <p:cNvPr id="5" name="Footer Placeholder 9">
            <a:extLst>
              <a:ext uri="{FF2B5EF4-FFF2-40B4-BE49-F238E27FC236}">
                <a16:creationId xmlns:a16="http://schemas.microsoft.com/office/drawing/2014/main" xmlns="" id="{385D90E3-76B7-4858-A2E9-9F80EB683E87}"/>
              </a:ext>
            </a:extLst>
          </p:cNvPr>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pic>
        <p:nvPicPr>
          <p:cNvPr id="4" name="Recording">
            <a:hlinkClick r:id="" action="ppaction://media"/>
            <a:extLst>
              <a:ext uri="{FF2B5EF4-FFF2-40B4-BE49-F238E27FC236}">
                <a16:creationId xmlns:a16="http://schemas.microsoft.com/office/drawing/2014/main" xmlns="" id="{9C7FF25B-3278-4925-BA8D-8DC6ED0582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02214" y="5894902"/>
            <a:ext cx="487363" cy="487363"/>
          </a:xfrm>
          <a:prstGeom prst="rect">
            <a:avLst/>
          </a:prstGeom>
        </p:spPr>
      </p:pic>
    </p:spTree>
    <p:extLst>
      <p:ext uri="{BB962C8B-B14F-4D97-AF65-F5344CB8AC3E}">
        <p14:creationId xmlns:p14="http://schemas.microsoft.com/office/powerpoint/2010/main" val="2717084162"/>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rta Surse"/>
          <p:cNvPicPr/>
          <p:nvPr/>
        </p:nvPicPr>
        <p:blipFill>
          <a:blip r:embed="rId4" cstate="print"/>
          <a:srcRect/>
          <a:stretch>
            <a:fillRect/>
          </a:stretch>
        </p:blipFill>
        <p:spPr bwMode="auto">
          <a:xfrm>
            <a:off x="76200" y="3048000"/>
            <a:ext cx="4267200" cy="3429000"/>
          </a:xfrm>
          <a:prstGeom prst="rect">
            <a:avLst/>
          </a:prstGeom>
          <a:noFill/>
          <a:ln w="9525" cmpd="sng">
            <a:solidFill>
              <a:srgbClr val="000000"/>
            </a:solidFill>
            <a:miter lim="800000"/>
            <a:headEnd/>
            <a:tailEnd/>
          </a:ln>
        </p:spPr>
      </p:pic>
      <p:sp>
        <p:nvSpPr>
          <p:cNvPr id="3" name="Rectangle 2"/>
          <p:cNvSpPr/>
          <p:nvPr/>
        </p:nvSpPr>
        <p:spPr>
          <a:xfrm>
            <a:off x="1066800" y="152400"/>
            <a:ext cx="7696200" cy="461665"/>
          </a:xfrm>
          <a:prstGeom prst="rect">
            <a:avLst/>
          </a:prstGeom>
        </p:spPr>
        <p:txBody>
          <a:bodyPr wrap="square">
            <a:spAutoFit/>
          </a:bodyPr>
          <a:lstStyle/>
          <a:p>
            <a:r>
              <a:rPr lang="en-GB" sz="2400" b="1" dirty="0">
                <a:effectLst>
                  <a:outerShdw blurRad="38100" dist="38100" dir="2700000" algn="tl">
                    <a:srgbClr val="000000">
                      <a:alpha val="43137"/>
                    </a:srgbClr>
                  </a:outerShdw>
                </a:effectLst>
                <a:latin typeface="+mj-lt"/>
              </a:rPr>
              <a:t>SEISMIC AND TSUNAMIGENIC</a:t>
            </a:r>
            <a:r>
              <a:rPr lang="ro-RO" sz="2400" b="1" dirty="0">
                <a:effectLst>
                  <a:outerShdw blurRad="38100" dist="38100" dir="2700000" algn="tl">
                    <a:srgbClr val="000000">
                      <a:alpha val="43137"/>
                    </a:srgbClr>
                  </a:outerShdw>
                </a:effectLst>
                <a:latin typeface="+mj-lt"/>
              </a:rPr>
              <a:t> </a:t>
            </a:r>
            <a:r>
              <a:rPr lang="en-GB" sz="2400" b="1" dirty="0">
                <a:effectLst>
                  <a:outerShdw blurRad="38100" dist="38100" dir="2700000" algn="tl">
                    <a:srgbClr val="000000">
                      <a:alpha val="43137"/>
                    </a:srgbClr>
                  </a:outerShdw>
                </a:effectLst>
                <a:latin typeface="+mj-lt"/>
              </a:rPr>
              <a:t>SOURCES IN THE BLACK SEA</a:t>
            </a:r>
            <a:endParaRPr lang="en-US" sz="2400" b="1" dirty="0">
              <a:effectLst>
                <a:outerShdw blurRad="38100" dist="38100" dir="2700000" algn="tl">
                  <a:srgbClr val="000000">
                    <a:alpha val="43137"/>
                  </a:srgbClr>
                </a:outerShdw>
              </a:effectLst>
              <a:latin typeface="+mj-lt"/>
            </a:endParaRPr>
          </a:p>
        </p:txBody>
      </p:sp>
      <p:sp>
        <p:nvSpPr>
          <p:cNvPr id="4" name="Rectangle 3"/>
          <p:cNvSpPr/>
          <p:nvPr/>
        </p:nvSpPr>
        <p:spPr>
          <a:xfrm>
            <a:off x="152400" y="685800"/>
            <a:ext cx="8839200" cy="2462213"/>
          </a:xfrm>
          <a:prstGeom prst="rect">
            <a:avLst/>
          </a:prstGeom>
        </p:spPr>
        <p:txBody>
          <a:bodyPr wrap="square">
            <a:spAutoFit/>
          </a:bodyPr>
          <a:lstStyle/>
          <a:p>
            <a:endParaRPr lang="en-US" sz="1400" i="1" dirty="0">
              <a:latin typeface="Times New Roman" panose="02020603050405020304" pitchFamily="18" charset="0"/>
              <a:cs typeface="Times New Roman" panose="02020603050405020304" pitchFamily="18" charset="0"/>
            </a:endParaRPr>
          </a:p>
          <a:p>
            <a:pPr algn="just">
              <a:buFont typeface="Arial" pitchFamily="34" charset="0"/>
              <a:buChar char="•"/>
            </a:pPr>
            <a:r>
              <a:rPr lang="ro-RO"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According to previous studies, the Black Sea area is divided in 9 seismic sources (M. </a:t>
            </a:r>
            <a:r>
              <a:rPr lang="en-GB" sz="1400" dirty="0" err="1">
                <a:latin typeface="Times New Roman" panose="02020603050405020304" pitchFamily="18" charset="0"/>
                <a:cs typeface="Times New Roman" panose="02020603050405020304" pitchFamily="18" charset="0"/>
              </a:rPr>
              <a:t>Diaconescu</a:t>
            </a:r>
            <a:r>
              <a:rPr lang="en-GB" sz="1400" dirty="0">
                <a:latin typeface="Times New Roman" panose="02020603050405020304" pitchFamily="18" charset="0"/>
                <a:cs typeface="Times New Roman" panose="02020603050405020304" pitchFamily="18" charset="0"/>
              </a:rPr>
              <a:t> et al., 2008), of which only 4 are of interest for possible tsunami generation along the Romanian shore: S1 - Central </a:t>
            </a:r>
            <a:r>
              <a:rPr lang="en-GB" sz="1400" dirty="0" err="1">
                <a:latin typeface="Times New Roman" panose="02020603050405020304" pitchFamily="18" charset="0"/>
                <a:cs typeface="Times New Roman" panose="02020603050405020304" pitchFamily="18" charset="0"/>
              </a:rPr>
              <a:t>Dobrogea</a:t>
            </a:r>
            <a:r>
              <a:rPr lang="en-GB" sz="1400" dirty="0">
                <a:latin typeface="Times New Roman" panose="02020603050405020304" pitchFamily="18" charset="0"/>
                <a:cs typeface="Times New Roman" panose="02020603050405020304" pitchFamily="18" charset="0"/>
              </a:rPr>
              <a:t>, S2 - </a:t>
            </a:r>
            <a:r>
              <a:rPr lang="en-GB" sz="1400" dirty="0" err="1">
                <a:latin typeface="Times New Roman" panose="02020603050405020304" pitchFamily="18" charset="0"/>
                <a:cs typeface="Times New Roman" panose="02020603050405020304" pitchFamily="18" charset="0"/>
              </a:rPr>
              <a:t>Shabla</a:t>
            </a:r>
            <a:r>
              <a:rPr lang="en-GB" sz="1400" dirty="0">
                <a:latin typeface="Times New Roman" panose="02020603050405020304" pitchFamily="18" charset="0"/>
                <a:cs typeface="Times New Roman" panose="02020603050405020304" pitchFamily="18" charset="0"/>
              </a:rPr>
              <a:t>, S7 - Crimea, and S8 - West Black Sea. </a:t>
            </a:r>
          </a:p>
          <a:p>
            <a:pPr algn="just">
              <a:buFont typeface="Arial" pitchFamily="34" charset="0"/>
              <a:buChar char="•"/>
            </a:pPr>
            <a:endParaRPr lang="en-US" sz="1400" dirty="0">
              <a:latin typeface="Times New Roman" panose="02020603050405020304" pitchFamily="18" charset="0"/>
              <a:cs typeface="Times New Roman" panose="02020603050405020304" pitchFamily="18" charset="0"/>
            </a:endParaRPr>
          </a:p>
          <a:p>
            <a:pPr algn="just">
              <a:buFont typeface="Arial" pitchFamily="34" charset="0"/>
              <a:buChar char="•"/>
            </a:pPr>
            <a:r>
              <a:rPr lang="en-US" sz="1400" dirty="0">
                <a:latin typeface="Times New Roman" panose="02020603050405020304" pitchFamily="18" charset="0"/>
                <a:cs typeface="Times New Roman" panose="02020603050405020304" pitchFamily="18" charset="0"/>
              </a:rPr>
              <a:t> I.A. Moldovan et al. (2014) use a different approach,</a:t>
            </a:r>
            <a:r>
              <a:rPr lang="en-GB" sz="1400" dirty="0">
                <a:latin typeface="Times New Roman" panose="02020603050405020304" pitchFamily="18" charset="0"/>
                <a:cs typeface="Times New Roman" panose="02020603050405020304" pitchFamily="18" charset="0"/>
              </a:rPr>
              <a:t> dividing the area in 10 different seismic sources, with irregular shapes. The two approaches have similar locations of the sources, but spread differently. </a:t>
            </a:r>
            <a:endParaRPr lang="en-US" sz="1400" dirty="0">
              <a:latin typeface="Times New Roman" panose="02020603050405020304" pitchFamily="18" charset="0"/>
              <a:cs typeface="Times New Roman" panose="02020603050405020304" pitchFamily="18" charset="0"/>
            </a:endParaRPr>
          </a:p>
          <a:p>
            <a:pPr algn="just">
              <a:buFont typeface="Arial" pitchFamily="34" charset="0"/>
              <a:buChar char="•"/>
            </a:pPr>
            <a:endParaRPr lang="en-US" sz="1400" dirty="0">
              <a:latin typeface="Times New Roman" panose="02020603050405020304" pitchFamily="18" charset="0"/>
              <a:cs typeface="Times New Roman" panose="02020603050405020304" pitchFamily="18" charset="0"/>
            </a:endParaRPr>
          </a:p>
          <a:p>
            <a:pPr algn="just">
              <a:buFont typeface="Arial" pitchFamily="34" charset="0"/>
              <a:buChar char="•"/>
            </a:pPr>
            <a:r>
              <a:rPr lang="ro-RO"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The earthquakes responsible for tsunamis generation </a:t>
            </a:r>
            <a:r>
              <a:rPr lang="en-US" sz="1400" dirty="0">
                <a:latin typeface="Times New Roman" panose="02020603050405020304" pitchFamily="18" charset="0"/>
                <a:cs typeface="Times New Roman" panose="02020603050405020304" pitchFamily="18" charset="0"/>
              </a:rPr>
              <a:t>must have: </a:t>
            </a:r>
            <a:r>
              <a:rPr lang="en-GB" sz="1400" dirty="0">
                <a:latin typeface="Times New Roman" panose="02020603050405020304" pitchFamily="18" charset="0"/>
                <a:cs typeface="Times New Roman" panose="02020603050405020304" pitchFamily="18" charset="0"/>
              </a:rPr>
              <a:t>normal or</a:t>
            </a:r>
            <a:r>
              <a:rPr lang="en-US" sz="1400" dirty="0">
                <a:latin typeface="Times New Roman" panose="02020603050405020304" pitchFamily="18" charset="0"/>
                <a:cs typeface="Times New Roman" panose="02020603050405020304" pitchFamily="18" charset="0"/>
              </a:rPr>
              <a:t> inverse</a:t>
            </a:r>
            <a:r>
              <a:rPr lang="en-GB" sz="1400" dirty="0">
                <a:latin typeface="Times New Roman" panose="02020603050405020304" pitchFamily="18" charset="0"/>
                <a:cs typeface="Times New Roman" panose="02020603050405020304" pitchFamily="18" charset="0"/>
              </a:rPr>
              <a:t> fault </a:t>
            </a:r>
            <a:r>
              <a:rPr lang="en-US" sz="1400" dirty="0">
                <a:latin typeface="Times New Roman" panose="02020603050405020304" pitchFamily="18" charset="0"/>
                <a:cs typeface="Times New Roman" panose="02020603050405020304" pitchFamily="18" charset="0"/>
              </a:rPr>
              <a:t>plane solutions,  magnitude Mw &gt;</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6.5, and focal depth lower than 20-40 km. </a:t>
            </a:r>
          </a:p>
          <a:p>
            <a:pPr algn="just">
              <a:buFont typeface="Arial" pitchFamily="34" charset="0"/>
              <a:buChar char="•"/>
            </a:pPr>
            <a:endParaRPr lang="en-GB" sz="1400" dirty="0">
              <a:latin typeface="Times New Roman" panose="02020603050405020304" pitchFamily="18" charset="0"/>
              <a:cs typeface="Times New Roman" panose="02020603050405020304" pitchFamily="18" charset="0"/>
            </a:endParaRPr>
          </a:p>
        </p:txBody>
      </p:sp>
      <p:pic>
        <p:nvPicPr>
          <p:cNvPr id="46081" name="Picture 25" descr="E:\Raluca\Doctorat\sesiuni\RS an II sem II\sources Iren.JPG"/>
          <p:cNvPicPr>
            <a:picLocks noChangeAspect="1" noChangeArrowheads="1"/>
          </p:cNvPicPr>
          <p:nvPr/>
        </p:nvPicPr>
        <p:blipFill>
          <a:blip r:embed="rId5" cstate="print"/>
          <a:srcRect/>
          <a:stretch>
            <a:fillRect/>
          </a:stretch>
        </p:blipFill>
        <p:spPr bwMode="auto">
          <a:xfrm>
            <a:off x="4402309" y="2743200"/>
            <a:ext cx="4741691" cy="2771775"/>
          </a:xfrm>
          <a:prstGeom prst="rect">
            <a:avLst/>
          </a:prstGeom>
          <a:noFill/>
          <a:ln w="9525">
            <a:noFill/>
            <a:miter lim="800000"/>
            <a:headEnd/>
            <a:tailEnd/>
          </a:ln>
        </p:spPr>
      </p:pic>
      <p:sp>
        <p:nvSpPr>
          <p:cNvPr id="8" name="Footer Placeholder 9">
            <a:extLst>
              <a:ext uri="{FF2B5EF4-FFF2-40B4-BE49-F238E27FC236}">
                <a16:creationId xmlns:a16="http://schemas.microsoft.com/office/drawing/2014/main" xmlns="" id="{75A8CEF8-FCEC-4D3E-90D7-40A171FAB1B6}"/>
              </a:ext>
            </a:extLst>
          </p:cNvPr>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pic>
        <p:nvPicPr>
          <p:cNvPr id="6" name="Slide4">
            <a:hlinkClick r:id="" action="ppaction://media"/>
            <a:extLst>
              <a:ext uri="{FF2B5EF4-FFF2-40B4-BE49-F238E27FC236}">
                <a16:creationId xmlns:a16="http://schemas.microsoft.com/office/drawing/2014/main" xmlns="" id="{75E0F528-2EA6-4D34-B0AC-F82B6C5852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6200" y="5684837"/>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251520" y="5410199"/>
            <a:ext cx="8712968" cy="990601"/>
          </a:xfrm>
        </p:spPr>
        <p:txBody>
          <a:bodyPr>
            <a:normAutofit/>
          </a:bodyPr>
          <a:lstStyle/>
          <a:p>
            <a:pPr marL="0" indent="0" algn="just">
              <a:buNone/>
            </a:pPr>
            <a:r>
              <a:rPr lang="en-GB" sz="1600" dirty="0">
                <a:latin typeface="Times New Roman" panose="02020603050405020304" pitchFamily="18" charset="0"/>
                <a:cs typeface="Times New Roman" panose="02020603050405020304" pitchFamily="18" charset="0"/>
              </a:rPr>
              <a:t>The Tsunami Intensity corresponds to the </a:t>
            </a:r>
            <a:r>
              <a:rPr lang="fr-FR" sz="1600" dirty="0" err="1">
                <a:latin typeface="Times New Roman" panose="02020603050405020304" pitchFamily="18" charset="0"/>
                <a:cs typeface="Times New Roman" panose="02020603050405020304" pitchFamily="18" charset="0"/>
              </a:rPr>
              <a:t>Papadopoulos</a:t>
            </a:r>
            <a:r>
              <a:rPr lang="fr-FR" sz="1600" dirty="0">
                <a:latin typeface="Times New Roman" panose="02020603050405020304" pitchFamily="18" charset="0"/>
                <a:cs typeface="Times New Roman" panose="02020603050405020304" pitchFamily="18" charset="0"/>
              </a:rPr>
              <a:t> and </a:t>
            </a:r>
            <a:r>
              <a:rPr lang="fr-FR" sz="1600" dirty="0" err="1">
                <a:latin typeface="Times New Roman" panose="02020603050405020304" pitchFamily="18" charset="0"/>
                <a:cs typeface="Times New Roman" panose="02020603050405020304" pitchFamily="18" charset="0"/>
              </a:rPr>
              <a:t>Imamura</a:t>
            </a:r>
            <a:r>
              <a:rPr lang="fr-FR" sz="1600" dirty="0">
                <a:latin typeface="Times New Roman" panose="02020603050405020304" pitchFamily="18" charset="0"/>
                <a:cs typeface="Times New Roman" panose="02020603050405020304" pitchFamily="18" charset="0"/>
              </a:rPr>
              <a:t> </a:t>
            </a:r>
            <a:r>
              <a:rPr lang="fr-FR" sz="1600" dirty="0" err="1">
                <a:latin typeface="Times New Roman" panose="02020603050405020304" pitchFamily="18" charset="0"/>
                <a:cs typeface="Times New Roman" panose="02020603050405020304" pitchFamily="18" charset="0"/>
              </a:rPr>
              <a:t>intensity</a:t>
            </a:r>
            <a:r>
              <a:rPr lang="fr-FR" sz="1600" dirty="0">
                <a:latin typeface="Times New Roman" panose="02020603050405020304" pitchFamily="18" charset="0"/>
                <a:cs typeface="Times New Roman" panose="02020603050405020304" pitchFamily="18" charset="0"/>
              </a:rPr>
              <a:t> </a:t>
            </a:r>
            <a:r>
              <a:rPr lang="fr-FR" sz="1600" dirty="0" err="1">
                <a:latin typeface="Times New Roman" panose="02020603050405020304" pitchFamily="18" charset="0"/>
                <a:cs typeface="Times New Roman" panose="02020603050405020304" pitchFamily="18" charset="0"/>
              </a:rPr>
              <a:t>scale</a:t>
            </a:r>
            <a:r>
              <a:rPr lang="fr-FR" sz="1600" dirty="0">
                <a:latin typeface="Times New Roman" panose="02020603050405020304" pitchFamily="18" charset="0"/>
                <a:cs typeface="Times New Roman" panose="02020603050405020304" pitchFamily="18" charset="0"/>
              </a:rPr>
              <a:t> (2001) and </a:t>
            </a:r>
            <a:r>
              <a:rPr lang="en-GB" sz="1600" dirty="0">
                <a:latin typeface="Times New Roman" panose="02020603050405020304" pitchFamily="18" charset="0"/>
                <a:cs typeface="Times New Roman" panose="02020603050405020304" pitchFamily="18" charset="0"/>
              </a:rPr>
              <a:t>incorporates 12 divisions, arranged according to the tsunami's effects on humans, on objects (including boats), and damage to buildings.</a:t>
            </a:r>
            <a:endParaRPr lang="de-DE" sz="1600" dirty="0">
              <a:latin typeface="Times New Roman" panose="02020603050405020304" pitchFamily="18" charset="0"/>
              <a:ea typeface="Lucida Sans" pitchFamily="34" charset="0"/>
              <a:cs typeface="Times New Roman" panose="02020603050405020304" pitchFamily="18" charset="0"/>
            </a:endParaRPr>
          </a:p>
        </p:txBody>
      </p:sp>
      <p:pic>
        <p:nvPicPr>
          <p:cNvPr id="2051" name="Picture 3" descr="C:\Ruru\ELSEDIMA\harta 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1219200"/>
            <a:ext cx="4788024" cy="37253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Ruru\ELSEDIMA\tabel 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189751"/>
            <a:ext cx="4176464" cy="36587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1520" y="4915135"/>
            <a:ext cx="8640960" cy="553998"/>
          </a:xfrm>
          <a:prstGeom prst="rect">
            <a:avLst/>
          </a:prstGeom>
        </p:spPr>
        <p:txBody>
          <a:bodyPr wrap="square">
            <a:spAutoFit/>
          </a:bodyPr>
          <a:lstStyle/>
          <a:p>
            <a:pPr algn="ctr"/>
            <a:r>
              <a:rPr lang="en-GB" sz="1200" dirty="0">
                <a:latin typeface="+mj-lt"/>
                <a:cs typeface="Times New Roman" pitchFamily="18" charset="0"/>
              </a:rPr>
              <a:t>Past tsunamis generated in the Black Sea, extracted from the catalogue of  Papadopoulos et al. (2011)</a:t>
            </a:r>
          </a:p>
          <a:p>
            <a:r>
              <a:rPr lang="en-GB" dirty="0">
                <a:latin typeface="+mj-lt"/>
                <a:cs typeface="Times New Roman" pitchFamily="18" charset="0"/>
              </a:rPr>
              <a:t> </a:t>
            </a:r>
          </a:p>
        </p:txBody>
      </p:sp>
      <p:sp>
        <p:nvSpPr>
          <p:cNvPr id="9" name="Rectangle 8"/>
          <p:cNvSpPr/>
          <p:nvPr/>
        </p:nvSpPr>
        <p:spPr>
          <a:xfrm>
            <a:off x="4876800" y="152400"/>
            <a:ext cx="4032771" cy="461665"/>
          </a:xfrm>
          <a:prstGeom prst="rect">
            <a:avLst/>
          </a:prstGeom>
        </p:spPr>
        <p:txBody>
          <a:bodyPr wrap="none">
            <a:spAutoFit/>
          </a:bodyPr>
          <a:lstStyle/>
          <a:p>
            <a:r>
              <a:rPr lang="en-GB" sz="2400" b="1" dirty="0">
                <a:effectLst>
                  <a:outerShdw blurRad="38100" dist="38100" dir="2700000" algn="tl">
                    <a:srgbClr val="000000">
                      <a:alpha val="43137"/>
                    </a:srgbClr>
                  </a:outerShdw>
                </a:effectLst>
              </a:rPr>
              <a:t>PAST EVENTS -</a:t>
            </a:r>
            <a:r>
              <a:rPr lang="en-US" sz="2400" b="1" dirty="0">
                <a:effectLst>
                  <a:outerShdw blurRad="38100" dist="38100" dir="2700000" algn="tl">
                    <a:srgbClr val="000000">
                      <a:alpha val="43137"/>
                    </a:srgbClr>
                  </a:outerShdw>
                </a:effectLst>
              </a:rPr>
              <a:t> BLACK SEA</a:t>
            </a:r>
          </a:p>
        </p:txBody>
      </p:sp>
      <p:sp>
        <p:nvSpPr>
          <p:cNvPr id="8" name="Footer Placeholder 9">
            <a:extLst>
              <a:ext uri="{FF2B5EF4-FFF2-40B4-BE49-F238E27FC236}">
                <a16:creationId xmlns:a16="http://schemas.microsoft.com/office/drawing/2014/main" xmlns="" id="{4D8B9E57-293B-4BE1-8892-A81C22A53714}"/>
              </a:ext>
            </a:extLst>
          </p:cNvPr>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pic>
        <p:nvPicPr>
          <p:cNvPr id="10" name="Recording">
            <a:hlinkClick r:id="" action="ppaction://media"/>
            <a:extLst>
              <a:ext uri="{FF2B5EF4-FFF2-40B4-BE49-F238E27FC236}">
                <a16:creationId xmlns:a16="http://schemas.microsoft.com/office/drawing/2014/main" xmlns="" id="{CAD596A5-3315-4601-9D7D-2FCE0C6D44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9962" y="6157118"/>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4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2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152400"/>
            <a:ext cx="8534400" cy="461665"/>
          </a:xfrm>
          <a:prstGeom prst="rect">
            <a:avLst/>
          </a:prstGeom>
        </p:spPr>
        <p:txBody>
          <a:bodyPr wrap="square">
            <a:spAutoFit/>
          </a:bodyPr>
          <a:lstStyle/>
          <a:p>
            <a:r>
              <a:rPr lang="en-US" sz="2400" b="1" dirty="0">
                <a:effectLst>
                  <a:outerShdw blurRad="38100" dist="38100" dir="2700000" algn="tl">
                    <a:srgbClr val="000000">
                      <a:alpha val="43137"/>
                    </a:srgbClr>
                  </a:outerShdw>
                </a:effectLst>
              </a:rPr>
              <a:t>EARTHQUAKES AND TSUNAMIS RECURRENCE PERIODS </a:t>
            </a:r>
          </a:p>
        </p:txBody>
      </p:sp>
      <p:sp>
        <p:nvSpPr>
          <p:cNvPr id="8" name="Rectangle 7"/>
          <p:cNvSpPr/>
          <p:nvPr/>
        </p:nvSpPr>
        <p:spPr>
          <a:xfrm>
            <a:off x="152400" y="781899"/>
            <a:ext cx="8763000" cy="1815882"/>
          </a:xfrm>
          <a:prstGeom prst="rect">
            <a:avLst/>
          </a:prstGeom>
        </p:spPr>
        <p:txBody>
          <a:bodyPr wrap="square">
            <a:spAutoFit/>
          </a:bodyPr>
          <a:lstStyle/>
          <a:p>
            <a:pPr algn="just">
              <a:buFont typeface="Arial" pitchFamily="34" charset="0"/>
              <a:buChar char="•"/>
            </a:pPr>
            <a:r>
              <a:rPr lang="en-US" sz="1400" dirty="0">
                <a:latin typeface="Times New Roman" panose="02020603050405020304" pitchFamily="18" charset="0"/>
                <a:cs typeface="Times New Roman" panose="02020603050405020304" pitchFamily="18" charset="0"/>
              </a:rPr>
              <a:t> The recurrence periods have been computed using the Gumbel I extreme values distribution  (Gumbel, E.J., 1958), for the sources where tsunamis have been observed in correlation with earthquakes, and for the magnitudes of the earthquakes that triggered tsunamis.</a:t>
            </a:r>
          </a:p>
          <a:p>
            <a:pPr algn="just">
              <a:buFont typeface="Arial" pitchFamily="34" charset="0"/>
              <a:buChar char="•"/>
            </a:pPr>
            <a:r>
              <a:rPr lang="en-GB" sz="1400" dirty="0">
                <a:latin typeface="Times New Roman" panose="02020603050405020304" pitchFamily="18" charset="0"/>
                <a:cs typeface="Times New Roman" panose="02020603050405020304" pitchFamily="18" charset="0"/>
              </a:rPr>
              <a:t> The studies have been conducted only for five regions, where tsunamis have been triggered by earthquake occurrence: </a:t>
            </a:r>
            <a:r>
              <a:rPr lang="en-US" sz="1400" dirty="0">
                <a:latin typeface="Times New Roman" panose="02020603050405020304" pitchFamily="18" charset="0"/>
                <a:cs typeface="Times New Roman" panose="02020603050405020304" pitchFamily="18" charset="0"/>
              </a:rPr>
              <a:t> Bulgaria - </a:t>
            </a:r>
            <a:r>
              <a:rPr lang="en-US" sz="1400" dirty="0" err="1">
                <a:latin typeface="Times New Roman" panose="02020603050405020304" pitchFamily="18" charset="0"/>
                <a:cs typeface="Times New Roman" panose="02020603050405020304" pitchFamily="18" charset="0"/>
              </a:rPr>
              <a:t>Shabla</a:t>
            </a:r>
            <a:r>
              <a:rPr lang="en-US" sz="1400" dirty="0">
                <a:latin typeface="Times New Roman" panose="02020603050405020304" pitchFamily="18" charset="0"/>
                <a:cs typeface="Times New Roman" panose="02020603050405020304" pitchFamily="18" charset="0"/>
              </a:rPr>
              <a:t> (4, 11), </a:t>
            </a:r>
            <a:r>
              <a:rPr lang="en-GB" sz="1400" dirty="0">
                <a:latin typeface="Times New Roman" panose="02020603050405020304" pitchFamily="18" charset="0"/>
                <a:cs typeface="Times New Roman" panose="02020603050405020304" pitchFamily="18" charset="0"/>
              </a:rPr>
              <a:t>Turkey (19), </a:t>
            </a:r>
            <a:r>
              <a:rPr lang="en-US" sz="1400" dirty="0">
                <a:latin typeface="Times New Roman" panose="02020603050405020304" pitchFamily="18" charset="0"/>
                <a:cs typeface="Times New Roman" panose="02020603050405020304" pitchFamily="18" charset="0"/>
              </a:rPr>
              <a:t>Georgia (2), Russia</a:t>
            </a:r>
            <a:r>
              <a:rPr lang="en-GB"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12, 13, 18, 20) and Ukraine - Crimea (3, 5, 7, 8, 9 10, 14, 15, 16).</a:t>
            </a:r>
          </a:p>
          <a:p>
            <a:pPr algn="just">
              <a:buFont typeface="Arial" pitchFamily="34" charset="0"/>
              <a:buChar char="•"/>
            </a:pPr>
            <a:r>
              <a:rPr lang="en-GB" sz="1400" dirty="0">
                <a:latin typeface="Times New Roman" panose="02020603050405020304" pitchFamily="18" charset="0"/>
                <a:cs typeface="Times New Roman" panose="02020603050405020304" pitchFamily="18" charset="0"/>
              </a:rPr>
              <a:t> Using the parameters provided by Moldovan I. A. (2013) and a numeric procedure, the most probable and the expected magnitudes as function of their return periods were also computed.</a:t>
            </a:r>
          </a:p>
        </p:txBody>
      </p:sp>
      <p:pic>
        <p:nvPicPr>
          <p:cNvPr id="5" name="Picture 3" descr="C:\Ruru\ELSEDIMA\recurence 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2706410"/>
            <a:ext cx="5410200" cy="362592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3657600"/>
            <a:ext cx="2362200" cy="830997"/>
          </a:xfrm>
          <a:prstGeom prst="rect">
            <a:avLst/>
          </a:prstGeom>
        </p:spPr>
        <p:txBody>
          <a:bodyPr wrap="square">
            <a:spAutoFit/>
          </a:bodyPr>
          <a:lstStyle/>
          <a:p>
            <a:pPr algn="just"/>
            <a:r>
              <a:rPr lang="en-GB" sz="1200" b="1" dirty="0">
                <a:latin typeface="Times New Roman" panose="02020603050405020304" pitchFamily="18" charset="0"/>
                <a:cs typeface="Times New Roman" panose="02020603050405020304" pitchFamily="18" charset="0"/>
              </a:rPr>
              <a:t>Earthquakes from  Black Sea which triggered tsunamis, and their return periods computed with Gumbel I distribution</a:t>
            </a:r>
          </a:p>
        </p:txBody>
      </p:sp>
      <p:sp>
        <p:nvSpPr>
          <p:cNvPr id="9" name="Footer Placeholder 9">
            <a:extLst>
              <a:ext uri="{FF2B5EF4-FFF2-40B4-BE49-F238E27FC236}">
                <a16:creationId xmlns:a16="http://schemas.microsoft.com/office/drawing/2014/main" xmlns="" id="{EFBB2168-87E1-4635-8AC9-B75B40B96995}"/>
              </a:ext>
            </a:extLst>
          </p:cNvPr>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pic>
        <p:nvPicPr>
          <p:cNvPr id="10" name="6_bun">
            <a:hlinkClick r:id="" action="ppaction://media"/>
            <a:extLst>
              <a:ext uri="{FF2B5EF4-FFF2-40B4-BE49-F238E27FC236}">
                <a16:creationId xmlns:a16="http://schemas.microsoft.com/office/drawing/2014/main" xmlns="" id="{62198F39-2F61-4DD6-A7A2-E7AF70ADB2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6005" y="5868987"/>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143000"/>
            <a:ext cx="8610600" cy="5570756"/>
          </a:xfrm>
          <a:prstGeom prst="rect">
            <a:avLst/>
          </a:prstGeom>
        </p:spPr>
        <p:txBody>
          <a:bodyPr wrap="square">
            <a:spAutoFit/>
          </a:bodyPr>
          <a:lstStyle/>
          <a:p>
            <a:pPr algn="just">
              <a:buFont typeface="Arial" pitchFamily="34" charset="0"/>
              <a:buChar char="•"/>
            </a:pPr>
            <a:r>
              <a:rPr lang="en-GB" sz="1600" dirty="0">
                <a:latin typeface="Times New Roman" panose="02020603050405020304" pitchFamily="18" charset="0"/>
                <a:cs typeface="Times New Roman" panose="02020603050405020304" pitchFamily="18" charset="0"/>
              </a:rPr>
              <a:t> The Black Sea area is liable to tsunamis generation and the statistics show that more than twenty tsunamis have been observed in the past (G.A. Papadopoulos, 2011). </a:t>
            </a:r>
          </a:p>
          <a:p>
            <a:pPr algn="just"/>
            <a:endParaRPr lang="en-GB" sz="1600" dirty="0">
              <a:latin typeface="Times New Roman" panose="02020603050405020304" pitchFamily="18" charset="0"/>
              <a:cs typeface="Times New Roman" panose="02020603050405020304" pitchFamily="18" charset="0"/>
            </a:endParaRPr>
          </a:p>
          <a:p>
            <a:pPr algn="just"/>
            <a:r>
              <a:rPr lang="en-GB" sz="1600" dirty="0">
                <a:latin typeface="Times New Roman" panose="02020603050405020304" pitchFamily="18" charset="0"/>
                <a:cs typeface="Times New Roman" panose="02020603050405020304" pitchFamily="18" charset="0"/>
              </a:rPr>
              <a:t>• The most known </a:t>
            </a:r>
            <a:r>
              <a:rPr lang="en-GB" sz="1600" dirty="0" err="1">
                <a:latin typeface="Times New Roman" panose="02020603050405020304" pitchFamily="18" charset="0"/>
                <a:cs typeface="Times New Roman" panose="02020603050405020304" pitchFamily="18" charset="0"/>
              </a:rPr>
              <a:t>tsunamigenic</a:t>
            </a:r>
            <a:r>
              <a:rPr lang="en-GB" sz="1600" dirty="0">
                <a:latin typeface="Times New Roman" panose="02020603050405020304" pitchFamily="18" charset="0"/>
                <a:cs typeface="Times New Roman" panose="02020603050405020304" pitchFamily="18" charset="0"/>
              </a:rPr>
              <a:t> event being generated on 31</a:t>
            </a:r>
            <a:r>
              <a:rPr lang="en-GB" sz="1600" baseline="30000" dirty="0">
                <a:latin typeface="Times New Roman" panose="02020603050405020304" pitchFamily="18" charset="0"/>
                <a:cs typeface="Times New Roman" panose="02020603050405020304" pitchFamily="18" charset="0"/>
              </a:rPr>
              <a:t>st</a:t>
            </a:r>
            <a:r>
              <a:rPr lang="en-GB" sz="1600" dirty="0">
                <a:latin typeface="Times New Roman" panose="02020603050405020304" pitchFamily="18" charset="0"/>
                <a:cs typeface="Times New Roman" panose="02020603050405020304" pitchFamily="18" charset="0"/>
              </a:rPr>
              <a:t> of March 1901, when, according to past studies, an earthquake with Mw = 7.2 has generated tsunami waves of 5 m height (Papadopoulos et al., 2011).  </a:t>
            </a:r>
          </a:p>
          <a:p>
            <a:pPr algn="just"/>
            <a:endParaRPr lang="en-GB" sz="1600" dirty="0">
              <a:latin typeface="Times New Roman" panose="02020603050405020304" pitchFamily="18" charset="0"/>
              <a:cs typeface="Times New Roman" panose="02020603050405020304" pitchFamily="18" charset="0"/>
            </a:endParaRPr>
          </a:p>
          <a:p>
            <a:pPr algn="just"/>
            <a:r>
              <a:rPr lang="en-GB" sz="1600" dirty="0">
                <a:latin typeface="Times New Roman" panose="02020603050405020304" pitchFamily="18" charset="0"/>
                <a:cs typeface="Times New Roman" panose="02020603050405020304" pitchFamily="18" charset="0"/>
              </a:rPr>
              <a:t> • The National Institute for Earth Physics (NIEP) </a:t>
            </a:r>
            <a:r>
              <a:rPr lang="en-US" sz="1600" dirty="0">
                <a:latin typeface="Times New Roman" panose="02020603050405020304" pitchFamily="18" charset="0"/>
                <a:cs typeface="Times New Roman" panose="02020603050405020304" pitchFamily="18" charset="0"/>
              </a:rPr>
              <a:t>in collaboration with other institutions of Romania, is acting to strengthen the cooperation and data exchanges with the Black Sea surrounding countries. </a:t>
            </a:r>
          </a:p>
          <a:p>
            <a:pPr algn="just"/>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 T</a:t>
            </a:r>
            <a:r>
              <a:rPr lang="en-GB" sz="1600" dirty="0">
                <a:latin typeface="Times New Roman" panose="02020603050405020304" pitchFamily="18" charset="0"/>
                <a:cs typeface="Times New Roman" panose="02020603050405020304" pitchFamily="18" charset="0"/>
              </a:rPr>
              <a:t>he first tsunami early-warning system in the Black Sea has been implemented and installed since 2013, being part of the of the routine monitoring activity. </a:t>
            </a:r>
          </a:p>
          <a:p>
            <a:pPr algn="just"/>
            <a:endParaRPr lang="en-GB"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 NIEP is Tsunami National Contact (TNC) and </a:t>
            </a:r>
            <a:r>
              <a:rPr lang="en-GB" sz="1600" dirty="0">
                <a:latin typeface="Times New Roman" panose="02020603050405020304" pitchFamily="18" charset="0"/>
                <a:cs typeface="Times New Roman" panose="02020603050405020304" pitchFamily="18" charset="0"/>
              </a:rPr>
              <a:t>Tsunami Warning Focal Points (TWFP) </a:t>
            </a:r>
            <a:r>
              <a:rPr lang="en-US" sz="1600" dirty="0">
                <a:latin typeface="Times New Roman" panose="02020603050405020304" pitchFamily="18" charset="0"/>
                <a:cs typeface="Times New Roman" panose="02020603050405020304" pitchFamily="18" charset="0"/>
              </a:rPr>
              <a:t>of Romania for </a:t>
            </a:r>
            <a:r>
              <a:rPr lang="en-GB" sz="1600" b="1" dirty="0">
                <a:latin typeface="Times New Roman" panose="02020603050405020304" pitchFamily="18" charset="0"/>
                <a:cs typeface="Times New Roman" panose="02020603050405020304" pitchFamily="18" charset="0"/>
              </a:rPr>
              <a:t>The Intergovernmental Coordination Group for the Tsunami Early Warning and Mitigation System in the North-eastern Atlantic</a:t>
            </a:r>
            <a:r>
              <a:rPr lang="en-GB" sz="1600" dirty="0">
                <a:latin typeface="Times New Roman" panose="02020603050405020304" pitchFamily="18" charset="0"/>
                <a:cs typeface="Times New Roman" panose="02020603050405020304" pitchFamily="18" charset="0"/>
              </a:rPr>
              <a:t>, the Mediterranean and connected seas (ICG/NEAMTWS), actively participating to the group’s activity and annual meetings, in the last 6 years.</a:t>
            </a:r>
          </a:p>
          <a:p>
            <a:pPr algn="just"/>
            <a:endParaRPr lang="en-GB"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 </a:t>
            </a:r>
            <a:r>
              <a:rPr lang="ro-RO" sz="1600" dirty="0">
                <a:latin typeface="Times New Roman" panose="02020603050405020304" pitchFamily="18" charset="0"/>
                <a:cs typeface="Times New Roman" panose="02020603050405020304" pitchFamily="18" charset="0"/>
              </a:rPr>
              <a:t>NIEP </a:t>
            </a:r>
            <a:r>
              <a:rPr lang="en-US" sz="1600" dirty="0">
                <a:latin typeface="Times New Roman" panose="02020603050405020304" pitchFamily="18" charset="0"/>
                <a:cs typeface="Times New Roman" panose="02020603050405020304" pitchFamily="18" charset="0"/>
              </a:rPr>
              <a:t>developed and implemented </a:t>
            </a:r>
            <a:r>
              <a:rPr lang="en-GB" sz="1600" dirty="0">
                <a:latin typeface="Times New Roman" panose="02020603050405020304" pitchFamily="18" charset="0"/>
                <a:cs typeface="Times New Roman" panose="02020603050405020304" pitchFamily="18" charset="0"/>
              </a:rPr>
              <a:t>a</a:t>
            </a:r>
            <a:r>
              <a:rPr lang="ro-RO" sz="1600" dirty="0">
                <a:latin typeface="Times New Roman" panose="02020603050405020304" pitchFamily="18" charset="0"/>
                <a:cs typeface="Times New Roman" panose="02020603050405020304" pitchFamily="18" charset="0"/>
              </a:rPr>
              <a:t> dedicate</a:t>
            </a:r>
            <a:r>
              <a:rPr lang="en-US" sz="1600" dirty="0">
                <a:latin typeface="Times New Roman" panose="02020603050405020304" pitchFamily="18" charset="0"/>
                <a:cs typeface="Times New Roman" panose="02020603050405020304" pitchFamily="18" charset="0"/>
              </a:rPr>
              <a:t>d</a:t>
            </a:r>
            <a:r>
              <a:rPr lang="ro-RO"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infrastructure</a:t>
            </a:r>
            <a:r>
              <a:rPr lang="ro-RO" sz="1600" dirty="0">
                <a:latin typeface="Times New Roman" panose="02020603050405020304" pitchFamily="18" charset="0"/>
                <a:cs typeface="Times New Roman" panose="02020603050405020304" pitchFamily="18" charset="0"/>
              </a:rPr>
              <a:t> for</a:t>
            </a:r>
            <a:r>
              <a:rPr lang="en-US" sz="1600" dirty="0">
                <a:latin typeface="Times New Roman" panose="02020603050405020304" pitchFamily="18" charset="0"/>
                <a:cs typeface="Times New Roman" panose="02020603050405020304" pitchFamily="18" charset="0"/>
              </a:rPr>
              <a:t> becoming p</a:t>
            </a:r>
            <a:r>
              <a:rPr lang="ro-RO" sz="1600" dirty="0">
                <a:latin typeface="Times New Roman" panose="02020603050405020304" pitchFamily="18" charset="0"/>
                <a:cs typeface="Times New Roman" panose="02020603050405020304" pitchFamily="18" charset="0"/>
              </a:rPr>
              <a:t>otential Tsunami Warning Centre in </a:t>
            </a:r>
            <a:r>
              <a:rPr lang="en-US" sz="1600" dirty="0">
                <a:latin typeface="Times New Roman" panose="02020603050405020304" pitchFamily="18" charset="0"/>
                <a:cs typeface="Times New Roman" panose="02020603050405020304" pitchFamily="18" charset="0"/>
              </a:rPr>
              <a:t>the </a:t>
            </a:r>
            <a:r>
              <a:rPr lang="ro-RO" sz="1600" dirty="0">
                <a:latin typeface="Times New Roman" panose="02020603050405020304" pitchFamily="18" charset="0"/>
                <a:cs typeface="Times New Roman" panose="02020603050405020304" pitchFamily="18" charset="0"/>
              </a:rPr>
              <a:t>Black Sea</a:t>
            </a:r>
            <a:r>
              <a:rPr lang="en-US" sz="1600" dirty="0">
                <a:latin typeface="Times New Roman" panose="02020603050405020304" pitchFamily="18" charset="0"/>
                <a:cs typeface="Times New Roman" panose="02020603050405020304" pitchFamily="18" charset="0"/>
              </a:rPr>
              <a:t> area, used for Global and regional tsunami monitoring, detection and warning (</a:t>
            </a:r>
            <a:r>
              <a:rPr lang="en-US" sz="1600" b="1" dirty="0">
                <a:latin typeface="Times New Roman" panose="02020603050405020304" pitchFamily="18" charset="0"/>
                <a:cs typeface="Times New Roman" panose="02020603050405020304" pitchFamily="18" charset="0"/>
              </a:rPr>
              <a:t>tsunami.infp.ro</a:t>
            </a:r>
            <a:r>
              <a:rPr lang="en-US" sz="1600" dirty="0">
                <a:latin typeface="Times New Roman" panose="02020603050405020304" pitchFamily="18" charset="0"/>
                <a:cs typeface="Times New Roman" panose="02020603050405020304" pitchFamily="18" charset="0"/>
              </a:rPr>
              <a:t>). </a:t>
            </a:r>
            <a:endParaRPr lang="ro-RO" sz="1600" dirty="0">
              <a:latin typeface="Times New Roman" panose="02020603050405020304" pitchFamily="18" charset="0"/>
              <a:cs typeface="Times New Roman" panose="02020603050405020304" pitchFamily="18" charset="0"/>
            </a:endParaRPr>
          </a:p>
          <a:p>
            <a:pPr algn="just"/>
            <a:endParaRPr lang="en-US" sz="1600" dirty="0">
              <a:latin typeface="Times New Roman" panose="02020603050405020304" pitchFamily="18" charset="0"/>
              <a:cs typeface="Times New Roman" panose="02020603050405020304" pitchFamily="18" charset="0"/>
            </a:endParaRPr>
          </a:p>
        </p:txBody>
      </p:sp>
      <p:sp>
        <p:nvSpPr>
          <p:cNvPr id="3" name="Rectangle 2"/>
          <p:cNvSpPr/>
          <p:nvPr/>
        </p:nvSpPr>
        <p:spPr>
          <a:xfrm>
            <a:off x="685800" y="304800"/>
            <a:ext cx="7924800" cy="461665"/>
          </a:xfrm>
          <a:prstGeom prst="rect">
            <a:avLst/>
          </a:prstGeom>
        </p:spPr>
        <p:txBody>
          <a:bodyPr wrap="square">
            <a:spAutoFit/>
          </a:bodyPr>
          <a:lstStyle/>
          <a:p>
            <a:r>
              <a:rPr lang="ro-RO" sz="2400" b="1" dirty="0">
                <a:effectLst>
                  <a:outerShdw blurRad="38100" dist="38100" dir="2700000" algn="tl">
                    <a:srgbClr val="000000">
                      <a:alpha val="43137"/>
                    </a:srgbClr>
                  </a:outerShdw>
                </a:effectLst>
              </a:rPr>
              <a:t>BLACK SEA TSUNAMIS MONITORING</a:t>
            </a:r>
            <a:endParaRPr lang="en-US" sz="2400" b="1" dirty="0">
              <a:effectLst>
                <a:outerShdw blurRad="38100" dist="38100" dir="2700000" algn="tl">
                  <a:srgbClr val="000000">
                    <a:alpha val="43137"/>
                  </a:srgbClr>
                </a:outerShdw>
              </a:effectLst>
            </a:endParaRPr>
          </a:p>
        </p:txBody>
      </p:sp>
      <p:sp>
        <p:nvSpPr>
          <p:cNvPr id="5" name="Footer Placeholder 9">
            <a:extLst>
              <a:ext uri="{FF2B5EF4-FFF2-40B4-BE49-F238E27FC236}">
                <a16:creationId xmlns:a16="http://schemas.microsoft.com/office/drawing/2014/main" xmlns="" id="{62EA8535-5813-4419-B372-0014AF057B51}"/>
              </a:ext>
            </a:extLst>
          </p:cNvPr>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pic>
        <p:nvPicPr>
          <p:cNvPr id="6" name="Slide7">
            <a:hlinkClick r:id="" action="ppaction://media"/>
            <a:extLst>
              <a:ext uri="{FF2B5EF4-FFF2-40B4-BE49-F238E27FC236}">
                <a16:creationId xmlns:a16="http://schemas.microsoft.com/office/drawing/2014/main" xmlns="" id="{7F9C6EB1-E64B-46EE-B5D7-F4739C57F7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51736" y="6047531"/>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04800"/>
            <a:ext cx="7086600" cy="400110"/>
          </a:xfrm>
          <a:prstGeom prst="rect">
            <a:avLst/>
          </a:prstGeom>
        </p:spPr>
        <p:txBody>
          <a:bodyPr wrap="square">
            <a:spAutoFit/>
          </a:bodyPr>
          <a:lstStyle/>
          <a:p>
            <a:r>
              <a:rPr lang="en-US" sz="2000" b="1" dirty="0">
                <a:effectLst>
                  <a:outerShdw blurRad="38100" dist="38100" dir="2700000" algn="tl">
                    <a:srgbClr val="000000">
                      <a:alpha val="43137"/>
                    </a:srgbClr>
                  </a:outerShdw>
                </a:effectLst>
                <a:cs typeface="Times New Roman" panose="02020603050405020304" pitchFamily="18" charset="0"/>
              </a:rPr>
              <a:t>NEAR REAL TIME FOCAL MECHANISM SOLUTIONS</a:t>
            </a:r>
            <a:r>
              <a:rPr lang="en-US" sz="2000" b="1"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838200"/>
            <a:ext cx="7924800" cy="109666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55615"/>
            <a:ext cx="2667000" cy="3047409"/>
          </a:xfrm>
          <a:prstGeom prst="rect">
            <a:avLst/>
          </a:prstGeom>
          <a:ln>
            <a:solidFill>
              <a:schemeClr val="tx1"/>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4702" y="2155615"/>
            <a:ext cx="4431991" cy="2644985"/>
          </a:xfrm>
          <a:prstGeom prst="rect">
            <a:avLst/>
          </a:prstGeom>
          <a:ln>
            <a:solidFill>
              <a:schemeClr val="tx1"/>
            </a:solidFill>
          </a:ln>
        </p:spPr>
      </p:pic>
      <p:sp>
        <p:nvSpPr>
          <p:cNvPr id="8" name="Rectangle 7"/>
          <p:cNvSpPr/>
          <p:nvPr/>
        </p:nvSpPr>
        <p:spPr>
          <a:xfrm>
            <a:off x="3352800" y="4836385"/>
            <a:ext cx="5425909" cy="461665"/>
          </a:xfrm>
          <a:prstGeom prst="rect">
            <a:avLst/>
          </a:prstGeom>
        </p:spPr>
        <p:txBody>
          <a:bodyPr wrap="none">
            <a:spAutoFit/>
          </a:bodyPr>
          <a:lstStyle/>
          <a:p>
            <a:pPr algn="ctr"/>
            <a:r>
              <a:rPr lang="en-GB" sz="1200" dirty="0">
                <a:latin typeface="Times New Roman" panose="02020603050405020304" pitchFamily="18" charset="0"/>
                <a:cs typeface="Times New Roman" panose="02020603050405020304" pitchFamily="18" charset="0"/>
              </a:rPr>
              <a:t>Example of a recent event from Black Sea (Turkey) with Mw&gt;5, 15.10.2016, Mw 5.1</a:t>
            </a:r>
          </a:p>
          <a:p>
            <a:pPr algn="ctr"/>
            <a:r>
              <a:rPr lang="en-GB" sz="1200" dirty="0">
                <a:latin typeface="Times New Roman" panose="02020603050405020304" pitchFamily="18" charset="0"/>
                <a:cs typeface="Times New Roman" panose="02020603050405020304" pitchFamily="18" charset="0"/>
              </a:rPr>
              <a:t>(sources: EMSC-CSEM,USGS)</a:t>
            </a:r>
          </a:p>
        </p:txBody>
      </p:sp>
      <p:sp>
        <p:nvSpPr>
          <p:cNvPr id="5" name="TextBox 4"/>
          <p:cNvSpPr txBox="1"/>
          <p:nvPr/>
        </p:nvSpPr>
        <p:spPr>
          <a:xfrm>
            <a:off x="274105" y="5410200"/>
            <a:ext cx="8641296"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NIEP perform MT in automatic mode using FMNEAR (Bertrand </a:t>
            </a:r>
            <a:r>
              <a:rPr lang="en-US" dirty="0" err="1">
                <a:latin typeface="Times New Roman" panose="02020603050405020304" pitchFamily="18" charset="0"/>
                <a:cs typeface="Times New Roman" panose="02020603050405020304" pitchFamily="18" charset="0"/>
              </a:rPr>
              <a:t>Delouis</a:t>
            </a:r>
            <a:r>
              <a:rPr lang="en-US" dirty="0">
                <a:latin typeface="Times New Roman" panose="02020603050405020304" pitchFamily="18" charset="0"/>
                <a:cs typeface="Times New Roman" panose="02020603050405020304" pitchFamily="18" charset="0"/>
              </a:rPr>
              <a:t> ) and TOAST (</a:t>
            </a:r>
            <a:r>
              <a:rPr lang="en-US" dirty="0" err="1">
                <a:latin typeface="Times New Roman" panose="02020603050405020304" pitchFamily="18" charset="0"/>
                <a:cs typeface="Times New Roman" panose="02020603050405020304" pitchFamily="18" charset="0"/>
              </a:rPr>
              <a:t>Gempa</a:t>
            </a:r>
            <a:r>
              <a:rPr lang="en-US" dirty="0">
                <a:latin typeface="Times New Roman" panose="02020603050405020304" pitchFamily="18" charset="0"/>
                <a:cs typeface="Times New Roman" panose="02020603050405020304" pitchFamily="18" charset="0"/>
              </a:rPr>
              <a:t> LTD). In manual mode we use ISOLA.  </a:t>
            </a:r>
          </a:p>
        </p:txBody>
      </p:sp>
      <p:sp>
        <p:nvSpPr>
          <p:cNvPr id="9" name="Footer Placeholder 9">
            <a:extLst>
              <a:ext uri="{FF2B5EF4-FFF2-40B4-BE49-F238E27FC236}">
                <a16:creationId xmlns:a16="http://schemas.microsoft.com/office/drawing/2014/main" xmlns="" id="{66817541-30EA-4082-931E-3D92B184A669}"/>
              </a:ext>
            </a:extLst>
          </p:cNvPr>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pic>
        <p:nvPicPr>
          <p:cNvPr id="2" name="Slide8">
            <a:hlinkClick r:id="" action="ppaction://media"/>
            <a:extLst>
              <a:ext uri="{FF2B5EF4-FFF2-40B4-BE49-F238E27FC236}">
                <a16:creationId xmlns:a16="http://schemas.microsoft.com/office/drawing/2014/main" xmlns="" id="{1239A833-9B59-4644-9D85-F5BAA1D32B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65541" y="6112668"/>
            <a:ext cx="487363" cy="487363"/>
          </a:xfrm>
          <a:prstGeom prst="rect">
            <a:avLst/>
          </a:prstGeom>
        </p:spPr>
      </p:pic>
    </p:spTree>
    <p:extLst>
      <p:ext uri="{BB962C8B-B14F-4D97-AF65-F5344CB8AC3E}">
        <p14:creationId xmlns:p14="http://schemas.microsoft.com/office/powerpoint/2010/main" val="62240765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4" cstate="print"/>
          <a:srcRect/>
          <a:stretch>
            <a:fillRect/>
          </a:stretch>
        </p:blipFill>
        <p:spPr bwMode="auto">
          <a:xfrm>
            <a:off x="838200" y="533400"/>
            <a:ext cx="7645400" cy="5486400"/>
          </a:xfrm>
          <a:prstGeom prst="rect">
            <a:avLst/>
          </a:prstGeom>
          <a:noFill/>
          <a:ln w="9525">
            <a:noFill/>
            <a:miter lim="800000"/>
            <a:headEnd/>
            <a:tailEnd/>
          </a:ln>
        </p:spPr>
      </p:pic>
      <p:sp>
        <p:nvSpPr>
          <p:cNvPr id="4" name="Footer Placeholder 9">
            <a:extLst>
              <a:ext uri="{FF2B5EF4-FFF2-40B4-BE49-F238E27FC236}">
                <a16:creationId xmlns:a16="http://schemas.microsoft.com/office/drawing/2014/main" xmlns="" id="{49452E67-D6D9-461F-B1D0-F08E037BCC9E}"/>
              </a:ext>
            </a:extLst>
          </p:cNvPr>
          <p:cNvSpPr>
            <a:spLocks noGrp="1"/>
          </p:cNvSpPr>
          <p:nvPr>
            <p:ph type="ftr" sz="quarter" idx="11"/>
          </p:nvPr>
        </p:nvSpPr>
        <p:spPr>
          <a:xfrm>
            <a:off x="1676400" y="6356350"/>
            <a:ext cx="5486400" cy="365125"/>
          </a:xfrm>
        </p:spPr>
        <p:txBody>
          <a:bodyPr/>
          <a:lstStyle/>
          <a:p>
            <a:pPr algn="ctr"/>
            <a:r>
              <a:rPr lang="en-US" sz="1600" dirty="0">
                <a:latin typeface="Times New Roman" panose="02020603050405020304" pitchFamily="18" charset="0"/>
                <a:cs typeface="Times New Roman" panose="02020603050405020304" pitchFamily="18" charset="0"/>
              </a:rPr>
              <a:t>ICG/NEAMTWS XVII, </a:t>
            </a:r>
            <a:r>
              <a:rPr lang="en-US" sz="1600" dirty="0">
                <a:effectLst/>
                <a:latin typeface="Times New Roman" panose="02020603050405020304" pitchFamily="18" charset="0"/>
                <a:cs typeface="Times New Roman" panose="02020603050405020304" pitchFamily="18" charset="0"/>
              </a:rPr>
              <a:t>UNESCO, 24–26 November 2021</a:t>
            </a:r>
            <a:endParaRPr lang="en-US" sz="1600" dirty="0">
              <a:latin typeface="Times New Roman" panose="02020603050405020304" pitchFamily="18" charset="0"/>
              <a:cs typeface="Times New Roman" panose="02020603050405020304" pitchFamily="18" charset="0"/>
            </a:endParaRPr>
          </a:p>
        </p:txBody>
      </p:sp>
      <p:pic>
        <p:nvPicPr>
          <p:cNvPr id="5" name="slide9">
            <a:hlinkClick r:id="" action="ppaction://media"/>
            <a:extLst>
              <a:ext uri="{FF2B5EF4-FFF2-40B4-BE49-F238E27FC236}">
                <a16:creationId xmlns:a16="http://schemas.microsoft.com/office/drawing/2014/main" xmlns="" id="{E939C01B-A2C3-4380-86F0-C73B1BCBAB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6112668"/>
            <a:ext cx="487363" cy="487363"/>
          </a:xfrm>
          <a:prstGeom prst="rect">
            <a:avLst/>
          </a:prstGeom>
        </p:spPr>
      </p:pic>
    </p:spTree>
    <p:extLst>
      <p:ext uri="{BB962C8B-B14F-4D97-AF65-F5344CB8AC3E}">
        <p14:creationId xmlns:p14="http://schemas.microsoft.com/office/powerpoint/2010/main" val="1077551344"/>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5115</TotalTime>
  <Words>2016</Words>
  <Application>Microsoft Office PowerPoint</Application>
  <PresentationFormat>On-screen Show (4:3)</PresentationFormat>
  <Paragraphs>294</Paragraphs>
  <Slides>24</Slides>
  <Notes>1</Notes>
  <HiddenSlides>0</HiddenSlides>
  <MMClips>20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Constantia</vt:lpstr>
      <vt:lpstr>Lucida Sans</vt:lpstr>
      <vt:lpstr>Palatino Linotype</vt:lpstr>
      <vt:lpstr>Times New Roman</vt:lpstr>
      <vt:lpstr>Wingdings 2</vt:lpstr>
      <vt:lpstr>Flow</vt:lpstr>
      <vt:lpstr> TSUNAMI RELATED ACTIVITIES AT NIEP (ROMANIA)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TSUNAMI MODELING</vt:lpstr>
      <vt:lpstr>TSUNAMI SIMULATION  FOR AN EARTHQUAKE IN SHABLA AREA (TAT software)  INITIAL CONDITIONS: LAT. 43.45, LONG. 28.69, Mw 7.5, DEPTH 10 KM</vt:lpstr>
      <vt:lpstr>TSUNAMI SIMULATION  FOR AN EARTHQUAKE IN SHABLA AREA (TRIDEC software)  INITIAL CONDITIONS: LAT. 43.45, LONG. 28.69, Mw 7.5, DEPTH 30 KM</vt:lpstr>
      <vt:lpstr> FUNCTIONS AND REQUIREMENTS  FOR TSUNAMI SERVICE PROVIDERS </vt:lpstr>
      <vt:lpstr>   CONCLUSIONS  • Along with other Institutes, we have achieved the first system of monitoring and real-time warning of marine hazards in the Black Sea.  • Given its increased interest shown lately in marine related hazards, NIEP is planning to add new equipment to the existing network and to continuously monitor the seismic activity in the western Black Sea area.   • Researchers from NIEP have structured numerous scientific papers, presented at national and international conferences, and/or published in different articles, related to earthquakes and tsunamis in the Black Sea.  • NIEP was and is still involved in national, regional and international tsunami related projects:  National projects: Multidisciplinary researches on natural hazards. Case study: tsunami type phenomenon in the Black Sea (PROFET) Regional projects: Black Sea Earthquake Safety Net(work) (ESNET); Set-up and implementation of key core components of a regional early-warning system for marine geo-hazards of risk to the Romanian-Bulgarian Black Sea coastal area (MARINEGEOHAZARDS). International projects: Assessment, STrategy And Risk Reduction for Tsunamis in Europe - Black Sea (ASTARTE); Global Tsunami Informal Monitoring Service (GTIMS); Global Tsunami Informal Monitoring Service 2 (GTIMS2); All Risk Integrated System Towards the Holistic Early-Warning (ARISTOTLE), All Risk Integrated System Towards the Holistic Early-Warning 2 (ARISTOTLE 2), Accelerating Global science In Tsunami HAzard and Risk analysis (AGITHAR)  • NIEP is also part of the Global Tsunami Monitoring (GTM) group.  • The Global Earthquake Monitoring Processing Analysis (GEMPA) software was also recently installed at NIEP, with its tsunami related section Tsunami Observation and Simulation (TOAST).  </vt:lpstr>
      <vt:lpstr>PowerPoint Presentation</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EARTHQUAKES AND TSUNAMIS IN THE WESTERN BLACK SEA AREA</dc:title>
  <dc:creator>Constantin Ionescu</dc:creator>
  <cp:lastModifiedBy>Alejandro Rojas</cp:lastModifiedBy>
  <cp:revision>237</cp:revision>
  <dcterms:created xsi:type="dcterms:W3CDTF">2006-08-16T00:00:00Z</dcterms:created>
  <dcterms:modified xsi:type="dcterms:W3CDTF">2021-11-22T01:57:16Z</dcterms:modified>
</cp:coreProperties>
</file>