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302" r:id="rId4"/>
    <p:sldId id="303" r:id="rId5"/>
    <p:sldId id="304" r:id="rId6"/>
    <p:sldId id="309" r:id="rId7"/>
    <p:sldId id="308" r:id="rId8"/>
    <p:sldId id="310" r:id="rId9"/>
    <p:sldId id="311" r:id="rId10"/>
    <p:sldId id="257" r:id="rId11"/>
    <p:sldId id="287" r:id="rId12"/>
    <p:sldId id="297" r:id="rId13"/>
    <p:sldId id="298" r:id="rId14"/>
    <p:sldId id="258" r:id="rId15"/>
    <p:sldId id="265" r:id="rId16"/>
    <p:sldId id="266" r:id="rId17"/>
    <p:sldId id="300" r:id="rId18"/>
    <p:sldId id="285" r:id="rId19"/>
    <p:sldId id="286" r:id="rId20"/>
    <p:sldId id="259" r:id="rId21"/>
    <p:sldId id="260" r:id="rId22"/>
    <p:sldId id="267" r:id="rId23"/>
    <p:sldId id="268" r:id="rId24"/>
    <p:sldId id="269" r:id="rId25"/>
    <p:sldId id="288" r:id="rId26"/>
    <p:sldId id="299" r:id="rId27"/>
    <p:sldId id="289" r:id="rId28"/>
    <p:sldId id="274" r:id="rId29"/>
    <p:sldId id="280" r:id="rId30"/>
    <p:sldId id="281" r:id="rId31"/>
    <p:sldId id="282" r:id="rId32"/>
    <p:sldId id="306" r:id="rId33"/>
    <p:sldId id="305" r:id="rId34"/>
    <p:sldId id="307" r:id="rId35"/>
    <p:sldId id="283" r:id="rId36"/>
    <p:sldId id="301" r:id="rId37"/>
    <p:sldId id="290" r:id="rId38"/>
    <p:sldId id="291" r:id="rId39"/>
    <p:sldId id="292" r:id="rId40"/>
    <p:sldId id="294" r:id="rId41"/>
    <p:sldId id="295" r:id="rId42"/>
    <p:sldId id="296"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63"/>
  </p:normalViewPr>
  <p:slideViewPr>
    <p:cSldViewPr snapToGrid="0" snapToObjects="1">
      <p:cViewPr varScale="1">
        <p:scale>
          <a:sx n="92" d="100"/>
          <a:sy n="92" d="100"/>
        </p:scale>
        <p:origin x="4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4AB86-17F2-D048-BCF0-DE2DFC3713C9}" type="doc">
      <dgm:prSet loTypeId="urn:microsoft.com/office/officeart/2005/8/layout/hProcess6" loCatId="" qsTypeId="urn:microsoft.com/office/officeart/2005/8/quickstyle/simple1" qsCatId="simple" csTypeId="urn:microsoft.com/office/officeart/2005/8/colors/accent1_2" csCatId="accent1" phldr="1"/>
      <dgm:spPr/>
    </dgm:pt>
    <dgm:pt modelId="{484A8325-CC4D-8B43-8425-669D44AF51B7}">
      <dgm:prSet phldrT="[Testo]" custT="1"/>
      <dgm:spPr/>
      <dgm:t>
        <a:bodyPr/>
        <a:lstStyle/>
        <a:p>
          <a:r>
            <a:rPr lang="it-IT" sz="800" dirty="0"/>
            <a:t>– </a:t>
          </a:r>
          <a:r>
            <a:rPr lang="it-IT" sz="800" dirty="0" err="1"/>
            <a:t>Enthusiastic</a:t>
          </a:r>
          <a:r>
            <a:rPr lang="it-IT" sz="800" dirty="0"/>
            <a:t> </a:t>
          </a:r>
          <a:r>
            <a:rPr lang="it-IT" sz="800" dirty="0" err="1"/>
            <a:t>authorities</a:t>
          </a:r>
          <a:r>
            <a:rPr lang="it-IT" sz="800" dirty="0"/>
            <a:t> </a:t>
          </a:r>
          <a:r>
            <a:rPr lang="it-IT" sz="800" dirty="0" err="1"/>
            <a:t>response</a:t>
          </a:r>
          <a:endParaRPr lang="it-IT" sz="800" dirty="0"/>
        </a:p>
        <a:p>
          <a:r>
            <a:rPr lang="it-IT" sz="800" dirty="0"/>
            <a:t>– By the end of 2020 </a:t>
          </a:r>
          <a:r>
            <a:rPr lang="it-IT" sz="800" dirty="0" err="1"/>
            <a:t>two</a:t>
          </a:r>
          <a:r>
            <a:rPr lang="it-IT" sz="800" dirty="0"/>
            <a:t> </a:t>
          </a:r>
          <a:r>
            <a:rPr lang="it-IT" sz="800" dirty="0" err="1"/>
            <a:t>municipalities</a:t>
          </a:r>
          <a:r>
            <a:rPr lang="it-IT" sz="800" dirty="0"/>
            <a:t> </a:t>
          </a:r>
          <a:r>
            <a:rPr lang="it-IT" sz="800" dirty="0" err="1"/>
            <a:t>have</a:t>
          </a:r>
          <a:r>
            <a:rPr lang="it-IT" sz="800" dirty="0"/>
            <a:t> </a:t>
          </a:r>
          <a:r>
            <a:rPr lang="it-IT" sz="800" dirty="0" err="1"/>
            <a:t>adopted</a:t>
          </a:r>
          <a:r>
            <a:rPr lang="it-IT" sz="800" dirty="0"/>
            <a:t> </a:t>
          </a:r>
          <a:r>
            <a:rPr lang="it-IT" sz="800" dirty="0" err="1"/>
            <a:t>official</a:t>
          </a:r>
          <a:r>
            <a:rPr lang="it-IT" sz="800" dirty="0"/>
            <a:t> </a:t>
          </a:r>
          <a:r>
            <a:rPr lang="it-IT" sz="800" dirty="0" err="1"/>
            <a:t>resolutions</a:t>
          </a:r>
          <a:endParaRPr lang="it-IT" sz="800" dirty="0"/>
        </a:p>
        <a:p>
          <a:r>
            <a:rPr lang="it-IT" sz="800" dirty="0"/>
            <a:t>– </a:t>
          </a:r>
          <a:r>
            <a:rPr lang="it-IT" sz="800" dirty="0" err="1"/>
            <a:t>Municipalities</a:t>
          </a:r>
          <a:r>
            <a:rPr lang="it-IT" sz="800" dirty="0"/>
            <a:t> </a:t>
          </a:r>
          <a:r>
            <a:rPr lang="it-IT" sz="800" dirty="0" err="1"/>
            <a:t>have</a:t>
          </a:r>
          <a:r>
            <a:rPr lang="it-IT" sz="800" dirty="0"/>
            <a:t> </a:t>
          </a:r>
          <a:r>
            <a:rPr lang="it-IT" sz="800" dirty="0" err="1"/>
            <a:t>developed</a:t>
          </a:r>
          <a:r>
            <a:rPr lang="it-IT" sz="800" dirty="0"/>
            <a:t> </a:t>
          </a:r>
          <a:r>
            <a:rPr lang="it-IT" sz="800" dirty="0" err="1"/>
            <a:t>timetables</a:t>
          </a:r>
          <a:r>
            <a:rPr lang="it-IT" sz="800" dirty="0"/>
            <a:t> of </a:t>
          </a:r>
          <a:r>
            <a:rPr lang="it-IT" sz="800" dirty="0" err="1"/>
            <a:t>actions</a:t>
          </a:r>
          <a:r>
            <a:rPr lang="it-IT" sz="800" dirty="0"/>
            <a:t> to be </a:t>
          </a:r>
          <a:r>
            <a:rPr lang="it-IT" sz="800" dirty="0" err="1"/>
            <a:t>taken</a:t>
          </a:r>
          <a:endParaRPr lang="it-IT" sz="800" dirty="0"/>
        </a:p>
      </dgm:t>
    </dgm:pt>
    <dgm:pt modelId="{C9B30AB8-206F-3F4C-A9C3-69F87F22D5BB}" type="parTrans" cxnId="{662B5F99-2821-724E-8C2D-9928314A1D3D}">
      <dgm:prSet/>
      <dgm:spPr/>
      <dgm:t>
        <a:bodyPr/>
        <a:lstStyle/>
        <a:p>
          <a:endParaRPr lang="it-IT"/>
        </a:p>
      </dgm:t>
    </dgm:pt>
    <dgm:pt modelId="{38C4F693-F0AF-544B-8809-264B0E56DE78}" type="sibTrans" cxnId="{662B5F99-2821-724E-8C2D-9928314A1D3D}">
      <dgm:prSet/>
      <dgm:spPr/>
      <dgm:t>
        <a:bodyPr/>
        <a:lstStyle/>
        <a:p>
          <a:endParaRPr lang="it-IT"/>
        </a:p>
      </dgm:t>
    </dgm:pt>
    <dgm:pt modelId="{9135BBBB-8F8D-A444-A6BD-36228B0AE939}">
      <dgm:prSet phldrT="[Testo]" custT="1"/>
      <dgm:spPr/>
      <dgm:t>
        <a:bodyPr/>
        <a:lstStyle/>
        <a:p>
          <a:r>
            <a:rPr lang="it-IT" sz="1100" dirty="0"/>
            <a:t>3 </a:t>
          </a:r>
          <a:r>
            <a:rPr lang="it-IT" sz="1100" dirty="0" err="1"/>
            <a:t>coastal</a:t>
          </a:r>
          <a:r>
            <a:rPr lang="it-IT" sz="1100" dirty="0"/>
            <a:t> </a:t>
          </a:r>
          <a:r>
            <a:rPr lang="it-IT" sz="1100" dirty="0" err="1"/>
            <a:t>municipalities</a:t>
          </a:r>
          <a:r>
            <a:rPr lang="it-IT" sz="1100" dirty="0"/>
            <a:t> </a:t>
          </a:r>
          <a:r>
            <a:rPr lang="it-IT" sz="1100" dirty="0" err="1"/>
            <a:t>involved</a:t>
          </a:r>
          <a:r>
            <a:rPr lang="it-IT" sz="1100" dirty="0"/>
            <a:t> with high to moderate tsunami </a:t>
          </a:r>
          <a:r>
            <a:rPr lang="it-IT" sz="1100" dirty="0" err="1"/>
            <a:t>hazard</a:t>
          </a:r>
          <a:endParaRPr lang="it-IT" sz="1100" dirty="0"/>
        </a:p>
      </dgm:t>
    </dgm:pt>
    <dgm:pt modelId="{32F59FB3-51F4-3E49-800A-DB94973B639B}" type="parTrans" cxnId="{EA2D99A1-6319-814C-A7CA-56F7CFAE2554}">
      <dgm:prSet/>
      <dgm:spPr/>
      <dgm:t>
        <a:bodyPr/>
        <a:lstStyle/>
        <a:p>
          <a:endParaRPr lang="it-IT"/>
        </a:p>
      </dgm:t>
    </dgm:pt>
    <dgm:pt modelId="{D40E2DC0-ECBB-0846-9D4B-BAEF4C69F011}" type="sibTrans" cxnId="{EA2D99A1-6319-814C-A7CA-56F7CFAE2554}">
      <dgm:prSet/>
      <dgm:spPr/>
      <dgm:t>
        <a:bodyPr/>
        <a:lstStyle/>
        <a:p>
          <a:endParaRPr lang="it-IT"/>
        </a:p>
      </dgm:t>
    </dgm:pt>
    <dgm:pt modelId="{304E690E-49D3-0B4C-B195-6F4195B91DA1}">
      <dgm:prSet phldrT="[Testo]" custT="1"/>
      <dgm:spPr/>
      <dgm:t>
        <a:bodyPr/>
        <a:lstStyle/>
        <a:p>
          <a:pPr>
            <a:lnSpc>
              <a:spcPct val="100000"/>
            </a:lnSpc>
            <a:spcAft>
              <a:spcPts val="0"/>
            </a:spcAft>
          </a:pPr>
          <a:r>
            <a:rPr lang="it-IT" sz="1100" dirty="0"/>
            <a:t>In 2020 </a:t>
          </a:r>
          <a:r>
            <a:rPr lang="it-IT" sz="1100" dirty="0" err="1"/>
            <a:t>we</a:t>
          </a:r>
          <a:r>
            <a:rPr lang="it-IT" sz="1100" dirty="0"/>
            <a:t> </a:t>
          </a:r>
          <a:r>
            <a:rPr lang="it-IT" sz="1100" dirty="0" err="1"/>
            <a:t>have</a:t>
          </a:r>
          <a:r>
            <a:rPr lang="it-IT" sz="1100" dirty="0"/>
            <a:t> </a:t>
          </a:r>
          <a:r>
            <a:rPr lang="it-IT" sz="1100" dirty="0" err="1"/>
            <a:t>started</a:t>
          </a:r>
          <a:r>
            <a:rPr lang="it-IT" sz="1100" dirty="0"/>
            <a:t> the Tsunami Ready</a:t>
          </a:r>
          <a:r>
            <a:rPr lang="it-IT" sz="1100" baseline="0" dirty="0"/>
            <a:t> </a:t>
          </a:r>
          <a:r>
            <a:rPr lang="it-IT" sz="1100" baseline="0" dirty="0" err="1"/>
            <a:t>programme</a:t>
          </a:r>
          <a:r>
            <a:rPr lang="it-IT" sz="1100" baseline="0" dirty="0"/>
            <a:t> in </a:t>
          </a:r>
          <a:r>
            <a:rPr lang="it-IT" sz="1100" baseline="0" dirty="0" err="1"/>
            <a:t>Italy</a:t>
          </a:r>
          <a:endParaRPr lang="it-IT" sz="1100" dirty="0"/>
        </a:p>
      </dgm:t>
    </dgm:pt>
    <dgm:pt modelId="{E2A01350-22D0-E240-8BE5-21920693332B}" type="parTrans" cxnId="{EA110000-6748-BB46-9F5A-68F6137BAFC9}">
      <dgm:prSet/>
      <dgm:spPr/>
      <dgm:t>
        <a:bodyPr/>
        <a:lstStyle/>
        <a:p>
          <a:endParaRPr lang="it-IT"/>
        </a:p>
      </dgm:t>
    </dgm:pt>
    <dgm:pt modelId="{4C23EE05-A921-DA46-87C7-A8D54DA6D0AE}" type="sibTrans" cxnId="{EA110000-6748-BB46-9F5A-68F6137BAFC9}">
      <dgm:prSet/>
      <dgm:spPr/>
      <dgm:t>
        <a:bodyPr/>
        <a:lstStyle/>
        <a:p>
          <a:endParaRPr lang="it-IT"/>
        </a:p>
      </dgm:t>
    </dgm:pt>
    <dgm:pt modelId="{3B983239-7C7A-F542-A75F-4FC3EF8FDB44}" type="pres">
      <dgm:prSet presAssocID="{E9C4AB86-17F2-D048-BCF0-DE2DFC3713C9}" presName="theList" presStyleCnt="0">
        <dgm:presLayoutVars>
          <dgm:dir/>
          <dgm:animLvl val="lvl"/>
          <dgm:resizeHandles val="exact"/>
        </dgm:presLayoutVars>
      </dgm:prSet>
      <dgm:spPr/>
    </dgm:pt>
    <dgm:pt modelId="{51CF14FE-54EC-8940-8002-6FC4643B9831}" type="pres">
      <dgm:prSet presAssocID="{484A8325-CC4D-8B43-8425-669D44AF51B7}" presName="compNode" presStyleCnt="0"/>
      <dgm:spPr/>
    </dgm:pt>
    <dgm:pt modelId="{94A179F4-776A-EA45-9386-9B8D96A4D61C}" type="pres">
      <dgm:prSet presAssocID="{484A8325-CC4D-8B43-8425-669D44AF51B7}" presName="noGeometry" presStyleCnt="0"/>
      <dgm:spPr/>
    </dgm:pt>
    <dgm:pt modelId="{50C75BEC-DFF1-C34D-8F8B-D9D29231DE7A}" type="pres">
      <dgm:prSet presAssocID="{484A8325-CC4D-8B43-8425-669D44AF51B7}" presName="childTextVisible" presStyleLbl="bgAccFollowNode1" presStyleIdx="0" presStyleCnt="3" custScaleX="36323" custScaleY="8507" custLinFactNeighborX="86116" custLinFactNeighborY="-13286">
        <dgm:presLayoutVars>
          <dgm:bulletEnabled val="1"/>
        </dgm:presLayoutVars>
      </dgm:prSet>
      <dgm:spPr/>
    </dgm:pt>
    <dgm:pt modelId="{CA84EB8A-AC3E-8F40-9E8C-0AB34D707FA6}" type="pres">
      <dgm:prSet presAssocID="{484A8325-CC4D-8B43-8425-669D44AF51B7}" presName="childTextHidden" presStyleLbl="bgAccFollowNode1" presStyleIdx="0" presStyleCnt="3"/>
      <dgm:spPr/>
    </dgm:pt>
    <dgm:pt modelId="{7B9AA68A-3930-0340-8678-804C417A0F1B}" type="pres">
      <dgm:prSet presAssocID="{484A8325-CC4D-8B43-8425-669D44AF51B7}" presName="parentText" presStyleLbl="node1" presStyleIdx="0" presStyleCnt="3" custScaleX="105916" custScaleY="103554" custLinFactX="291605" custLinFactNeighborX="300000" custLinFactNeighborY="-12842">
        <dgm:presLayoutVars>
          <dgm:chMax val="1"/>
          <dgm:bulletEnabled val="1"/>
        </dgm:presLayoutVars>
      </dgm:prSet>
      <dgm:spPr/>
      <dgm:t>
        <a:bodyPr/>
        <a:lstStyle/>
        <a:p>
          <a:endParaRPr lang="es-ES"/>
        </a:p>
      </dgm:t>
    </dgm:pt>
    <dgm:pt modelId="{35A5069B-9CD6-6E4D-B232-C904572D186F}" type="pres">
      <dgm:prSet presAssocID="{484A8325-CC4D-8B43-8425-669D44AF51B7}" presName="aSpace" presStyleCnt="0"/>
      <dgm:spPr/>
    </dgm:pt>
    <dgm:pt modelId="{2A0066EC-139B-3449-87AF-97172CCFD738}" type="pres">
      <dgm:prSet presAssocID="{9135BBBB-8F8D-A444-A6BD-36228B0AE939}" presName="compNode" presStyleCnt="0"/>
      <dgm:spPr/>
    </dgm:pt>
    <dgm:pt modelId="{6A48DBF6-76D7-724D-9A9A-8AB7197ED860}" type="pres">
      <dgm:prSet presAssocID="{9135BBBB-8F8D-A444-A6BD-36228B0AE939}" presName="noGeometry" presStyleCnt="0"/>
      <dgm:spPr/>
    </dgm:pt>
    <dgm:pt modelId="{9E823EFD-9A69-8A4F-BE87-63BCDBB53A2B}" type="pres">
      <dgm:prSet presAssocID="{9135BBBB-8F8D-A444-A6BD-36228B0AE939}" presName="childTextVisible" presStyleLbl="bgAccFollowNode1" presStyleIdx="1" presStyleCnt="3" custScaleX="37001" custScaleY="9093" custLinFactNeighborX="58897" custLinFactNeighborY="-14547">
        <dgm:presLayoutVars>
          <dgm:bulletEnabled val="1"/>
        </dgm:presLayoutVars>
      </dgm:prSet>
      <dgm:spPr/>
    </dgm:pt>
    <dgm:pt modelId="{9A3CCE95-F18C-5644-8ACE-90F216B4D021}" type="pres">
      <dgm:prSet presAssocID="{9135BBBB-8F8D-A444-A6BD-36228B0AE939}" presName="childTextHidden" presStyleLbl="bgAccFollowNode1" presStyleIdx="1" presStyleCnt="3"/>
      <dgm:spPr/>
    </dgm:pt>
    <dgm:pt modelId="{0CEBB7EA-C244-5A4C-BD2D-2EC54F627F3C}" type="pres">
      <dgm:prSet presAssocID="{9135BBBB-8F8D-A444-A6BD-36228B0AE939}" presName="parentText" presStyleLbl="node1" presStyleIdx="1" presStyleCnt="3" custLinFactX="15779" custLinFactNeighborX="100000" custLinFactNeighborY="-14072">
        <dgm:presLayoutVars>
          <dgm:chMax val="1"/>
          <dgm:bulletEnabled val="1"/>
        </dgm:presLayoutVars>
      </dgm:prSet>
      <dgm:spPr/>
      <dgm:t>
        <a:bodyPr/>
        <a:lstStyle/>
        <a:p>
          <a:endParaRPr lang="es-ES"/>
        </a:p>
      </dgm:t>
    </dgm:pt>
    <dgm:pt modelId="{82A49C3F-AE16-8048-8146-676B2EE0CEC6}" type="pres">
      <dgm:prSet presAssocID="{9135BBBB-8F8D-A444-A6BD-36228B0AE939}" presName="aSpace" presStyleCnt="0"/>
      <dgm:spPr/>
    </dgm:pt>
    <dgm:pt modelId="{4B11CC8E-EB0E-1D45-B586-BAADED01E4AD}" type="pres">
      <dgm:prSet presAssocID="{304E690E-49D3-0B4C-B195-6F4195B91DA1}" presName="compNode" presStyleCnt="0"/>
      <dgm:spPr/>
    </dgm:pt>
    <dgm:pt modelId="{7928B0FD-9A1F-9D48-A8DA-74C0CD964F2B}" type="pres">
      <dgm:prSet presAssocID="{304E690E-49D3-0B4C-B195-6F4195B91DA1}" presName="noGeometry" presStyleCnt="0"/>
      <dgm:spPr/>
    </dgm:pt>
    <dgm:pt modelId="{057B24FC-C83E-484A-BC3A-1C569B8AE34E}" type="pres">
      <dgm:prSet presAssocID="{304E690E-49D3-0B4C-B195-6F4195B91DA1}" presName="childTextVisible" presStyleLbl="bgAccFollowNode1" presStyleIdx="2" presStyleCnt="3" custFlipVert="0" custFlipHor="1" custScaleX="1648" custScaleY="1885" custLinFactNeighborX="17776" custLinFactNeighborY="-56745">
        <dgm:presLayoutVars>
          <dgm:bulletEnabled val="1"/>
        </dgm:presLayoutVars>
      </dgm:prSet>
      <dgm:spPr/>
    </dgm:pt>
    <dgm:pt modelId="{5C612339-5261-B44D-B3D9-B376A8EB30F9}" type="pres">
      <dgm:prSet presAssocID="{304E690E-49D3-0B4C-B195-6F4195B91DA1}" presName="childTextHidden" presStyleLbl="bgAccFollowNode1" presStyleIdx="2" presStyleCnt="3"/>
      <dgm:spPr/>
    </dgm:pt>
    <dgm:pt modelId="{6BE2B7BD-E9B0-0041-867B-51E1AB4FE1AE}" type="pres">
      <dgm:prSet presAssocID="{304E690E-49D3-0B4C-B195-6F4195B91DA1}" presName="parentText" presStyleLbl="node1" presStyleIdx="2" presStyleCnt="3" custScaleX="105780" custLinFactX="-161615" custLinFactNeighborX="-200000" custLinFactNeighborY="-11895">
        <dgm:presLayoutVars>
          <dgm:chMax val="1"/>
          <dgm:bulletEnabled val="1"/>
        </dgm:presLayoutVars>
      </dgm:prSet>
      <dgm:spPr/>
      <dgm:t>
        <a:bodyPr/>
        <a:lstStyle/>
        <a:p>
          <a:endParaRPr lang="es-ES"/>
        </a:p>
      </dgm:t>
    </dgm:pt>
  </dgm:ptLst>
  <dgm:cxnLst>
    <dgm:cxn modelId="{EA110000-6748-BB46-9F5A-68F6137BAFC9}" srcId="{E9C4AB86-17F2-D048-BCF0-DE2DFC3713C9}" destId="{304E690E-49D3-0B4C-B195-6F4195B91DA1}" srcOrd="2" destOrd="0" parTransId="{E2A01350-22D0-E240-8BE5-21920693332B}" sibTransId="{4C23EE05-A921-DA46-87C7-A8D54DA6D0AE}"/>
    <dgm:cxn modelId="{662B5F99-2821-724E-8C2D-9928314A1D3D}" srcId="{E9C4AB86-17F2-D048-BCF0-DE2DFC3713C9}" destId="{484A8325-CC4D-8B43-8425-669D44AF51B7}" srcOrd="0" destOrd="0" parTransId="{C9B30AB8-206F-3F4C-A9C3-69F87F22D5BB}" sibTransId="{38C4F693-F0AF-544B-8809-264B0E56DE78}"/>
    <dgm:cxn modelId="{75A05BE4-0698-684D-AF70-AB492678CAE7}" type="presOf" srcId="{E9C4AB86-17F2-D048-BCF0-DE2DFC3713C9}" destId="{3B983239-7C7A-F542-A75F-4FC3EF8FDB44}" srcOrd="0" destOrd="0" presId="urn:microsoft.com/office/officeart/2005/8/layout/hProcess6"/>
    <dgm:cxn modelId="{EA2D99A1-6319-814C-A7CA-56F7CFAE2554}" srcId="{E9C4AB86-17F2-D048-BCF0-DE2DFC3713C9}" destId="{9135BBBB-8F8D-A444-A6BD-36228B0AE939}" srcOrd="1" destOrd="0" parTransId="{32F59FB3-51F4-3E49-800A-DB94973B639B}" sibTransId="{D40E2DC0-ECBB-0846-9D4B-BAEF4C69F011}"/>
    <dgm:cxn modelId="{D0E80BE0-FABD-DB4A-8517-1534F568C7A6}" type="presOf" srcId="{304E690E-49D3-0B4C-B195-6F4195B91DA1}" destId="{6BE2B7BD-E9B0-0041-867B-51E1AB4FE1AE}" srcOrd="0" destOrd="0" presId="urn:microsoft.com/office/officeart/2005/8/layout/hProcess6"/>
    <dgm:cxn modelId="{126B11AA-E608-0548-B9CF-18039E7BEBF7}" type="presOf" srcId="{9135BBBB-8F8D-A444-A6BD-36228B0AE939}" destId="{0CEBB7EA-C244-5A4C-BD2D-2EC54F627F3C}" srcOrd="0" destOrd="0" presId="urn:microsoft.com/office/officeart/2005/8/layout/hProcess6"/>
    <dgm:cxn modelId="{14F95A1F-334A-CF43-A25B-50D419D780C5}" type="presOf" srcId="{484A8325-CC4D-8B43-8425-669D44AF51B7}" destId="{7B9AA68A-3930-0340-8678-804C417A0F1B}" srcOrd="0" destOrd="0" presId="urn:microsoft.com/office/officeart/2005/8/layout/hProcess6"/>
    <dgm:cxn modelId="{C06A41A1-B844-D046-8807-638C63427531}" type="presParOf" srcId="{3B983239-7C7A-F542-A75F-4FC3EF8FDB44}" destId="{51CF14FE-54EC-8940-8002-6FC4643B9831}" srcOrd="0" destOrd="0" presId="urn:microsoft.com/office/officeart/2005/8/layout/hProcess6"/>
    <dgm:cxn modelId="{00D793CB-2A1F-1144-A1FB-3CCEC5232684}" type="presParOf" srcId="{51CF14FE-54EC-8940-8002-6FC4643B9831}" destId="{94A179F4-776A-EA45-9386-9B8D96A4D61C}" srcOrd="0" destOrd="0" presId="urn:microsoft.com/office/officeart/2005/8/layout/hProcess6"/>
    <dgm:cxn modelId="{5C6523D9-EE22-F74F-8D2A-AF3895ECC743}" type="presParOf" srcId="{51CF14FE-54EC-8940-8002-6FC4643B9831}" destId="{50C75BEC-DFF1-C34D-8F8B-D9D29231DE7A}" srcOrd="1" destOrd="0" presId="urn:microsoft.com/office/officeart/2005/8/layout/hProcess6"/>
    <dgm:cxn modelId="{F90EAB70-9C35-A74E-8D0D-82E01C3DBCBB}" type="presParOf" srcId="{51CF14FE-54EC-8940-8002-6FC4643B9831}" destId="{CA84EB8A-AC3E-8F40-9E8C-0AB34D707FA6}" srcOrd="2" destOrd="0" presId="urn:microsoft.com/office/officeart/2005/8/layout/hProcess6"/>
    <dgm:cxn modelId="{33D93E16-F2C3-1842-82AD-A08C18B5F83C}" type="presParOf" srcId="{51CF14FE-54EC-8940-8002-6FC4643B9831}" destId="{7B9AA68A-3930-0340-8678-804C417A0F1B}" srcOrd="3" destOrd="0" presId="urn:microsoft.com/office/officeart/2005/8/layout/hProcess6"/>
    <dgm:cxn modelId="{34B1BBA7-A1BF-7945-8C7F-2CFCEC6DFBA7}" type="presParOf" srcId="{3B983239-7C7A-F542-A75F-4FC3EF8FDB44}" destId="{35A5069B-9CD6-6E4D-B232-C904572D186F}" srcOrd="1" destOrd="0" presId="urn:microsoft.com/office/officeart/2005/8/layout/hProcess6"/>
    <dgm:cxn modelId="{9421C4F2-5A72-5445-BFBA-E648A52E36B5}" type="presParOf" srcId="{3B983239-7C7A-F542-A75F-4FC3EF8FDB44}" destId="{2A0066EC-139B-3449-87AF-97172CCFD738}" srcOrd="2" destOrd="0" presId="urn:microsoft.com/office/officeart/2005/8/layout/hProcess6"/>
    <dgm:cxn modelId="{5C89E601-F132-A443-905F-2B526DC0B609}" type="presParOf" srcId="{2A0066EC-139B-3449-87AF-97172CCFD738}" destId="{6A48DBF6-76D7-724D-9A9A-8AB7197ED860}" srcOrd="0" destOrd="0" presId="urn:microsoft.com/office/officeart/2005/8/layout/hProcess6"/>
    <dgm:cxn modelId="{0A5D4E06-50C0-0C4C-A06C-104EBCC48C6E}" type="presParOf" srcId="{2A0066EC-139B-3449-87AF-97172CCFD738}" destId="{9E823EFD-9A69-8A4F-BE87-63BCDBB53A2B}" srcOrd="1" destOrd="0" presId="urn:microsoft.com/office/officeart/2005/8/layout/hProcess6"/>
    <dgm:cxn modelId="{FC792018-872B-9040-8CA9-4ED08E9010BE}" type="presParOf" srcId="{2A0066EC-139B-3449-87AF-97172CCFD738}" destId="{9A3CCE95-F18C-5644-8ACE-90F216B4D021}" srcOrd="2" destOrd="0" presId="urn:microsoft.com/office/officeart/2005/8/layout/hProcess6"/>
    <dgm:cxn modelId="{CD8BFFD8-75B9-E443-AE49-95858E9F8148}" type="presParOf" srcId="{2A0066EC-139B-3449-87AF-97172CCFD738}" destId="{0CEBB7EA-C244-5A4C-BD2D-2EC54F627F3C}" srcOrd="3" destOrd="0" presId="urn:microsoft.com/office/officeart/2005/8/layout/hProcess6"/>
    <dgm:cxn modelId="{F25191BF-64B7-4646-BA2B-B1504F457AA0}" type="presParOf" srcId="{3B983239-7C7A-F542-A75F-4FC3EF8FDB44}" destId="{82A49C3F-AE16-8048-8146-676B2EE0CEC6}" srcOrd="3" destOrd="0" presId="urn:microsoft.com/office/officeart/2005/8/layout/hProcess6"/>
    <dgm:cxn modelId="{530BFF42-10D8-B447-913A-00F5E768BDA2}" type="presParOf" srcId="{3B983239-7C7A-F542-A75F-4FC3EF8FDB44}" destId="{4B11CC8E-EB0E-1D45-B586-BAADED01E4AD}" srcOrd="4" destOrd="0" presId="urn:microsoft.com/office/officeart/2005/8/layout/hProcess6"/>
    <dgm:cxn modelId="{2A8A00D7-1160-AE44-A01D-4D6CF8CEE38D}" type="presParOf" srcId="{4B11CC8E-EB0E-1D45-B586-BAADED01E4AD}" destId="{7928B0FD-9A1F-9D48-A8DA-74C0CD964F2B}" srcOrd="0" destOrd="0" presId="urn:microsoft.com/office/officeart/2005/8/layout/hProcess6"/>
    <dgm:cxn modelId="{84BD81F5-9EC9-B140-B74D-0A4CEBD13E45}" type="presParOf" srcId="{4B11CC8E-EB0E-1D45-B586-BAADED01E4AD}" destId="{057B24FC-C83E-484A-BC3A-1C569B8AE34E}" srcOrd="1" destOrd="0" presId="urn:microsoft.com/office/officeart/2005/8/layout/hProcess6"/>
    <dgm:cxn modelId="{34FF437A-24FD-7B4E-8E79-793D12F025C0}" type="presParOf" srcId="{4B11CC8E-EB0E-1D45-B586-BAADED01E4AD}" destId="{5C612339-5261-B44D-B3D9-B376A8EB30F9}" srcOrd="2" destOrd="0" presId="urn:microsoft.com/office/officeart/2005/8/layout/hProcess6"/>
    <dgm:cxn modelId="{8D410742-A34A-B844-9D5A-BB0DBEF8DB66}" type="presParOf" srcId="{4B11CC8E-EB0E-1D45-B586-BAADED01E4AD}" destId="{6BE2B7BD-E9B0-0041-867B-51E1AB4FE1AE}"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FB097C4-7DEE-F649-B52B-2FDD710089E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A2C45DEA-37BB-0C4C-B67B-FAB42D461A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46A09505-E877-9649-AFF7-ECE56773143C}"/>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5" name="Segnaposto piè di pagina 4">
            <a:extLst>
              <a:ext uri="{FF2B5EF4-FFF2-40B4-BE49-F238E27FC236}">
                <a16:creationId xmlns:a16="http://schemas.microsoft.com/office/drawing/2014/main" xmlns="" id="{6C398416-3979-C54F-AEF7-8845743FB90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963BB0B-41D9-4949-B597-E7B7F91915CA}"/>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675650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624886D-B23D-6843-A192-3AD10F32D88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965F443B-E81A-6348-B895-D81A29967DF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3D94F94-9E01-D946-9DA6-8DA8CE134D4E}"/>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5" name="Segnaposto piè di pagina 4">
            <a:extLst>
              <a:ext uri="{FF2B5EF4-FFF2-40B4-BE49-F238E27FC236}">
                <a16:creationId xmlns:a16="http://schemas.microsoft.com/office/drawing/2014/main" xmlns="" id="{E09FCD7C-451A-744A-AD5E-C6703E1148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2D16733-E643-C841-BD22-55062BEAA876}"/>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54237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194425E7-435D-CD4B-B7F4-4DEC1982124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8493F910-5A86-754A-9997-1B532FBEA7C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F8593B1A-25A8-544D-ADD2-DF65C409627C}"/>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5" name="Segnaposto piè di pagina 4">
            <a:extLst>
              <a:ext uri="{FF2B5EF4-FFF2-40B4-BE49-F238E27FC236}">
                <a16:creationId xmlns:a16="http://schemas.microsoft.com/office/drawing/2014/main" xmlns="" id="{36437B23-9863-2545-B831-98B6D8684F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3C67053-BCA3-2744-A707-124F0D5472D7}"/>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401467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A12B367-0DF0-9F41-B7A1-E8D651FF2A3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6172311-EAD6-F140-9E2C-283FC34C96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BAAE92B6-73A0-2048-A91C-0F2DAF9BC13B}"/>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5" name="Segnaposto piè di pagina 4">
            <a:extLst>
              <a:ext uri="{FF2B5EF4-FFF2-40B4-BE49-F238E27FC236}">
                <a16:creationId xmlns:a16="http://schemas.microsoft.com/office/drawing/2014/main" xmlns="" id="{F582ABA6-2CCC-B34C-8E6B-C53B106602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866125C-4B63-7A41-8E9D-7126EEE9A887}"/>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09293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33A6236-C365-1945-8C37-026C721E87E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1D555724-7EE7-8F48-80E8-75FCD78AFF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9E4CB709-A6F5-A54E-8767-D86A31F3602A}"/>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5" name="Segnaposto piè di pagina 4">
            <a:extLst>
              <a:ext uri="{FF2B5EF4-FFF2-40B4-BE49-F238E27FC236}">
                <a16:creationId xmlns:a16="http://schemas.microsoft.com/office/drawing/2014/main" xmlns="" id="{18EE3BD2-75F5-CF4E-8D15-37391BE2A89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CBFEB7C-E37E-A04A-8A19-04748BEF7C50}"/>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32667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004422F-1000-D541-A058-354EE48544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932B8C53-65B6-FE44-BD7B-76D21016DBA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4DB4EAEB-B1CF-5A41-9D64-1BBF2C28E66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E9EEBA49-808C-FF49-B07C-FE5EAE1D3658}"/>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6" name="Segnaposto piè di pagina 5">
            <a:extLst>
              <a:ext uri="{FF2B5EF4-FFF2-40B4-BE49-F238E27FC236}">
                <a16:creationId xmlns:a16="http://schemas.microsoft.com/office/drawing/2014/main" xmlns="" id="{481B44DB-B85E-4E49-A967-2560115B61B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B71965EE-E223-5F41-AB1C-A6DCA997C053}"/>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321844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78D4FB5-15B7-AC4F-9222-F89EBEA98A1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E2E81485-CBDC-994E-8F27-CD6653B83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73C6BAF2-AA0D-E84A-84F8-54A44C48B7E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F4D47797-8C6A-E34F-9D43-8DE01ECB9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C4575EBD-A412-914F-894A-E88BCD83059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5EB7505A-1BC8-FA43-9EDA-68BAF3A11058}"/>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8" name="Segnaposto piè di pagina 7">
            <a:extLst>
              <a:ext uri="{FF2B5EF4-FFF2-40B4-BE49-F238E27FC236}">
                <a16:creationId xmlns:a16="http://schemas.microsoft.com/office/drawing/2014/main" xmlns="" id="{8A411CB9-E29B-D740-8FBB-9BB89730794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A3365919-5872-AE43-92D0-6AD246A25577}"/>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74804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E3F7757-80E2-864F-BBED-3B004FFD5BD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E42A2AD9-6B59-EB46-9DAA-95DFB9F2F0F9}"/>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4" name="Segnaposto piè di pagina 3">
            <a:extLst>
              <a:ext uri="{FF2B5EF4-FFF2-40B4-BE49-F238E27FC236}">
                <a16:creationId xmlns:a16="http://schemas.microsoft.com/office/drawing/2014/main" xmlns="" id="{A242A817-5614-A143-A6D5-C7810542C7E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5ED30F2E-7073-3248-AA06-C1AA9735EA5C}"/>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257379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CC65BA88-E711-114A-A48A-B7AA8CCEAC11}"/>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3" name="Segnaposto piè di pagina 2">
            <a:extLst>
              <a:ext uri="{FF2B5EF4-FFF2-40B4-BE49-F238E27FC236}">
                <a16:creationId xmlns:a16="http://schemas.microsoft.com/office/drawing/2014/main" xmlns="" id="{225CEF99-A1AC-5141-BB2C-61C4BB4FD9A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C869AE05-D303-CF4F-9039-0600FA53AB10}"/>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63206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5694F95-9E3A-D149-999B-F3847567F32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8BB53EA-BF33-0E44-B5B3-B4ABF8621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5AC953DE-EAB6-074A-8483-5E7F876C3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EAAF0CCA-5492-C740-870A-2681FC95EB93}"/>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6" name="Segnaposto piè di pagina 5">
            <a:extLst>
              <a:ext uri="{FF2B5EF4-FFF2-40B4-BE49-F238E27FC236}">
                <a16:creationId xmlns:a16="http://schemas.microsoft.com/office/drawing/2014/main" xmlns="" id="{74FC7F69-E32E-2C48-87A8-7EADC46DEEC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733E5400-9017-8149-A6F2-78E26FEAF772}"/>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90063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F5CD0C7-BB51-9B44-8594-3BF67B49B13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0305721E-4D8C-B342-AC52-7DF2F8692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C18F80FC-826E-B649-A41F-AB9B0FFAB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5B70C8CB-7443-4B44-B565-C0AE11AFF9FC}"/>
              </a:ext>
            </a:extLst>
          </p:cNvPr>
          <p:cNvSpPr>
            <a:spLocks noGrp="1"/>
          </p:cNvSpPr>
          <p:nvPr>
            <p:ph type="dt" sz="half" idx="10"/>
          </p:nvPr>
        </p:nvSpPr>
        <p:spPr/>
        <p:txBody>
          <a:bodyPr/>
          <a:lstStyle/>
          <a:p>
            <a:fld id="{DC70B8FD-3966-DB49-8764-B284E27AD6A0}" type="datetimeFigureOut">
              <a:rPr lang="it-IT" smtClean="0"/>
              <a:t>22/11/2021</a:t>
            </a:fld>
            <a:endParaRPr lang="it-IT"/>
          </a:p>
        </p:txBody>
      </p:sp>
      <p:sp>
        <p:nvSpPr>
          <p:cNvPr id="6" name="Segnaposto piè di pagina 5">
            <a:extLst>
              <a:ext uri="{FF2B5EF4-FFF2-40B4-BE49-F238E27FC236}">
                <a16:creationId xmlns:a16="http://schemas.microsoft.com/office/drawing/2014/main" xmlns="" id="{8386BF4E-E0CE-3E4A-9F54-A5ADD4687EC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F52B25CC-E23F-FA4D-9507-C91EDB5E0B0A}"/>
              </a:ext>
            </a:extLst>
          </p:cNvPr>
          <p:cNvSpPr>
            <a:spLocks noGrp="1"/>
          </p:cNvSpPr>
          <p:nvPr>
            <p:ph type="sldNum" sz="quarter" idx="12"/>
          </p:nvPr>
        </p:nvSpPr>
        <p:spPr/>
        <p:txBody>
          <a:bodyPr/>
          <a:lstStyle/>
          <a:p>
            <a:fld id="{5477E4C8-2950-334F-8AD8-6CE1B7470E4C}" type="slidenum">
              <a:rPr lang="it-IT" smtClean="0"/>
              <a:t>‹#›</a:t>
            </a:fld>
            <a:endParaRPr lang="it-IT"/>
          </a:p>
        </p:txBody>
      </p:sp>
    </p:spTree>
    <p:extLst>
      <p:ext uri="{BB962C8B-B14F-4D97-AF65-F5344CB8AC3E}">
        <p14:creationId xmlns:p14="http://schemas.microsoft.com/office/powerpoint/2010/main" val="165610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D4777759-7E5E-7A4E-A6AF-6545E18B7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BECDAFE3-A45F-6241-921C-16F8859C2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95BD5FC-9BD1-3F48-81AC-E286C6919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0B8FD-3966-DB49-8764-B284E27AD6A0}" type="datetimeFigureOut">
              <a:rPr lang="it-IT" smtClean="0"/>
              <a:t>22/11/2021</a:t>
            </a:fld>
            <a:endParaRPr lang="it-IT"/>
          </a:p>
        </p:txBody>
      </p:sp>
      <p:sp>
        <p:nvSpPr>
          <p:cNvPr id="5" name="Segnaposto piè di pagina 4">
            <a:extLst>
              <a:ext uri="{FF2B5EF4-FFF2-40B4-BE49-F238E27FC236}">
                <a16:creationId xmlns:a16="http://schemas.microsoft.com/office/drawing/2014/main" xmlns="" id="{CD2DACD7-C2BA-474B-8861-438F604D7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1022BAB6-0D05-8340-AFE7-CBFF110CA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7E4C8-2950-334F-8AD8-6CE1B7470E4C}" type="slidenum">
              <a:rPr lang="it-IT" smtClean="0"/>
              <a:t>‹#›</a:t>
            </a:fld>
            <a:endParaRPr lang="it-IT"/>
          </a:p>
        </p:txBody>
      </p:sp>
    </p:spTree>
    <p:extLst>
      <p:ext uri="{BB962C8B-B14F-4D97-AF65-F5344CB8AC3E}">
        <p14:creationId xmlns:p14="http://schemas.microsoft.com/office/powerpoint/2010/main" val="833753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7.png"/><Relationship Id="rId7" Type="http://schemas.openxmlformats.org/officeDocument/2006/relationships/image" Target="../media/image30.png"/><Relationship Id="rId12"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diagramColors" Target="../diagrams/colors1.xml"/><Relationship Id="rId5" Type="http://schemas.microsoft.com/office/2007/relationships/hdphoto" Target="../media/hdphoto1.wdp"/><Relationship Id="rId10" Type="http://schemas.openxmlformats.org/officeDocument/2006/relationships/diagramQuickStyle" Target="../diagrams/quickStyle1.xml"/><Relationship Id="rId4" Type="http://schemas.openxmlformats.org/officeDocument/2006/relationships/image" Target="../media/image28.png"/><Relationship Id="rId9"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epremzemin.ibb.istanbul/guncelcalismalarimiz/#le-tsunam-blg-ktapiklar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premzemin.ibb.istanbul/guncelcalismalarimiz/#le-tsunam-blg-ktapiklari" TargetMode="External"/><Relationship Id="rId2" Type="http://schemas.openxmlformats.org/officeDocument/2006/relationships/hyperlink" Target="https://depremzemin.ibb.istanbul/guncelcalismalarimiz/#stanbul-tsunam-eylem-plani"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eru-europa.pt/pt/downloads/Folheto_Tsunami_v6.pdf" TargetMode="External"/><Relationship Id="rId2" Type="http://schemas.openxmlformats.org/officeDocument/2006/relationships/hyperlink" Target="http://www.prociv.pt/bk/EDICOES/CADERNOSTECNICOS/Documents/CT_28_Guia%20de%20Refer%C3%AAncia%20para%20Planeamento%20de%20Evacua%C3%A7%C3%A3o%20em%20caso%20de%20Tsunami.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19D32F93-50AC-4C46-A5DB-291C60DDB7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xmlns=""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xmlns=""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BB971E71-2B67-E447-9B1F-8C11E3D8F14F}"/>
              </a:ext>
            </a:extLst>
          </p:cNvPr>
          <p:cNvSpPr>
            <a:spLocks noGrp="1"/>
          </p:cNvSpPr>
          <p:nvPr>
            <p:ph type="ctrTitle"/>
          </p:nvPr>
        </p:nvSpPr>
        <p:spPr>
          <a:xfrm>
            <a:off x="965200" y="1383528"/>
            <a:ext cx="5925989" cy="3167510"/>
          </a:xfrm>
        </p:spPr>
        <p:txBody>
          <a:bodyPr anchor="b">
            <a:normAutofit/>
          </a:bodyPr>
          <a:lstStyle/>
          <a:p>
            <a:pPr algn="r"/>
            <a:r>
              <a:rPr lang="it-IT" sz="5300" dirty="0"/>
              <a:t>DEVELOPING TSUNAMI READY PROGRAMME IN NEAM REGION</a:t>
            </a:r>
          </a:p>
        </p:txBody>
      </p:sp>
      <p:sp>
        <p:nvSpPr>
          <p:cNvPr id="3" name="Sottotitolo 2">
            <a:extLst>
              <a:ext uri="{FF2B5EF4-FFF2-40B4-BE49-F238E27FC236}">
                <a16:creationId xmlns:a16="http://schemas.microsoft.com/office/drawing/2014/main" xmlns="" id="{8AF78C80-6AFF-2844-89CB-911CD4391A99}"/>
              </a:ext>
            </a:extLst>
          </p:cNvPr>
          <p:cNvSpPr>
            <a:spLocks noGrp="1"/>
          </p:cNvSpPr>
          <p:nvPr>
            <p:ph type="subTitle" idx="1"/>
          </p:nvPr>
        </p:nvSpPr>
        <p:spPr>
          <a:xfrm>
            <a:off x="965201" y="4582814"/>
            <a:ext cx="5925987" cy="1312657"/>
          </a:xfrm>
        </p:spPr>
        <p:txBody>
          <a:bodyPr anchor="t">
            <a:normAutofit/>
          </a:bodyPr>
          <a:lstStyle/>
          <a:p>
            <a:pPr algn="r"/>
            <a:r>
              <a:rPr lang="it-IT" dirty="0"/>
              <a:t>ARETI PLESSA and CECILIA VALBONESI </a:t>
            </a:r>
          </a:p>
          <a:p>
            <a:pPr algn="r"/>
            <a:r>
              <a:rPr lang="it-IT" dirty="0"/>
              <a:t>CO - </a:t>
            </a:r>
            <a:r>
              <a:rPr lang="en-GB" dirty="0"/>
              <a:t>CHAIR</a:t>
            </a:r>
            <a:r>
              <a:rPr lang="it-IT" dirty="0"/>
              <a:t> WG4 </a:t>
            </a:r>
            <a:r>
              <a:rPr lang="en-GB" i="1" dirty="0"/>
              <a:t>Public Awareness, Preparedness and Mitigation</a:t>
            </a:r>
          </a:p>
        </p:txBody>
      </p:sp>
      <p:pic>
        <p:nvPicPr>
          <p:cNvPr id="1025" name="Picture 1" descr="page3image1726784">
            <a:extLst>
              <a:ext uri="{FF2B5EF4-FFF2-40B4-BE49-F238E27FC236}">
                <a16:creationId xmlns:a16="http://schemas.microsoft.com/office/drawing/2014/main" xmlns="" id="{4A077C3B-00B2-2B4D-AEBB-7C34FEC436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2962" y="2469899"/>
            <a:ext cx="2621772" cy="196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3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PALMI</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it-IT" dirty="0">
                <a:solidFill>
                  <a:schemeClr val="accent1">
                    <a:lumMod val="75000"/>
                  </a:schemeClr>
                </a:solidFill>
              </a:rPr>
              <a:t>PALMI (</a:t>
            </a:r>
            <a:r>
              <a:rPr lang="it-IT" dirty="0" err="1">
                <a:solidFill>
                  <a:schemeClr val="accent1">
                    <a:lumMod val="75000"/>
                  </a:schemeClr>
                </a:solidFill>
              </a:rPr>
              <a:t>Tyrrhenian</a:t>
            </a:r>
            <a:r>
              <a:rPr lang="it-IT" dirty="0">
                <a:solidFill>
                  <a:schemeClr val="accent1">
                    <a:lumMod val="75000"/>
                  </a:schemeClr>
                </a:solidFill>
              </a:rPr>
              <a:t> Sea, CALABRIA)</a:t>
            </a:r>
            <a:r>
              <a:rPr lang="it-IT" dirty="0"/>
              <a:t>:</a:t>
            </a:r>
          </a:p>
          <a:p>
            <a:pPr marL="514350" indent="-514350">
              <a:buFont typeface="+mj-lt"/>
              <a:buAutoNum type="alphaLcParenR"/>
            </a:pPr>
            <a:r>
              <a:rPr lang="en-GB" dirty="0"/>
              <a:t>On December 30, 2020, the Municipal Council of </a:t>
            </a:r>
            <a:r>
              <a:rPr lang="en-GB" dirty="0" err="1"/>
              <a:t>Palmi</a:t>
            </a:r>
            <a:r>
              <a:rPr lang="en-GB" dirty="0"/>
              <a:t> decided  officially to participate in the TR programme (see next slide) </a:t>
            </a:r>
          </a:p>
          <a:p>
            <a:pPr marL="514350" indent="-514350">
              <a:buFont typeface="+mj-lt"/>
              <a:buAutoNum type="alphaLcParenR"/>
            </a:pPr>
            <a:r>
              <a:rPr lang="en-GB" dirty="0"/>
              <a:t>The Municipal Council nominated the Tsunami Ready Local Committee</a:t>
            </a:r>
          </a:p>
          <a:p>
            <a:pPr marL="514350" indent="-514350">
              <a:buFont typeface="+mj-lt"/>
              <a:buAutoNum type="alphaLcParenR"/>
            </a:pPr>
            <a:r>
              <a:rPr lang="en-GB" dirty="0"/>
              <a:t>On November 15, 2021, a new Regulatory Plan and Civil Protection Plan was officially approved (including tsunami risk)</a:t>
            </a:r>
          </a:p>
          <a:p>
            <a:pPr marL="514350" indent="-514350">
              <a:buFont typeface="+mj-lt"/>
              <a:buAutoNum type="alphaLcParenR"/>
            </a:pPr>
            <a:r>
              <a:rPr lang="en-GB" dirty="0"/>
              <a:t>Several of the TR 12 indicators are completed (see next slide)</a:t>
            </a:r>
          </a:p>
          <a:p>
            <a:pPr marL="514350" indent="-514350">
              <a:buFont typeface="+mj-lt"/>
              <a:buAutoNum type="alphaLcParenR"/>
            </a:pPr>
            <a:endParaRPr lang="en-GB" dirty="0"/>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PALMI</a:t>
            </a:r>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44" y="845344"/>
            <a:ext cx="9704934" cy="6858000"/>
          </a:xfrm>
          <a:prstGeom prst="rect">
            <a:avLst/>
          </a:prstGeom>
        </p:spPr>
      </p:pic>
      <p:pic>
        <p:nvPicPr>
          <p:cNvPr id="1026" name="Immagine 2" descr="stemm">
            <a:extLst>
              <a:ext uri="{FF2B5EF4-FFF2-40B4-BE49-F238E27FC236}">
                <a16:creationId xmlns:a16="http://schemas.microsoft.com/office/drawing/2014/main" xmlns="" id="{A1068899-DBF4-5348-8CEA-AFA7A0AD8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25400"/>
            <a:ext cx="901700" cy="1149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magine 3" descr="protezione civile minturno">
            <a:extLst>
              <a:ext uri="{FF2B5EF4-FFF2-40B4-BE49-F238E27FC236}">
                <a16:creationId xmlns:a16="http://schemas.microsoft.com/office/drawing/2014/main" xmlns="" id="{8E7A0CFA-D7F7-404C-8576-F89CD1FFD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8953" y="278606"/>
            <a:ext cx="126365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8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36372" y="365125"/>
            <a:ext cx="10515600" cy="1325563"/>
          </a:xfrm>
        </p:spPr>
        <p:txBody>
          <a:bodyPr/>
          <a:lstStyle/>
          <a:p>
            <a:r>
              <a:rPr lang="it-IT" dirty="0"/>
              <a:t>TSUNAMI READY IN ITALY: PALMI</a:t>
            </a:r>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689" y="1346333"/>
            <a:ext cx="8115711" cy="5511667"/>
          </a:xfrm>
          <a:prstGeom prst="rect">
            <a:avLst/>
          </a:prstGeom>
        </p:spPr>
      </p:pic>
    </p:spTree>
    <p:extLst>
      <p:ext uri="{BB962C8B-B14F-4D97-AF65-F5344CB8AC3E}">
        <p14:creationId xmlns:p14="http://schemas.microsoft.com/office/powerpoint/2010/main" val="961266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36372" y="365125"/>
            <a:ext cx="10515600" cy="1325563"/>
          </a:xfrm>
        </p:spPr>
        <p:txBody>
          <a:bodyPr/>
          <a:lstStyle/>
          <a:p>
            <a:r>
              <a:rPr lang="it-IT" dirty="0"/>
              <a:t>TSUNAMI READY IN ITALY: PALMI</a:t>
            </a:r>
          </a:p>
        </p:txBody>
      </p:sp>
      <p:pic>
        <p:nvPicPr>
          <p:cNvPr id="4"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689" y="1408536"/>
            <a:ext cx="8071394" cy="5403219"/>
          </a:xfrm>
          <a:prstGeom prst="rect">
            <a:avLst/>
          </a:prstGeom>
        </p:spPr>
      </p:pic>
    </p:spTree>
    <p:extLst>
      <p:ext uri="{BB962C8B-B14F-4D97-AF65-F5344CB8AC3E}">
        <p14:creationId xmlns:p14="http://schemas.microsoft.com/office/powerpoint/2010/main" val="138618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64E23E2-7440-4E36-A67B-0F88C5F7E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06949AE-010D-4C18-8AED-7872085ADD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477012" y="48709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xmlns="" id="{278F3DE4-8D90-774E-8BCB-C228F6983A1E}"/>
              </a:ext>
            </a:extLst>
          </p:cNvPr>
          <p:cNvPicPr>
            <a:picLocks noChangeAspect="1"/>
          </p:cNvPicPr>
          <p:nvPr/>
        </p:nvPicPr>
        <p:blipFill>
          <a:blip r:embed="rId2"/>
          <a:stretch>
            <a:fillRect/>
          </a:stretch>
        </p:blipFill>
        <p:spPr>
          <a:xfrm>
            <a:off x="1237851" y="650497"/>
            <a:ext cx="3936441" cy="5571066"/>
          </a:xfrm>
          <a:prstGeom prst="rect">
            <a:avLst/>
          </a:prstGeom>
        </p:spPr>
      </p:pic>
      <p:sp>
        <p:nvSpPr>
          <p:cNvPr id="14" name="Rectangle 13">
            <a:extLst>
              <a:ext uri="{FF2B5EF4-FFF2-40B4-BE49-F238E27FC236}">
                <a16:creationId xmlns:a16="http://schemas.microsoft.com/office/drawing/2014/main" xmlns="" id="{FE54AADB-50C7-4293-94C0-27361A32B8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256866" y="48006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xmlns="" id="{060D4105-210F-7142-9683-DC4A635882C6}"/>
              </a:ext>
            </a:extLst>
          </p:cNvPr>
          <p:cNvPicPr>
            <a:picLocks noChangeAspect="1"/>
          </p:cNvPicPr>
          <p:nvPr/>
        </p:nvPicPr>
        <p:blipFill>
          <a:blip r:embed="rId3"/>
          <a:stretch>
            <a:fillRect/>
          </a:stretch>
        </p:blipFill>
        <p:spPr>
          <a:xfrm>
            <a:off x="7017705" y="643467"/>
            <a:ext cx="3936441" cy="5571066"/>
          </a:xfrm>
          <a:prstGeom prst="rect">
            <a:avLst/>
          </a:prstGeom>
        </p:spPr>
      </p:pic>
    </p:spTree>
    <p:extLst>
      <p:ext uri="{BB962C8B-B14F-4D97-AF65-F5344CB8AC3E}">
        <p14:creationId xmlns:p14="http://schemas.microsoft.com/office/powerpoint/2010/main" val="4280116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64E23E2-7440-4E36-A67B-0F88C5F7E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06949AE-010D-4C18-8AED-7872085ADD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477012" y="48709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xmlns="" id="{A76E8001-1458-C048-B982-FF15C17B1A85}"/>
              </a:ext>
            </a:extLst>
          </p:cNvPr>
          <p:cNvPicPr>
            <a:picLocks noChangeAspect="1"/>
          </p:cNvPicPr>
          <p:nvPr/>
        </p:nvPicPr>
        <p:blipFill>
          <a:blip r:embed="rId2"/>
          <a:stretch>
            <a:fillRect/>
          </a:stretch>
        </p:blipFill>
        <p:spPr>
          <a:xfrm>
            <a:off x="1237851" y="650497"/>
            <a:ext cx="3936441" cy="5571066"/>
          </a:xfrm>
          <a:prstGeom prst="rect">
            <a:avLst/>
          </a:prstGeom>
        </p:spPr>
      </p:pic>
      <p:sp>
        <p:nvSpPr>
          <p:cNvPr id="14" name="Rectangle 13">
            <a:extLst>
              <a:ext uri="{FF2B5EF4-FFF2-40B4-BE49-F238E27FC236}">
                <a16:creationId xmlns:a16="http://schemas.microsoft.com/office/drawing/2014/main" xmlns="" id="{FE54AADB-50C7-4293-94C0-27361A32B8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256866" y="480060"/>
            <a:ext cx="5458121" cy="5897880"/>
          </a:xfrm>
          <a:prstGeom prst="rect">
            <a:avLst/>
          </a:prstGeom>
          <a:solidFill>
            <a:srgbClr val="FFFFFF"/>
          </a:solidFill>
          <a:ln w="19050">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xmlns="" id="{75524F9E-6608-154D-B58A-A13532D58911}"/>
              </a:ext>
            </a:extLst>
          </p:cNvPr>
          <p:cNvPicPr>
            <a:picLocks noChangeAspect="1"/>
          </p:cNvPicPr>
          <p:nvPr/>
        </p:nvPicPr>
        <p:blipFill>
          <a:blip r:embed="rId3"/>
          <a:stretch>
            <a:fillRect/>
          </a:stretch>
        </p:blipFill>
        <p:spPr>
          <a:xfrm>
            <a:off x="7017705" y="643467"/>
            <a:ext cx="3936441" cy="5571066"/>
          </a:xfrm>
          <a:prstGeom prst="rect">
            <a:avLst/>
          </a:prstGeom>
        </p:spPr>
      </p:pic>
    </p:spTree>
    <p:extLst>
      <p:ext uri="{BB962C8B-B14F-4D97-AF65-F5344CB8AC3E}">
        <p14:creationId xmlns:p14="http://schemas.microsoft.com/office/powerpoint/2010/main" val="597648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xmlns="" id="{CE7BA84C-4025-7343-A72E-E7A959891388}"/>
              </a:ext>
            </a:extLst>
          </p:cNvPr>
          <p:cNvPicPr>
            <a:picLocks noChangeAspect="1"/>
          </p:cNvPicPr>
          <p:nvPr/>
        </p:nvPicPr>
        <p:blipFill>
          <a:blip r:embed="rId2"/>
          <a:stretch>
            <a:fillRect/>
          </a:stretch>
        </p:blipFill>
        <p:spPr>
          <a:xfrm>
            <a:off x="190034" y="723288"/>
            <a:ext cx="3962455" cy="5607882"/>
          </a:xfrm>
          <a:prstGeom prst="rect">
            <a:avLst/>
          </a:prstGeom>
        </p:spPr>
      </p:pic>
      <p:sp>
        <p:nvSpPr>
          <p:cNvPr id="11" name="Right Triangle 10">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086A5A31-B10A-4793-84D4-D785959AE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xmlns="" id="{2E4C82B9-EED6-1647-97BE-E5E64EA38356}"/>
              </a:ext>
            </a:extLst>
          </p:cNvPr>
          <p:cNvSpPr txBox="1"/>
          <p:nvPr/>
        </p:nvSpPr>
        <p:spPr>
          <a:xfrm>
            <a:off x="6918627" y="885560"/>
            <a:ext cx="4114773" cy="4900613"/>
          </a:xfrm>
          <a:prstGeom prst="rect">
            <a:avLst/>
          </a:prstGeom>
        </p:spPr>
        <p:txBody>
          <a:bodyPr vert="horz" lIns="91440" tIns="45720" rIns="91440" bIns="45720" rtlCol="0" anchor="t">
            <a:normAutofit fontScale="70000" lnSpcReduction="20000"/>
          </a:bodyPr>
          <a:lstStyle/>
          <a:p>
            <a:pPr algn="ctr">
              <a:lnSpc>
                <a:spcPct val="90000"/>
              </a:lnSpc>
              <a:spcAft>
                <a:spcPts val="600"/>
              </a:spcAft>
            </a:pPr>
            <a:r>
              <a:rPr lang="en-US" sz="2000" b="1" dirty="0"/>
              <a:t>RESOLVES</a:t>
            </a:r>
          </a:p>
          <a:p>
            <a:pPr indent="-228600">
              <a:lnSpc>
                <a:spcPct val="90000"/>
              </a:lnSpc>
              <a:spcAft>
                <a:spcPts val="600"/>
              </a:spcAft>
              <a:buFont typeface="Arial" panose="020B0604020202020204" pitchFamily="34" charset="0"/>
              <a:buChar char="•"/>
            </a:pPr>
            <a:r>
              <a:rPr lang="en-US" sz="2000" b="1" dirty="0"/>
              <a:t>To enthusiastically join the pilot project sponsored by the Intergovernmental Oceanographic Commission of UNESCO (UNESCO / IOC) that will lead the Municipality of </a:t>
            </a:r>
            <a:r>
              <a:rPr lang="en-US" sz="2000" b="1" dirty="0" err="1"/>
              <a:t>Palmi</a:t>
            </a:r>
            <a:r>
              <a:rPr lang="en-US" sz="2000" b="1" dirty="0"/>
              <a:t> to obtain the recognition of "TSUNAMI READY" community;</a:t>
            </a:r>
          </a:p>
          <a:p>
            <a:pPr indent="-228600">
              <a:lnSpc>
                <a:spcPct val="90000"/>
              </a:lnSpc>
              <a:spcAft>
                <a:spcPts val="600"/>
              </a:spcAft>
              <a:buFont typeface="Arial" panose="020B0604020202020204" pitchFamily="34" charset="0"/>
              <a:buChar char="•"/>
            </a:pPr>
            <a:r>
              <a:rPr lang="en-US" sz="2000" dirty="0"/>
              <a:t>To delegate to the Vigilance and Civil Protection Area, with </a:t>
            </a:r>
            <a:r>
              <a:rPr lang="en-US" sz="2000" b="1" dirty="0"/>
              <a:t>the assistance of the Municipal Civil Protection Group</a:t>
            </a:r>
            <a:r>
              <a:rPr lang="en-US" sz="2000" dirty="0"/>
              <a:t>, the implementation of all procedures and activities aimed at achieving the aforementioned objective;</a:t>
            </a:r>
          </a:p>
          <a:p>
            <a:pPr indent="-228600">
              <a:lnSpc>
                <a:spcPct val="90000"/>
              </a:lnSpc>
              <a:spcAft>
                <a:spcPts val="600"/>
              </a:spcAft>
              <a:buFont typeface="Arial" panose="020B0604020202020204" pitchFamily="34" charset="0"/>
              <a:buChar char="•"/>
            </a:pPr>
            <a:r>
              <a:rPr lang="en-US" sz="2000" dirty="0"/>
              <a:t>to arrange for the transmission of this adhesion resolution to the Presidency of the Council of Ministers Department of Civil Protection, to INGV, to the Civil Protection Unit of the Calabria Region, to the Prefecture of Reggio Calabria;</a:t>
            </a:r>
          </a:p>
          <a:p>
            <a:pPr indent="-228600">
              <a:lnSpc>
                <a:spcPct val="90000"/>
              </a:lnSpc>
              <a:spcAft>
                <a:spcPts val="600"/>
              </a:spcAft>
              <a:buFont typeface="Arial" panose="020B0604020202020204" pitchFamily="34" charset="0"/>
              <a:buChar char="•"/>
            </a:pPr>
            <a:r>
              <a:rPr lang="en-US" sz="2000" dirty="0"/>
              <a:t> the Municipal Council, by open vote (by roll call by </a:t>
            </a:r>
            <a:r>
              <a:rPr lang="en-US" sz="2000" dirty="0" err="1"/>
              <a:t>Councillor</a:t>
            </a:r>
            <a:r>
              <a:rPr lang="en-US" sz="2000" dirty="0"/>
              <a:t> </a:t>
            </a:r>
            <a:r>
              <a:rPr lang="en-US" sz="2000" dirty="0" err="1"/>
              <a:t>Surace</a:t>
            </a:r>
            <a:r>
              <a:rPr lang="en-US" sz="2000" dirty="0"/>
              <a:t> and by show of hands by the other No. 7 Municipal </a:t>
            </a:r>
            <a:r>
              <a:rPr lang="en-US" sz="2000" dirty="0" err="1"/>
              <a:t>Councillors</a:t>
            </a:r>
            <a:r>
              <a:rPr lang="en-US" sz="2000" dirty="0"/>
              <a:t> present in addition to the Mayor), for a total of No. 9 components of the Municipal Council</a:t>
            </a:r>
            <a:r>
              <a:rPr lang="en-US" sz="2000" b="1" dirty="0"/>
              <a:t>, with votes in </a:t>
            </a:r>
            <a:r>
              <a:rPr lang="en-US" sz="2000" b="1" dirty="0" err="1"/>
              <a:t>favour</a:t>
            </a:r>
            <a:r>
              <a:rPr lang="en-US" sz="2000" b="1" dirty="0"/>
              <a:t> No. 9 </a:t>
            </a:r>
            <a:r>
              <a:rPr lang="en-US" sz="2000" dirty="0"/>
              <a:t>(</a:t>
            </a:r>
            <a:r>
              <a:rPr lang="en-US" sz="2000" dirty="0" err="1"/>
              <a:t>Ranuccio</a:t>
            </a:r>
            <a:r>
              <a:rPr lang="en-US" sz="2000" dirty="0"/>
              <a:t>, </a:t>
            </a:r>
            <a:r>
              <a:rPr lang="en-US" sz="2000" dirty="0" err="1"/>
              <a:t>Celi</a:t>
            </a:r>
            <a:r>
              <a:rPr lang="en-US" sz="2000" dirty="0"/>
              <a:t>, </a:t>
            </a:r>
            <a:r>
              <a:rPr lang="en-US" sz="2000" dirty="0" err="1"/>
              <a:t>Galletta</a:t>
            </a:r>
            <a:r>
              <a:rPr lang="en-US" sz="2000" dirty="0"/>
              <a:t>, Bonaccorso, </a:t>
            </a:r>
            <a:r>
              <a:rPr lang="en-US" sz="2000" dirty="0" err="1"/>
              <a:t>Magazzù</a:t>
            </a:r>
            <a:r>
              <a:rPr lang="en-US" sz="2000" dirty="0"/>
              <a:t>, </a:t>
            </a:r>
            <a:r>
              <a:rPr lang="en-US" sz="2000" dirty="0" err="1"/>
              <a:t>Surace</a:t>
            </a:r>
            <a:r>
              <a:rPr lang="en-US" sz="2000" dirty="0"/>
              <a:t>, Mauro, Iacovo, </a:t>
            </a:r>
            <a:r>
              <a:rPr lang="en-US" sz="2000" dirty="0" err="1"/>
              <a:t>Cosentino</a:t>
            </a:r>
            <a:r>
              <a:rPr lang="en-US" sz="2000" dirty="0"/>
              <a:t>); </a:t>
            </a:r>
            <a:r>
              <a:rPr lang="en-US" sz="2000" b="1" dirty="0"/>
              <a:t>votes against: none; abstained: none</a:t>
            </a:r>
            <a:r>
              <a:rPr lang="en-US" sz="2000" dirty="0"/>
              <a:t>; absent: 8 (Arcuri, </a:t>
            </a:r>
            <a:r>
              <a:rPr lang="en-US" sz="2000" dirty="0" err="1"/>
              <a:t>Trentinella</a:t>
            </a:r>
            <a:r>
              <a:rPr lang="en-US" sz="2000" dirty="0"/>
              <a:t>, Ippolito, Di </a:t>
            </a:r>
            <a:r>
              <a:rPr lang="en-US" sz="2000" dirty="0" err="1"/>
              <a:t>Certo</a:t>
            </a:r>
            <a:r>
              <a:rPr lang="en-US" sz="2000" dirty="0"/>
              <a:t>, </a:t>
            </a:r>
            <a:r>
              <a:rPr lang="en-US" sz="2000" dirty="0" err="1"/>
              <a:t>Misale</a:t>
            </a:r>
            <a:r>
              <a:rPr lang="en-US" sz="2000" dirty="0"/>
              <a:t>, </a:t>
            </a:r>
            <a:r>
              <a:rPr lang="en-US" sz="2000" dirty="0" err="1"/>
              <a:t>Melara</a:t>
            </a:r>
            <a:r>
              <a:rPr lang="en-US" sz="2000" dirty="0"/>
              <a:t>, Randazzo, Donato); </a:t>
            </a:r>
            <a:r>
              <a:rPr lang="en-US" sz="2000" b="1" dirty="0"/>
              <a:t>resolves to declare this deed immediately executable, pursuant to and for the purposes of art. 134, paragraph 4, of Legislative Decree no. 267/2000</a:t>
            </a:r>
            <a:r>
              <a:rPr lang="en-US" sz="2000" dirty="0"/>
              <a:t>.</a:t>
            </a:r>
          </a:p>
          <a:p>
            <a:pPr indent="-228600">
              <a:lnSpc>
                <a:spcPct val="90000"/>
              </a:lnSpc>
              <a:spcAft>
                <a:spcPts val="600"/>
              </a:spcAft>
              <a:buFont typeface="Arial" panose="020B0604020202020204" pitchFamily="34" charset="0"/>
              <a:buChar char="•"/>
            </a:pPr>
            <a:endParaRPr lang="en-US" sz="500" dirty="0"/>
          </a:p>
        </p:txBody>
      </p:sp>
    </p:spTree>
    <p:extLst>
      <p:ext uri="{BB962C8B-B14F-4D97-AF65-F5344CB8AC3E}">
        <p14:creationId xmlns:p14="http://schemas.microsoft.com/office/powerpoint/2010/main" val="141729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676400" y="28674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TSUNAMI READY IN ITALY: PALMI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13641"/>
            <a:ext cx="4426204" cy="426972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654" y="1018902"/>
            <a:ext cx="4029210" cy="5695406"/>
          </a:xfrm>
          <a:prstGeom prst="rect">
            <a:avLst/>
          </a:prstGeom>
        </p:spPr>
      </p:pic>
    </p:spTree>
    <p:extLst>
      <p:ext uri="{BB962C8B-B14F-4D97-AF65-F5344CB8AC3E}">
        <p14:creationId xmlns:p14="http://schemas.microsoft.com/office/powerpoint/2010/main" val="711312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lstStyle/>
          <a:p>
            <a:pPr algn="ctr"/>
            <a:r>
              <a:rPr lang="it-IT" dirty="0"/>
              <a:t>TSUNAMI READY IN ITALY: </a:t>
            </a:r>
            <a:br>
              <a:rPr lang="it-IT" dirty="0"/>
            </a:br>
            <a:r>
              <a:rPr lang="it-IT" dirty="0"/>
              <a:t>PACHINO (MARZAMEMI)</a:t>
            </a:r>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en-GB" dirty="0">
                <a:solidFill>
                  <a:schemeClr val="accent1">
                    <a:lumMod val="75000"/>
                  </a:schemeClr>
                </a:solidFill>
              </a:rPr>
              <a:t>MARZAMEMI (Ionian Sea, SICILY)</a:t>
            </a:r>
          </a:p>
          <a:p>
            <a:pPr marL="0" indent="0">
              <a:buNone/>
            </a:pPr>
            <a:endParaRPr lang="en-GB" dirty="0"/>
          </a:p>
          <a:p>
            <a:pPr marL="0" indent="0">
              <a:buNone/>
            </a:pPr>
            <a:r>
              <a:rPr lang="en-GB" dirty="0"/>
              <a:t>On April 28, 2021, </a:t>
            </a:r>
            <a:r>
              <a:rPr lang="en-GB" dirty="0" err="1"/>
              <a:t>Marzamemi</a:t>
            </a:r>
            <a:r>
              <a:rPr lang="en-GB" dirty="0"/>
              <a:t> officially joined the project with a Municipal Council resolution (see next slide)</a:t>
            </a:r>
          </a:p>
          <a:p>
            <a:pPr marL="0" indent="0">
              <a:buNone/>
            </a:pPr>
            <a:endParaRPr lang="en-GB" dirty="0"/>
          </a:p>
          <a:p>
            <a:pPr marL="0" indent="0">
              <a:buNone/>
            </a:pPr>
            <a:r>
              <a:rPr lang="en-GB" dirty="0"/>
              <a:t>Note: The municipality was commissioned</a:t>
            </a:r>
            <a:r>
              <a:rPr lang="en-GB" dirty="0">
                <a:solidFill>
                  <a:srgbClr val="FF0000"/>
                </a:solidFill>
              </a:rPr>
              <a:t> </a:t>
            </a:r>
            <a:r>
              <a:rPr lang="en-GB" dirty="0"/>
              <a:t>until October 2021. Now there is a newly elected woman Mayor.</a:t>
            </a:r>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73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xmlns="" id="{F678C24D-8F00-0D4D-A29F-8B2AB0026A13}"/>
              </a:ext>
            </a:extLst>
          </p:cNvPr>
          <p:cNvSpPr txBox="1">
            <a:spLocks/>
          </p:cNvSpPr>
          <p:nvPr/>
        </p:nvSpPr>
        <p:spPr>
          <a:xfrm>
            <a:off x="951411" y="182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t>TSUNAMI READY IN ITALY: </a:t>
            </a:r>
            <a:br>
              <a:rPr lang="it-IT"/>
            </a:br>
            <a:r>
              <a:rPr lang="it-IT"/>
              <a:t>PACHINO (MARZAMEMI)</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8"/>
            <a:ext cx="4076302" cy="5167312"/>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097" y="1508126"/>
            <a:ext cx="4440788" cy="5349874"/>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0996" y="1508126"/>
            <a:ext cx="3521004" cy="3857442"/>
          </a:xfrm>
          <a:prstGeom prst="rect">
            <a:avLst/>
          </a:prstGeom>
        </p:spPr>
      </p:pic>
    </p:spTree>
    <p:extLst>
      <p:ext uri="{BB962C8B-B14F-4D97-AF65-F5344CB8AC3E}">
        <p14:creationId xmlns:p14="http://schemas.microsoft.com/office/powerpoint/2010/main" val="96522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a:xfrm>
            <a:off x="838200" y="178677"/>
            <a:ext cx="10515600" cy="1512012"/>
          </a:xfrm>
        </p:spPr>
        <p:txBody>
          <a:bodyPr>
            <a:normAutofit fontScale="90000"/>
          </a:bodyPr>
          <a:lstStyle/>
          <a:p>
            <a:pPr algn="ctr"/>
            <a:r>
              <a:rPr lang="it-IT" dirty="0"/>
              <a:t>TSUNAMI READY COMMUNITIES </a:t>
            </a:r>
            <a:br>
              <a:rPr lang="it-IT" dirty="0"/>
            </a:br>
            <a:r>
              <a:rPr lang="it-IT" dirty="0"/>
              <a:t>IN NEAM REGION</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r>
              <a:rPr lang="en-GB" dirty="0"/>
              <a:t>SPAIN: </a:t>
            </a:r>
            <a:r>
              <a:rPr lang="en-GB" dirty="0" err="1"/>
              <a:t>Chipiona</a:t>
            </a:r>
            <a:endParaRPr lang="en-GB" dirty="0"/>
          </a:p>
          <a:p>
            <a:r>
              <a:rPr lang="en-GB" dirty="0"/>
              <a:t>FRANCE: Cannes</a:t>
            </a:r>
          </a:p>
          <a:p>
            <a:r>
              <a:rPr lang="en-GB" dirty="0"/>
              <a:t>ITALY: </a:t>
            </a:r>
            <a:r>
              <a:rPr lang="en-GB" dirty="0" err="1"/>
              <a:t>Palmi</a:t>
            </a:r>
            <a:r>
              <a:rPr lang="en-GB" dirty="0"/>
              <a:t>, </a:t>
            </a:r>
            <a:r>
              <a:rPr lang="en-GB" dirty="0" err="1"/>
              <a:t>Minturno</a:t>
            </a:r>
            <a:r>
              <a:rPr lang="en-GB" dirty="0"/>
              <a:t>, </a:t>
            </a:r>
            <a:r>
              <a:rPr lang="en-GB" dirty="0" err="1"/>
              <a:t>Marzamemi</a:t>
            </a:r>
            <a:endParaRPr lang="en-GB" dirty="0"/>
          </a:p>
          <a:p>
            <a:r>
              <a:rPr lang="en-GB" dirty="0"/>
              <a:t>TURKEY: Bodrum, </a:t>
            </a:r>
            <a:r>
              <a:rPr lang="it-IT" dirty="0" err="1"/>
              <a:t>Didim</a:t>
            </a:r>
            <a:r>
              <a:rPr lang="it-IT" dirty="0"/>
              <a:t>, </a:t>
            </a:r>
            <a:r>
              <a:rPr lang="it-IT" dirty="0" err="1"/>
              <a:t>Marmaris</a:t>
            </a:r>
            <a:r>
              <a:rPr lang="it-IT" dirty="0"/>
              <a:t>, </a:t>
            </a:r>
            <a:r>
              <a:rPr lang="it-IT" dirty="0" err="1"/>
              <a:t>Fethiye</a:t>
            </a:r>
            <a:r>
              <a:rPr lang="it-IT" dirty="0"/>
              <a:t> and </a:t>
            </a:r>
            <a:r>
              <a:rPr lang="it-IT" dirty="0" err="1"/>
              <a:t>Kaş</a:t>
            </a:r>
            <a:r>
              <a:rPr lang="it-IT" dirty="0"/>
              <a:t> </a:t>
            </a:r>
            <a:r>
              <a:rPr lang="it-IT" dirty="0" err="1"/>
              <a:t>were</a:t>
            </a:r>
            <a:r>
              <a:rPr lang="it-IT" dirty="0"/>
              <a:t> </a:t>
            </a:r>
            <a:r>
              <a:rPr lang="it-IT" dirty="0" err="1"/>
              <a:t>identified</a:t>
            </a:r>
            <a:r>
              <a:rPr lang="it-IT" dirty="0"/>
              <a:t> </a:t>
            </a:r>
            <a:r>
              <a:rPr lang="it-IT" dirty="0" err="1"/>
              <a:t>potential</a:t>
            </a:r>
            <a:r>
              <a:rPr lang="it-IT" dirty="0"/>
              <a:t> Tsunami Ready </a:t>
            </a:r>
            <a:r>
              <a:rPr lang="it-IT" dirty="0" err="1"/>
              <a:t>candidates</a:t>
            </a:r>
            <a:endParaRPr lang="en-GB" dirty="0"/>
          </a:p>
          <a:p>
            <a:r>
              <a:rPr lang="en-GB" dirty="0"/>
              <a:t>The contribution of Last Mile Project to TR</a:t>
            </a:r>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1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9EAFA2E-9B76-B449-AA6C-D0F14390527F}"/>
              </a:ext>
            </a:extLst>
          </p:cNvPr>
          <p:cNvSpPr>
            <a:spLocks noGrp="1"/>
          </p:cNvSpPr>
          <p:nvPr>
            <p:ph type="title"/>
          </p:nvPr>
        </p:nvSpPr>
        <p:spPr/>
        <p:txBody>
          <a:bodyPr/>
          <a:lstStyle/>
          <a:p>
            <a:r>
              <a:rPr lang="it-IT" dirty="0"/>
              <a:t> TSUN  TSUNAMI READY IN ITALY: MINTURNO</a:t>
            </a:r>
            <a:br>
              <a:rPr lang="it-IT" dirty="0"/>
            </a:br>
            <a:r>
              <a:rPr lang="it-IT" dirty="0"/>
              <a:t>PALMI</a:t>
            </a:r>
          </a:p>
        </p:txBody>
      </p:sp>
      <p:sp>
        <p:nvSpPr>
          <p:cNvPr id="3" name="Segnaposto contenuto 2">
            <a:extLst>
              <a:ext uri="{FF2B5EF4-FFF2-40B4-BE49-F238E27FC236}">
                <a16:creationId xmlns:a16="http://schemas.microsoft.com/office/drawing/2014/main" xmlns="" id="{A2A37926-1ECE-BB47-97EA-7FC8C74F1722}"/>
              </a:ext>
            </a:extLst>
          </p:cNvPr>
          <p:cNvSpPr>
            <a:spLocks noGrp="1"/>
          </p:cNvSpPr>
          <p:nvPr>
            <p:ph idx="1"/>
          </p:nvPr>
        </p:nvSpPr>
        <p:spPr/>
        <p:txBody>
          <a:bodyPr>
            <a:noAutofit/>
          </a:bodyPr>
          <a:lstStyle/>
          <a:p>
            <a:pPr marL="0" indent="0">
              <a:lnSpc>
                <a:spcPct val="120000"/>
              </a:lnSpc>
              <a:buNone/>
            </a:pPr>
            <a:r>
              <a:rPr lang="it-IT" sz="2000" dirty="0">
                <a:solidFill>
                  <a:schemeClr val="accent1"/>
                </a:solidFill>
              </a:rPr>
              <a:t>Minturno (</a:t>
            </a:r>
            <a:r>
              <a:rPr lang="it-IT" sz="2000" dirty="0" err="1">
                <a:solidFill>
                  <a:schemeClr val="accent1"/>
                </a:solidFill>
              </a:rPr>
              <a:t>Tyrrhenian</a:t>
            </a:r>
            <a:r>
              <a:rPr lang="it-IT" sz="2000" dirty="0">
                <a:solidFill>
                  <a:schemeClr val="accent1"/>
                </a:solidFill>
              </a:rPr>
              <a:t> Sea, Latium): </a:t>
            </a:r>
          </a:p>
          <a:p>
            <a:pPr marL="0" indent="0">
              <a:lnSpc>
                <a:spcPct val="120000"/>
              </a:lnSpc>
              <a:buNone/>
            </a:pPr>
            <a:endParaRPr lang="it-IT" sz="2000" dirty="0"/>
          </a:p>
          <a:p>
            <a:pPr marL="0" indent="0">
              <a:lnSpc>
                <a:spcPct val="120000"/>
              </a:lnSpc>
              <a:buNone/>
            </a:pPr>
            <a:r>
              <a:rPr lang="en-GB" sz="2000" dirty="0"/>
              <a:t>a) On March 3, 2021, the TR Local Committee was nominated (see the document in next slide).</a:t>
            </a:r>
          </a:p>
          <a:p>
            <a:pPr marL="0" indent="0">
              <a:lnSpc>
                <a:spcPct val="120000"/>
              </a:lnSpc>
              <a:buNone/>
            </a:pPr>
            <a:r>
              <a:rPr lang="en-GB" sz="2000" dirty="0"/>
              <a:t>b) During the NEAMWAVE exercise on 9 March 2021, they tested the sirens and warning lights, as well as the operation level of the APP Alert </a:t>
            </a:r>
            <a:r>
              <a:rPr lang="en-GB" sz="2000" dirty="0" err="1"/>
              <a:t>Sistem</a:t>
            </a:r>
            <a:r>
              <a:rPr lang="en-GB" sz="2000" dirty="0"/>
              <a:t>.</a:t>
            </a:r>
          </a:p>
          <a:p>
            <a:pPr marL="0" indent="0">
              <a:lnSpc>
                <a:spcPct val="120000"/>
              </a:lnSpc>
              <a:buNone/>
            </a:pPr>
            <a:r>
              <a:rPr lang="en-GB" sz="2000" dirty="0"/>
              <a:t>c) The vertical evacuation of the school was also a very valuable moment because it led to the pupils asking a lot of questions and overall asking to be informed about tsunami risk. A specific educational project is being prepared to follow up on these questions. </a:t>
            </a:r>
          </a:p>
          <a:p>
            <a:pPr marL="0" indent="0">
              <a:lnSpc>
                <a:spcPct val="120000"/>
              </a:lnSpc>
              <a:buNone/>
            </a:pPr>
            <a:r>
              <a:rPr lang="en-GB" sz="2000" dirty="0"/>
              <a:t>d) Most part of  Tsunami Ready indicators will be soon completed (see next slides)</a:t>
            </a:r>
          </a:p>
          <a:p>
            <a:pPr marL="0" indent="0">
              <a:lnSpc>
                <a:spcPct val="120000"/>
              </a:lnSpc>
              <a:buNone/>
            </a:pPr>
            <a:r>
              <a:rPr lang="en-GB" sz="2000" dirty="0"/>
              <a:t/>
            </a:r>
            <a:br>
              <a:rPr lang="en-GB" sz="2000" dirty="0"/>
            </a:br>
            <a:r>
              <a:rPr lang="it-IT" sz="2000" dirty="0"/>
              <a:t/>
            </a:r>
            <a:br>
              <a:rPr lang="it-IT" sz="2000" dirty="0"/>
            </a:br>
            <a:r>
              <a:rPr lang="it-IT" sz="2000" dirty="0"/>
              <a:t/>
            </a:r>
            <a:br>
              <a:rPr lang="it-IT" sz="2000" dirty="0"/>
            </a:br>
            <a:endParaRPr lang="it-IT" sz="2000" dirty="0"/>
          </a:p>
        </p:txBody>
      </p:sp>
      <p:pic>
        <p:nvPicPr>
          <p:cNvPr id="4" name="Picture 1" descr="page3image1726784">
            <a:extLst>
              <a:ext uri="{FF2B5EF4-FFF2-40B4-BE49-F238E27FC236}">
                <a16:creationId xmlns:a16="http://schemas.microsoft.com/office/drawing/2014/main" xmlns="" id="{19C7A72D-52EA-1F4D-B503-3593CB44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2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BC9528F6-9D32-3449-BDB7-AE8C5D537158}"/>
              </a:ext>
            </a:extLst>
          </p:cNvPr>
          <p:cNvPicPr>
            <a:picLocks noChangeAspect="1"/>
          </p:cNvPicPr>
          <p:nvPr/>
        </p:nvPicPr>
        <p:blipFill>
          <a:blip r:embed="rId2"/>
          <a:stretch>
            <a:fillRect/>
          </a:stretch>
        </p:blipFill>
        <p:spPr>
          <a:xfrm>
            <a:off x="472494" y="-200025"/>
            <a:ext cx="4846211" cy="6858000"/>
          </a:xfrm>
          <a:prstGeom prst="rect">
            <a:avLst/>
          </a:prstGeom>
        </p:spPr>
      </p:pic>
      <p:pic>
        <p:nvPicPr>
          <p:cNvPr id="5" name="Immagine 4">
            <a:extLst>
              <a:ext uri="{FF2B5EF4-FFF2-40B4-BE49-F238E27FC236}">
                <a16:creationId xmlns:a16="http://schemas.microsoft.com/office/drawing/2014/main" xmlns="" id="{C914133B-A635-F542-B6C6-158645DAEE2B}"/>
              </a:ext>
            </a:extLst>
          </p:cNvPr>
          <p:cNvPicPr>
            <a:picLocks noChangeAspect="1"/>
          </p:cNvPicPr>
          <p:nvPr/>
        </p:nvPicPr>
        <p:blipFill>
          <a:blip r:embed="rId3"/>
          <a:stretch>
            <a:fillRect/>
          </a:stretch>
        </p:blipFill>
        <p:spPr>
          <a:xfrm>
            <a:off x="6025572" y="-200025"/>
            <a:ext cx="4846211" cy="6858000"/>
          </a:xfrm>
          <a:prstGeom prst="rect">
            <a:avLst/>
          </a:prstGeom>
        </p:spPr>
      </p:pic>
    </p:spTree>
    <p:extLst>
      <p:ext uri="{BB962C8B-B14F-4D97-AF65-F5344CB8AC3E}">
        <p14:creationId xmlns:p14="http://schemas.microsoft.com/office/powerpoint/2010/main" val="176513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92EF7C69-939B-C948-8770-271FE3A49AFF}"/>
              </a:ext>
            </a:extLst>
          </p:cNvPr>
          <p:cNvPicPr>
            <a:picLocks noChangeAspect="1"/>
          </p:cNvPicPr>
          <p:nvPr/>
        </p:nvPicPr>
        <p:blipFill>
          <a:blip r:embed="rId2"/>
          <a:stretch>
            <a:fillRect/>
          </a:stretch>
        </p:blipFill>
        <p:spPr>
          <a:xfrm>
            <a:off x="272469" y="-214312"/>
            <a:ext cx="4846211" cy="6858000"/>
          </a:xfrm>
          <a:prstGeom prst="rect">
            <a:avLst/>
          </a:prstGeom>
        </p:spPr>
      </p:pic>
      <p:pic>
        <p:nvPicPr>
          <p:cNvPr id="2" name="Immagine 1">
            <a:extLst>
              <a:ext uri="{FF2B5EF4-FFF2-40B4-BE49-F238E27FC236}">
                <a16:creationId xmlns:a16="http://schemas.microsoft.com/office/drawing/2014/main" xmlns="" id="{53B98F08-3B3C-CF41-A8C9-107B701BA069}"/>
              </a:ext>
            </a:extLst>
          </p:cNvPr>
          <p:cNvPicPr>
            <a:picLocks noChangeAspect="1"/>
          </p:cNvPicPr>
          <p:nvPr/>
        </p:nvPicPr>
        <p:blipFill>
          <a:blip r:embed="rId3"/>
          <a:stretch>
            <a:fillRect/>
          </a:stretch>
        </p:blipFill>
        <p:spPr>
          <a:xfrm>
            <a:off x="6096000" y="-214312"/>
            <a:ext cx="4846211" cy="6858000"/>
          </a:xfrm>
          <a:prstGeom prst="rect">
            <a:avLst/>
          </a:prstGeom>
        </p:spPr>
      </p:pic>
    </p:spTree>
    <p:extLst>
      <p:ext uri="{BB962C8B-B14F-4D97-AF65-F5344CB8AC3E}">
        <p14:creationId xmlns:p14="http://schemas.microsoft.com/office/powerpoint/2010/main" val="9696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xmlns="" id="{33EE3905-817B-EB42-9E7C-D965A5CFB41A}"/>
              </a:ext>
            </a:extLst>
          </p:cNvPr>
          <p:cNvPicPr>
            <a:picLocks noChangeAspect="1"/>
          </p:cNvPicPr>
          <p:nvPr/>
        </p:nvPicPr>
        <p:blipFill>
          <a:blip r:embed="rId2"/>
          <a:stretch>
            <a:fillRect/>
          </a:stretch>
        </p:blipFill>
        <p:spPr>
          <a:xfrm>
            <a:off x="1375210" y="623275"/>
            <a:ext cx="3967252" cy="5607882"/>
          </a:xfrm>
          <a:prstGeom prst="rect">
            <a:avLst/>
          </a:prstGeom>
        </p:spPr>
      </p:pic>
      <p:sp>
        <p:nvSpPr>
          <p:cNvPr id="23" name="Right Triangle 22">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086A5A31-B10A-4793-84D4-D785959AE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xmlns="" id="{507CD2C3-E3E9-8E49-AE53-79B5AAFE3704}"/>
              </a:ext>
            </a:extLst>
          </p:cNvPr>
          <p:cNvSpPr/>
          <p:nvPr/>
        </p:nvSpPr>
        <p:spPr>
          <a:xfrm>
            <a:off x="6889832" y="942975"/>
            <a:ext cx="4114773" cy="4957763"/>
          </a:xfrm>
          <a:prstGeom prst="rect">
            <a:avLst/>
          </a:prstGeom>
        </p:spPr>
        <p:txBody>
          <a:bodyPr vert="horz" lIns="91440" tIns="45720" rIns="91440" bIns="45720" rtlCol="0" anchor="t">
            <a:noAutofit/>
          </a:bodyPr>
          <a:lstStyle/>
          <a:p>
            <a:pPr algn="ctr">
              <a:lnSpc>
                <a:spcPct val="90000"/>
              </a:lnSpc>
              <a:spcAft>
                <a:spcPts val="600"/>
              </a:spcAft>
            </a:pPr>
            <a:r>
              <a:rPr lang="en-US" sz="1400" b="1" dirty="0"/>
              <a:t>DELIBERATES</a:t>
            </a:r>
          </a:p>
          <a:p>
            <a:pPr indent="-228600">
              <a:lnSpc>
                <a:spcPct val="90000"/>
              </a:lnSpc>
              <a:spcAft>
                <a:spcPts val="600"/>
              </a:spcAft>
              <a:buFont typeface="Arial" panose="020B0604020202020204" pitchFamily="34" charset="0"/>
              <a:buChar char="•"/>
            </a:pPr>
            <a:r>
              <a:rPr lang="en-US" sz="1400" dirty="0"/>
              <a:t>- </a:t>
            </a:r>
            <a:r>
              <a:rPr lang="en-US" sz="1400" b="1" dirty="0"/>
              <a:t>To adhere to the pilot project sponsored by the UNESCO Intergovernmental Oceanographic Commission (UNESCO/IOC) that will lead the Municipality of </a:t>
            </a:r>
            <a:r>
              <a:rPr lang="en-US" sz="1400" b="1" dirty="0" err="1"/>
              <a:t>Minturno</a:t>
            </a:r>
            <a:r>
              <a:rPr lang="en-US" sz="1400" b="1" dirty="0"/>
              <a:t> to be </a:t>
            </a:r>
            <a:r>
              <a:rPr lang="en-US" sz="1400" b="1" dirty="0" err="1"/>
              <a:t>recognised</a:t>
            </a:r>
            <a:r>
              <a:rPr lang="en-US" sz="1400" b="1" dirty="0"/>
              <a:t> as a "TSUNAMI READY" community</a:t>
            </a:r>
            <a:r>
              <a:rPr lang="en-US" sz="1400" dirty="0"/>
              <a:t>;</a:t>
            </a:r>
          </a:p>
          <a:p>
            <a:pPr indent="-228600">
              <a:lnSpc>
                <a:spcPct val="90000"/>
              </a:lnSpc>
              <a:spcAft>
                <a:spcPts val="600"/>
              </a:spcAft>
              <a:buFont typeface="Arial" panose="020B0604020202020204" pitchFamily="34" charset="0"/>
              <a:buChar char="•"/>
            </a:pPr>
            <a:r>
              <a:rPr lang="en-US" sz="1400" dirty="0"/>
              <a:t>- </a:t>
            </a:r>
            <a:r>
              <a:rPr lang="en-US" sz="1400" b="1" dirty="0"/>
              <a:t>To set up the Tsunami Ready Local Committee ("local board") which will be in charge of coordinating activities and interfacing with its equivalent at national level, as per Annex A</a:t>
            </a:r>
            <a:r>
              <a:rPr lang="en-US" sz="1400" dirty="0"/>
              <a:t>;</a:t>
            </a:r>
          </a:p>
          <a:p>
            <a:pPr indent="-228600">
              <a:lnSpc>
                <a:spcPct val="90000"/>
              </a:lnSpc>
              <a:spcAft>
                <a:spcPts val="600"/>
              </a:spcAft>
              <a:buFont typeface="Arial" panose="020B0604020202020204" pitchFamily="34" charset="0"/>
              <a:buChar char="•"/>
            </a:pPr>
            <a:r>
              <a:rPr lang="en-US" sz="1400" dirty="0"/>
              <a:t>- To delegate to the Civil Protection Service, with the assistance of the Municipal Civil Protection Group, the implementation of all the procedures and activities aimed at achieving the aforementioned objective;</a:t>
            </a:r>
          </a:p>
          <a:p>
            <a:pPr indent="-228600">
              <a:lnSpc>
                <a:spcPct val="90000"/>
              </a:lnSpc>
              <a:spcAft>
                <a:spcPts val="600"/>
              </a:spcAft>
              <a:buFont typeface="Arial" panose="020B0604020202020204" pitchFamily="34" charset="0"/>
              <a:buChar char="•"/>
            </a:pPr>
            <a:r>
              <a:rPr lang="en-US" sz="1400" dirty="0"/>
              <a:t>- To order the transmission of this resolution to the Presidency of the Council of Ministers, Civil Protection Department, INGV, Lazio Region Civil Protection Agency, Prefecture of Latina;</a:t>
            </a:r>
          </a:p>
          <a:p>
            <a:pPr indent="-228600" algn="ctr">
              <a:lnSpc>
                <a:spcPct val="90000"/>
              </a:lnSpc>
              <a:spcAft>
                <a:spcPts val="600"/>
              </a:spcAft>
              <a:buFont typeface="Arial" panose="020B0604020202020204" pitchFamily="34" charset="0"/>
              <a:buChar char="•"/>
            </a:pPr>
            <a:r>
              <a:rPr lang="en-US" sz="1400" dirty="0"/>
              <a:t>By vote, with the same result as the previous one; </a:t>
            </a:r>
            <a:r>
              <a:rPr lang="en-US" sz="1400" b="1" dirty="0"/>
              <a:t>DECLARES</a:t>
            </a:r>
          </a:p>
          <a:p>
            <a:pPr indent="-228600">
              <a:lnSpc>
                <a:spcPct val="90000"/>
              </a:lnSpc>
              <a:spcAft>
                <a:spcPts val="600"/>
              </a:spcAft>
              <a:buFont typeface="Arial" panose="020B0604020202020204" pitchFamily="34" charset="0"/>
              <a:buChar char="•"/>
            </a:pPr>
            <a:r>
              <a:rPr lang="en-US" sz="1400" dirty="0"/>
              <a:t>This deed immediately executable, pursuant to and for the purposes of Article 134, paragraph 4, of Legislative Decree no. 267/2000.</a:t>
            </a:r>
          </a:p>
        </p:txBody>
      </p:sp>
    </p:spTree>
    <p:extLst>
      <p:ext uri="{BB962C8B-B14F-4D97-AF65-F5344CB8AC3E}">
        <p14:creationId xmlns:p14="http://schemas.microsoft.com/office/powerpoint/2010/main" val="2601430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8">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0">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xmlns="" id="{55E3F027-C212-954C-AB5D-186CCFA744D6}"/>
              </a:ext>
            </a:extLst>
          </p:cNvPr>
          <p:cNvPicPr>
            <a:picLocks noChangeAspect="1"/>
          </p:cNvPicPr>
          <p:nvPr/>
        </p:nvPicPr>
        <p:blipFill rotWithShape="1">
          <a:blip r:embed="rId2"/>
          <a:srcRect l="7277" t="1117" r="5405" b="24818"/>
          <a:stretch/>
        </p:blipFill>
        <p:spPr>
          <a:xfrm>
            <a:off x="2618142" y="1152611"/>
            <a:ext cx="6335486" cy="4794069"/>
          </a:xfrm>
          <a:prstGeom prst="rect">
            <a:avLst/>
          </a:prstGeom>
          <a:ln>
            <a:noFill/>
          </a:ln>
        </p:spPr>
      </p:pic>
      <p:sp>
        <p:nvSpPr>
          <p:cNvPr id="19" name="Isosceles Triangle 18">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59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9EAFA2E-9B76-B449-AA6C-D0F14390527F}"/>
              </a:ext>
            </a:extLst>
          </p:cNvPr>
          <p:cNvSpPr>
            <a:spLocks noGrp="1"/>
          </p:cNvSpPr>
          <p:nvPr>
            <p:ph type="title"/>
          </p:nvPr>
        </p:nvSpPr>
        <p:spPr/>
        <p:txBody>
          <a:bodyPr/>
          <a:lstStyle/>
          <a:p>
            <a:r>
              <a:rPr lang="it-IT" dirty="0"/>
              <a:t> TSUN  TSUNAMI READY IN ITALY: MINTURNO</a:t>
            </a:r>
            <a:br>
              <a:rPr lang="it-IT" dirty="0"/>
            </a:br>
            <a:r>
              <a:rPr lang="it-IT" dirty="0"/>
              <a:t>PALMI</a:t>
            </a:r>
          </a:p>
        </p:txBody>
      </p:sp>
      <p:pic>
        <p:nvPicPr>
          <p:cNvPr id="4" name="Picture 1" descr="page3image1726784">
            <a:extLst>
              <a:ext uri="{FF2B5EF4-FFF2-40B4-BE49-F238E27FC236}">
                <a16:creationId xmlns:a16="http://schemas.microsoft.com/office/drawing/2014/main" xmlns="" id="{19C7A72D-52EA-1F4D-B503-3593CB44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866" y="548640"/>
            <a:ext cx="9704934" cy="6858000"/>
          </a:xfrm>
          <a:prstGeom prst="rect">
            <a:avLst/>
          </a:prstGeom>
        </p:spPr>
      </p:pic>
    </p:spTree>
    <p:extLst>
      <p:ext uri="{BB962C8B-B14F-4D97-AF65-F5344CB8AC3E}">
        <p14:creationId xmlns:p14="http://schemas.microsoft.com/office/powerpoint/2010/main" val="2048953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9EAFA2E-9B76-B449-AA6C-D0F14390527F}"/>
              </a:ext>
            </a:extLst>
          </p:cNvPr>
          <p:cNvSpPr>
            <a:spLocks noGrp="1"/>
          </p:cNvSpPr>
          <p:nvPr>
            <p:ph type="title"/>
          </p:nvPr>
        </p:nvSpPr>
        <p:spPr/>
        <p:txBody>
          <a:bodyPr/>
          <a:lstStyle/>
          <a:p>
            <a:r>
              <a:rPr lang="it-IT" dirty="0"/>
              <a:t> TSUN  TSUNAMI READY IN ITALY: MINTURNO</a:t>
            </a:r>
            <a:br>
              <a:rPr lang="it-IT" dirty="0"/>
            </a:br>
            <a:r>
              <a:rPr lang="it-IT" dirty="0"/>
              <a:t>PALMI</a:t>
            </a:r>
          </a:p>
        </p:txBody>
      </p:sp>
      <p:pic>
        <p:nvPicPr>
          <p:cNvPr id="4" name="Picture 1" descr="page3image1726784">
            <a:extLst>
              <a:ext uri="{FF2B5EF4-FFF2-40B4-BE49-F238E27FC236}">
                <a16:creationId xmlns:a16="http://schemas.microsoft.com/office/drawing/2014/main" xmlns="" id="{19C7A72D-52EA-1F4D-B503-3593CB44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977" y="2055813"/>
            <a:ext cx="10058400" cy="3888749"/>
          </a:xfrm>
          <a:prstGeom prst="rect">
            <a:avLst/>
          </a:prstGeom>
        </p:spPr>
      </p:pic>
      <p:sp>
        <p:nvSpPr>
          <p:cNvPr id="5" name="CasellaDiTesto 4"/>
          <p:cNvSpPr txBox="1"/>
          <p:nvPr/>
        </p:nvSpPr>
        <p:spPr>
          <a:xfrm>
            <a:off x="1593669" y="6309360"/>
            <a:ext cx="5577840" cy="369332"/>
          </a:xfrm>
          <a:prstGeom prst="rect">
            <a:avLst/>
          </a:prstGeom>
          <a:noFill/>
        </p:spPr>
        <p:txBody>
          <a:bodyPr wrap="square" rtlCol="0">
            <a:spAutoFit/>
          </a:bodyPr>
          <a:lstStyle/>
          <a:p>
            <a:r>
              <a:rPr lang="it-IT"/>
              <a:t>General Score: 1050 / 1200 = -150</a:t>
            </a:r>
          </a:p>
        </p:txBody>
      </p:sp>
    </p:spTree>
    <p:extLst>
      <p:ext uri="{BB962C8B-B14F-4D97-AF65-F5344CB8AC3E}">
        <p14:creationId xmlns:p14="http://schemas.microsoft.com/office/powerpoint/2010/main" val="29004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xmlns="" id="{353C1207-D1C8-49E3-8837-E2B89D366FA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nvCxnSpPr>
        <p:spPr>
          <a:xfrm>
            <a:off x="715891"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0">
            <a:gsLst>
              <a:gs pos="96500">
                <a:srgbClr val="83A576"/>
              </a:gs>
              <a:gs pos="82000">
                <a:srgbClr val="576E4F"/>
              </a:gs>
              <a:gs pos="73000">
                <a:schemeClr val="tx1">
                  <a:lumMod val="75000"/>
                  <a:lumOff val="25000"/>
                </a:schemeClr>
              </a:gs>
              <a:gs pos="100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xmlns="" id="{F44791F0-E593-4664-B4D9-7C1368F01C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a:xfrm>
            <a:off x="2235205" y="1002833"/>
            <a:ext cx="9956795" cy="5855169"/>
          </a:xfrm>
          <a:custGeom>
            <a:avLst/>
            <a:gdLst>
              <a:gd name="connsiteX0" fmla="*/ 5261761 w 9956794"/>
              <a:gd name="connsiteY0" fmla="*/ 0 h 5855169"/>
              <a:gd name="connsiteX1" fmla="*/ 9888456 w 9956794"/>
              <a:gd name="connsiteY1" fmla="*/ 2753694 h 5855169"/>
              <a:gd name="connsiteX2" fmla="*/ 9956794 w 9956794"/>
              <a:gd name="connsiteY2" fmla="*/ 2887122 h 5855169"/>
              <a:gd name="connsiteX3" fmla="*/ 9956794 w 9956794"/>
              <a:gd name="connsiteY3" fmla="*/ 5855169 h 5855169"/>
              <a:gd name="connsiteX4" fmla="*/ 34209 w 9956794"/>
              <a:gd name="connsiteY4" fmla="*/ 5855169 h 5855169"/>
              <a:gd name="connsiteX5" fmla="*/ 27166 w 9956794"/>
              <a:gd name="connsiteY5" fmla="*/ 5799746 h 5855169"/>
              <a:gd name="connsiteX6" fmla="*/ 0 w 9956794"/>
              <a:gd name="connsiteY6" fmla="*/ 5261761 h 5855169"/>
              <a:gd name="connsiteX7" fmla="*/ 5261761 w 9956794"/>
              <a:gd name="connsiteY7" fmla="*/ 0 h 585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6794" h="5855169">
                <a:moveTo>
                  <a:pt x="5261761" y="0"/>
                </a:moveTo>
                <a:cubicBezTo>
                  <a:pt x="7259629" y="0"/>
                  <a:pt x="8997433" y="1113470"/>
                  <a:pt x="9888456" y="2753694"/>
                </a:cubicBezTo>
                <a:lnTo>
                  <a:pt x="9956794" y="2887122"/>
                </a:lnTo>
                <a:lnTo>
                  <a:pt x="9956794" y="5855169"/>
                </a:lnTo>
                <a:lnTo>
                  <a:pt x="34209" y="5855169"/>
                </a:lnTo>
                <a:lnTo>
                  <a:pt x="27166" y="5799746"/>
                </a:lnTo>
                <a:cubicBezTo>
                  <a:pt x="9203" y="5622861"/>
                  <a:pt x="0" y="5443386"/>
                  <a:pt x="0" y="5261761"/>
                </a:cubicBezTo>
                <a:cubicBezTo>
                  <a:pt x="0" y="2355771"/>
                  <a:pt x="2355771" y="0"/>
                  <a:pt x="5261761"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Immagine 19">
            <a:extLst>
              <a:ext uri="{FF2B5EF4-FFF2-40B4-BE49-F238E27FC236}">
                <a16:creationId xmlns:a16="http://schemas.microsoft.com/office/drawing/2014/main" xmlns="" id="{8BC3068C-29CC-C147-9258-EA3DCA9B55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3217" y="-51731"/>
            <a:ext cx="674008" cy="674008"/>
          </a:xfrm>
          <a:prstGeom prst="rect">
            <a:avLst/>
          </a:prstGeom>
        </p:spPr>
      </p:pic>
      <p:sp>
        <p:nvSpPr>
          <p:cNvPr id="24" name="Rettangolo con angoli arrotondati 23">
            <a:extLst>
              <a:ext uri="{FF2B5EF4-FFF2-40B4-BE49-F238E27FC236}">
                <a16:creationId xmlns:a16="http://schemas.microsoft.com/office/drawing/2014/main" xmlns="" id="{F0D012A7-BC60-1A49-8947-DBA247F592F3}"/>
              </a:ext>
            </a:extLst>
          </p:cNvPr>
          <p:cNvSpPr/>
          <p:nvPr/>
        </p:nvSpPr>
        <p:spPr>
          <a:xfrm>
            <a:off x="702763" y="3040219"/>
            <a:ext cx="2695123" cy="910867"/>
          </a:xfrm>
          <a:prstGeom prst="roundRect">
            <a:avLst/>
          </a:prstGeom>
          <a:solidFill>
            <a:schemeClr val="accent1">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rPr>
              <a:t>Palmi</a:t>
            </a:r>
            <a:r>
              <a:rPr lang="it-IT" sz="1200" dirty="0">
                <a:solidFill>
                  <a:schemeClr val="tx1"/>
                </a:solidFill>
              </a:rPr>
              <a:t>, Calabria, pop. 17,000</a:t>
            </a:r>
          </a:p>
          <a:p>
            <a:pPr algn="ctr"/>
            <a:r>
              <a:rPr lang="it-IT" sz="1200" dirty="0" err="1">
                <a:solidFill>
                  <a:schemeClr val="tx1"/>
                </a:solidFill>
              </a:rPr>
              <a:t>Tyrrhenian</a:t>
            </a:r>
            <a:r>
              <a:rPr lang="it-IT" sz="1200" dirty="0">
                <a:solidFill>
                  <a:schemeClr val="tx1"/>
                </a:solidFill>
              </a:rPr>
              <a:t> Sea – Medium-High </a:t>
            </a:r>
            <a:r>
              <a:rPr lang="it-IT" sz="1200" dirty="0" err="1">
                <a:solidFill>
                  <a:schemeClr val="tx1"/>
                </a:solidFill>
              </a:rPr>
              <a:t>Hazard</a:t>
            </a:r>
            <a:endParaRPr lang="it-IT" sz="1200" dirty="0">
              <a:solidFill>
                <a:schemeClr val="tx1"/>
              </a:solidFill>
            </a:endParaRPr>
          </a:p>
          <a:p>
            <a:pPr algn="ctr"/>
            <a:r>
              <a:rPr lang="it-IT" sz="1200" dirty="0" err="1">
                <a:solidFill>
                  <a:schemeClr val="tx1"/>
                </a:solidFill>
              </a:rPr>
              <a:t>Formal</a:t>
            </a:r>
            <a:r>
              <a:rPr lang="it-IT" sz="1200" dirty="0">
                <a:solidFill>
                  <a:schemeClr val="tx1"/>
                </a:solidFill>
              </a:rPr>
              <a:t> </a:t>
            </a:r>
            <a:r>
              <a:rPr lang="it-IT" sz="1200" dirty="0" err="1">
                <a:solidFill>
                  <a:schemeClr val="tx1"/>
                </a:solidFill>
              </a:rPr>
              <a:t>subscription</a:t>
            </a:r>
            <a:r>
              <a:rPr lang="it-IT" sz="1200" dirty="0">
                <a:solidFill>
                  <a:schemeClr val="tx1"/>
                </a:solidFill>
              </a:rPr>
              <a:t>: 2020</a:t>
            </a:r>
          </a:p>
        </p:txBody>
      </p:sp>
      <p:sp>
        <p:nvSpPr>
          <p:cNvPr id="25" name="Rettangolo con angoli arrotondati 24">
            <a:extLst>
              <a:ext uri="{FF2B5EF4-FFF2-40B4-BE49-F238E27FC236}">
                <a16:creationId xmlns:a16="http://schemas.microsoft.com/office/drawing/2014/main" xmlns="" id="{172F00D4-18A0-D44F-BAF4-44005A059C9A}"/>
              </a:ext>
            </a:extLst>
          </p:cNvPr>
          <p:cNvSpPr/>
          <p:nvPr/>
        </p:nvSpPr>
        <p:spPr>
          <a:xfrm>
            <a:off x="-416" y="4206539"/>
            <a:ext cx="3059703" cy="910867"/>
          </a:xfrm>
          <a:prstGeom prst="roundRect">
            <a:avLst/>
          </a:prstGeom>
          <a:solidFill>
            <a:schemeClr val="accent1">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rPr>
              <a:t>Marzamemi-Pachino</a:t>
            </a:r>
            <a:r>
              <a:rPr lang="it-IT" sz="1200" dirty="0">
                <a:solidFill>
                  <a:schemeClr val="tx1"/>
                </a:solidFill>
              </a:rPr>
              <a:t>, </a:t>
            </a:r>
            <a:r>
              <a:rPr lang="it-IT" sz="1200" dirty="0" err="1">
                <a:solidFill>
                  <a:schemeClr val="tx1"/>
                </a:solidFill>
              </a:rPr>
              <a:t>Sicily</a:t>
            </a:r>
            <a:r>
              <a:rPr lang="it-IT" sz="1200" dirty="0">
                <a:solidFill>
                  <a:schemeClr val="tx1"/>
                </a:solidFill>
              </a:rPr>
              <a:t>, pop.376/21,000</a:t>
            </a:r>
          </a:p>
          <a:p>
            <a:pPr algn="ctr"/>
            <a:r>
              <a:rPr lang="it-IT" sz="1200" dirty="0" err="1">
                <a:solidFill>
                  <a:schemeClr val="tx1"/>
                </a:solidFill>
              </a:rPr>
              <a:t>Ionian</a:t>
            </a:r>
            <a:r>
              <a:rPr lang="it-IT" sz="1200" dirty="0">
                <a:solidFill>
                  <a:schemeClr val="tx1"/>
                </a:solidFill>
              </a:rPr>
              <a:t> Sea – High </a:t>
            </a:r>
            <a:r>
              <a:rPr lang="it-IT" sz="1200" dirty="0" err="1">
                <a:solidFill>
                  <a:schemeClr val="tx1"/>
                </a:solidFill>
              </a:rPr>
              <a:t>Hazard</a:t>
            </a:r>
            <a:endParaRPr lang="it-IT" sz="1200" dirty="0">
              <a:solidFill>
                <a:schemeClr val="tx1"/>
              </a:solidFill>
            </a:endParaRPr>
          </a:p>
          <a:p>
            <a:pPr algn="ctr"/>
            <a:r>
              <a:rPr lang="it-IT" sz="1200" dirty="0" err="1">
                <a:solidFill>
                  <a:schemeClr val="tx1"/>
                </a:solidFill>
              </a:rPr>
              <a:t>Formal</a:t>
            </a:r>
            <a:r>
              <a:rPr lang="it-IT" sz="1200" dirty="0">
                <a:solidFill>
                  <a:schemeClr val="tx1"/>
                </a:solidFill>
              </a:rPr>
              <a:t> </a:t>
            </a:r>
            <a:r>
              <a:rPr lang="it-IT" sz="1200" dirty="0" err="1">
                <a:solidFill>
                  <a:schemeClr val="tx1"/>
                </a:solidFill>
              </a:rPr>
              <a:t>subscription</a:t>
            </a:r>
            <a:r>
              <a:rPr lang="it-IT" sz="1200" dirty="0">
                <a:solidFill>
                  <a:schemeClr val="tx1"/>
                </a:solidFill>
              </a:rPr>
              <a:t>: </a:t>
            </a:r>
            <a:r>
              <a:rPr lang="it-IT" sz="1200" dirty="0" err="1">
                <a:solidFill>
                  <a:schemeClr val="tx1"/>
                </a:solidFill>
              </a:rPr>
              <a:t>soon</a:t>
            </a:r>
            <a:endParaRPr lang="it-IT" sz="1200" dirty="0">
              <a:solidFill>
                <a:schemeClr val="tx1"/>
              </a:solidFill>
            </a:endParaRPr>
          </a:p>
        </p:txBody>
      </p:sp>
      <p:pic>
        <p:nvPicPr>
          <p:cNvPr id="27" name="Immagine 26">
            <a:extLst>
              <a:ext uri="{FF2B5EF4-FFF2-40B4-BE49-F238E27FC236}">
                <a16:creationId xmlns:a16="http://schemas.microsoft.com/office/drawing/2014/main" xmlns="" id="{DB3071F7-8392-1E4E-BC21-52B994407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953" y="5666629"/>
            <a:ext cx="471137" cy="471137"/>
          </a:xfrm>
          <a:prstGeom prst="rect">
            <a:avLst/>
          </a:prstGeom>
        </p:spPr>
      </p:pic>
      <p:sp>
        <p:nvSpPr>
          <p:cNvPr id="29" name="CasellaDiTesto 28">
            <a:extLst>
              <a:ext uri="{FF2B5EF4-FFF2-40B4-BE49-F238E27FC236}">
                <a16:creationId xmlns:a16="http://schemas.microsoft.com/office/drawing/2014/main" xmlns="" id="{65B1CE8C-353C-BA40-BD23-FA65540EE9AE}"/>
              </a:ext>
            </a:extLst>
          </p:cNvPr>
          <p:cNvSpPr txBox="1"/>
          <p:nvPr/>
        </p:nvSpPr>
        <p:spPr>
          <a:xfrm>
            <a:off x="436273" y="5407386"/>
            <a:ext cx="1357751" cy="276999"/>
          </a:xfrm>
          <a:prstGeom prst="rect">
            <a:avLst/>
          </a:prstGeom>
          <a:noFill/>
        </p:spPr>
        <p:txBody>
          <a:bodyPr wrap="square" rtlCol="0">
            <a:spAutoFit/>
          </a:bodyPr>
          <a:lstStyle/>
          <a:p>
            <a:pPr algn="ctr"/>
            <a:r>
              <a:rPr lang="it-IT" sz="1200" b="1" dirty="0" err="1">
                <a:solidFill>
                  <a:schemeClr val="bg1"/>
                </a:solidFill>
              </a:rPr>
              <a:t>Map</a:t>
            </a:r>
            <a:r>
              <a:rPr lang="it-IT" sz="1200" b="1" dirty="0">
                <a:solidFill>
                  <a:schemeClr val="bg1"/>
                </a:solidFill>
              </a:rPr>
              <a:t> Legend</a:t>
            </a:r>
          </a:p>
        </p:txBody>
      </p:sp>
      <p:sp>
        <p:nvSpPr>
          <p:cNvPr id="22" name="Rettangolo con angoli arrotondati 21">
            <a:extLst>
              <a:ext uri="{FF2B5EF4-FFF2-40B4-BE49-F238E27FC236}">
                <a16:creationId xmlns:a16="http://schemas.microsoft.com/office/drawing/2014/main" xmlns="" id="{F2E7C473-F097-5441-A37C-28CB2DD75B27}"/>
              </a:ext>
            </a:extLst>
          </p:cNvPr>
          <p:cNvSpPr/>
          <p:nvPr/>
        </p:nvSpPr>
        <p:spPr>
          <a:xfrm>
            <a:off x="1575177" y="1922265"/>
            <a:ext cx="2689572" cy="910867"/>
          </a:xfrm>
          <a:prstGeom prst="roundRect">
            <a:avLst/>
          </a:prstGeom>
          <a:solidFill>
            <a:schemeClr val="accent1">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rPr>
              <a:t>Minturno</a:t>
            </a:r>
            <a:r>
              <a:rPr lang="it-IT" sz="1200" dirty="0">
                <a:solidFill>
                  <a:schemeClr val="tx1"/>
                </a:solidFill>
              </a:rPr>
              <a:t>, Latium, pop. 19,700</a:t>
            </a:r>
          </a:p>
          <a:p>
            <a:pPr algn="ctr"/>
            <a:r>
              <a:rPr lang="it-IT" sz="1200" dirty="0" err="1">
                <a:solidFill>
                  <a:schemeClr val="tx1"/>
                </a:solidFill>
              </a:rPr>
              <a:t>Tyrrhenian</a:t>
            </a:r>
            <a:r>
              <a:rPr lang="it-IT" sz="1200" dirty="0">
                <a:solidFill>
                  <a:schemeClr val="tx1"/>
                </a:solidFill>
              </a:rPr>
              <a:t> Sea – Medium-</a:t>
            </a:r>
            <a:r>
              <a:rPr lang="it-IT" sz="1200" dirty="0" err="1">
                <a:solidFill>
                  <a:schemeClr val="tx1"/>
                </a:solidFill>
              </a:rPr>
              <a:t>Low</a:t>
            </a:r>
            <a:r>
              <a:rPr lang="it-IT" sz="1200" dirty="0">
                <a:solidFill>
                  <a:schemeClr val="tx1"/>
                </a:solidFill>
              </a:rPr>
              <a:t> </a:t>
            </a:r>
            <a:r>
              <a:rPr lang="it-IT" sz="1200" dirty="0" err="1">
                <a:solidFill>
                  <a:schemeClr val="tx1"/>
                </a:solidFill>
              </a:rPr>
              <a:t>Hazard</a:t>
            </a:r>
            <a:endParaRPr lang="it-IT" sz="1200" dirty="0">
              <a:solidFill>
                <a:schemeClr val="tx1"/>
              </a:solidFill>
            </a:endParaRPr>
          </a:p>
          <a:p>
            <a:pPr algn="ctr"/>
            <a:r>
              <a:rPr lang="it-IT" sz="1200" dirty="0" err="1">
                <a:solidFill>
                  <a:schemeClr val="tx1"/>
                </a:solidFill>
              </a:rPr>
              <a:t>Formal</a:t>
            </a:r>
            <a:r>
              <a:rPr lang="it-IT" sz="1200" dirty="0">
                <a:solidFill>
                  <a:schemeClr val="tx1"/>
                </a:solidFill>
              </a:rPr>
              <a:t> </a:t>
            </a:r>
            <a:r>
              <a:rPr lang="it-IT" sz="1200" dirty="0" err="1">
                <a:solidFill>
                  <a:schemeClr val="tx1"/>
                </a:solidFill>
              </a:rPr>
              <a:t>subscription</a:t>
            </a:r>
            <a:r>
              <a:rPr lang="it-IT" sz="1200" dirty="0">
                <a:solidFill>
                  <a:schemeClr val="tx1"/>
                </a:solidFill>
              </a:rPr>
              <a:t>: 2020</a:t>
            </a:r>
          </a:p>
          <a:p>
            <a:pPr algn="ctr"/>
            <a:r>
              <a:rPr lang="it-IT" sz="1200" dirty="0">
                <a:solidFill>
                  <a:schemeClr val="tx1"/>
                </a:solidFill>
              </a:rPr>
              <a:t>Local Board: 2021</a:t>
            </a:r>
          </a:p>
        </p:txBody>
      </p:sp>
      <p:sp>
        <p:nvSpPr>
          <p:cNvPr id="31" name="CasellaDiTesto 30">
            <a:extLst>
              <a:ext uri="{FF2B5EF4-FFF2-40B4-BE49-F238E27FC236}">
                <a16:creationId xmlns:a16="http://schemas.microsoft.com/office/drawing/2014/main" xmlns="" id="{68811E18-F7B9-CB4D-901C-737DC3B8ACD3}"/>
              </a:ext>
            </a:extLst>
          </p:cNvPr>
          <p:cNvSpPr txBox="1"/>
          <p:nvPr/>
        </p:nvSpPr>
        <p:spPr>
          <a:xfrm>
            <a:off x="422179" y="5702141"/>
            <a:ext cx="1163052" cy="400110"/>
          </a:xfrm>
          <a:prstGeom prst="rect">
            <a:avLst/>
          </a:prstGeom>
          <a:noFill/>
        </p:spPr>
        <p:txBody>
          <a:bodyPr wrap="square" rtlCol="0">
            <a:spAutoFit/>
          </a:bodyPr>
          <a:lstStyle/>
          <a:p>
            <a:pPr algn="ctr"/>
            <a:r>
              <a:rPr lang="it-IT" sz="1000" dirty="0">
                <a:solidFill>
                  <a:schemeClr val="bg1">
                    <a:lumMod val="85000"/>
                  </a:schemeClr>
                </a:solidFill>
              </a:rPr>
              <a:t>Tsunami Ready </a:t>
            </a:r>
            <a:r>
              <a:rPr lang="it-IT" sz="1000" dirty="0" err="1">
                <a:solidFill>
                  <a:schemeClr val="bg1">
                    <a:lumMod val="85000"/>
                  </a:schemeClr>
                </a:solidFill>
              </a:rPr>
              <a:t>pilot</a:t>
            </a:r>
            <a:r>
              <a:rPr lang="it-IT" sz="1000" dirty="0">
                <a:solidFill>
                  <a:schemeClr val="bg1">
                    <a:lumMod val="85000"/>
                  </a:schemeClr>
                </a:solidFill>
              </a:rPr>
              <a:t> </a:t>
            </a:r>
            <a:r>
              <a:rPr lang="it-IT" sz="1000" dirty="0" err="1">
                <a:solidFill>
                  <a:schemeClr val="bg1">
                    <a:lumMod val="85000"/>
                  </a:schemeClr>
                </a:solidFill>
              </a:rPr>
              <a:t>sites</a:t>
            </a:r>
            <a:endParaRPr lang="it-IT" sz="1000" dirty="0">
              <a:solidFill>
                <a:schemeClr val="bg1">
                  <a:lumMod val="85000"/>
                </a:schemeClr>
              </a:solidFill>
            </a:endParaRPr>
          </a:p>
        </p:txBody>
      </p:sp>
      <p:pic>
        <p:nvPicPr>
          <p:cNvPr id="16" name="Immagine 15">
            <a:extLst>
              <a:ext uri="{FF2B5EF4-FFF2-40B4-BE49-F238E27FC236}">
                <a16:creationId xmlns:a16="http://schemas.microsoft.com/office/drawing/2014/main" xmlns="" id="{5A46A313-73DC-B54F-883B-2557BF1CCE0D}"/>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256734" y="90437"/>
            <a:ext cx="932023" cy="418040"/>
          </a:xfrm>
          <a:prstGeom prst="rect">
            <a:avLst/>
          </a:prstGeom>
        </p:spPr>
      </p:pic>
      <p:sp>
        <p:nvSpPr>
          <p:cNvPr id="17" name="CasellaDiTesto 16">
            <a:extLst>
              <a:ext uri="{FF2B5EF4-FFF2-40B4-BE49-F238E27FC236}">
                <a16:creationId xmlns:a16="http://schemas.microsoft.com/office/drawing/2014/main" xmlns="" id="{B6D3F3EC-EE9E-DE48-B1B3-A636B9D7EB1D}"/>
              </a:ext>
            </a:extLst>
          </p:cNvPr>
          <p:cNvSpPr txBox="1"/>
          <p:nvPr/>
        </p:nvSpPr>
        <p:spPr>
          <a:xfrm>
            <a:off x="167952" y="492362"/>
            <a:ext cx="4096797" cy="830997"/>
          </a:xfrm>
          <a:prstGeom prst="rect">
            <a:avLst/>
          </a:prstGeom>
          <a:noFill/>
        </p:spPr>
        <p:txBody>
          <a:bodyPr wrap="square" rtlCol="0">
            <a:spAutoFit/>
          </a:bodyPr>
          <a:lstStyle/>
          <a:p>
            <a:r>
              <a:rPr lang="it-IT" sz="2400" b="1" dirty="0">
                <a:solidFill>
                  <a:schemeClr val="bg1">
                    <a:lumMod val="85000"/>
                  </a:schemeClr>
                </a:solidFill>
              </a:rPr>
              <a:t>Tsunami Ready in </a:t>
            </a:r>
            <a:r>
              <a:rPr lang="it-IT" sz="2400" b="1" dirty="0" err="1">
                <a:solidFill>
                  <a:schemeClr val="bg1">
                    <a:lumMod val="85000"/>
                  </a:schemeClr>
                </a:solidFill>
              </a:rPr>
              <a:t>Italy</a:t>
            </a:r>
            <a:r>
              <a:rPr lang="it-IT" sz="2400" b="1" dirty="0">
                <a:solidFill>
                  <a:schemeClr val="bg1">
                    <a:lumMod val="85000"/>
                  </a:schemeClr>
                </a:solidFill>
              </a:rPr>
              <a:t>:</a:t>
            </a:r>
          </a:p>
          <a:p>
            <a:r>
              <a:rPr lang="it-IT" sz="2400" b="1" dirty="0">
                <a:solidFill>
                  <a:schemeClr val="bg1">
                    <a:lumMod val="85000"/>
                  </a:schemeClr>
                </a:solidFill>
              </a:rPr>
              <a:t>first </a:t>
            </a:r>
            <a:r>
              <a:rPr lang="it-IT" sz="2400" b="1" dirty="0" err="1">
                <a:solidFill>
                  <a:schemeClr val="bg1">
                    <a:lumMod val="85000"/>
                  </a:schemeClr>
                </a:solidFill>
              </a:rPr>
              <a:t>steps</a:t>
            </a:r>
            <a:endParaRPr lang="it-IT" sz="2400" b="1" dirty="0">
              <a:solidFill>
                <a:schemeClr val="bg1">
                  <a:lumMod val="85000"/>
                </a:schemeClr>
              </a:solidFill>
            </a:endParaRPr>
          </a:p>
        </p:txBody>
      </p:sp>
      <p:pic>
        <p:nvPicPr>
          <p:cNvPr id="5" name="Immagine 4" descr="Immagine che contiene mappa&#10;&#10;Descrizione generata automaticamente">
            <a:extLst>
              <a:ext uri="{FF2B5EF4-FFF2-40B4-BE49-F238E27FC236}">
                <a16:creationId xmlns:a16="http://schemas.microsoft.com/office/drawing/2014/main" xmlns="" id="{39A82AB9-1C55-534F-901A-E4E4327622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
          <a:stretch/>
        </p:blipFill>
        <p:spPr>
          <a:xfrm>
            <a:off x="2473105" y="1279309"/>
            <a:ext cx="9715808" cy="5580849"/>
          </a:xfrm>
          <a:custGeom>
            <a:avLst/>
            <a:gdLst/>
            <a:ahLst/>
            <a:cxnLst/>
            <a:rect l="l" t="t" r="r" b="b"/>
            <a:pathLst>
              <a:path w="9715808" h="5580849">
                <a:moveTo>
                  <a:pt x="5261761" y="0"/>
                </a:moveTo>
                <a:cubicBezTo>
                  <a:pt x="7078005" y="0"/>
                  <a:pt x="8679319" y="920223"/>
                  <a:pt x="9624896" y="2319861"/>
                </a:cubicBezTo>
                <a:lnTo>
                  <a:pt x="9715808" y="2461670"/>
                </a:lnTo>
                <a:lnTo>
                  <a:pt x="9715808" y="5580849"/>
                </a:lnTo>
                <a:lnTo>
                  <a:pt x="10521" y="5580849"/>
                </a:lnTo>
                <a:lnTo>
                  <a:pt x="6847" y="5532531"/>
                </a:lnTo>
                <a:cubicBezTo>
                  <a:pt x="2301" y="5442848"/>
                  <a:pt x="0" y="5352573"/>
                  <a:pt x="0" y="5261761"/>
                </a:cubicBezTo>
                <a:cubicBezTo>
                  <a:pt x="0" y="2355771"/>
                  <a:pt x="2355771" y="0"/>
                  <a:pt x="5261761" y="0"/>
                </a:cubicBezTo>
                <a:close/>
              </a:path>
            </a:pathLst>
          </a:custGeom>
        </p:spPr>
      </p:pic>
      <p:sp>
        <p:nvSpPr>
          <p:cNvPr id="26" name="CasellaDiTesto 25">
            <a:extLst>
              <a:ext uri="{FF2B5EF4-FFF2-40B4-BE49-F238E27FC236}">
                <a16:creationId xmlns:a16="http://schemas.microsoft.com/office/drawing/2014/main" xmlns="" id="{8A6F2217-9AF4-4745-ABD3-625C1E5F5B8D}"/>
              </a:ext>
            </a:extLst>
          </p:cNvPr>
          <p:cNvSpPr txBox="1"/>
          <p:nvPr/>
        </p:nvSpPr>
        <p:spPr>
          <a:xfrm>
            <a:off x="8579550" y="4365011"/>
            <a:ext cx="3494247" cy="2492990"/>
          </a:xfrm>
          <a:prstGeom prst="rect">
            <a:avLst/>
          </a:prstGeom>
          <a:solidFill>
            <a:srgbClr val="253F76">
              <a:alpha val="65000"/>
            </a:srgbClr>
          </a:solidFill>
        </p:spPr>
        <p:txBody>
          <a:bodyPr wrap="square" rtlCol="0">
            <a:spAutoFit/>
          </a:bodyPr>
          <a:lstStyle/>
          <a:p>
            <a:pPr marL="171446" indent="-171446">
              <a:buFont typeface="Arial" panose="020B0604020202020204" pitchFamily="34" charset="0"/>
              <a:buChar char="•"/>
            </a:pPr>
            <a:endParaRPr lang="it-IT" sz="1200" dirty="0"/>
          </a:p>
          <a:p>
            <a:pPr marL="171446" indent="-171446">
              <a:buFont typeface="Arial" panose="020B0604020202020204" pitchFamily="34" charset="0"/>
              <a:buChar char="•"/>
            </a:pPr>
            <a:r>
              <a:rPr lang="it-IT" sz="1200" dirty="0">
                <a:solidFill>
                  <a:schemeClr val="bg1"/>
                </a:solidFill>
              </a:rPr>
              <a:t>Tsunami Ready </a:t>
            </a:r>
            <a:r>
              <a:rPr lang="it-IT" sz="1200" dirty="0" err="1">
                <a:solidFill>
                  <a:schemeClr val="bg1"/>
                </a:solidFill>
              </a:rPr>
              <a:t>is</a:t>
            </a:r>
            <a:r>
              <a:rPr lang="it-IT" sz="1200" dirty="0">
                <a:solidFill>
                  <a:schemeClr val="bg1"/>
                </a:solidFill>
              </a:rPr>
              <a:t> a </a:t>
            </a:r>
            <a:r>
              <a:rPr lang="it-IT" sz="1200" dirty="0" err="1">
                <a:solidFill>
                  <a:schemeClr val="bg1"/>
                </a:solidFill>
              </a:rPr>
              <a:t>virtuous</a:t>
            </a:r>
            <a:r>
              <a:rPr lang="it-IT" sz="1200" dirty="0">
                <a:solidFill>
                  <a:schemeClr val="bg1"/>
                </a:solidFill>
              </a:rPr>
              <a:t> model for tsunami </a:t>
            </a:r>
            <a:r>
              <a:rPr lang="it-IT" sz="1200" dirty="0" err="1">
                <a:solidFill>
                  <a:schemeClr val="bg1"/>
                </a:solidFill>
              </a:rPr>
              <a:t>risk</a:t>
            </a:r>
            <a:r>
              <a:rPr lang="it-IT" sz="1200" dirty="0">
                <a:solidFill>
                  <a:schemeClr val="bg1"/>
                </a:solidFill>
              </a:rPr>
              <a:t> </a:t>
            </a:r>
            <a:r>
              <a:rPr lang="it-IT" sz="1200" dirty="0" err="1">
                <a:solidFill>
                  <a:schemeClr val="bg1"/>
                </a:solidFill>
              </a:rPr>
              <a:t>mitigation</a:t>
            </a:r>
            <a:r>
              <a:rPr lang="it-IT" sz="1200" dirty="0">
                <a:solidFill>
                  <a:schemeClr val="bg1"/>
                </a:solidFill>
              </a:rPr>
              <a:t> with the </a:t>
            </a:r>
            <a:r>
              <a:rPr lang="it-IT" sz="1200" dirty="0" err="1">
                <a:solidFill>
                  <a:schemeClr val="bg1"/>
                </a:solidFill>
              </a:rPr>
              <a:t>aim</a:t>
            </a:r>
            <a:r>
              <a:rPr lang="it-IT" sz="1200" dirty="0">
                <a:solidFill>
                  <a:schemeClr val="bg1"/>
                </a:solidFill>
              </a:rPr>
              <a:t> of </a:t>
            </a:r>
            <a:r>
              <a:rPr lang="it-IT" sz="1200" dirty="0" err="1">
                <a:solidFill>
                  <a:schemeClr val="bg1"/>
                </a:solidFill>
              </a:rPr>
              <a:t>increasing</a:t>
            </a:r>
            <a:r>
              <a:rPr lang="it-IT" sz="1200" dirty="0">
                <a:solidFill>
                  <a:schemeClr val="bg1"/>
                </a:solidFill>
              </a:rPr>
              <a:t> </a:t>
            </a:r>
            <a:r>
              <a:rPr lang="it-IT" sz="1200" dirty="0" err="1">
                <a:solidFill>
                  <a:schemeClr val="bg1"/>
                </a:solidFill>
              </a:rPr>
              <a:t>coastal</a:t>
            </a:r>
            <a:r>
              <a:rPr lang="it-IT" sz="1200" dirty="0">
                <a:solidFill>
                  <a:schemeClr val="bg1"/>
                </a:solidFill>
              </a:rPr>
              <a:t> </a:t>
            </a:r>
            <a:r>
              <a:rPr lang="it-IT" sz="1200" dirty="0" err="1">
                <a:solidFill>
                  <a:schemeClr val="bg1"/>
                </a:solidFill>
              </a:rPr>
              <a:t>populations</a:t>
            </a:r>
            <a:r>
              <a:rPr lang="it-IT" sz="1200" dirty="0">
                <a:solidFill>
                  <a:schemeClr val="bg1"/>
                </a:solidFill>
              </a:rPr>
              <a:t>’ and </a:t>
            </a:r>
            <a:r>
              <a:rPr lang="it-IT" sz="1200" dirty="0" err="1">
                <a:solidFill>
                  <a:schemeClr val="bg1"/>
                </a:solidFill>
              </a:rPr>
              <a:t>tourists</a:t>
            </a:r>
            <a:r>
              <a:rPr lang="it-IT" sz="1200" dirty="0">
                <a:solidFill>
                  <a:schemeClr val="bg1"/>
                </a:solidFill>
              </a:rPr>
              <a:t>’ </a:t>
            </a:r>
            <a:r>
              <a:rPr lang="it-IT" sz="1200" dirty="0" err="1">
                <a:solidFill>
                  <a:schemeClr val="bg1"/>
                </a:solidFill>
              </a:rPr>
              <a:t>resilience</a:t>
            </a:r>
            <a:r>
              <a:rPr lang="it-IT" sz="1200" dirty="0">
                <a:solidFill>
                  <a:schemeClr val="bg1"/>
                </a:solidFill>
              </a:rPr>
              <a:t>.</a:t>
            </a:r>
          </a:p>
          <a:p>
            <a:pPr marL="171446" indent="-171446">
              <a:buFont typeface="Arial" panose="020B0604020202020204" pitchFamily="34" charset="0"/>
              <a:buChar char="•"/>
            </a:pPr>
            <a:r>
              <a:rPr lang="it-IT" sz="1200" dirty="0" err="1">
                <a:solidFill>
                  <a:schemeClr val="bg1"/>
                </a:solidFill>
              </a:rPr>
              <a:t>It</a:t>
            </a:r>
            <a:r>
              <a:rPr lang="it-IT" sz="1200" dirty="0">
                <a:solidFill>
                  <a:schemeClr val="bg1"/>
                </a:solidFill>
              </a:rPr>
              <a:t> </a:t>
            </a:r>
            <a:r>
              <a:rPr lang="it-IT" sz="1200" dirty="0" err="1">
                <a:solidFill>
                  <a:schemeClr val="bg1"/>
                </a:solidFill>
              </a:rPr>
              <a:t>promotes</a:t>
            </a:r>
            <a:r>
              <a:rPr lang="it-IT" sz="1200" dirty="0">
                <a:solidFill>
                  <a:schemeClr val="bg1"/>
                </a:solidFill>
              </a:rPr>
              <a:t> </a:t>
            </a:r>
            <a:r>
              <a:rPr lang="it-IT" sz="1200" dirty="0" err="1">
                <a:solidFill>
                  <a:schemeClr val="bg1"/>
                </a:solidFill>
              </a:rPr>
              <a:t>education</a:t>
            </a:r>
            <a:r>
              <a:rPr lang="it-IT" sz="1200" dirty="0">
                <a:solidFill>
                  <a:schemeClr val="bg1"/>
                </a:solidFill>
              </a:rPr>
              <a:t> and </a:t>
            </a:r>
            <a:r>
              <a:rPr lang="it-IT" sz="1200" dirty="0" err="1">
                <a:solidFill>
                  <a:schemeClr val="bg1"/>
                </a:solidFill>
              </a:rPr>
              <a:t>learning</a:t>
            </a:r>
            <a:r>
              <a:rPr lang="it-IT" sz="1200" dirty="0">
                <a:solidFill>
                  <a:schemeClr val="bg1"/>
                </a:solidFill>
              </a:rPr>
              <a:t> </a:t>
            </a:r>
            <a:r>
              <a:rPr lang="it-IT" sz="1200" dirty="0" err="1">
                <a:solidFill>
                  <a:schemeClr val="bg1"/>
                </a:solidFill>
              </a:rPr>
              <a:t>processes</a:t>
            </a:r>
            <a:r>
              <a:rPr lang="it-IT" sz="1200" dirty="0">
                <a:solidFill>
                  <a:schemeClr val="bg1"/>
                </a:solidFill>
              </a:rPr>
              <a:t> to reduce the "last </a:t>
            </a:r>
            <a:r>
              <a:rPr lang="it-IT" sz="1200" dirty="0" err="1">
                <a:solidFill>
                  <a:schemeClr val="bg1"/>
                </a:solidFill>
              </a:rPr>
              <a:t>mile</a:t>
            </a:r>
            <a:r>
              <a:rPr lang="it-IT" sz="1200" dirty="0">
                <a:solidFill>
                  <a:schemeClr val="bg1"/>
                </a:solidFill>
              </a:rPr>
              <a:t>" gap.</a:t>
            </a:r>
          </a:p>
          <a:p>
            <a:pPr marL="171446" indent="-171446">
              <a:buFont typeface="Arial" panose="020B0604020202020204" pitchFamily="34" charset="0"/>
              <a:buChar char="•"/>
            </a:pPr>
            <a:r>
              <a:rPr lang="it-IT" sz="1200" dirty="0">
                <a:solidFill>
                  <a:schemeClr val="bg1"/>
                </a:solidFill>
              </a:rPr>
              <a:t>The Tsunami Local Board </a:t>
            </a:r>
            <a:r>
              <a:rPr lang="it-IT" sz="1200" dirty="0" err="1">
                <a:solidFill>
                  <a:schemeClr val="bg1"/>
                </a:solidFill>
              </a:rPr>
              <a:t>implies</a:t>
            </a:r>
            <a:r>
              <a:rPr lang="it-IT" sz="1200" dirty="0">
                <a:solidFill>
                  <a:schemeClr val="bg1"/>
                </a:solidFill>
              </a:rPr>
              <a:t> a bottom-up </a:t>
            </a:r>
            <a:r>
              <a:rPr lang="it-IT" sz="1200" dirty="0" err="1">
                <a:solidFill>
                  <a:schemeClr val="bg1"/>
                </a:solidFill>
              </a:rPr>
              <a:t>risk</a:t>
            </a:r>
            <a:r>
              <a:rPr lang="it-IT" sz="1200" dirty="0">
                <a:solidFill>
                  <a:schemeClr val="bg1"/>
                </a:solidFill>
              </a:rPr>
              <a:t> management </a:t>
            </a:r>
            <a:r>
              <a:rPr lang="it-IT" sz="1200" dirty="0" err="1">
                <a:solidFill>
                  <a:schemeClr val="bg1"/>
                </a:solidFill>
              </a:rPr>
              <a:t>process</a:t>
            </a:r>
            <a:r>
              <a:rPr lang="it-IT" sz="1200" dirty="0">
                <a:solidFill>
                  <a:schemeClr val="bg1"/>
                </a:solidFill>
              </a:rPr>
              <a:t>, </a:t>
            </a:r>
            <a:r>
              <a:rPr lang="it-IT" sz="1200" dirty="0" err="1">
                <a:solidFill>
                  <a:schemeClr val="bg1"/>
                </a:solidFill>
              </a:rPr>
              <a:t>involving</a:t>
            </a:r>
            <a:r>
              <a:rPr lang="it-IT" sz="1200" dirty="0">
                <a:solidFill>
                  <a:schemeClr val="bg1"/>
                </a:solidFill>
              </a:rPr>
              <a:t> </a:t>
            </a:r>
            <a:r>
              <a:rPr lang="it-IT" sz="1200" dirty="0" err="1">
                <a:solidFill>
                  <a:schemeClr val="bg1"/>
                </a:solidFill>
              </a:rPr>
              <a:t>citizens</a:t>
            </a:r>
            <a:r>
              <a:rPr lang="it-IT" sz="1200" dirty="0">
                <a:solidFill>
                  <a:schemeClr val="bg1"/>
                </a:solidFill>
              </a:rPr>
              <a:t> </a:t>
            </a:r>
            <a:r>
              <a:rPr lang="it-IT" sz="1200" dirty="0" err="1">
                <a:solidFill>
                  <a:schemeClr val="bg1"/>
                </a:solidFill>
              </a:rPr>
              <a:t>at</a:t>
            </a:r>
            <a:r>
              <a:rPr lang="it-IT" sz="1200" dirty="0">
                <a:solidFill>
                  <a:schemeClr val="bg1"/>
                </a:solidFill>
              </a:rPr>
              <a:t> </a:t>
            </a:r>
            <a:r>
              <a:rPr lang="it-IT" sz="1200" dirty="0" err="1">
                <a:solidFill>
                  <a:schemeClr val="bg1"/>
                </a:solidFill>
              </a:rPr>
              <a:t>every</a:t>
            </a:r>
            <a:r>
              <a:rPr lang="it-IT" sz="1200" dirty="0">
                <a:solidFill>
                  <a:schemeClr val="bg1"/>
                </a:solidFill>
              </a:rPr>
              <a:t> </a:t>
            </a:r>
            <a:r>
              <a:rPr lang="it-IT" sz="1200" dirty="0" err="1">
                <a:solidFill>
                  <a:schemeClr val="bg1"/>
                </a:solidFill>
              </a:rPr>
              <a:t>level</a:t>
            </a:r>
            <a:r>
              <a:rPr lang="it-IT" sz="1200" dirty="0">
                <a:solidFill>
                  <a:schemeClr val="bg1"/>
                </a:solidFill>
              </a:rPr>
              <a:t>.</a:t>
            </a:r>
          </a:p>
          <a:p>
            <a:pPr marL="171446" indent="-171446">
              <a:buFont typeface="Arial" panose="020B0604020202020204" pitchFamily="34" charset="0"/>
              <a:buChar char="•"/>
            </a:pPr>
            <a:r>
              <a:rPr lang="it-IT" sz="1200" dirty="0">
                <a:solidFill>
                  <a:schemeClr val="bg1"/>
                </a:solidFill>
              </a:rPr>
              <a:t>The TR </a:t>
            </a:r>
            <a:r>
              <a:rPr lang="it-IT" sz="1200" dirty="0" err="1">
                <a:solidFill>
                  <a:schemeClr val="bg1"/>
                </a:solidFill>
              </a:rPr>
              <a:t>international</a:t>
            </a:r>
            <a:r>
              <a:rPr lang="it-IT" sz="1200" dirty="0">
                <a:solidFill>
                  <a:schemeClr val="bg1"/>
                </a:solidFill>
              </a:rPr>
              <a:t> </a:t>
            </a:r>
            <a:r>
              <a:rPr lang="it-IT" sz="1200" dirty="0" err="1">
                <a:solidFill>
                  <a:schemeClr val="bg1"/>
                </a:solidFill>
              </a:rPr>
              <a:t>guidelines</a:t>
            </a:r>
            <a:r>
              <a:rPr lang="it-IT" sz="1200" dirty="0">
                <a:solidFill>
                  <a:schemeClr val="bg1"/>
                </a:solidFill>
              </a:rPr>
              <a:t> </a:t>
            </a:r>
            <a:r>
              <a:rPr lang="it-IT" sz="1200" dirty="0" err="1">
                <a:solidFill>
                  <a:schemeClr val="bg1"/>
                </a:solidFill>
              </a:rPr>
              <a:t>guarantee</a:t>
            </a:r>
            <a:r>
              <a:rPr lang="it-IT" sz="1200" dirty="0">
                <a:solidFill>
                  <a:schemeClr val="bg1"/>
                </a:solidFill>
              </a:rPr>
              <a:t> a </a:t>
            </a:r>
            <a:r>
              <a:rPr lang="it-IT" sz="1200" dirty="0" err="1">
                <a:solidFill>
                  <a:schemeClr val="bg1"/>
                </a:solidFill>
              </a:rPr>
              <a:t>valuable</a:t>
            </a:r>
            <a:r>
              <a:rPr lang="it-IT" sz="1200" dirty="0">
                <a:solidFill>
                  <a:schemeClr val="bg1"/>
                </a:solidFill>
              </a:rPr>
              <a:t> benchmark for </a:t>
            </a:r>
            <a:r>
              <a:rPr lang="it-IT" sz="1200" dirty="0" err="1">
                <a:solidFill>
                  <a:schemeClr val="bg1"/>
                </a:solidFill>
              </a:rPr>
              <a:t>decision-makers</a:t>
            </a:r>
            <a:r>
              <a:rPr lang="it-IT" sz="1200" dirty="0">
                <a:solidFill>
                  <a:schemeClr val="bg1"/>
                </a:solidFill>
              </a:rPr>
              <a:t> and </a:t>
            </a:r>
            <a:r>
              <a:rPr lang="it-IT" sz="1200" dirty="0" err="1">
                <a:solidFill>
                  <a:schemeClr val="bg1"/>
                </a:solidFill>
              </a:rPr>
              <a:t>cautionary</a:t>
            </a:r>
            <a:r>
              <a:rPr lang="it-IT" sz="1200" dirty="0">
                <a:solidFill>
                  <a:schemeClr val="bg1"/>
                </a:solidFill>
              </a:rPr>
              <a:t> </a:t>
            </a:r>
            <a:r>
              <a:rPr lang="it-IT" sz="1200" dirty="0" err="1">
                <a:solidFill>
                  <a:schemeClr val="bg1"/>
                </a:solidFill>
              </a:rPr>
              <a:t>standards</a:t>
            </a:r>
            <a:r>
              <a:rPr lang="it-IT" sz="1200" dirty="0">
                <a:solidFill>
                  <a:schemeClr val="bg1"/>
                </a:solidFill>
              </a:rPr>
              <a:t> for </a:t>
            </a:r>
            <a:r>
              <a:rPr lang="it-IT" sz="1200" dirty="0" err="1">
                <a:solidFill>
                  <a:schemeClr val="bg1"/>
                </a:solidFill>
              </a:rPr>
              <a:t>civil</a:t>
            </a:r>
            <a:r>
              <a:rPr lang="it-IT" sz="1200" dirty="0">
                <a:solidFill>
                  <a:schemeClr val="bg1"/>
                </a:solidFill>
              </a:rPr>
              <a:t> </a:t>
            </a:r>
            <a:r>
              <a:rPr lang="it-IT" sz="1200" dirty="0" err="1">
                <a:solidFill>
                  <a:schemeClr val="bg1"/>
                </a:solidFill>
              </a:rPr>
              <a:t>protection</a:t>
            </a:r>
            <a:r>
              <a:rPr lang="it-IT" sz="1200" dirty="0">
                <a:solidFill>
                  <a:schemeClr val="bg1"/>
                </a:solidFill>
              </a:rPr>
              <a:t> </a:t>
            </a:r>
            <a:r>
              <a:rPr lang="it-IT" sz="1200" dirty="0" err="1">
                <a:solidFill>
                  <a:schemeClr val="bg1"/>
                </a:solidFill>
              </a:rPr>
              <a:t>officers</a:t>
            </a:r>
            <a:r>
              <a:rPr lang="it-IT" sz="1200" dirty="0">
                <a:solidFill>
                  <a:schemeClr val="bg1"/>
                </a:solidFill>
              </a:rPr>
              <a:t> in </a:t>
            </a:r>
            <a:r>
              <a:rPr lang="it-IT" sz="1200" dirty="0" err="1">
                <a:solidFill>
                  <a:schemeClr val="bg1"/>
                </a:solidFill>
              </a:rPr>
              <a:t>charge</a:t>
            </a:r>
            <a:r>
              <a:rPr lang="it-IT" sz="1200" dirty="0">
                <a:solidFill>
                  <a:schemeClr val="bg1"/>
                </a:solidFill>
              </a:rPr>
              <a:t> of </a:t>
            </a:r>
            <a:r>
              <a:rPr lang="it-IT" sz="1200" dirty="0" err="1">
                <a:solidFill>
                  <a:schemeClr val="bg1"/>
                </a:solidFill>
              </a:rPr>
              <a:t>risk</a:t>
            </a:r>
            <a:r>
              <a:rPr lang="it-IT" sz="1200" dirty="0">
                <a:solidFill>
                  <a:schemeClr val="bg1"/>
                </a:solidFill>
              </a:rPr>
              <a:t> management.</a:t>
            </a:r>
            <a:endParaRPr lang="it-IT" sz="1200" dirty="0"/>
          </a:p>
        </p:txBody>
      </p:sp>
      <p:sp>
        <p:nvSpPr>
          <p:cNvPr id="2" name="Cornice 1">
            <a:extLst>
              <a:ext uri="{FF2B5EF4-FFF2-40B4-BE49-F238E27FC236}">
                <a16:creationId xmlns:a16="http://schemas.microsoft.com/office/drawing/2014/main" xmlns="" id="{9D0DEC2C-0A78-E246-92C2-E44B92779429}"/>
              </a:ext>
            </a:extLst>
          </p:cNvPr>
          <p:cNvSpPr/>
          <p:nvPr/>
        </p:nvSpPr>
        <p:spPr>
          <a:xfrm>
            <a:off x="343475" y="6138072"/>
            <a:ext cx="108000" cy="108000"/>
          </a:xfrm>
          <a:prstGeom prst="fram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CasellaDiTesto 2">
            <a:extLst>
              <a:ext uri="{FF2B5EF4-FFF2-40B4-BE49-F238E27FC236}">
                <a16:creationId xmlns:a16="http://schemas.microsoft.com/office/drawing/2014/main" xmlns="" id="{C6ED0E4C-0CDA-ED4C-9299-5948A9DA4013}"/>
              </a:ext>
            </a:extLst>
          </p:cNvPr>
          <p:cNvSpPr txBox="1"/>
          <p:nvPr/>
        </p:nvSpPr>
        <p:spPr>
          <a:xfrm>
            <a:off x="518870" y="6068961"/>
            <a:ext cx="1320588" cy="246221"/>
          </a:xfrm>
          <a:prstGeom prst="rect">
            <a:avLst/>
          </a:prstGeom>
          <a:noFill/>
        </p:spPr>
        <p:txBody>
          <a:bodyPr wrap="square" rtlCol="0">
            <a:spAutoFit/>
          </a:bodyPr>
          <a:lstStyle/>
          <a:p>
            <a:pPr algn="ctr"/>
            <a:r>
              <a:rPr lang="it-IT" sz="1000" dirty="0">
                <a:solidFill>
                  <a:schemeClr val="bg1">
                    <a:lumMod val="85000"/>
                  </a:schemeClr>
                </a:solidFill>
              </a:rPr>
              <a:t>EQ Tsunami </a:t>
            </a:r>
            <a:r>
              <a:rPr lang="it-IT" sz="1000" dirty="0" err="1">
                <a:solidFill>
                  <a:schemeClr val="bg1">
                    <a:lumMod val="85000"/>
                  </a:schemeClr>
                </a:solidFill>
              </a:rPr>
              <a:t>sources</a:t>
            </a:r>
            <a:endParaRPr lang="it-IT" sz="1000" dirty="0">
              <a:solidFill>
                <a:schemeClr val="bg1">
                  <a:lumMod val="85000"/>
                </a:schemeClr>
              </a:solidFill>
            </a:endParaRPr>
          </a:p>
        </p:txBody>
      </p:sp>
      <p:sp>
        <p:nvSpPr>
          <p:cNvPr id="4" name="Triangolo 3">
            <a:extLst>
              <a:ext uri="{FF2B5EF4-FFF2-40B4-BE49-F238E27FC236}">
                <a16:creationId xmlns:a16="http://schemas.microsoft.com/office/drawing/2014/main" xmlns="" id="{5F228E49-9C65-E54D-8021-DAC70A5E3C78}"/>
              </a:ext>
            </a:extLst>
          </p:cNvPr>
          <p:cNvSpPr/>
          <p:nvPr/>
        </p:nvSpPr>
        <p:spPr>
          <a:xfrm>
            <a:off x="343475" y="6346923"/>
            <a:ext cx="108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xmlns="" id="{C3187456-9CF0-A04C-83F6-EAD112153553}"/>
              </a:ext>
            </a:extLst>
          </p:cNvPr>
          <p:cNvSpPr txBox="1"/>
          <p:nvPr/>
        </p:nvSpPr>
        <p:spPr>
          <a:xfrm>
            <a:off x="480273" y="6284932"/>
            <a:ext cx="1359184" cy="246221"/>
          </a:xfrm>
          <a:prstGeom prst="rect">
            <a:avLst/>
          </a:prstGeom>
          <a:noFill/>
        </p:spPr>
        <p:txBody>
          <a:bodyPr wrap="square" rtlCol="0">
            <a:spAutoFit/>
          </a:bodyPr>
          <a:lstStyle/>
          <a:p>
            <a:pPr algn="ctr"/>
            <a:r>
              <a:rPr lang="it-IT" sz="1000" dirty="0" err="1">
                <a:solidFill>
                  <a:schemeClr val="bg1">
                    <a:lumMod val="85000"/>
                  </a:schemeClr>
                </a:solidFill>
              </a:rPr>
              <a:t>Volc</a:t>
            </a:r>
            <a:r>
              <a:rPr lang="it-IT" sz="1000" dirty="0">
                <a:solidFill>
                  <a:schemeClr val="bg1">
                    <a:lumMod val="85000"/>
                  </a:schemeClr>
                </a:solidFill>
              </a:rPr>
              <a:t> Tsunami </a:t>
            </a:r>
            <a:r>
              <a:rPr lang="it-IT" sz="1000" dirty="0" err="1">
                <a:solidFill>
                  <a:schemeClr val="bg1">
                    <a:lumMod val="85000"/>
                  </a:schemeClr>
                </a:solidFill>
              </a:rPr>
              <a:t>sources</a:t>
            </a:r>
            <a:endParaRPr lang="it-IT" sz="1000" dirty="0">
              <a:solidFill>
                <a:schemeClr val="bg1">
                  <a:lumMod val="85000"/>
                </a:schemeClr>
              </a:solidFill>
            </a:endParaRPr>
          </a:p>
        </p:txBody>
      </p:sp>
      <p:sp>
        <p:nvSpPr>
          <p:cNvPr id="6" name="CasellaDiTesto 5">
            <a:extLst>
              <a:ext uri="{FF2B5EF4-FFF2-40B4-BE49-F238E27FC236}">
                <a16:creationId xmlns:a16="http://schemas.microsoft.com/office/drawing/2014/main" xmlns="" id="{936B33E8-213C-CF46-BA7B-10CBE29CC3B7}"/>
              </a:ext>
            </a:extLst>
          </p:cNvPr>
          <p:cNvSpPr txBox="1"/>
          <p:nvPr/>
        </p:nvSpPr>
        <p:spPr>
          <a:xfrm>
            <a:off x="89716" y="6512344"/>
            <a:ext cx="1960608" cy="246221"/>
          </a:xfrm>
          <a:prstGeom prst="rect">
            <a:avLst/>
          </a:prstGeom>
          <a:noFill/>
        </p:spPr>
        <p:txBody>
          <a:bodyPr wrap="square" rtlCol="0">
            <a:spAutoFit/>
          </a:bodyPr>
          <a:lstStyle/>
          <a:p>
            <a:r>
              <a:rPr lang="it-IT" sz="1000" dirty="0">
                <a:solidFill>
                  <a:schemeClr val="bg1">
                    <a:lumMod val="85000"/>
                  </a:schemeClr>
                </a:solidFill>
              </a:rPr>
              <a:t>From EMTC 2019 - </a:t>
            </a:r>
            <a:r>
              <a:rPr lang="it-IT" sz="1000" dirty="0" err="1">
                <a:solidFill>
                  <a:schemeClr val="bg1">
                    <a:lumMod val="85000"/>
                  </a:schemeClr>
                </a:solidFill>
              </a:rPr>
              <a:t>Maramai</a:t>
            </a:r>
            <a:r>
              <a:rPr lang="it-IT" sz="1000" dirty="0">
                <a:solidFill>
                  <a:schemeClr val="bg1">
                    <a:lumMod val="85000"/>
                  </a:schemeClr>
                </a:solidFill>
              </a:rPr>
              <a:t> et al.</a:t>
            </a:r>
          </a:p>
        </p:txBody>
      </p:sp>
      <p:sp>
        <p:nvSpPr>
          <p:cNvPr id="9" name="CasellaDiTesto 8">
            <a:extLst>
              <a:ext uri="{FF2B5EF4-FFF2-40B4-BE49-F238E27FC236}">
                <a16:creationId xmlns:a16="http://schemas.microsoft.com/office/drawing/2014/main" xmlns="" id="{F56A3964-8616-B240-A78B-2FFF967F8D7A}"/>
              </a:ext>
            </a:extLst>
          </p:cNvPr>
          <p:cNvSpPr txBox="1"/>
          <p:nvPr/>
        </p:nvSpPr>
        <p:spPr>
          <a:xfrm>
            <a:off x="168565" y="1272416"/>
            <a:ext cx="1126975" cy="600164"/>
          </a:xfrm>
          <a:prstGeom prst="rect">
            <a:avLst/>
          </a:prstGeom>
          <a:noFill/>
        </p:spPr>
        <p:txBody>
          <a:bodyPr wrap="square" rtlCol="0">
            <a:spAutoFit/>
          </a:bodyPr>
          <a:lstStyle/>
          <a:p>
            <a:r>
              <a:rPr lang="it-IT" sz="1100" dirty="0">
                <a:solidFill>
                  <a:schemeClr val="bg1">
                    <a:lumMod val="85000"/>
                  </a:schemeClr>
                </a:solidFill>
              </a:rPr>
              <a:t>Valbonesi C.</a:t>
            </a:r>
          </a:p>
          <a:p>
            <a:r>
              <a:rPr lang="it-IT" sz="1100" dirty="0">
                <a:solidFill>
                  <a:schemeClr val="bg1">
                    <a:lumMod val="85000"/>
                  </a:schemeClr>
                </a:solidFill>
              </a:rPr>
              <a:t>Amato A.</a:t>
            </a:r>
          </a:p>
          <a:p>
            <a:r>
              <a:rPr lang="it-IT" sz="1100" dirty="0">
                <a:solidFill>
                  <a:schemeClr val="bg1">
                    <a:lumMod val="85000"/>
                  </a:schemeClr>
                </a:solidFill>
              </a:rPr>
              <a:t>Cugliari L.</a:t>
            </a:r>
          </a:p>
        </p:txBody>
      </p:sp>
      <p:pic>
        <p:nvPicPr>
          <p:cNvPr id="10" name="Immagine 9">
            <a:extLst>
              <a:ext uri="{FF2B5EF4-FFF2-40B4-BE49-F238E27FC236}">
                <a16:creationId xmlns:a16="http://schemas.microsoft.com/office/drawing/2014/main" xmlns="" id="{A5E2533E-CED5-3549-9F3E-40239013F9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899" y="1951069"/>
            <a:ext cx="241701" cy="422979"/>
          </a:xfrm>
          <a:prstGeom prst="rect">
            <a:avLst/>
          </a:prstGeom>
        </p:spPr>
      </p:pic>
      <p:graphicFrame>
        <p:nvGraphicFramePr>
          <p:cNvPr id="8" name="Diagramma 7">
            <a:extLst>
              <a:ext uri="{FF2B5EF4-FFF2-40B4-BE49-F238E27FC236}">
                <a16:creationId xmlns:a16="http://schemas.microsoft.com/office/drawing/2014/main" xmlns="" id="{DA91A599-CA61-F24B-A538-3075B8FA1AAE}"/>
              </a:ext>
            </a:extLst>
          </p:cNvPr>
          <p:cNvGraphicFramePr/>
          <p:nvPr/>
        </p:nvGraphicFramePr>
        <p:xfrm>
          <a:off x="1897269" y="-1153070"/>
          <a:ext cx="10842628" cy="41800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86321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TURKEY</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buNone/>
            </a:pPr>
            <a:r>
              <a:rPr lang="it-IT" dirty="0" err="1"/>
              <a:t>During</a:t>
            </a:r>
            <a:r>
              <a:rPr lang="it-IT" dirty="0"/>
              <a:t> the first WG4-Tsunami Ready Group Meeting on 6 April 2021, KOERI </a:t>
            </a:r>
            <a:r>
              <a:rPr lang="it-IT" dirty="0" err="1"/>
              <a:t>presented</a:t>
            </a:r>
            <a:r>
              <a:rPr lang="it-IT" dirty="0"/>
              <a:t> an </a:t>
            </a:r>
            <a:r>
              <a:rPr lang="it-IT" dirty="0" err="1"/>
              <a:t>overview</a:t>
            </a:r>
            <a:r>
              <a:rPr lang="it-IT" dirty="0"/>
              <a:t> of </a:t>
            </a:r>
            <a:r>
              <a:rPr lang="it-IT" b="1" dirty="0" err="1"/>
              <a:t>what</a:t>
            </a:r>
            <a:r>
              <a:rPr lang="it-IT" b="1" dirty="0"/>
              <a:t> </a:t>
            </a:r>
            <a:r>
              <a:rPr lang="it-IT" b="1" dirty="0" err="1"/>
              <a:t>has</a:t>
            </a:r>
            <a:r>
              <a:rPr lang="it-IT" b="1" dirty="0"/>
              <a:t> </a:t>
            </a:r>
            <a:r>
              <a:rPr lang="it-IT" b="1" dirty="0" err="1"/>
              <a:t>been</a:t>
            </a:r>
            <a:r>
              <a:rPr lang="it-IT" b="1" dirty="0"/>
              <a:t> </a:t>
            </a:r>
            <a:r>
              <a:rPr lang="it-IT" b="1" dirty="0" err="1"/>
              <a:t>achieved</a:t>
            </a:r>
            <a:r>
              <a:rPr lang="it-IT" b="1" dirty="0"/>
              <a:t> </a:t>
            </a:r>
            <a:r>
              <a:rPr lang="it-IT" b="1" dirty="0" err="1"/>
              <a:t>during</a:t>
            </a:r>
            <a:r>
              <a:rPr lang="it-IT" b="1" dirty="0"/>
              <a:t> the Last </a:t>
            </a:r>
            <a:r>
              <a:rPr lang="it-IT" b="1" dirty="0" err="1"/>
              <a:t>Mile</a:t>
            </a:r>
            <a:r>
              <a:rPr lang="it-IT" b="1" dirty="0"/>
              <a:t> </a:t>
            </a:r>
            <a:r>
              <a:rPr lang="it-IT" b="1" dirty="0" err="1"/>
              <a:t>Turkey</a:t>
            </a:r>
            <a:r>
              <a:rPr lang="it-IT" b="1" dirty="0"/>
              <a:t> Project </a:t>
            </a:r>
            <a:r>
              <a:rPr lang="it-IT" b="1" dirty="0" err="1"/>
              <a:t>completed</a:t>
            </a:r>
            <a:r>
              <a:rPr lang="it-IT" b="1" dirty="0"/>
              <a:t> in 2019 </a:t>
            </a:r>
            <a:r>
              <a:rPr lang="it-IT" dirty="0"/>
              <a:t>with the </a:t>
            </a:r>
            <a:r>
              <a:rPr lang="it-IT" dirty="0" err="1"/>
              <a:t>support</a:t>
            </a:r>
            <a:r>
              <a:rPr lang="it-IT" dirty="0"/>
              <a:t> of EC-JRC and in partnership with Middle East Technical </a:t>
            </a:r>
            <a:r>
              <a:rPr lang="it-IT" dirty="0" err="1"/>
              <a:t>University</a:t>
            </a:r>
            <a:r>
              <a:rPr lang="it-IT" dirty="0"/>
              <a:t> (METU).</a:t>
            </a:r>
          </a:p>
          <a:p>
            <a:pPr marL="0" indent="0">
              <a:buNone/>
            </a:pPr>
            <a:r>
              <a:rPr lang="it-IT" b="1" dirty="0"/>
              <a:t>The Last </a:t>
            </a:r>
            <a:r>
              <a:rPr lang="it-IT" b="1" dirty="0" err="1"/>
              <a:t>Mile</a:t>
            </a:r>
            <a:r>
              <a:rPr lang="it-IT" b="1" dirty="0"/>
              <a:t> </a:t>
            </a:r>
            <a:r>
              <a:rPr lang="it-IT" b="1" dirty="0" err="1"/>
              <a:t>Turkey</a:t>
            </a:r>
            <a:r>
              <a:rPr lang="it-IT" b="1" dirty="0"/>
              <a:t> </a:t>
            </a:r>
            <a:r>
              <a:rPr lang="it-IT" b="1" dirty="0" err="1"/>
              <a:t>project</a:t>
            </a:r>
            <a:r>
              <a:rPr lang="it-IT" b="1" dirty="0"/>
              <a:t> </a:t>
            </a:r>
            <a:r>
              <a:rPr lang="it-IT" b="1" dirty="0" err="1"/>
              <a:t>implemented</a:t>
            </a:r>
            <a:r>
              <a:rPr lang="it-IT" b="1" dirty="0"/>
              <a:t> in Bodrum </a:t>
            </a:r>
            <a:r>
              <a:rPr lang="it-IT" b="1" dirty="0" err="1"/>
              <a:t>contributed</a:t>
            </a:r>
            <a:r>
              <a:rPr lang="it-IT" b="1" dirty="0"/>
              <a:t> to the </a:t>
            </a:r>
            <a:r>
              <a:rPr lang="it-IT" b="1" dirty="0" err="1"/>
              <a:t>development</a:t>
            </a:r>
            <a:r>
              <a:rPr lang="it-IT" b="1" dirty="0"/>
              <a:t> of some TR </a:t>
            </a:r>
            <a:r>
              <a:rPr lang="it-IT" b="1" dirty="0" err="1"/>
              <a:t>indicators</a:t>
            </a:r>
            <a:r>
              <a:rPr lang="it-IT" b="1" dirty="0"/>
              <a:t>/ TR “</a:t>
            </a:r>
            <a:r>
              <a:rPr lang="it-IT" b="1" dirty="0" err="1"/>
              <a:t>elements</a:t>
            </a:r>
            <a:r>
              <a:rPr lang="it-IT" dirty="0"/>
              <a:t>” (</a:t>
            </a:r>
            <a:r>
              <a:rPr lang="it-IT" dirty="0" err="1"/>
              <a:t>preparation</a:t>
            </a:r>
            <a:r>
              <a:rPr lang="it-IT" dirty="0"/>
              <a:t> of high-</a:t>
            </a:r>
            <a:r>
              <a:rPr lang="it-IT" dirty="0" err="1"/>
              <a:t>resolution</a:t>
            </a:r>
            <a:r>
              <a:rPr lang="it-IT" dirty="0"/>
              <a:t> tsunami </a:t>
            </a:r>
            <a:r>
              <a:rPr lang="it-IT" dirty="0" err="1"/>
              <a:t>inundation</a:t>
            </a:r>
            <a:r>
              <a:rPr lang="it-IT" dirty="0"/>
              <a:t> and </a:t>
            </a:r>
            <a:r>
              <a:rPr lang="it-IT" dirty="0" err="1"/>
              <a:t>evacuation</a:t>
            </a:r>
            <a:r>
              <a:rPr lang="it-IT" dirty="0"/>
              <a:t> </a:t>
            </a:r>
            <a:r>
              <a:rPr lang="it-IT" dirty="0" err="1"/>
              <a:t>maps</a:t>
            </a:r>
            <a:r>
              <a:rPr lang="it-IT" dirty="0"/>
              <a:t>, </a:t>
            </a:r>
            <a:r>
              <a:rPr lang="it-IT" dirty="0" err="1"/>
              <a:t>awareness</a:t>
            </a:r>
            <a:r>
              <a:rPr lang="it-IT" dirty="0"/>
              <a:t> and </a:t>
            </a:r>
            <a:r>
              <a:rPr lang="it-IT" dirty="0" err="1"/>
              <a:t>preparation</a:t>
            </a:r>
            <a:r>
              <a:rPr lang="it-IT" dirty="0"/>
              <a:t> </a:t>
            </a:r>
            <a:r>
              <a:rPr lang="it-IT" dirty="0" err="1"/>
              <a:t>activities</a:t>
            </a:r>
            <a:r>
              <a:rPr lang="it-IT" dirty="0"/>
              <a:t>, </a:t>
            </a:r>
            <a:r>
              <a:rPr lang="it-IT" dirty="0" err="1"/>
              <a:t>such</a:t>
            </a:r>
            <a:r>
              <a:rPr lang="it-IT" dirty="0"/>
              <a:t> </a:t>
            </a:r>
            <a:r>
              <a:rPr lang="it-IT" dirty="0" err="1"/>
              <a:t>as</a:t>
            </a:r>
            <a:r>
              <a:rPr lang="it-IT" dirty="0"/>
              <a:t> </a:t>
            </a:r>
            <a:r>
              <a:rPr lang="it-IT" dirty="0" err="1"/>
              <a:t>seminars</a:t>
            </a:r>
            <a:r>
              <a:rPr lang="it-IT" dirty="0"/>
              <a:t> and workshops, a tsunami </a:t>
            </a:r>
            <a:r>
              <a:rPr lang="it-IT" dirty="0" err="1"/>
              <a:t>exercise</a:t>
            </a:r>
            <a:r>
              <a:rPr lang="it-IT" dirty="0"/>
              <a:t> in Bodrum). </a:t>
            </a:r>
          </a:p>
          <a:p>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79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TURKEY</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92500" lnSpcReduction="10000"/>
          </a:bodyPr>
          <a:lstStyle/>
          <a:p>
            <a:pPr marL="0" indent="0">
              <a:buNone/>
            </a:pPr>
            <a:r>
              <a:rPr lang="it-IT" b="1" u="sng" dirty="0"/>
              <a:t>Bodrum</a:t>
            </a:r>
            <a:r>
              <a:rPr lang="it-IT" b="1" dirty="0"/>
              <a:t> </a:t>
            </a:r>
            <a:r>
              <a:rPr lang="it-IT" b="1" dirty="0" err="1"/>
              <a:t>has</a:t>
            </a:r>
            <a:r>
              <a:rPr lang="it-IT" b="1" dirty="0"/>
              <a:t> a </a:t>
            </a:r>
            <a:r>
              <a:rPr lang="it-IT" b="1" dirty="0" err="1"/>
              <a:t>great</a:t>
            </a:r>
            <a:r>
              <a:rPr lang="it-IT" b="1" dirty="0"/>
              <a:t> </a:t>
            </a:r>
            <a:r>
              <a:rPr lang="it-IT" b="1" dirty="0" err="1"/>
              <a:t>potential</a:t>
            </a:r>
            <a:r>
              <a:rPr lang="it-IT" b="1" dirty="0"/>
              <a:t> to be </a:t>
            </a:r>
            <a:r>
              <a:rPr lang="it-IT" b="1" dirty="0" err="1"/>
              <a:t>identified</a:t>
            </a:r>
            <a:r>
              <a:rPr lang="it-IT" b="1" dirty="0"/>
              <a:t> </a:t>
            </a:r>
            <a:r>
              <a:rPr lang="it-IT" b="1" dirty="0" err="1"/>
              <a:t>as</a:t>
            </a:r>
            <a:r>
              <a:rPr lang="it-IT" b="1" dirty="0"/>
              <a:t> a </a:t>
            </a:r>
            <a:r>
              <a:rPr lang="it-IT" b="1" dirty="0" err="1"/>
              <a:t>possible</a:t>
            </a:r>
            <a:r>
              <a:rPr lang="it-IT" b="1" dirty="0"/>
              <a:t> Tsunami Ready location in </a:t>
            </a:r>
            <a:r>
              <a:rPr lang="it-IT" b="1" dirty="0" err="1"/>
              <a:t>Turkey</a:t>
            </a:r>
            <a:r>
              <a:rPr lang="it-IT" dirty="0"/>
              <a:t>. </a:t>
            </a:r>
          </a:p>
          <a:p>
            <a:pPr marL="0" indent="0">
              <a:buNone/>
            </a:pPr>
            <a:r>
              <a:rPr lang="it-IT" dirty="0"/>
              <a:t>Due to </a:t>
            </a:r>
            <a:r>
              <a:rPr lang="it-IT" dirty="0" err="1"/>
              <a:t>their</a:t>
            </a:r>
            <a:r>
              <a:rPr lang="it-IT" dirty="0"/>
              <a:t> </a:t>
            </a:r>
            <a:r>
              <a:rPr lang="it-IT" dirty="0" err="1"/>
              <a:t>geographical</a:t>
            </a:r>
            <a:r>
              <a:rPr lang="it-IT" dirty="0"/>
              <a:t> </a:t>
            </a:r>
            <a:r>
              <a:rPr lang="it-IT" dirty="0" err="1"/>
              <a:t>proximity</a:t>
            </a:r>
            <a:r>
              <a:rPr lang="it-IT" dirty="0"/>
              <a:t> and </a:t>
            </a:r>
            <a:r>
              <a:rPr lang="it-IT" dirty="0" err="1"/>
              <a:t>degree</a:t>
            </a:r>
            <a:r>
              <a:rPr lang="it-IT" dirty="0"/>
              <a:t> of </a:t>
            </a:r>
            <a:r>
              <a:rPr lang="it-IT" dirty="0" err="1"/>
              <a:t>similarity</a:t>
            </a:r>
            <a:r>
              <a:rPr lang="it-IT" dirty="0"/>
              <a:t> in tsunami </a:t>
            </a:r>
            <a:r>
              <a:rPr lang="it-IT" dirty="0" err="1"/>
              <a:t>risk</a:t>
            </a:r>
            <a:r>
              <a:rPr lang="it-IT" dirty="0"/>
              <a:t>, </a:t>
            </a:r>
            <a:r>
              <a:rPr lang="it-IT" b="1" dirty="0" err="1"/>
              <a:t>Didim</a:t>
            </a:r>
            <a:r>
              <a:rPr lang="it-IT" b="1" dirty="0"/>
              <a:t>, </a:t>
            </a:r>
            <a:r>
              <a:rPr lang="it-IT" b="1" dirty="0" err="1"/>
              <a:t>Marmaris</a:t>
            </a:r>
            <a:r>
              <a:rPr lang="it-IT" b="1" dirty="0"/>
              <a:t>, </a:t>
            </a:r>
            <a:r>
              <a:rPr lang="it-IT" b="1" dirty="0" err="1"/>
              <a:t>Fethiye</a:t>
            </a:r>
            <a:r>
              <a:rPr lang="it-IT" b="1" dirty="0"/>
              <a:t> and </a:t>
            </a:r>
            <a:r>
              <a:rPr lang="it-IT" b="1" dirty="0" err="1"/>
              <a:t>Kaş</a:t>
            </a:r>
            <a:r>
              <a:rPr lang="it-IT" b="1" dirty="0"/>
              <a:t> </a:t>
            </a:r>
            <a:r>
              <a:rPr lang="it-IT" dirty="0" err="1"/>
              <a:t>were</a:t>
            </a:r>
            <a:r>
              <a:rPr lang="it-IT" dirty="0"/>
              <a:t> </a:t>
            </a:r>
            <a:r>
              <a:rPr lang="it-IT" dirty="0" err="1"/>
              <a:t>identified</a:t>
            </a:r>
            <a:r>
              <a:rPr lang="it-IT" dirty="0"/>
              <a:t> </a:t>
            </a:r>
            <a:r>
              <a:rPr lang="it-IT" dirty="0" err="1"/>
              <a:t>as</a:t>
            </a:r>
            <a:r>
              <a:rPr lang="it-IT" dirty="0"/>
              <a:t> </a:t>
            </a:r>
            <a:r>
              <a:rPr lang="it-IT" b="1" dirty="0" err="1"/>
              <a:t>additional</a:t>
            </a:r>
            <a:r>
              <a:rPr lang="it-IT" b="1" dirty="0"/>
              <a:t> </a:t>
            </a:r>
            <a:r>
              <a:rPr lang="it-IT" b="1" dirty="0" err="1"/>
              <a:t>potential</a:t>
            </a:r>
            <a:r>
              <a:rPr lang="it-IT" b="1" dirty="0"/>
              <a:t> Tsunami Ready </a:t>
            </a:r>
            <a:r>
              <a:rPr lang="it-IT" b="1" dirty="0" err="1"/>
              <a:t>candidates</a:t>
            </a:r>
            <a:r>
              <a:rPr lang="it-IT" dirty="0"/>
              <a:t>. </a:t>
            </a:r>
          </a:p>
          <a:p>
            <a:pPr marL="0" indent="0">
              <a:buNone/>
            </a:pPr>
            <a:r>
              <a:rPr lang="it-IT" dirty="0"/>
              <a:t>In </a:t>
            </a:r>
            <a:r>
              <a:rPr lang="it-IT" dirty="0" err="1"/>
              <a:t>addition</a:t>
            </a:r>
            <a:r>
              <a:rPr lang="it-IT" dirty="0"/>
              <a:t>, </a:t>
            </a:r>
            <a:r>
              <a:rPr lang="it-IT" b="1" dirty="0" err="1"/>
              <a:t>significant</a:t>
            </a:r>
            <a:r>
              <a:rPr lang="it-IT" b="1" dirty="0"/>
              <a:t> progress </a:t>
            </a:r>
            <a:r>
              <a:rPr lang="it-IT" b="1" dirty="0" err="1"/>
              <a:t>has</a:t>
            </a:r>
            <a:r>
              <a:rPr lang="it-IT" b="1" dirty="0"/>
              <a:t> </a:t>
            </a:r>
            <a:r>
              <a:rPr lang="it-IT" b="1" dirty="0" err="1"/>
              <a:t>been</a:t>
            </a:r>
            <a:r>
              <a:rPr lang="it-IT" b="1" dirty="0"/>
              <a:t> made in </a:t>
            </a:r>
            <a:r>
              <a:rPr lang="it-IT" b="1" u="sng" dirty="0"/>
              <a:t>Istanbul</a:t>
            </a:r>
            <a:r>
              <a:rPr lang="it-IT" dirty="0"/>
              <a:t>, </a:t>
            </a:r>
            <a:r>
              <a:rPr lang="it-IT" dirty="0" err="1"/>
              <a:t>where</a:t>
            </a:r>
            <a:r>
              <a:rPr lang="it-IT" dirty="0"/>
              <a:t> </a:t>
            </a:r>
            <a:r>
              <a:rPr lang="it-IT" b="1" dirty="0"/>
              <a:t>tsunami </a:t>
            </a:r>
            <a:r>
              <a:rPr lang="it-IT" b="1" dirty="0" err="1"/>
              <a:t>modelling</a:t>
            </a:r>
            <a:r>
              <a:rPr lang="it-IT" b="1" dirty="0"/>
              <a:t>, </a:t>
            </a:r>
            <a:r>
              <a:rPr lang="it-IT" b="1" dirty="0" err="1"/>
              <a:t>vulnerability</a:t>
            </a:r>
            <a:r>
              <a:rPr lang="it-IT" b="1" dirty="0"/>
              <a:t> and </a:t>
            </a:r>
            <a:r>
              <a:rPr lang="it-IT" b="1" dirty="0" err="1"/>
              <a:t>hazard</a:t>
            </a:r>
            <a:r>
              <a:rPr lang="it-IT" b="1" dirty="0"/>
              <a:t> </a:t>
            </a:r>
            <a:r>
              <a:rPr lang="it-IT" b="1" dirty="0" err="1"/>
              <a:t>analysis</a:t>
            </a:r>
            <a:r>
              <a:rPr lang="it-IT" b="1" dirty="0"/>
              <a:t> reports </a:t>
            </a:r>
            <a:r>
              <a:rPr lang="it-IT" b="1" dirty="0" err="1"/>
              <a:t>have</a:t>
            </a:r>
            <a:r>
              <a:rPr lang="it-IT" b="1" dirty="0"/>
              <a:t> </a:t>
            </a:r>
            <a:r>
              <a:rPr lang="it-IT" b="1" dirty="0" err="1"/>
              <a:t>been</a:t>
            </a:r>
            <a:r>
              <a:rPr lang="it-IT" b="1" dirty="0"/>
              <a:t> </a:t>
            </a:r>
            <a:r>
              <a:rPr lang="it-IT" b="1" dirty="0" err="1"/>
              <a:t>prepared</a:t>
            </a:r>
            <a:r>
              <a:rPr lang="it-IT" b="1" dirty="0"/>
              <a:t> for </a:t>
            </a:r>
            <a:r>
              <a:rPr lang="it-IT" b="1" dirty="0" err="1"/>
              <a:t>each</a:t>
            </a:r>
            <a:r>
              <a:rPr lang="it-IT" b="1" dirty="0"/>
              <a:t> </a:t>
            </a:r>
            <a:r>
              <a:rPr lang="it-IT" b="1" dirty="0" err="1"/>
              <a:t>coastal</a:t>
            </a:r>
            <a:r>
              <a:rPr lang="it-IT" b="1" dirty="0"/>
              <a:t> </a:t>
            </a:r>
            <a:r>
              <a:rPr lang="it-IT" b="1" dirty="0" err="1"/>
              <a:t>municipality</a:t>
            </a:r>
            <a:r>
              <a:rPr lang="it-IT" b="1" dirty="0"/>
              <a:t> and </a:t>
            </a:r>
            <a:r>
              <a:rPr lang="it-IT" b="1" dirty="0" err="1"/>
              <a:t>published</a:t>
            </a:r>
            <a:r>
              <a:rPr lang="it-IT" b="1" dirty="0"/>
              <a:t> online by the Istanbul </a:t>
            </a:r>
            <a:r>
              <a:rPr lang="it-IT" b="1" dirty="0" err="1"/>
              <a:t>Metropolitan</a:t>
            </a:r>
            <a:r>
              <a:rPr lang="it-IT" b="1" dirty="0"/>
              <a:t> </a:t>
            </a:r>
            <a:r>
              <a:rPr lang="it-IT" b="1" dirty="0" err="1"/>
              <a:t>Municipality</a:t>
            </a:r>
            <a:r>
              <a:rPr lang="it-IT" b="1" dirty="0"/>
              <a:t> in </a:t>
            </a:r>
            <a:r>
              <a:rPr lang="it-IT" b="1" dirty="0" err="1"/>
              <a:t>close</a:t>
            </a:r>
            <a:r>
              <a:rPr lang="it-IT" b="1" dirty="0"/>
              <a:t> </a:t>
            </a:r>
            <a:r>
              <a:rPr lang="it-IT" b="1" dirty="0" err="1"/>
              <a:t>cooperation</a:t>
            </a:r>
            <a:r>
              <a:rPr lang="it-IT" b="1" dirty="0"/>
              <a:t> with METU</a:t>
            </a:r>
            <a:r>
              <a:rPr lang="it-IT" dirty="0"/>
              <a:t>. </a:t>
            </a:r>
          </a:p>
          <a:p>
            <a:pPr marL="0" indent="0">
              <a:buNone/>
            </a:pPr>
            <a:r>
              <a:rPr lang="it-IT" dirty="0">
                <a:hlinkClick r:id="rId2"/>
              </a:rPr>
              <a:t>unam-blg-ktapiklari</a:t>
            </a:r>
            <a:r>
              <a:rPr lang="it-IT" dirty="0"/>
              <a:t/>
            </a:r>
            <a:br>
              <a:rPr lang="it-IT" dirty="0"/>
            </a:br>
            <a:endParaRPr lang="it-IT" dirty="0"/>
          </a:p>
          <a:p>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4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endParaRPr lang="en-GB" dirty="0"/>
          </a:p>
          <a:p>
            <a:pPr marL="0" indent="0">
              <a:buNone/>
            </a:pPr>
            <a:r>
              <a:rPr lang="it-IT" b="1" dirty="0" err="1"/>
              <a:t>IHCantabria</a:t>
            </a:r>
            <a:r>
              <a:rPr lang="it-IT" dirty="0"/>
              <a:t> </a:t>
            </a:r>
            <a:r>
              <a:rPr lang="it-IT" dirty="0" err="1"/>
              <a:t>is</a:t>
            </a:r>
            <a:r>
              <a:rPr lang="it-IT" dirty="0"/>
              <a:t> </a:t>
            </a:r>
            <a:r>
              <a:rPr lang="it-IT" dirty="0" err="1"/>
              <a:t>finalizing</a:t>
            </a:r>
            <a:r>
              <a:rPr lang="it-IT" dirty="0"/>
              <a:t> the </a:t>
            </a:r>
            <a:r>
              <a:rPr lang="it-IT" b="1" dirty="0"/>
              <a:t>first </a:t>
            </a:r>
            <a:r>
              <a:rPr lang="it-IT" b="1" dirty="0" err="1"/>
              <a:t>phase</a:t>
            </a:r>
            <a:r>
              <a:rPr lang="it-IT" b="1" dirty="0"/>
              <a:t> of a </a:t>
            </a:r>
            <a:r>
              <a:rPr lang="it-IT" b="1" dirty="0" err="1"/>
              <a:t>project</a:t>
            </a:r>
            <a:r>
              <a:rPr lang="it-IT" dirty="0"/>
              <a:t>, with the </a:t>
            </a:r>
            <a:r>
              <a:rPr lang="it-IT" dirty="0" err="1"/>
              <a:t>support</a:t>
            </a:r>
            <a:r>
              <a:rPr lang="it-IT" dirty="0"/>
              <a:t> of the </a:t>
            </a:r>
            <a:r>
              <a:rPr lang="it-IT" b="1" dirty="0" err="1"/>
              <a:t>University</a:t>
            </a:r>
            <a:r>
              <a:rPr lang="it-IT" b="1" dirty="0"/>
              <a:t> of Malaga </a:t>
            </a:r>
            <a:r>
              <a:rPr lang="it-IT" dirty="0"/>
              <a:t>and </a:t>
            </a:r>
            <a:r>
              <a:rPr lang="it-IT" dirty="0" err="1"/>
              <a:t>sponsored</a:t>
            </a:r>
            <a:r>
              <a:rPr lang="it-IT" dirty="0"/>
              <a:t> by the </a:t>
            </a:r>
            <a:r>
              <a:rPr lang="it-IT" b="1" dirty="0" err="1"/>
              <a:t>Municipality</a:t>
            </a:r>
            <a:r>
              <a:rPr lang="it-IT" b="1" dirty="0"/>
              <a:t> of </a:t>
            </a:r>
            <a:r>
              <a:rPr lang="it-IT" b="1" dirty="0" err="1"/>
              <a:t>Chipiona</a:t>
            </a:r>
            <a:r>
              <a:rPr lang="it-IT" dirty="0"/>
              <a:t>, </a:t>
            </a:r>
            <a:r>
              <a:rPr lang="it-IT" dirty="0" err="1"/>
              <a:t>aimed</a:t>
            </a:r>
            <a:r>
              <a:rPr lang="it-IT" dirty="0"/>
              <a:t> </a:t>
            </a:r>
            <a:r>
              <a:rPr lang="it-IT" dirty="0" err="1"/>
              <a:t>at</a:t>
            </a:r>
            <a:r>
              <a:rPr lang="it-IT" dirty="0"/>
              <a:t> </a:t>
            </a:r>
            <a:r>
              <a:rPr lang="it-IT" dirty="0" err="1"/>
              <a:t>preparing</a:t>
            </a:r>
            <a:r>
              <a:rPr lang="it-IT" dirty="0"/>
              <a:t> the </a:t>
            </a:r>
            <a:r>
              <a:rPr lang="it-IT" dirty="0" err="1"/>
              <a:t>municipality</a:t>
            </a:r>
            <a:r>
              <a:rPr lang="it-IT" dirty="0"/>
              <a:t> of </a:t>
            </a:r>
            <a:r>
              <a:rPr lang="it-IT" dirty="0" err="1"/>
              <a:t>Chipiona</a:t>
            </a:r>
            <a:r>
              <a:rPr lang="it-IT" dirty="0"/>
              <a:t> for a </a:t>
            </a:r>
            <a:r>
              <a:rPr lang="it-IT" b="1" dirty="0" err="1"/>
              <a:t>potential</a:t>
            </a:r>
            <a:r>
              <a:rPr lang="it-IT" b="1" dirty="0"/>
              <a:t> tsunami </a:t>
            </a:r>
            <a:r>
              <a:rPr lang="it-IT" b="1" dirty="0" err="1"/>
              <a:t>event</a:t>
            </a:r>
            <a:r>
              <a:rPr lang="it-IT" dirty="0"/>
              <a:t>. </a:t>
            </a:r>
          </a:p>
          <a:p>
            <a:pPr marL="0" indent="0">
              <a:buNone/>
            </a:pPr>
            <a:endParaRPr lang="it-IT" dirty="0"/>
          </a:p>
          <a:p>
            <a:pPr marL="0" indent="0">
              <a:buNone/>
            </a:pPr>
            <a:r>
              <a:rPr lang="it-IT" dirty="0"/>
              <a:t>The </a:t>
            </a:r>
            <a:r>
              <a:rPr lang="it-IT" dirty="0" err="1"/>
              <a:t>project</a:t>
            </a:r>
            <a:r>
              <a:rPr lang="it-IT" dirty="0"/>
              <a:t> </a:t>
            </a:r>
            <a:r>
              <a:rPr lang="it-IT" b="1" dirty="0" err="1"/>
              <a:t>is</a:t>
            </a:r>
            <a:r>
              <a:rPr lang="it-IT" b="1" dirty="0"/>
              <a:t> </a:t>
            </a:r>
            <a:r>
              <a:rPr lang="it-IT" b="1" dirty="0" err="1"/>
              <a:t>framed</a:t>
            </a:r>
            <a:r>
              <a:rPr lang="it-IT" b="1" dirty="0"/>
              <a:t> </a:t>
            </a:r>
            <a:r>
              <a:rPr lang="it-IT" b="1" dirty="0" err="1"/>
              <a:t>within</a:t>
            </a:r>
            <a:r>
              <a:rPr lang="it-IT" b="1" dirty="0"/>
              <a:t> the </a:t>
            </a:r>
            <a:r>
              <a:rPr lang="it-IT" b="1" dirty="0" err="1"/>
              <a:t>internationally</a:t>
            </a:r>
            <a:r>
              <a:rPr lang="it-IT" b="1" dirty="0"/>
              <a:t> </a:t>
            </a:r>
            <a:r>
              <a:rPr lang="it-IT" b="1" dirty="0" err="1"/>
              <a:t>recognized</a:t>
            </a:r>
            <a:r>
              <a:rPr lang="it-IT" b="1" dirty="0"/>
              <a:t> Tsunami Ready </a:t>
            </a:r>
            <a:r>
              <a:rPr lang="it-IT" b="1" dirty="0" err="1"/>
              <a:t>program</a:t>
            </a:r>
            <a:r>
              <a:rPr lang="it-IT" dirty="0"/>
              <a:t>,</a:t>
            </a: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03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TURKEY</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buNone/>
            </a:pPr>
            <a:r>
              <a:rPr lang="it-IT" b="1" dirty="0"/>
              <a:t>Tsunami </a:t>
            </a:r>
            <a:r>
              <a:rPr lang="it-IT" b="1" dirty="0" err="1"/>
              <a:t>action</a:t>
            </a:r>
            <a:r>
              <a:rPr lang="it-IT" b="1" dirty="0"/>
              <a:t> </a:t>
            </a:r>
            <a:r>
              <a:rPr lang="it-IT" b="1" dirty="0" err="1"/>
              <a:t>plan</a:t>
            </a:r>
            <a:r>
              <a:rPr lang="it-IT" b="1" dirty="0"/>
              <a:t> </a:t>
            </a:r>
            <a:r>
              <a:rPr lang="it-IT" dirty="0"/>
              <a:t>and </a:t>
            </a:r>
            <a:r>
              <a:rPr lang="it-IT" b="1" dirty="0" err="1"/>
              <a:t>district-based</a:t>
            </a:r>
            <a:r>
              <a:rPr lang="it-IT" b="1" dirty="0"/>
              <a:t> tsunami </a:t>
            </a:r>
            <a:r>
              <a:rPr lang="it-IT" b="1" dirty="0" err="1"/>
              <a:t>risk</a:t>
            </a:r>
            <a:r>
              <a:rPr lang="it-IT" b="1" dirty="0"/>
              <a:t> </a:t>
            </a:r>
            <a:r>
              <a:rPr lang="it-IT" b="1" dirty="0" err="1"/>
              <a:t>analysis</a:t>
            </a:r>
            <a:r>
              <a:rPr lang="it-IT" dirty="0"/>
              <a:t>, </a:t>
            </a:r>
            <a:r>
              <a:rPr lang="it-IT" b="1" dirty="0" err="1"/>
              <a:t>inundation</a:t>
            </a:r>
            <a:r>
              <a:rPr lang="it-IT" b="1" dirty="0"/>
              <a:t> and </a:t>
            </a:r>
            <a:r>
              <a:rPr lang="it-IT" b="1" dirty="0" err="1"/>
              <a:t>evacuation</a:t>
            </a:r>
            <a:r>
              <a:rPr lang="it-IT" b="1" dirty="0"/>
              <a:t> </a:t>
            </a:r>
            <a:r>
              <a:rPr lang="it-IT" b="1" dirty="0" err="1"/>
              <a:t>maps</a:t>
            </a:r>
            <a:r>
              <a:rPr lang="it-IT" b="1" dirty="0"/>
              <a:t> </a:t>
            </a:r>
            <a:r>
              <a:rPr lang="it-IT" dirty="0"/>
              <a:t>are </a:t>
            </a:r>
            <a:r>
              <a:rPr lang="it-IT" dirty="0" err="1"/>
              <a:t>publicly</a:t>
            </a:r>
            <a:r>
              <a:rPr lang="it-IT" dirty="0"/>
              <a:t> </a:t>
            </a:r>
            <a:r>
              <a:rPr lang="it-IT" b="1" dirty="0" err="1"/>
              <a:t>available</a:t>
            </a:r>
            <a:r>
              <a:rPr lang="it-IT" dirty="0"/>
              <a:t> </a:t>
            </a:r>
            <a:r>
              <a:rPr lang="it-IT" dirty="0" err="1"/>
              <a:t>at</a:t>
            </a:r>
            <a:r>
              <a:rPr lang="it-IT" dirty="0"/>
              <a:t> the </a:t>
            </a:r>
            <a:r>
              <a:rPr lang="it-IT" dirty="0" err="1"/>
              <a:t>following</a:t>
            </a:r>
            <a:r>
              <a:rPr lang="it-IT" dirty="0"/>
              <a:t> </a:t>
            </a:r>
            <a:r>
              <a:rPr lang="it-IT" dirty="0" err="1"/>
              <a:t>links</a:t>
            </a:r>
            <a:r>
              <a:rPr lang="it-IT" dirty="0"/>
              <a:t>:</a:t>
            </a:r>
            <a:br>
              <a:rPr lang="it-IT" dirty="0"/>
            </a:br>
            <a:r>
              <a:rPr lang="it-IT" dirty="0"/>
              <a:t/>
            </a:r>
            <a:br>
              <a:rPr lang="it-IT" dirty="0"/>
            </a:br>
            <a:r>
              <a:rPr lang="it-IT" dirty="0">
                <a:hlinkClick r:id="rId2"/>
              </a:rPr>
              <a:t>https://depremzemin.ibb.istanbul/guncelcalismalarimiz/#stanbul-tsunam-eylem-plani</a:t>
            </a:r>
            <a:r>
              <a:rPr lang="it-IT" dirty="0"/>
              <a:t/>
            </a:r>
            <a:br>
              <a:rPr lang="it-IT" dirty="0"/>
            </a:br>
            <a:r>
              <a:rPr lang="it-IT" dirty="0"/>
              <a:t/>
            </a:r>
            <a:br>
              <a:rPr lang="it-IT" dirty="0"/>
            </a:br>
            <a:r>
              <a:rPr lang="it-IT" dirty="0">
                <a:hlinkClick r:id="rId3"/>
              </a:rPr>
              <a:t>https://depremzemin.ibb.istanbul/guncelcalismalarimiz/#le-ts</a:t>
            </a:r>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01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TURKEY</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lnSpcReduction="10000"/>
          </a:bodyPr>
          <a:lstStyle/>
          <a:p>
            <a:r>
              <a:rPr lang="it-IT" dirty="0" err="1"/>
              <a:t>As</a:t>
            </a:r>
            <a:r>
              <a:rPr lang="it-IT" dirty="0"/>
              <a:t> </a:t>
            </a:r>
            <a:r>
              <a:rPr lang="it-IT" dirty="0" err="1"/>
              <a:t>communicated</a:t>
            </a:r>
            <a:r>
              <a:rPr lang="it-IT" dirty="0"/>
              <a:t> </a:t>
            </a:r>
            <a:r>
              <a:rPr lang="it-IT" dirty="0" err="1"/>
              <a:t>during</a:t>
            </a:r>
            <a:r>
              <a:rPr lang="it-IT" dirty="0"/>
              <a:t> the </a:t>
            </a:r>
            <a:r>
              <a:rPr lang="it-IT" dirty="0" err="1"/>
              <a:t>second</a:t>
            </a:r>
            <a:r>
              <a:rPr lang="it-IT" dirty="0"/>
              <a:t> meeting of WG4-Tsunami Ready Group on 30 </a:t>
            </a:r>
            <a:r>
              <a:rPr lang="it-IT" dirty="0" err="1"/>
              <a:t>June</a:t>
            </a:r>
            <a:r>
              <a:rPr lang="it-IT" dirty="0"/>
              <a:t> 2021, </a:t>
            </a:r>
            <a:r>
              <a:rPr lang="it-IT" b="1" dirty="0"/>
              <a:t>Prof. Dr. </a:t>
            </a:r>
            <a:r>
              <a:rPr lang="it-IT" b="1" dirty="0" err="1"/>
              <a:t>Ahmet</a:t>
            </a:r>
            <a:r>
              <a:rPr lang="it-IT" b="1" dirty="0"/>
              <a:t> </a:t>
            </a:r>
            <a:r>
              <a:rPr lang="it-IT" b="1" dirty="0" err="1"/>
              <a:t>Cevdet</a:t>
            </a:r>
            <a:r>
              <a:rPr lang="it-IT" b="1" dirty="0"/>
              <a:t> </a:t>
            </a:r>
            <a:r>
              <a:rPr lang="it-IT" b="1" dirty="0" err="1"/>
              <a:t>Yalçıner</a:t>
            </a:r>
            <a:r>
              <a:rPr lang="it-IT" b="1" dirty="0"/>
              <a:t> </a:t>
            </a:r>
            <a:r>
              <a:rPr lang="it-IT" dirty="0"/>
              <a:t>from METU </a:t>
            </a:r>
            <a:r>
              <a:rPr lang="it-IT" dirty="0" err="1"/>
              <a:t>was</a:t>
            </a:r>
            <a:r>
              <a:rPr lang="it-IT" dirty="0"/>
              <a:t> </a:t>
            </a:r>
            <a:r>
              <a:rPr lang="it-IT" dirty="0" err="1"/>
              <a:t>nominated</a:t>
            </a:r>
            <a:r>
              <a:rPr lang="it-IT" dirty="0"/>
              <a:t> on 5 </a:t>
            </a:r>
            <a:r>
              <a:rPr lang="it-IT" dirty="0" err="1"/>
              <a:t>July</a:t>
            </a:r>
            <a:r>
              <a:rPr lang="it-IT" dirty="0"/>
              <a:t> 2021 </a:t>
            </a:r>
            <a:r>
              <a:rPr lang="it-IT" dirty="0" err="1"/>
              <a:t>as</a:t>
            </a:r>
            <a:r>
              <a:rPr lang="it-IT" dirty="0"/>
              <a:t> an </a:t>
            </a:r>
            <a:r>
              <a:rPr lang="it-IT" dirty="0" err="1"/>
              <a:t>additional</a:t>
            </a:r>
            <a:r>
              <a:rPr lang="it-IT" dirty="0"/>
              <a:t> </a:t>
            </a:r>
            <a:r>
              <a:rPr lang="it-IT" dirty="0" err="1"/>
              <a:t>member</a:t>
            </a:r>
            <a:r>
              <a:rPr lang="it-IT" dirty="0"/>
              <a:t> of WG4-Tsunami Ready Group.</a:t>
            </a:r>
          </a:p>
          <a:p>
            <a:r>
              <a:rPr lang="it-IT" dirty="0"/>
              <a:t>In </a:t>
            </a:r>
            <a:r>
              <a:rPr lang="it-IT" dirty="0" err="1"/>
              <a:t>September</a:t>
            </a:r>
            <a:r>
              <a:rPr lang="it-IT" dirty="0"/>
              <a:t> 2021, </a:t>
            </a:r>
            <a:r>
              <a:rPr lang="it-IT" b="1" dirty="0"/>
              <a:t>Istanbul </a:t>
            </a:r>
            <a:r>
              <a:rPr lang="it-IT" b="1" dirty="0" err="1"/>
              <a:t>Metropolitan</a:t>
            </a:r>
            <a:r>
              <a:rPr lang="it-IT" b="1" dirty="0"/>
              <a:t> </a:t>
            </a:r>
            <a:r>
              <a:rPr lang="it-IT" b="1" dirty="0" err="1"/>
              <a:t>Municipality</a:t>
            </a:r>
            <a:r>
              <a:rPr lang="it-IT" b="1" dirty="0"/>
              <a:t> </a:t>
            </a:r>
            <a:r>
              <a:rPr lang="it-IT" dirty="0" err="1"/>
              <a:t>begun</a:t>
            </a:r>
            <a:r>
              <a:rPr lang="it-IT" dirty="0"/>
              <a:t> with the </a:t>
            </a:r>
            <a:r>
              <a:rPr lang="it-IT" dirty="0" err="1"/>
              <a:t>installation</a:t>
            </a:r>
            <a:r>
              <a:rPr lang="it-IT" dirty="0"/>
              <a:t> of </a:t>
            </a:r>
            <a:r>
              <a:rPr lang="it-IT" b="1" dirty="0"/>
              <a:t>tsunami </a:t>
            </a:r>
            <a:r>
              <a:rPr lang="it-IT" b="1" dirty="0" err="1"/>
              <a:t>evacuation</a:t>
            </a:r>
            <a:r>
              <a:rPr lang="it-IT" b="1" dirty="0"/>
              <a:t> </a:t>
            </a:r>
            <a:r>
              <a:rPr lang="it-IT" b="1" dirty="0" err="1"/>
              <a:t>signages</a:t>
            </a:r>
            <a:r>
              <a:rPr lang="it-IT" b="1" dirty="0"/>
              <a:t> </a:t>
            </a:r>
            <a:r>
              <a:rPr lang="it-IT" dirty="0"/>
              <a:t>in </a:t>
            </a:r>
            <a:r>
              <a:rPr lang="it-IT" b="1" dirty="0" err="1"/>
              <a:t>Büyükçekmece</a:t>
            </a:r>
            <a:r>
              <a:rPr lang="it-IT" b="1" dirty="0"/>
              <a:t> </a:t>
            </a:r>
            <a:r>
              <a:rPr lang="it-IT" b="1" dirty="0" err="1"/>
              <a:t>district</a:t>
            </a:r>
            <a:r>
              <a:rPr lang="it-IT" b="1" dirty="0"/>
              <a:t> in the European part of Istanbul </a:t>
            </a:r>
            <a:r>
              <a:rPr lang="it-IT" dirty="0" err="1"/>
              <a:t>as</a:t>
            </a:r>
            <a:r>
              <a:rPr lang="it-IT" dirty="0"/>
              <a:t> a </a:t>
            </a:r>
            <a:r>
              <a:rPr lang="it-IT" dirty="0" err="1"/>
              <a:t>pilot</a:t>
            </a:r>
            <a:r>
              <a:rPr lang="it-IT" dirty="0"/>
              <a:t> </a:t>
            </a:r>
            <a:r>
              <a:rPr lang="it-IT" dirty="0" err="1"/>
              <a:t>project</a:t>
            </a:r>
            <a:r>
              <a:rPr lang="it-IT" dirty="0"/>
              <a:t>. </a:t>
            </a:r>
          </a:p>
          <a:p>
            <a:r>
              <a:rPr lang="it-IT" dirty="0"/>
              <a:t>The </a:t>
            </a:r>
            <a:r>
              <a:rPr lang="it-IT" dirty="0" err="1"/>
              <a:t>municipality</a:t>
            </a:r>
            <a:r>
              <a:rPr lang="it-IT" dirty="0"/>
              <a:t> </a:t>
            </a:r>
            <a:r>
              <a:rPr lang="it-IT" dirty="0" err="1"/>
              <a:t>aims</a:t>
            </a:r>
            <a:r>
              <a:rPr lang="it-IT" dirty="0"/>
              <a:t> to </a:t>
            </a:r>
            <a:r>
              <a:rPr lang="it-IT" dirty="0" err="1"/>
              <a:t>finalize</a:t>
            </a:r>
            <a:r>
              <a:rPr lang="it-IT" dirty="0"/>
              <a:t> the </a:t>
            </a:r>
            <a:r>
              <a:rPr lang="it-IT" dirty="0" err="1"/>
              <a:t>installation</a:t>
            </a:r>
            <a:r>
              <a:rPr lang="it-IT" dirty="0"/>
              <a:t> of tsunami </a:t>
            </a:r>
            <a:r>
              <a:rPr lang="it-IT" dirty="0" err="1"/>
              <a:t>evacuation</a:t>
            </a:r>
            <a:r>
              <a:rPr lang="it-IT" dirty="0"/>
              <a:t> </a:t>
            </a:r>
            <a:r>
              <a:rPr lang="it-IT" dirty="0" err="1"/>
              <a:t>signages</a:t>
            </a:r>
            <a:r>
              <a:rPr lang="it-IT" dirty="0"/>
              <a:t> in </a:t>
            </a:r>
            <a:r>
              <a:rPr lang="it-IT" dirty="0" err="1"/>
              <a:t>all</a:t>
            </a:r>
            <a:r>
              <a:rPr lang="it-IT" dirty="0"/>
              <a:t> </a:t>
            </a:r>
            <a:r>
              <a:rPr lang="it-IT" dirty="0" err="1"/>
              <a:t>coastal</a:t>
            </a:r>
            <a:r>
              <a:rPr lang="it-IT" dirty="0"/>
              <a:t> </a:t>
            </a:r>
            <a:r>
              <a:rPr lang="it-IT" dirty="0" err="1"/>
              <a:t>districts</a:t>
            </a:r>
            <a:r>
              <a:rPr lang="it-IT" dirty="0"/>
              <a:t> </a:t>
            </a:r>
            <a:r>
              <a:rPr lang="it-IT" dirty="0" err="1"/>
              <a:t>facing</a:t>
            </a:r>
            <a:r>
              <a:rPr lang="it-IT" dirty="0"/>
              <a:t> </a:t>
            </a:r>
            <a:r>
              <a:rPr lang="it-IT" dirty="0" err="1"/>
              <a:t>Marmara</a:t>
            </a:r>
            <a:r>
              <a:rPr lang="it-IT" dirty="0"/>
              <a:t> Sea by the </a:t>
            </a:r>
            <a:r>
              <a:rPr lang="it-IT" b="1" dirty="0"/>
              <a:t>end of 2022</a:t>
            </a:r>
            <a:r>
              <a:rPr lang="it-IT" dirty="0"/>
              <a:t>.</a:t>
            </a:r>
            <a:br>
              <a:rPr lang="it-IT" dirty="0"/>
            </a:br>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515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PORTUGAL</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85000" lnSpcReduction="20000"/>
          </a:bodyPr>
          <a:lstStyle/>
          <a:p>
            <a:pPr marL="0" indent="0">
              <a:buNone/>
            </a:pPr>
            <a:r>
              <a:rPr lang="en-GB" b="1" dirty="0"/>
              <a:t>Tsunami Awareness Day, 5</a:t>
            </a:r>
            <a:r>
              <a:rPr lang="en-GB" b="1" baseline="30000" dirty="0"/>
              <a:t>th</a:t>
            </a:r>
            <a:r>
              <a:rPr lang="en-GB" b="1" dirty="0"/>
              <a:t> November 2021</a:t>
            </a:r>
            <a:endParaRPr lang="it-IT" dirty="0"/>
          </a:p>
          <a:p>
            <a:r>
              <a:rPr lang="en-GB" dirty="0"/>
              <a:t>ANEPC organized a webinar on </a:t>
            </a:r>
            <a:r>
              <a:rPr lang="en-GB" b="1" dirty="0"/>
              <a:t>“Management of Tsunami Risk: Alert, Warning and Evacuation</a:t>
            </a:r>
            <a:r>
              <a:rPr lang="en-GB" dirty="0"/>
              <a:t>”. </a:t>
            </a:r>
            <a:endParaRPr lang="it-IT" dirty="0"/>
          </a:p>
          <a:p>
            <a:r>
              <a:rPr lang="en-GB" dirty="0"/>
              <a:t>The same day ANEPC announced the publication of the </a:t>
            </a:r>
            <a:r>
              <a:rPr lang="en-GB" b="1" dirty="0"/>
              <a:t>“Reference Guide for Tsunami Evacuation Planning”</a:t>
            </a:r>
            <a:r>
              <a:rPr lang="en-GB" dirty="0"/>
              <a:t> available online in the collection of technical documents PROCIV: </a:t>
            </a:r>
            <a:r>
              <a:rPr lang="en-GB" u="sng" dirty="0">
                <a:hlinkClick r:id="rId2"/>
              </a:rPr>
              <a:t>http://www.prociv.pt/bk/EDICOES/CADERNOSTECNICOS/Documents/CT_28_Guia%20de%20Refer%C3%AAncia%20para%20Planeamento%20de%20Evacua%C3%A7%C3%A3o%20em%20caso%20de%20Tsunami.pdf</a:t>
            </a:r>
            <a:endParaRPr lang="it-IT" dirty="0"/>
          </a:p>
          <a:p>
            <a:r>
              <a:rPr lang="en-GB" b="1" dirty="0"/>
              <a:t>Many institutions (IDL, IH, UC, LNEC, IPMA, CERU) followed the recommendations </a:t>
            </a:r>
            <a:r>
              <a:rPr lang="en-GB" dirty="0"/>
              <a:t>of the Portuguese IOC Delegation and advertised publicly the day and distributed the tsunami leaflet on Tsunami Risk prepared in 2019 by CERU available at </a:t>
            </a:r>
            <a:r>
              <a:rPr lang="en-GB" u="sng" dirty="0">
                <a:hlinkClick r:id="rId3"/>
              </a:rPr>
              <a:t>http://www.ceru-europa.pt/pt/downloads/Folheto_Tsunami_v6.pdf</a:t>
            </a:r>
            <a:endParaRPr lang="it-IT" dirty="0"/>
          </a:p>
          <a:p>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07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PORTUGAL</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7500" lnSpcReduction="20000"/>
          </a:bodyPr>
          <a:lstStyle/>
          <a:p>
            <a:pPr marL="0" indent="0">
              <a:buNone/>
            </a:pPr>
            <a:r>
              <a:rPr lang="en-GB" b="1" dirty="0"/>
              <a:t>NEAMWAVE’21 Exercise</a:t>
            </a:r>
            <a:endParaRPr lang="it-IT" dirty="0"/>
          </a:p>
          <a:p>
            <a:r>
              <a:rPr lang="en-GB" b="1" dirty="0"/>
              <a:t>ANEPC</a:t>
            </a:r>
            <a:r>
              <a:rPr lang="en-GB" dirty="0"/>
              <a:t> </a:t>
            </a:r>
            <a:r>
              <a:rPr lang="en-GB" b="1" dirty="0"/>
              <a:t>participated on all exercise phases with the objective to test the effectiveness of the information transmission procedures as defined by the Operational Directive </a:t>
            </a:r>
            <a:r>
              <a:rPr lang="en-GB" dirty="0"/>
              <a:t>(4105/2018) regarding the reception of the tsunami alert messages produced by the Tsunami Service Providers in the NEAM region operational at the time of the exercise. </a:t>
            </a:r>
          </a:p>
          <a:p>
            <a:r>
              <a:rPr lang="en-GB" b="1" dirty="0"/>
              <a:t>ANEPC tested the procedures that consider a simultaneous notification of the information provided by IPMA to the headquarters (CNEPC) and to the Regional Commands for Relief Operations (CDOS).</a:t>
            </a:r>
            <a:endParaRPr lang="it-IT" dirty="0"/>
          </a:p>
          <a:p>
            <a:r>
              <a:rPr lang="en-GB" b="1" dirty="0"/>
              <a:t>The exercise was conducted by ANEPC in mode CPX (Command Post Exercise) involving all coastal districts from North to South of Portugal mainland</a:t>
            </a:r>
            <a:r>
              <a:rPr lang="en-GB" dirty="0"/>
              <a:t>. Several notification methods were tested, namely SMS, e-mail, fax and voice, between the National Command for Emergency and Civil Protection (CNEPC), the District Commands (CDOS), the Municipality Services for Civil Protection (SMPC), the Firefighters Brigades, the General Direction for the Maritime Authority (DGAM), the National Maritime Search and Rescue service (MRCC) and 8 entities responsible for critical infrastructures and to provide essential services.</a:t>
            </a:r>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1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r>
              <a:rPr lang="it-IT" dirty="0"/>
              <a:t>            TSUNAMI READY IN PORTUGAL</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92500"/>
          </a:bodyPr>
          <a:lstStyle/>
          <a:p>
            <a:r>
              <a:rPr lang="en-GB" dirty="0"/>
              <a:t>The </a:t>
            </a:r>
            <a:r>
              <a:rPr lang="en-GB" b="1" dirty="0"/>
              <a:t>Regional Services for Emergency and Civil Protection </a:t>
            </a:r>
            <a:r>
              <a:rPr lang="en-GB" dirty="0"/>
              <a:t>from </a:t>
            </a:r>
            <a:r>
              <a:rPr lang="en-GB" b="1" dirty="0"/>
              <a:t>Madeira</a:t>
            </a:r>
            <a:r>
              <a:rPr lang="en-GB" dirty="0"/>
              <a:t> and the </a:t>
            </a:r>
            <a:r>
              <a:rPr lang="en-GB" b="1" dirty="0"/>
              <a:t>Azores</a:t>
            </a:r>
            <a:r>
              <a:rPr lang="en-GB" dirty="0"/>
              <a:t> participated for the first time on a tsunami exercise. </a:t>
            </a:r>
            <a:endParaRPr lang="it-IT" dirty="0"/>
          </a:p>
          <a:p>
            <a:r>
              <a:rPr lang="en-GB" b="1" dirty="0"/>
              <a:t>IPMA and CENALT</a:t>
            </a:r>
            <a:r>
              <a:rPr lang="en-GB" dirty="0"/>
              <a:t> were the agencies at ICG/NEAMTWS </a:t>
            </a:r>
            <a:r>
              <a:rPr lang="en-GB" b="1" dirty="0"/>
              <a:t>responsible for the preparation of the tsunami scenario that was run in Portugal </a:t>
            </a:r>
            <a:r>
              <a:rPr lang="en-GB" dirty="0"/>
              <a:t>and other participating countries in the NE Atlantic. </a:t>
            </a:r>
          </a:p>
          <a:p>
            <a:r>
              <a:rPr lang="en-GB" b="1" dirty="0"/>
              <a:t>IPMA</a:t>
            </a:r>
            <a:r>
              <a:rPr lang="en-GB" dirty="0"/>
              <a:t>, as a Tsunami Service Provider for the NE Atlantic and the National Authority for Tsunami Warning, </a:t>
            </a:r>
            <a:r>
              <a:rPr lang="en-GB" b="1" dirty="0"/>
              <a:t>issued the Tsunami Alert Messages according to the scenario</a:t>
            </a:r>
            <a:r>
              <a:rPr lang="en-GB" dirty="0"/>
              <a:t>, using the established communication protocols to the service subscribing countries, among others, Morocco, Spain, United-Kingdom, Denmark, France, Germany, Ireland.</a:t>
            </a:r>
            <a:endParaRPr lang="it-IT" dirty="0"/>
          </a:p>
          <a:p>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xmlns="" id="{2AF5806F-8016-F944-8D00-82E5A027C64B}"/>
              </a:ext>
            </a:extLst>
          </p:cNvPr>
          <p:cNvSpPr txBox="1"/>
          <p:nvPr/>
        </p:nvSpPr>
        <p:spPr>
          <a:xfrm>
            <a:off x="8786648" y="725214"/>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695401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TSUNAMI READY AND </a:t>
            </a:r>
            <a:br>
              <a:rPr lang="it-IT" dirty="0"/>
            </a:br>
            <a:r>
              <a:rPr lang="it-IT" dirty="0"/>
              <a:t>		LAST MILE IN MALTA </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0000" lnSpcReduction="20000"/>
          </a:bodyPr>
          <a:lstStyle/>
          <a:p>
            <a:r>
              <a:rPr lang="it-IT" dirty="0" err="1"/>
              <a:t>During</a:t>
            </a:r>
            <a:r>
              <a:rPr lang="it-IT" dirty="0"/>
              <a:t> the </a:t>
            </a:r>
            <a:r>
              <a:rPr lang="it-IT" dirty="0" err="1"/>
              <a:t>final</a:t>
            </a:r>
            <a:r>
              <a:rPr lang="it-IT" dirty="0"/>
              <a:t> </a:t>
            </a:r>
            <a:r>
              <a:rPr lang="it-IT" dirty="0" err="1"/>
              <a:t>exercise</a:t>
            </a:r>
            <a:r>
              <a:rPr lang="it-IT" dirty="0"/>
              <a:t> of </a:t>
            </a:r>
            <a:r>
              <a:rPr lang="it-IT" dirty="0" err="1"/>
              <a:t>theTsunami</a:t>
            </a:r>
            <a:r>
              <a:rPr lang="it-IT" dirty="0"/>
              <a:t> Last </a:t>
            </a:r>
            <a:r>
              <a:rPr lang="it-IT" dirty="0" err="1"/>
              <a:t>Mile</a:t>
            </a:r>
            <a:r>
              <a:rPr lang="it-IT" dirty="0"/>
              <a:t> 2 </a:t>
            </a:r>
            <a:r>
              <a:rPr lang="it-IT" dirty="0" err="1"/>
              <a:t>project</a:t>
            </a:r>
            <a:r>
              <a:rPr lang="it-IT" dirty="0"/>
              <a:t> in Malta (of 5 </a:t>
            </a:r>
            <a:r>
              <a:rPr lang="it-IT" dirty="0" err="1"/>
              <a:t>November</a:t>
            </a:r>
            <a:r>
              <a:rPr lang="it-IT" dirty="0"/>
              <a:t> 2021, i.e. the Tsunami World </a:t>
            </a:r>
            <a:r>
              <a:rPr lang="it-IT" dirty="0" err="1"/>
              <a:t>Awareness</a:t>
            </a:r>
            <a:r>
              <a:rPr lang="it-IT" dirty="0"/>
              <a:t> </a:t>
            </a:r>
            <a:r>
              <a:rPr lang="it-IT" dirty="0" err="1"/>
              <a:t>Day</a:t>
            </a:r>
            <a:r>
              <a:rPr lang="it-IT" dirty="0"/>
              <a:t> ):      </a:t>
            </a:r>
          </a:p>
          <a:p>
            <a:pPr marL="514350" indent="-514350">
              <a:buFont typeface="+mj-lt"/>
              <a:buAutoNum type="arabicPeriod"/>
            </a:pPr>
            <a:r>
              <a:rPr lang="it-IT" dirty="0"/>
              <a:t> </a:t>
            </a:r>
            <a:r>
              <a:rPr lang="it-IT" dirty="0" err="1"/>
              <a:t>all</a:t>
            </a:r>
            <a:r>
              <a:rPr lang="it-IT" dirty="0"/>
              <a:t> the </a:t>
            </a:r>
            <a:r>
              <a:rPr lang="it-IT" dirty="0" err="1"/>
              <a:t>newly</a:t>
            </a:r>
            <a:r>
              <a:rPr lang="it-IT" dirty="0"/>
              <a:t> </a:t>
            </a:r>
            <a:r>
              <a:rPr lang="it-IT" dirty="0" err="1"/>
              <a:t>installed</a:t>
            </a:r>
            <a:r>
              <a:rPr lang="it-IT" dirty="0"/>
              <a:t> </a:t>
            </a:r>
            <a:r>
              <a:rPr lang="it-IT" b="1" dirty="0" err="1"/>
              <a:t>devices</a:t>
            </a:r>
            <a:r>
              <a:rPr lang="it-IT" b="1" dirty="0"/>
              <a:t> for tsunami </a:t>
            </a:r>
            <a:r>
              <a:rPr lang="it-IT" b="1" dirty="0" err="1"/>
              <a:t>warning</a:t>
            </a:r>
            <a:r>
              <a:rPr lang="it-IT" b="1" dirty="0"/>
              <a:t> of the </a:t>
            </a:r>
            <a:r>
              <a:rPr lang="it-IT" b="1" dirty="0" err="1"/>
              <a:t>local</a:t>
            </a:r>
            <a:r>
              <a:rPr lang="it-IT" b="1" dirty="0"/>
              <a:t> community</a:t>
            </a:r>
            <a:r>
              <a:rPr lang="it-IT" dirty="0"/>
              <a:t> </a:t>
            </a:r>
            <a:r>
              <a:rPr lang="it-IT" dirty="0" err="1"/>
              <a:t>were</a:t>
            </a:r>
            <a:r>
              <a:rPr lang="it-IT" dirty="0"/>
              <a:t> </a:t>
            </a:r>
            <a:r>
              <a:rPr lang="it-IT" dirty="0" err="1"/>
              <a:t>tested</a:t>
            </a:r>
            <a:r>
              <a:rPr lang="it-IT" dirty="0"/>
              <a:t> (2 </a:t>
            </a:r>
            <a:r>
              <a:rPr lang="it-IT" dirty="0" err="1"/>
              <a:t>seismographs</a:t>
            </a:r>
            <a:r>
              <a:rPr lang="it-IT" dirty="0"/>
              <a:t>; 2 </a:t>
            </a:r>
            <a:r>
              <a:rPr lang="it-IT" dirty="0" err="1"/>
              <a:t>IDSLs</a:t>
            </a:r>
            <a:r>
              <a:rPr lang="it-IT" dirty="0"/>
              <a:t> – </a:t>
            </a:r>
            <a:r>
              <a:rPr lang="it-IT" dirty="0" err="1"/>
              <a:t>Inexpensive</a:t>
            </a:r>
            <a:r>
              <a:rPr lang="it-IT" dirty="0"/>
              <a:t> </a:t>
            </a:r>
            <a:r>
              <a:rPr lang="it-IT" dirty="0" err="1"/>
              <a:t>Devices</a:t>
            </a:r>
            <a:r>
              <a:rPr lang="it-IT" dirty="0"/>
              <a:t> for Sea Level </a:t>
            </a:r>
            <a:r>
              <a:rPr lang="it-IT" dirty="0" err="1"/>
              <a:t>monitoring</a:t>
            </a:r>
            <a:r>
              <a:rPr lang="it-IT" dirty="0"/>
              <a:t>; 2 </a:t>
            </a:r>
            <a:r>
              <a:rPr lang="it-IT" dirty="0" err="1"/>
              <a:t>TADs</a:t>
            </a:r>
            <a:r>
              <a:rPr lang="it-IT" dirty="0"/>
              <a:t> – Tsunami </a:t>
            </a:r>
            <a:r>
              <a:rPr lang="it-IT" dirty="0" err="1"/>
              <a:t>Alerting</a:t>
            </a:r>
            <a:r>
              <a:rPr lang="it-IT" dirty="0"/>
              <a:t> </a:t>
            </a:r>
            <a:r>
              <a:rPr lang="it-IT" dirty="0" err="1"/>
              <a:t>Devices</a:t>
            </a:r>
            <a:r>
              <a:rPr lang="it-IT" dirty="0"/>
              <a:t>; 1 long-</a:t>
            </a:r>
            <a:r>
              <a:rPr lang="it-IT" dirty="0" err="1"/>
              <a:t>range</a:t>
            </a:r>
            <a:r>
              <a:rPr lang="it-IT" dirty="0"/>
              <a:t> </a:t>
            </a:r>
            <a:r>
              <a:rPr lang="it-IT" dirty="0" err="1"/>
              <a:t>siren</a:t>
            </a:r>
            <a:r>
              <a:rPr lang="it-IT" dirty="0"/>
              <a:t>)</a:t>
            </a:r>
          </a:p>
          <a:p>
            <a:pPr marL="514350" indent="-514350">
              <a:buFont typeface="+mj-lt"/>
              <a:buAutoNum type="arabicPeriod"/>
            </a:pPr>
            <a:r>
              <a:rPr lang="it-IT" dirty="0"/>
              <a:t> the </a:t>
            </a:r>
            <a:r>
              <a:rPr lang="it-IT" b="1" dirty="0" err="1"/>
              <a:t>alert</a:t>
            </a:r>
            <a:r>
              <a:rPr lang="it-IT" b="1" dirty="0"/>
              <a:t> </a:t>
            </a:r>
            <a:r>
              <a:rPr lang="it-IT" b="1" dirty="0" err="1"/>
              <a:t>messages</a:t>
            </a:r>
            <a:r>
              <a:rPr lang="it-IT" b="1" dirty="0"/>
              <a:t> from the </a:t>
            </a:r>
            <a:r>
              <a:rPr lang="it-IT" b="1" dirty="0" err="1"/>
              <a:t>regional</a:t>
            </a:r>
            <a:r>
              <a:rPr lang="it-IT" b="1" dirty="0"/>
              <a:t> tsunami service provider (CAT-INGV)</a:t>
            </a:r>
            <a:r>
              <a:rPr lang="it-IT" dirty="0"/>
              <a:t> </a:t>
            </a:r>
            <a:r>
              <a:rPr lang="it-IT" dirty="0" err="1"/>
              <a:t>were</a:t>
            </a:r>
            <a:r>
              <a:rPr lang="it-IT" dirty="0"/>
              <a:t> </a:t>
            </a:r>
            <a:r>
              <a:rPr lang="it-IT" dirty="0" err="1"/>
              <a:t>received</a:t>
            </a:r>
            <a:r>
              <a:rPr lang="it-IT" dirty="0"/>
              <a:t> and </a:t>
            </a:r>
            <a:r>
              <a:rPr lang="it-IT" dirty="0" err="1"/>
              <a:t>integrated</a:t>
            </a:r>
            <a:r>
              <a:rPr lang="it-IT" dirty="0"/>
              <a:t> in the </a:t>
            </a:r>
            <a:r>
              <a:rPr lang="it-IT" b="1" dirty="0" err="1"/>
              <a:t>draft</a:t>
            </a:r>
            <a:r>
              <a:rPr lang="it-IT" b="1" dirty="0"/>
              <a:t> tsunami </a:t>
            </a:r>
            <a:r>
              <a:rPr lang="it-IT" b="1" dirty="0" err="1"/>
              <a:t>emergency</a:t>
            </a:r>
            <a:r>
              <a:rPr lang="it-IT" b="1" dirty="0"/>
              <a:t> </a:t>
            </a:r>
            <a:r>
              <a:rPr lang="it-IT" b="1" dirty="0" err="1"/>
              <a:t>protocol</a:t>
            </a:r>
            <a:r>
              <a:rPr lang="it-IT" b="1" dirty="0"/>
              <a:t> (SOP)</a:t>
            </a:r>
            <a:r>
              <a:rPr lang="it-IT" dirty="0"/>
              <a:t> </a:t>
            </a:r>
            <a:r>
              <a:rPr lang="it-IT" dirty="0" err="1"/>
              <a:t>at</a:t>
            </a:r>
            <a:r>
              <a:rPr lang="it-IT" dirty="0"/>
              <a:t> test </a:t>
            </a:r>
            <a:r>
              <a:rPr lang="it-IT" dirty="0" err="1"/>
              <a:t>during</a:t>
            </a:r>
            <a:r>
              <a:rPr lang="it-IT" dirty="0"/>
              <a:t> the </a:t>
            </a:r>
            <a:r>
              <a:rPr lang="it-IT" dirty="0" err="1"/>
              <a:t>exercise</a:t>
            </a:r>
            <a:endParaRPr lang="it-IT" dirty="0"/>
          </a:p>
          <a:p>
            <a:pPr marL="514350" indent="-514350">
              <a:buFont typeface="+mj-lt"/>
              <a:buAutoNum type="arabicPeriod"/>
            </a:pPr>
            <a:r>
              <a:rPr lang="it-IT" dirty="0" err="1"/>
              <a:t>all</a:t>
            </a:r>
            <a:r>
              <a:rPr lang="it-IT" dirty="0"/>
              <a:t> the </a:t>
            </a:r>
            <a:r>
              <a:rPr lang="it-IT" b="1" dirty="0" err="1"/>
              <a:t>emergency</a:t>
            </a:r>
            <a:r>
              <a:rPr lang="it-IT" b="1" dirty="0"/>
              <a:t> </a:t>
            </a:r>
            <a:r>
              <a:rPr lang="it-IT" b="1" dirty="0" err="1"/>
              <a:t>response</a:t>
            </a:r>
            <a:r>
              <a:rPr lang="it-IT" b="1" dirty="0"/>
              <a:t> </a:t>
            </a:r>
            <a:r>
              <a:rPr lang="it-IT" b="1" dirty="0" err="1"/>
              <a:t>system</a:t>
            </a:r>
            <a:r>
              <a:rPr lang="it-IT" dirty="0"/>
              <a:t>, </a:t>
            </a:r>
            <a:r>
              <a:rPr lang="it-IT" dirty="0" err="1"/>
              <a:t>local</a:t>
            </a:r>
            <a:r>
              <a:rPr lang="it-IT" dirty="0"/>
              <a:t> and </a:t>
            </a:r>
            <a:r>
              <a:rPr lang="it-IT" dirty="0" err="1"/>
              <a:t>national</a:t>
            </a:r>
            <a:r>
              <a:rPr lang="it-IT" dirty="0"/>
              <a:t>, </a:t>
            </a:r>
            <a:r>
              <a:rPr lang="it-IT" dirty="0" err="1"/>
              <a:t>was</a:t>
            </a:r>
            <a:r>
              <a:rPr lang="it-IT" dirty="0"/>
              <a:t> </a:t>
            </a:r>
            <a:r>
              <a:rPr lang="it-IT" dirty="0" err="1"/>
              <a:t>mobilized</a:t>
            </a:r>
            <a:endParaRPr lang="it-IT" dirty="0"/>
          </a:p>
          <a:p>
            <a:pPr marL="514350" indent="-514350">
              <a:buFont typeface="+mj-lt"/>
              <a:buAutoNum type="arabicPeriod"/>
            </a:pPr>
            <a:r>
              <a:rPr lang="it-IT" b="1" dirty="0" err="1"/>
              <a:t>all</a:t>
            </a:r>
            <a:r>
              <a:rPr lang="it-IT" b="1" dirty="0"/>
              <a:t> the </a:t>
            </a:r>
            <a:r>
              <a:rPr lang="it-IT" b="1" dirty="0" err="1"/>
              <a:t>residents</a:t>
            </a:r>
            <a:r>
              <a:rPr lang="it-IT" b="1" dirty="0"/>
              <a:t> in the </a:t>
            </a:r>
            <a:r>
              <a:rPr lang="it-IT" b="1" dirty="0" err="1"/>
              <a:t>expected</a:t>
            </a:r>
            <a:r>
              <a:rPr lang="it-IT" b="1" dirty="0"/>
              <a:t> </a:t>
            </a:r>
            <a:r>
              <a:rPr lang="it-IT" b="1" dirty="0" err="1"/>
              <a:t>inundation</a:t>
            </a:r>
            <a:r>
              <a:rPr lang="it-IT" b="1" dirty="0"/>
              <a:t> area of </a:t>
            </a:r>
            <a:r>
              <a:rPr lang="it-IT" b="1" dirty="0" err="1"/>
              <a:t>Marsaxlokk</a:t>
            </a:r>
            <a:r>
              <a:rPr lang="it-IT" b="1" dirty="0"/>
              <a:t> </a:t>
            </a:r>
            <a:r>
              <a:rPr lang="it-IT" b="1" dirty="0" err="1"/>
              <a:t>were</a:t>
            </a:r>
            <a:r>
              <a:rPr lang="it-IT" b="1" dirty="0"/>
              <a:t> </a:t>
            </a:r>
            <a:r>
              <a:rPr lang="it-IT" b="1" dirty="0" err="1"/>
              <a:t>invited</a:t>
            </a:r>
            <a:r>
              <a:rPr lang="it-IT" b="1" dirty="0"/>
              <a:t> to evacuate </a:t>
            </a:r>
            <a:r>
              <a:rPr lang="it-IT" dirty="0"/>
              <a:t>via </a:t>
            </a:r>
            <a:r>
              <a:rPr lang="it-IT" dirty="0" err="1"/>
              <a:t>newly</a:t>
            </a:r>
            <a:r>
              <a:rPr lang="it-IT" dirty="0"/>
              <a:t> </a:t>
            </a:r>
            <a:r>
              <a:rPr lang="it-IT" dirty="0" err="1"/>
              <a:t>identified</a:t>
            </a:r>
            <a:r>
              <a:rPr lang="it-IT" dirty="0"/>
              <a:t> </a:t>
            </a:r>
            <a:r>
              <a:rPr lang="it-IT" dirty="0" err="1"/>
              <a:t>evacuation</a:t>
            </a:r>
            <a:r>
              <a:rPr lang="it-IT" dirty="0"/>
              <a:t> </a:t>
            </a:r>
            <a:r>
              <a:rPr lang="it-IT" dirty="0" err="1"/>
              <a:t>routes</a:t>
            </a:r>
            <a:r>
              <a:rPr lang="it-IT" dirty="0"/>
              <a:t>, </a:t>
            </a:r>
            <a:r>
              <a:rPr lang="it-IT" dirty="0" err="1"/>
              <a:t>following</a:t>
            </a:r>
            <a:r>
              <a:rPr lang="it-IT" dirty="0"/>
              <a:t> the tsunami </a:t>
            </a:r>
            <a:r>
              <a:rPr lang="it-IT" dirty="0" err="1"/>
              <a:t>evacuation</a:t>
            </a:r>
            <a:r>
              <a:rPr lang="it-IT" dirty="0"/>
              <a:t> </a:t>
            </a:r>
            <a:r>
              <a:rPr lang="it-IT" dirty="0" err="1"/>
              <a:t>signs</a:t>
            </a:r>
            <a:r>
              <a:rPr lang="it-IT" dirty="0"/>
              <a:t> (</a:t>
            </a:r>
            <a:r>
              <a:rPr lang="it-IT" dirty="0" err="1"/>
              <a:t>temporarily</a:t>
            </a:r>
            <a:r>
              <a:rPr lang="it-IT" dirty="0"/>
              <a:t> </a:t>
            </a:r>
            <a:r>
              <a:rPr lang="it-IT" dirty="0" err="1"/>
              <a:t>installed</a:t>
            </a:r>
            <a:r>
              <a:rPr lang="it-IT" dirty="0"/>
              <a:t> for the </a:t>
            </a:r>
            <a:r>
              <a:rPr lang="it-IT" dirty="0" err="1"/>
              <a:t>exercise</a:t>
            </a:r>
            <a:r>
              <a:rPr lang="it-IT" dirty="0"/>
              <a:t>), </a:t>
            </a:r>
            <a:r>
              <a:rPr lang="it-IT" dirty="0" err="1"/>
              <a:t>towards</a:t>
            </a:r>
            <a:r>
              <a:rPr lang="it-IT" dirty="0"/>
              <a:t> the meeting/</a:t>
            </a:r>
            <a:r>
              <a:rPr lang="it-IT" dirty="0" err="1"/>
              <a:t>assembly</a:t>
            </a:r>
            <a:r>
              <a:rPr lang="it-IT" dirty="0"/>
              <a:t> </a:t>
            </a:r>
            <a:r>
              <a:rPr lang="it-IT" dirty="0" err="1"/>
              <a:t>points</a:t>
            </a:r>
            <a:r>
              <a:rPr lang="it-IT" dirty="0"/>
              <a:t>.</a:t>
            </a:r>
          </a:p>
          <a:p>
            <a:pPr marL="514350" indent="-514350">
              <a:buFont typeface="+mj-lt"/>
              <a:buAutoNum type="arabicPeriod"/>
            </a:pPr>
            <a:endParaRPr lang="it-IT" dirty="0"/>
          </a:p>
          <a:p>
            <a:pPr marL="0" indent="0">
              <a:buNone/>
            </a:pPr>
            <a:r>
              <a:rPr lang="it-IT" b="1" dirty="0"/>
              <a:t>AN ANALYSIS OF THE EXERCISE OUTCOMES AGAINST THE TSUNAMI READY INDICATORS WILL ALSO BE PERFORMED. </a:t>
            </a:r>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01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TSUNAMI READY AND </a:t>
            </a:r>
            <a:br>
              <a:rPr lang="it-IT" dirty="0"/>
            </a:br>
            <a:r>
              <a:rPr lang="it-IT" dirty="0"/>
              <a:t>		LAST MILE IN MALTA </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7500" lnSpcReduction="20000"/>
          </a:bodyPr>
          <a:lstStyle/>
          <a:p>
            <a:pPr marL="0" indent="0">
              <a:buNone/>
            </a:pPr>
            <a:r>
              <a:rPr lang="it-IT" dirty="0"/>
              <a:t>From the </a:t>
            </a:r>
            <a:r>
              <a:rPr lang="it-IT" dirty="0" err="1"/>
              <a:t>initial</a:t>
            </a:r>
            <a:r>
              <a:rPr lang="it-IT" dirty="0"/>
              <a:t> </a:t>
            </a:r>
            <a:r>
              <a:rPr lang="it-IT" dirty="0" err="1"/>
              <a:t>findings</a:t>
            </a:r>
            <a:r>
              <a:rPr lang="it-IT" dirty="0"/>
              <a:t>, </a:t>
            </a:r>
            <a:r>
              <a:rPr lang="it-IT" dirty="0" err="1"/>
              <a:t>we</a:t>
            </a:r>
            <a:r>
              <a:rPr lang="it-IT" dirty="0"/>
              <a:t> can </a:t>
            </a:r>
            <a:r>
              <a:rPr lang="it-IT" dirty="0" err="1"/>
              <a:t>already</a:t>
            </a:r>
            <a:r>
              <a:rPr lang="it-IT" dirty="0"/>
              <a:t> </a:t>
            </a:r>
            <a:r>
              <a:rPr lang="it-IT" dirty="0" err="1"/>
              <a:t>mention</a:t>
            </a:r>
            <a:r>
              <a:rPr lang="it-IT" dirty="0"/>
              <a:t> </a:t>
            </a:r>
            <a:r>
              <a:rPr lang="it-IT" dirty="0" err="1"/>
              <a:t>that</a:t>
            </a:r>
            <a:r>
              <a:rPr lang="it-IT" dirty="0"/>
              <a:t> </a:t>
            </a:r>
            <a:r>
              <a:rPr lang="it-IT" dirty="0" err="1"/>
              <a:t>Marsaxlokk</a:t>
            </a:r>
            <a:r>
              <a:rPr lang="it-IT" dirty="0"/>
              <a:t> </a:t>
            </a:r>
            <a:r>
              <a:rPr lang="it-IT" dirty="0" err="1"/>
              <a:t>didn’t</a:t>
            </a:r>
            <a:r>
              <a:rPr lang="it-IT" dirty="0"/>
              <a:t> </a:t>
            </a:r>
            <a:r>
              <a:rPr lang="it-IT" dirty="0" err="1"/>
              <a:t>have</a:t>
            </a:r>
            <a:r>
              <a:rPr lang="it-IT" dirty="0"/>
              <a:t> </a:t>
            </a:r>
            <a:r>
              <a:rPr lang="it-IT" dirty="0" err="1"/>
              <a:t>any</a:t>
            </a:r>
            <a:r>
              <a:rPr lang="it-IT" dirty="0"/>
              <a:t> tsunami </a:t>
            </a:r>
            <a:r>
              <a:rPr lang="it-IT" dirty="0" err="1"/>
              <a:t>mitigation</a:t>
            </a:r>
            <a:r>
              <a:rPr lang="it-IT" dirty="0"/>
              <a:t> </a:t>
            </a:r>
            <a:r>
              <a:rPr lang="it-IT" dirty="0" err="1"/>
              <a:t>measure</a:t>
            </a:r>
            <a:r>
              <a:rPr lang="it-IT" dirty="0"/>
              <a:t> </a:t>
            </a:r>
            <a:r>
              <a:rPr lang="it-IT" dirty="0" err="1"/>
              <a:t>before</a:t>
            </a:r>
            <a:r>
              <a:rPr lang="it-IT" dirty="0"/>
              <a:t> the </a:t>
            </a:r>
            <a:r>
              <a:rPr lang="it-IT" dirty="0" err="1"/>
              <a:t>implementation</a:t>
            </a:r>
            <a:r>
              <a:rPr lang="it-IT" dirty="0"/>
              <a:t> of the Tsunami Last </a:t>
            </a:r>
            <a:r>
              <a:rPr lang="it-IT" dirty="0" err="1"/>
              <a:t>Mile</a:t>
            </a:r>
            <a:r>
              <a:rPr lang="it-IT" dirty="0"/>
              <a:t> 2 </a:t>
            </a:r>
            <a:r>
              <a:rPr lang="it-IT" dirty="0" err="1"/>
              <a:t>project</a:t>
            </a:r>
            <a:r>
              <a:rPr lang="it-IT" dirty="0"/>
              <a:t>. </a:t>
            </a:r>
            <a:r>
              <a:rPr lang="it-IT" dirty="0" err="1"/>
              <a:t>Today</a:t>
            </a:r>
            <a:r>
              <a:rPr lang="it-IT" dirty="0"/>
              <a:t>, in </a:t>
            </a:r>
            <a:r>
              <a:rPr lang="it-IT" dirty="0" err="1"/>
              <a:t>addition</a:t>
            </a:r>
            <a:r>
              <a:rPr lang="it-IT" dirty="0"/>
              <a:t> to the </a:t>
            </a:r>
            <a:r>
              <a:rPr lang="it-IT" dirty="0" err="1"/>
              <a:t>mentioned</a:t>
            </a:r>
            <a:r>
              <a:rPr lang="it-IT" dirty="0"/>
              <a:t> suite of </a:t>
            </a:r>
            <a:r>
              <a:rPr lang="it-IT" dirty="0" err="1"/>
              <a:t>devices</a:t>
            </a:r>
            <a:r>
              <a:rPr lang="it-IT" dirty="0"/>
              <a:t> for </a:t>
            </a:r>
            <a:r>
              <a:rPr lang="it-IT" dirty="0" err="1"/>
              <a:t>locally</a:t>
            </a:r>
            <a:r>
              <a:rPr lang="it-IT" dirty="0"/>
              <a:t> </a:t>
            </a:r>
            <a:r>
              <a:rPr lang="it-IT" dirty="0" err="1"/>
              <a:t>warning</a:t>
            </a:r>
            <a:r>
              <a:rPr lang="it-IT" dirty="0"/>
              <a:t> the </a:t>
            </a:r>
            <a:r>
              <a:rPr lang="it-IT" dirty="0" err="1"/>
              <a:t>population</a:t>
            </a:r>
            <a:r>
              <a:rPr lang="it-IT" dirty="0"/>
              <a:t>, </a:t>
            </a:r>
            <a:r>
              <a:rPr lang="it-IT" dirty="0" err="1"/>
              <a:t>they</a:t>
            </a:r>
            <a:r>
              <a:rPr lang="it-IT" dirty="0"/>
              <a:t> </a:t>
            </a:r>
            <a:r>
              <a:rPr lang="it-IT" dirty="0" err="1"/>
              <a:t>have</a:t>
            </a:r>
            <a:r>
              <a:rPr lang="it-IT" dirty="0"/>
              <a:t>:</a:t>
            </a:r>
          </a:p>
          <a:p>
            <a:pPr marL="514350" indent="-514350">
              <a:buFont typeface="+mj-lt"/>
              <a:buAutoNum type="arabicPeriod"/>
            </a:pPr>
            <a:r>
              <a:rPr lang="it-IT" dirty="0" err="1"/>
              <a:t>Detailed</a:t>
            </a:r>
            <a:r>
              <a:rPr lang="it-IT" dirty="0"/>
              <a:t> tsunami </a:t>
            </a:r>
            <a:r>
              <a:rPr lang="it-IT" dirty="0" err="1"/>
              <a:t>modelling</a:t>
            </a:r>
            <a:r>
              <a:rPr lang="it-IT" dirty="0"/>
              <a:t> (</a:t>
            </a:r>
            <a:r>
              <a:rPr lang="it-IT" dirty="0" err="1"/>
              <a:t>University</a:t>
            </a:r>
            <a:r>
              <a:rPr lang="it-IT" dirty="0"/>
              <a:t> of Malta)</a:t>
            </a:r>
          </a:p>
          <a:p>
            <a:pPr marL="514350" indent="-514350">
              <a:buFont typeface="+mj-lt"/>
              <a:buAutoNum type="arabicPeriod"/>
            </a:pPr>
            <a:r>
              <a:rPr lang="it-IT" dirty="0" err="1"/>
              <a:t>Detailed</a:t>
            </a:r>
            <a:r>
              <a:rPr lang="it-IT" dirty="0"/>
              <a:t> </a:t>
            </a:r>
            <a:r>
              <a:rPr lang="it-IT" dirty="0" err="1"/>
              <a:t>analysis</a:t>
            </a:r>
            <a:r>
              <a:rPr lang="it-IT" dirty="0"/>
              <a:t> of </a:t>
            </a:r>
            <a:r>
              <a:rPr lang="it-IT" dirty="0" err="1"/>
              <a:t>expected</a:t>
            </a:r>
            <a:r>
              <a:rPr lang="it-IT" dirty="0"/>
              <a:t> </a:t>
            </a:r>
            <a:r>
              <a:rPr lang="it-IT" dirty="0" err="1"/>
              <a:t>inundation</a:t>
            </a:r>
            <a:r>
              <a:rPr lang="it-IT" dirty="0"/>
              <a:t> </a:t>
            </a:r>
            <a:r>
              <a:rPr lang="it-IT" dirty="0" err="1"/>
              <a:t>areas</a:t>
            </a:r>
            <a:r>
              <a:rPr lang="it-IT" dirty="0"/>
              <a:t> (</a:t>
            </a:r>
            <a:r>
              <a:rPr lang="it-IT" dirty="0" err="1"/>
              <a:t>University</a:t>
            </a:r>
            <a:r>
              <a:rPr lang="it-IT" dirty="0"/>
              <a:t> of Malta)</a:t>
            </a:r>
          </a:p>
          <a:p>
            <a:pPr marL="514350" indent="-514350">
              <a:buFont typeface="+mj-lt"/>
              <a:buAutoNum type="arabicPeriod"/>
            </a:pPr>
            <a:r>
              <a:rPr lang="it-IT" dirty="0"/>
              <a:t>Tsunami </a:t>
            </a:r>
            <a:r>
              <a:rPr lang="it-IT" dirty="0" err="1"/>
              <a:t>emergency</a:t>
            </a:r>
            <a:r>
              <a:rPr lang="it-IT" dirty="0"/>
              <a:t> </a:t>
            </a:r>
            <a:r>
              <a:rPr lang="it-IT" dirty="0" err="1"/>
              <a:t>protocol</a:t>
            </a:r>
            <a:r>
              <a:rPr lang="it-IT" dirty="0"/>
              <a:t> for </a:t>
            </a:r>
            <a:r>
              <a:rPr lang="it-IT" dirty="0" err="1"/>
              <a:t>Marsaxlokk</a:t>
            </a:r>
            <a:r>
              <a:rPr lang="it-IT" dirty="0"/>
              <a:t> (Malta </a:t>
            </a:r>
            <a:r>
              <a:rPr lang="it-IT" dirty="0" err="1"/>
              <a:t>Civil</a:t>
            </a:r>
            <a:r>
              <a:rPr lang="it-IT" dirty="0"/>
              <a:t> </a:t>
            </a:r>
            <a:r>
              <a:rPr lang="it-IT" dirty="0" err="1"/>
              <a:t>Protection</a:t>
            </a:r>
            <a:r>
              <a:rPr lang="it-IT" dirty="0"/>
              <a:t> </a:t>
            </a:r>
            <a:r>
              <a:rPr lang="it-IT" dirty="0" err="1"/>
              <a:t>Department</a:t>
            </a:r>
            <a:r>
              <a:rPr lang="it-IT" dirty="0"/>
              <a:t>)</a:t>
            </a:r>
          </a:p>
          <a:p>
            <a:pPr marL="514350" indent="-514350">
              <a:buFont typeface="+mj-lt"/>
              <a:buAutoNum type="arabicPeriod"/>
            </a:pPr>
            <a:r>
              <a:rPr lang="it-IT" dirty="0"/>
              <a:t>Tsunami </a:t>
            </a:r>
            <a:r>
              <a:rPr lang="it-IT" dirty="0" err="1"/>
              <a:t>evacuation</a:t>
            </a:r>
            <a:r>
              <a:rPr lang="it-IT" dirty="0"/>
              <a:t> </a:t>
            </a:r>
            <a:r>
              <a:rPr lang="it-IT" dirty="0" err="1"/>
              <a:t>routes</a:t>
            </a:r>
            <a:r>
              <a:rPr lang="it-IT" dirty="0"/>
              <a:t> &amp; meeting </a:t>
            </a:r>
            <a:r>
              <a:rPr lang="it-IT" dirty="0" err="1"/>
              <a:t>points</a:t>
            </a:r>
            <a:r>
              <a:rPr lang="it-IT" dirty="0"/>
              <a:t> (Malta </a:t>
            </a:r>
            <a:r>
              <a:rPr lang="it-IT" dirty="0" err="1"/>
              <a:t>Civil</a:t>
            </a:r>
            <a:r>
              <a:rPr lang="it-IT" dirty="0"/>
              <a:t> </a:t>
            </a:r>
            <a:r>
              <a:rPr lang="it-IT" dirty="0" err="1"/>
              <a:t>Protection</a:t>
            </a:r>
            <a:r>
              <a:rPr lang="it-IT" dirty="0"/>
              <a:t> </a:t>
            </a:r>
            <a:r>
              <a:rPr lang="it-IT" dirty="0" err="1"/>
              <a:t>Department</a:t>
            </a:r>
            <a:r>
              <a:rPr lang="it-IT" dirty="0"/>
              <a:t>)</a:t>
            </a:r>
          </a:p>
          <a:p>
            <a:pPr marL="514350" indent="-514350">
              <a:buFont typeface="+mj-lt"/>
              <a:buAutoNum type="arabicPeriod"/>
            </a:pPr>
            <a:r>
              <a:rPr lang="it-IT" dirty="0" err="1"/>
              <a:t>Prototype</a:t>
            </a:r>
            <a:r>
              <a:rPr lang="it-IT" dirty="0"/>
              <a:t> tsunami </a:t>
            </a:r>
            <a:r>
              <a:rPr lang="it-IT" dirty="0" err="1"/>
              <a:t>signs</a:t>
            </a:r>
            <a:r>
              <a:rPr lang="it-IT" dirty="0"/>
              <a:t> (Malta </a:t>
            </a:r>
            <a:r>
              <a:rPr lang="it-IT" dirty="0" err="1"/>
              <a:t>Civil</a:t>
            </a:r>
            <a:r>
              <a:rPr lang="it-IT" dirty="0"/>
              <a:t> </a:t>
            </a:r>
            <a:r>
              <a:rPr lang="it-IT" dirty="0" err="1"/>
              <a:t>Protection</a:t>
            </a:r>
            <a:r>
              <a:rPr lang="it-IT" dirty="0"/>
              <a:t> </a:t>
            </a:r>
            <a:r>
              <a:rPr lang="it-IT" dirty="0" err="1"/>
              <a:t>Department</a:t>
            </a:r>
            <a:r>
              <a:rPr lang="it-IT" dirty="0"/>
              <a:t>)</a:t>
            </a:r>
          </a:p>
          <a:p>
            <a:pPr marL="514350" indent="-514350">
              <a:buFont typeface="+mj-lt"/>
              <a:buAutoNum type="arabicPeriod"/>
            </a:pPr>
            <a:r>
              <a:rPr lang="it-IT" dirty="0"/>
              <a:t>Information </a:t>
            </a:r>
            <a:r>
              <a:rPr lang="it-IT" dirty="0" err="1"/>
              <a:t>material</a:t>
            </a:r>
            <a:r>
              <a:rPr lang="it-IT" dirty="0"/>
              <a:t> (</a:t>
            </a:r>
            <a:r>
              <a:rPr lang="it-IT" dirty="0" err="1"/>
              <a:t>leaflets</a:t>
            </a:r>
            <a:r>
              <a:rPr lang="it-IT" dirty="0"/>
              <a:t> in Maltese and English) </a:t>
            </a:r>
            <a:r>
              <a:rPr lang="it-IT" dirty="0" err="1"/>
              <a:t>about</a:t>
            </a:r>
            <a:r>
              <a:rPr lang="it-IT" dirty="0"/>
              <a:t> tsunami </a:t>
            </a:r>
            <a:r>
              <a:rPr lang="it-IT" dirty="0" err="1"/>
              <a:t>risk</a:t>
            </a:r>
            <a:r>
              <a:rPr lang="it-IT" dirty="0"/>
              <a:t> (Malta </a:t>
            </a:r>
            <a:r>
              <a:rPr lang="it-IT" dirty="0" err="1"/>
              <a:t>Civil</a:t>
            </a:r>
            <a:r>
              <a:rPr lang="it-IT" dirty="0"/>
              <a:t> </a:t>
            </a:r>
            <a:r>
              <a:rPr lang="it-IT" dirty="0" err="1"/>
              <a:t>Protection</a:t>
            </a:r>
            <a:r>
              <a:rPr lang="it-IT" dirty="0"/>
              <a:t> </a:t>
            </a:r>
            <a:r>
              <a:rPr lang="it-IT" dirty="0" err="1"/>
              <a:t>Department</a:t>
            </a:r>
            <a:r>
              <a:rPr lang="it-IT" dirty="0"/>
              <a:t>)</a:t>
            </a:r>
          </a:p>
          <a:p>
            <a:pPr marL="514350" indent="-514350">
              <a:buFont typeface="+mj-lt"/>
              <a:buAutoNum type="arabicPeriod"/>
            </a:pPr>
            <a:r>
              <a:rPr lang="it-IT" dirty="0"/>
              <a:t>A </a:t>
            </a:r>
            <a:r>
              <a:rPr lang="it-IT" dirty="0" err="1"/>
              <a:t>local</a:t>
            </a:r>
            <a:r>
              <a:rPr lang="it-IT" dirty="0"/>
              <a:t> community </a:t>
            </a:r>
            <a:r>
              <a:rPr lang="it-IT" dirty="0" err="1"/>
              <a:t>informed</a:t>
            </a:r>
            <a:r>
              <a:rPr lang="it-IT" dirty="0"/>
              <a:t> </a:t>
            </a:r>
            <a:r>
              <a:rPr lang="it-IT" dirty="0" err="1"/>
              <a:t>about</a:t>
            </a:r>
            <a:r>
              <a:rPr lang="it-IT" dirty="0"/>
              <a:t> tsunami </a:t>
            </a:r>
            <a:r>
              <a:rPr lang="it-IT" dirty="0" err="1"/>
              <a:t>risk</a:t>
            </a:r>
            <a:r>
              <a:rPr lang="it-IT" dirty="0"/>
              <a:t> in </a:t>
            </a:r>
            <a:r>
              <a:rPr lang="it-IT" dirty="0" err="1"/>
              <a:t>their</a:t>
            </a:r>
            <a:r>
              <a:rPr lang="it-IT" dirty="0"/>
              <a:t> area (</a:t>
            </a:r>
            <a:r>
              <a:rPr lang="it-IT" dirty="0" err="1"/>
              <a:t>see</a:t>
            </a:r>
            <a:r>
              <a:rPr lang="it-IT" dirty="0"/>
              <a:t> </a:t>
            </a:r>
            <a:r>
              <a:rPr lang="it-IT" dirty="0" err="1"/>
              <a:t>pictures</a:t>
            </a:r>
            <a:r>
              <a:rPr lang="it-IT" dirty="0"/>
              <a:t> in the </a:t>
            </a:r>
            <a:r>
              <a:rPr lang="it-IT" dirty="0" err="1"/>
              <a:t>attached</a:t>
            </a:r>
            <a:r>
              <a:rPr lang="it-IT" dirty="0"/>
              <a:t> “</a:t>
            </a:r>
            <a:r>
              <a:rPr lang="it-IT" dirty="0" err="1"/>
              <a:t>evaluation</a:t>
            </a:r>
            <a:r>
              <a:rPr lang="it-IT" dirty="0"/>
              <a:t> </a:t>
            </a:r>
            <a:r>
              <a:rPr lang="it-IT" dirty="0" err="1"/>
              <a:t>instructions</a:t>
            </a:r>
            <a:r>
              <a:rPr lang="it-IT" dirty="0"/>
              <a:t>” </a:t>
            </a:r>
            <a:r>
              <a:rPr lang="it-IT" dirty="0" err="1"/>
              <a:t>document</a:t>
            </a:r>
            <a:r>
              <a:rPr lang="it-IT" dirty="0"/>
              <a:t>; </a:t>
            </a:r>
            <a:r>
              <a:rPr lang="it-IT" dirty="0" err="1"/>
              <a:t>further</a:t>
            </a:r>
            <a:r>
              <a:rPr lang="it-IT" dirty="0"/>
              <a:t> </a:t>
            </a:r>
            <a:r>
              <a:rPr lang="it-IT" dirty="0" err="1"/>
              <a:t>details</a:t>
            </a:r>
            <a:r>
              <a:rPr lang="it-IT" dirty="0"/>
              <a:t> </a:t>
            </a:r>
            <a:r>
              <a:rPr lang="it-IT" dirty="0" err="1"/>
              <a:t>will</a:t>
            </a:r>
            <a:r>
              <a:rPr lang="it-IT" dirty="0"/>
              <a:t> come with the </a:t>
            </a:r>
            <a:r>
              <a:rPr lang="it-IT" dirty="0" err="1"/>
              <a:t>final</a:t>
            </a:r>
            <a:r>
              <a:rPr lang="it-IT" dirty="0"/>
              <a:t> </a:t>
            </a:r>
            <a:r>
              <a:rPr lang="it-IT" dirty="0" err="1"/>
              <a:t>evaluation</a:t>
            </a:r>
            <a:r>
              <a:rPr lang="it-IT" dirty="0"/>
              <a:t> report)</a:t>
            </a:r>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86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en-GB" dirty="0"/>
              <a:t>     </a:t>
            </a:r>
            <a:r>
              <a:rPr lang="en-GB" sz="4000" dirty="0"/>
              <a:t>LEGAL IMPLICATIONS OF PILOTING       TSUNAMI READY-INITIATIVES </a:t>
            </a:r>
            <a:endParaRPr lang="en-GB" sz="4000"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buNone/>
            </a:pPr>
            <a:r>
              <a:rPr lang="en-GB" dirty="0"/>
              <a:t>THE ROAD MAP OF:</a:t>
            </a:r>
          </a:p>
          <a:p>
            <a:r>
              <a:rPr lang="en-GB" dirty="0"/>
              <a:t>Study on the impact of TR guidelines on the responsibilities of scientists, public administrators and civil protection officers. </a:t>
            </a:r>
          </a:p>
          <a:p>
            <a:r>
              <a:rPr lang="en-GB" dirty="0"/>
              <a:t>Study on the responsibilities of the members of the local and the national TR board as well as the evaluation of the role of UNESCO in the recognition of a municipality as TR.</a:t>
            </a:r>
            <a:r>
              <a:rPr lang="el-GR" dirty="0"/>
              <a:t> </a:t>
            </a:r>
          </a:p>
          <a:p>
            <a:pPr marL="0" indent="0" algn="ctr">
              <a:buNone/>
            </a:pPr>
            <a:r>
              <a:rPr lang="en-GB" dirty="0"/>
              <a:t>⬇︎⬇︎⬇︎⬇︎⬇︎☟</a:t>
            </a:r>
          </a:p>
          <a:p>
            <a:pPr marL="0" indent="0" algn="ctr">
              <a:buNone/>
            </a:pPr>
            <a:r>
              <a:rPr lang="en-GB" dirty="0"/>
              <a:t>The research started from Italy regulatory framework</a:t>
            </a:r>
          </a:p>
          <a:p>
            <a:pPr marL="0" indent="0" algn="ctr">
              <a:buNone/>
            </a:pPr>
            <a:r>
              <a:rPr lang="en-GB" dirty="0"/>
              <a:t>It could be extended to other NEAM COUNTRIES</a:t>
            </a:r>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89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r>
              <a:rPr lang="en-GB" dirty="0"/>
              <a:t>LEGAL IMPLICATIONS OF PILOTING       TSUNAMI READY-INITIATIVES</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buNone/>
            </a:pPr>
            <a:r>
              <a:rPr lang="en-GB" dirty="0"/>
              <a:t>Clarify the nature of TR PILOT PROJECT: </a:t>
            </a:r>
          </a:p>
          <a:p>
            <a:pPr marL="0" indent="0">
              <a:buNone/>
            </a:pPr>
            <a:r>
              <a:rPr lang="en-GB" dirty="0"/>
              <a:t>The new draft starts with this disclaimer:</a:t>
            </a:r>
          </a:p>
          <a:p>
            <a:pPr marL="0" indent="0">
              <a:buNone/>
            </a:pPr>
            <a:endParaRPr lang="en-GB" dirty="0"/>
          </a:p>
          <a:p>
            <a:pPr marL="0" indent="0">
              <a:buNone/>
            </a:pPr>
            <a:r>
              <a:rPr lang="it-IT" dirty="0">
                <a:latin typeface="ArialMT"/>
              </a:rPr>
              <a:t>«A Tsunami Ready </a:t>
            </a:r>
            <a:r>
              <a:rPr lang="it-IT" dirty="0" err="1">
                <a:latin typeface="ArialMT"/>
              </a:rPr>
              <a:t>recognition</a:t>
            </a:r>
            <a:r>
              <a:rPr lang="it-IT" dirty="0">
                <a:latin typeface="ArialMT"/>
              </a:rPr>
              <a:t> </a:t>
            </a:r>
            <a:r>
              <a:rPr lang="it-IT" dirty="0" err="1">
                <a:latin typeface="ArialMT"/>
              </a:rPr>
              <a:t>will</a:t>
            </a:r>
            <a:r>
              <a:rPr lang="it-IT" dirty="0">
                <a:latin typeface="ArialMT"/>
              </a:rPr>
              <a:t> </a:t>
            </a:r>
            <a:r>
              <a:rPr lang="it-IT" dirty="0" err="1">
                <a:latin typeface="ArialMT"/>
              </a:rPr>
              <a:t>not</a:t>
            </a:r>
            <a:r>
              <a:rPr lang="it-IT" dirty="0">
                <a:latin typeface="ArialMT"/>
              </a:rPr>
              <a:t> </a:t>
            </a:r>
            <a:r>
              <a:rPr lang="it-IT" dirty="0" err="1">
                <a:latin typeface="ArialMT"/>
              </a:rPr>
              <a:t>imply</a:t>
            </a:r>
            <a:r>
              <a:rPr lang="it-IT" dirty="0">
                <a:latin typeface="ArialMT"/>
              </a:rPr>
              <a:t> </a:t>
            </a:r>
            <a:r>
              <a:rPr lang="it-IT" dirty="0" err="1">
                <a:latin typeface="ArialMT"/>
              </a:rPr>
              <a:t>approval</a:t>
            </a:r>
            <a:r>
              <a:rPr lang="it-IT" dirty="0">
                <a:latin typeface="ArialMT"/>
              </a:rPr>
              <a:t> or promise </a:t>
            </a:r>
            <a:r>
              <a:rPr lang="it-IT" dirty="0" err="1">
                <a:latin typeface="ArialMT"/>
              </a:rPr>
              <a:t>that</a:t>
            </a:r>
            <a:r>
              <a:rPr lang="it-IT" dirty="0">
                <a:latin typeface="ArialMT"/>
              </a:rPr>
              <a:t> a community can or </a:t>
            </a:r>
            <a:r>
              <a:rPr lang="it-IT" dirty="0" err="1">
                <a:latin typeface="ArialMT"/>
              </a:rPr>
              <a:t>will</a:t>
            </a:r>
            <a:r>
              <a:rPr lang="it-IT" dirty="0">
                <a:latin typeface="ArialMT"/>
              </a:rPr>
              <a:t> </a:t>
            </a:r>
            <a:r>
              <a:rPr lang="it-IT" dirty="0" err="1">
                <a:latin typeface="ArialMT"/>
              </a:rPr>
              <a:t>perform</a:t>
            </a:r>
            <a:r>
              <a:rPr lang="it-IT" dirty="0">
                <a:latin typeface="ArialMT"/>
              </a:rPr>
              <a:t> </a:t>
            </a:r>
            <a:r>
              <a:rPr lang="it-IT" dirty="0" err="1">
                <a:latin typeface="ArialMT"/>
              </a:rPr>
              <a:t>at</a:t>
            </a:r>
            <a:r>
              <a:rPr lang="it-IT" dirty="0">
                <a:latin typeface="ArialMT"/>
              </a:rPr>
              <a:t> a </a:t>
            </a:r>
            <a:r>
              <a:rPr lang="it-IT" dirty="0" err="1">
                <a:latin typeface="ArialMT"/>
              </a:rPr>
              <a:t>certain</a:t>
            </a:r>
            <a:r>
              <a:rPr lang="it-IT" dirty="0">
                <a:latin typeface="ArialMT"/>
              </a:rPr>
              <a:t> </a:t>
            </a:r>
            <a:r>
              <a:rPr lang="it-IT" dirty="0" err="1">
                <a:latin typeface="ArialMT"/>
              </a:rPr>
              <a:t>level</a:t>
            </a:r>
            <a:r>
              <a:rPr lang="it-IT" dirty="0">
                <a:latin typeface="ArialMT"/>
              </a:rPr>
              <a:t> in case of tsunami. Tsunami Ready </a:t>
            </a:r>
            <a:r>
              <a:rPr lang="it-IT" dirty="0" err="1">
                <a:latin typeface="ArialMT"/>
              </a:rPr>
              <a:t>recognition</a:t>
            </a:r>
            <a:r>
              <a:rPr lang="it-IT" dirty="0">
                <a:latin typeface="ArialMT"/>
              </a:rPr>
              <a:t> </a:t>
            </a:r>
            <a:r>
              <a:rPr lang="it-IT" dirty="0" err="1">
                <a:latin typeface="ArialMT"/>
              </a:rPr>
              <a:t>does</a:t>
            </a:r>
            <a:r>
              <a:rPr lang="it-IT" dirty="0">
                <a:latin typeface="ArialMT"/>
              </a:rPr>
              <a:t> </a:t>
            </a:r>
            <a:r>
              <a:rPr lang="it-IT" dirty="0" err="1">
                <a:latin typeface="ArialMT"/>
              </a:rPr>
              <a:t>not</a:t>
            </a:r>
            <a:r>
              <a:rPr lang="it-IT" dirty="0">
                <a:latin typeface="ArialMT"/>
              </a:rPr>
              <a:t> </a:t>
            </a:r>
            <a:r>
              <a:rPr lang="it-IT" dirty="0" err="1">
                <a:latin typeface="ArialMT"/>
              </a:rPr>
              <a:t>mean</a:t>
            </a:r>
            <a:r>
              <a:rPr lang="it-IT" dirty="0">
                <a:latin typeface="ArialMT"/>
              </a:rPr>
              <a:t> </a:t>
            </a:r>
            <a:r>
              <a:rPr lang="it-IT" dirty="0" err="1">
                <a:latin typeface="ArialMT"/>
              </a:rPr>
              <a:t>that</a:t>
            </a:r>
            <a:r>
              <a:rPr lang="it-IT" dirty="0">
                <a:latin typeface="ArialMT"/>
              </a:rPr>
              <a:t> a community </a:t>
            </a:r>
            <a:r>
              <a:rPr lang="it-IT" dirty="0" err="1">
                <a:latin typeface="ArialMT"/>
              </a:rPr>
              <a:t>is</a:t>
            </a:r>
            <a:r>
              <a:rPr lang="it-IT" dirty="0">
                <a:latin typeface="ArialMT"/>
              </a:rPr>
              <a:t> tsunami </a:t>
            </a:r>
            <a:r>
              <a:rPr lang="it-IT" dirty="0" err="1">
                <a:latin typeface="ArialMT"/>
              </a:rPr>
              <a:t>proof</a:t>
            </a:r>
            <a:r>
              <a:rPr lang="it-IT" dirty="0">
                <a:latin typeface="ArialMT"/>
              </a:rPr>
              <a:t>; </a:t>
            </a:r>
            <a:r>
              <a:rPr lang="it-IT" dirty="0" err="1">
                <a:latin typeface="ArialMT"/>
              </a:rPr>
              <a:t>it</a:t>
            </a:r>
            <a:r>
              <a:rPr lang="it-IT" dirty="0">
                <a:latin typeface="ArialMT"/>
              </a:rPr>
              <a:t> </a:t>
            </a:r>
            <a:r>
              <a:rPr lang="it-IT" dirty="0" err="1">
                <a:latin typeface="ArialMT"/>
              </a:rPr>
              <a:t>is</a:t>
            </a:r>
            <a:r>
              <a:rPr lang="it-IT" dirty="0">
                <a:latin typeface="ArialMT"/>
              </a:rPr>
              <a:t> </a:t>
            </a:r>
            <a:r>
              <a:rPr lang="it-IT" dirty="0" err="1">
                <a:latin typeface="ArialMT"/>
              </a:rPr>
              <a:t>rather</a:t>
            </a:r>
            <a:r>
              <a:rPr lang="it-IT" dirty="0">
                <a:latin typeface="ArialMT"/>
              </a:rPr>
              <a:t> the </a:t>
            </a:r>
            <a:r>
              <a:rPr lang="it-IT" dirty="0" err="1">
                <a:latin typeface="ArialMT"/>
              </a:rPr>
              <a:t>acknowledgement</a:t>
            </a:r>
            <a:r>
              <a:rPr lang="it-IT" dirty="0">
                <a:latin typeface="ArialMT"/>
              </a:rPr>
              <a:t> of the </a:t>
            </a:r>
            <a:r>
              <a:rPr lang="it-IT" dirty="0" err="1">
                <a:latin typeface="ArialMT"/>
              </a:rPr>
              <a:t>mitigation</a:t>
            </a:r>
            <a:r>
              <a:rPr lang="it-IT" dirty="0">
                <a:latin typeface="ArialMT"/>
              </a:rPr>
              <a:t> </a:t>
            </a:r>
            <a:r>
              <a:rPr lang="it-IT" dirty="0" err="1">
                <a:latin typeface="ArialMT"/>
              </a:rPr>
              <a:t>measures</a:t>
            </a:r>
            <a:r>
              <a:rPr lang="it-IT" dirty="0">
                <a:latin typeface="ArialMT"/>
              </a:rPr>
              <a:t> </a:t>
            </a:r>
            <a:r>
              <a:rPr lang="it-IT" dirty="0" err="1">
                <a:latin typeface="ArialMT"/>
              </a:rPr>
              <a:t>adopted</a:t>
            </a:r>
            <a:r>
              <a:rPr lang="it-IT" dirty="0">
                <a:latin typeface="ArialMT"/>
              </a:rPr>
              <a:t> by the community to tackle with the tsunami </a:t>
            </a:r>
            <a:r>
              <a:rPr lang="it-IT" dirty="0" err="1">
                <a:latin typeface="ArialMT"/>
              </a:rPr>
              <a:t>risk</a:t>
            </a:r>
            <a:r>
              <a:rPr lang="it-IT" dirty="0">
                <a:latin typeface="ArialMT"/>
              </a:rPr>
              <a:t>» </a:t>
            </a:r>
          </a:p>
          <a:p>
            <a:pPr marL="0" indent="0">
              <a:buNone/>
            </a:pPr>
            <a:endParaRPr lang="it-IT" dirty="0"/>
          </a:p>
          <a:p>
            <a:pPr marL="0" indent="0">
              <a:buNone/>
            </a:pPr>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16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r>
              <a:rPr lang="en-GB" dirty="0"/>
              <a:t>LEGAL IMPLICATIONS OF PILOTING       TSUNAMI READY-INITIATIVES</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fontScale="77500" lnSpcReduction="20000"/>
          </a:bodyPr>
          <a:lstStyle/>
          <a:p>
            <a:r>
              <a:rPr lang="en-GB" dirty="0"/>
              <a:t>Unfortunately, in Italy, the disclaimer can only indicate but not really determine the exact area of responsibility.</a:t>
            </a:r>
          </a:p>
          <a:p>
            <a:r>
              <a:rPr lang="en-GB" dirty="0"/>
              <a:t>So, to answer the question of what impact TR has in the system, the following steps were analysed:</a:t>
            </a:r>
          </a:p>
          <a:p>
            <a:pPr marL="0" indent="0">
              <a:buNone/>
            </a:pPr>
            <a:r>
              <a:rPr lang="en-GB" dirty="0"/>
              <a:t>1. Nature of regulatory source: guidelines-soft law</a:t>
            </a:r>
          </a:p>
          <a:p>
            <a:pPr marL="0" indent="0">
              <a:buNone/>
            </a:pPr>
            <a:r>
              <a:rPr lang="en-GB" dirty="0"/>
              <a:t>2. Positioning of soft law guidelines in national sources. </a:t>
            </a:r>
          </a:p>
          <a:p>
            <a:pPr marL="0" indent="0">
              <a:buNone/>
            </a:pPr>
            <a:r>
              <a:rPr lang="en-GB" dirty="0"/>
              <a:t>3. Relationship with national legislation on risk: </a:t>
            </a:r>
            <a:r>
              <a:rPr lang="en-GB" dirty="0" err="1"/>
              <a:t>D.lgs</a:t>
            </a:r>
            <a:r>
              <a:rPr lang="en-GB" dirty="0"/>
              <a:t>. 1/2018 and guidelines of 2018 of the Department of Civil Protection on tsunami risk: although TR guidelines are an international source, they have a supplementary role in the legislation as to the prescriptions that must be adopted. </a:t>
            </a:r>
          </a:p>
          <a:p>
            <a:pPr marL="0" indent="0">
              <a:buNone/>
            </a:pPr>
            <a:r>
              <a:rPr lang="en-GB" dirty="0"/>
              <a:t>4. The responsibility of the local board: the members have a recognition role. It means that there is no direct responsibility on their part, unless they directly take civil protection decisions, "de facto" supporting the measures taken by the mayor or the civil protection manager. Those who hold positions of obligation under Italian law, relating to civil protection, remain responsible for their tasks.</a:t>
            </a:r>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92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92500" lnSpcReduction="10000"/>
          </a:bodyPr>
          <a:lstStyle/>
          <a:p>
            <a:pPr marL="0" indent="0">
              <a:buNone/>
            </a:pPr>
            <a:r>
              <a:rPr lang="it-IT" dirty="0" err="1"/>
              <a:t>Throughout</a:t>
            </a:r>
            <a:r>
              <a:rPr lang="it-IT" dirty="0"/>
              <a:t> </a:t>
            </a:r>
            <a:r>
              <a:rPr lang="it-IT" dirty="0" err="1"/>
              <a:t>this</a:t>
            </a:r>
            <a:r>
              <a:rPr lang="it-IT" dirty="0"/>
              <a:t> first </a:t>
            </a:r>
            <a:r>
              <a:rPr lang="it-IT" dirty="0" err="1"/>
              <a:t>phase</a:t>
            </a:r>
            <a:r>
              <a:rPr lang="it-IT" dirty="0"/>
              <a:t> of the </a:t>
            </a:r>
            <a:r>
              <a:rPr lang="it-IT" dirty="0" err="1"/>
              <a:t>project</a:t>
            </a:r>
            <a:r>
              <a:rPr lang="it-IT" b="1" dirty="0"/>
              <a:t>, </a:t>
            </a:r>
            <a:r>
              <a:rPr lang="it-IT" b="1" dirty="0" err="1"/>
              <a:t>coordinated</a:t>
            </a:r>
            <a:r>
              <a:rPr lang="it-IT" b="1" dirty="0"/>
              <a:t> by </a:t>
            </a:r>
            <a:r>
              <a:rPr lang="it-IT" b="1" dirty="0" err="1"/>
              <a:t>IHCantabria</a:t>
            </a:r>
            <a:r>
              <a:rPr lang="it-IT" b="1" dirty="0"/>
              <a:t> </a:t>
            </a:r>
            <a:r>
              <a:rPr lang="it-IT" b="1" dirty="0" err="1"/>
              <a:t>experts</a:t>
            </a:r>
            <a:r>
              <a:rPr lang="it-IT" b="1" dirty="0"/>
              <a:t> Ignacio </a:t>
            </a:r>
            <a:r>
              <a:rPr lang="it-IT" b="1" dirty="0" err="1"/>
              <a:t>Aguirre</a:t>
            </a:r>
            <a:r>
              <a:rPr lang="it-IT" b="1" dirty="0"/>
              <a:t> </a:t>
            </a:r>
            <a:r>
              <a:rPr lang="it-IT" b="1" dirty="0" err="1"/>
              <a:t>Ayerbe</a:t>
            </a:r>
            <a:r>
              <a:rPr lang="it-IT" b="1" dirty="0"/>
              <a:t> and </a:t>
            </a:r>
            <a:r>
              <a:rPr lang="it-IT" b="1" dirty="0" err="1"/>
              <a:t>Mauricio</a:t>
            </a:r>
            <a:r>
              <a:rPr lang="it-IT" b="1" dirty="0"/>
              <a:t> </a:t>
            </a:r>
            <a:r>
              <a:rPr lang="it-IT" b="1" dirty="0" err="1"/>
              <a:t>González</a:t>
            </a:r>
            <a:r>
              <a:rPr lang="it-IT" dirty="0"/>
              <a:t>, </a:t>
            </a:r>
            <a:r>
              <a:rPr lang="it-IT" b="1" dirty="0" err="1"/>
              <a:t>several</a:t>
            </a:r>
            <a:r>
              <a:rPr lang="it-IT" b="1" dirty="0"/>
              <a:t> </a:t>
            </a:r>
            <a:r>
              <a:rPr lang="it-IT" b="1" dirty="0" err="1"/>
              <a:t>activities</a:t>
            </a:r>
            <a:r>
              <a:rPr lang="it-IT" b="1" dirty="0"/>
              <a:t> </a:t>
            </a:r>
            <a:r>
              <a:rPr lang="it-IT" dirty="0" err="1"/>
              <a:t>have</a:t>
            </a:r>
            <a:r>
              <a:rPr lang="it-IT" dirty="0"/>
              <a:t> </a:t>
            </a:r>
            <a:r>
              <a:rPr lang="it-IT" dirty="0" err="1"/>
              <a:t>been</a:t>
            </a:r>
            <a:r>
              <a:rPr lang="it-IT" dirty="0"/>
              <a:t> </a:t>
            </a:r>
            <a:r>
              <a:rPr lang="it-IT" dirty="0" err="1"/>
              <a:t>carried</a:t>
            </a:r>
            <a:r>
              <a:rPr lang="it-IT" dirty="0"/>
              <a:t> out with the </a:t>
            </a:r>
            <a:r>
              <a:rPr lang="it-IT" dirty="0" err="1"/>
              <a:t>purpose</a:t>
            </a:r>
            <a:r>
              <a:rPr lang="it-IT" dirty="0"/>
              <a:t> of </a:t>
            </a:r>
            <a:r>
              <a:rPr lang="it-IT" dirty="0" err="1"/>
              <a:t>obtaining</a:t>
            </a:r>
            <a:r>
              <a:rPr lang="it-IT" dirty="0"/>
              <a:t> </a:t>
            </a:r>
            <a:r>
              <a:rPr lang="it-IT" dirty="0" err="1"/>
              <a:t>such</a:t>
            </a:r>
            <a:r>
              <a:rPr lang="it-IT" dirty="0"/>
              <a:t> </a:t>
            </a:r>
            <a:r>
              <a:rPr lang="it-IT" dirty="0" err="1"/>
              <a:t>recognition</a:t>
            </a:r>
            <a:r>
              <a:rPr lang="it-IT" dirty="0"/>
              <a:t>. </a:t>
            </a:r>
          </a:p>
          <a:p>
            <a:pPr marL="0" indent="0">
              <a:buNone/>
            </a:pPr>
            <a:r>
              <a:rPr lang="it-IT" b="1" dirty="0"/>
              <a:t>First, tsunami </a:t>
            </a:r>
            <a:r>
              <a:rPr lang="it-IT" b="1" dirty="0" err="1"/>
              <a:t>inundation</a:t>
            </a:r>
            <a:r>
              <a:rPr lang="it-IT" b="1" dirty="0"/>
              <a:t> and </a:t>
            </a:r>
            <a:r>
              <a:rPr lang="it-IT" b="1" dirty="0" err="1"/>
              <a:t>evacuation</a:t>
            </a:r>
            <a:r>
              <a:rPr lang="it-IT" b="1" dirty="0"/>
              <a:t> </a:t>
            </a:r>
            <a:r>
              <a:rPr lang="it-IT" b="1" dirty="0" err="1"/>
              <a:t>maps</a:t>
            </a:r>
            <a:r>
              <a:rPr lang="it-IT" b="1" dirty="0"/>
              <a:t> </a:t>
            </a:r>
            <a:r>
              <a:rPr lang="it-IT" b="1" dirty="0" err="1"/>
              <a:t>were</a:t>
            </a:r>
            <a:r>
              <a:rPr lang="it-IT" b="1" dirty="0"/>
              <a:t> </a:t>
            </a:r>
            <a:r>
              <a:rPr lang="it-IT" b="1" dirty="0" err="1"/>
              <a:t>modelled</a:t>
            </a:r>
            <a:r>
              <a:rPr lang="it-IT" b="1" dirty="0"/>
              <a:t> and </a:t>
            </a:r>
            <a:r>
              <a:rPr lang="it-IT" b="1" dirty="0" err="1"/>
              <a:t>produced</a:t>
            </a:r>
            <a:r>
              <a:rPr lang="it-IT" b="1" dirty="0"/>
              <a:t> for the </a:t>
            </a:r>
            <a:r>
              <a:rPr lang="it-IT" b="1" dirty="0" err="1"/>
              <a:t>municipality</a:t>
            </a:r>
            <a:r>
              <a:rPr lang="it-IT" dirty="0"/>
              <a:t> and the </a:t>
            </a:r>
            <a:r>
              <a:rPr lang="it-IT" b="1" dirty="0" err="1"/>
              <a:t>preliminary</a:t>
            </a:r>
            <a:r>
              <a:rPr lang="it-IT" b="1" dirty="0"/>
              <a:t> </a:t>
            </a:r>
            <a:r>
              <a:rPr lang="it-IT" b="1" dirty="0" err="1"/>
              <a:t>results</a:t>
            </a:r>
            <a:r>
              <a:rPr lang="it-IT" b="1" dirty="0"/>
              <a:t> of </a:t>
            </a:r>
            <a:r>
              <a:rPr lang="it-IT" b="1" dirty="0" err="1"/>
              <a:t>these</a:t>
            </a:r>
            <a:r>
              <a:rPr lang="it-IT" b="1" dirty="0"/>
              <a:t> </a:t>
            </a:r>
            <a:r>
              <a:rPr lang="it-IT" b="1" dirty="0" err="1"/>
              <a:t>maps</a:t>
            </a:r>
            <a:r>
              <a:rPr lang="it-IT" b="1" dirty="0"/>
              <a:t> </a:t>
            </a:r>
            <a:r>
              <a:rPr lang="it-IT" b="1" dirty="0" err="1"/>
              <a:t>were</a:t>
            </a:r>
            <a:r>
              <a:rPr lang="it-IT" b="1" dirty="0"/>
              <a:t> </a:t>
            </a:r>
            <a:r>
              <a:rPr lang="it-IT" b="1" dirty="0" err="1"/>
              <a:t>presented</a:t>
            </a:r>
            <a:r>
              <a:rPr lang="it-IT" b="1" dirty="0"/>
              <a:t> last </a:t>
            </a:r>
            <a:r>
              <a:rPr lang="it-IT" b="1" dirty="0" err="1"/>
              <a:t>September</a:t>
            </a:r>
            <a:r>
              <a:rPr lang="it-IT" b="1" dirty="0"/>
              <a:t> to a </a:t>
            </a:r>
            <a:r>
              <a:rPr lang="it-IT" b="1" dirty="0" err="1"/>
              <a:t>group</a:t>
            </a:r>
            <a:r>
              <a:rPr lang="it-IT" b="1" dirty="0"/>
              <a:t> of </a:t>
            </a:r>
            <a:r>
              <a:rPr lang="it-IT" b="1" dirty="0" err="1"/>
              <a:t>key</a:t>
            </a:r>
            <a:r>
              <a:rPr lang="it-IT" b="1" dirty="0"/>
              <a:t> </a:t>
            </a:r>
            <a:r>
              <a:rPr lang="it-IT" b="1" dirty="0" err="1"/>
              <a:t>stakeholders</a:t>
            </a:r>
            <a:r>
              <a:rPr lang="it-IT" b="1" dirty="0"/>
              <a:t> </a:t>
            </a:r>
            <a:r>
              <a:rPr lang="it-IT" dirty="0"/>
              <a:t>in the </a:t>
            </a:r>
            <a:r>
              <a:rPr lang="it-IT" dirty="0" err="1"/>
              <a:t>municipality</a:t>
            </a:r>
            <a:r>
              <a:rPr lang="it-IT" dirty="0"/>
              <a:t> </a:t>
            </a:r>
            <a:r>
              <a:rPr lang="it-IT" dirty="0" err="1"/>
              <a:t>at</a:t>
            </a:r>
            <a:r>
              <a:rPr lang="it-IT" dirty="0"/>
              <a:t> an on-site desk </a:t>
            </a:r>
            <a:r>
              <a:rPr lang="it-IT" dirty="0" err="1"/>
              <a:t>validation</a:t>
            </a:r>
            <a:r>
              <a:rPr lang="it-IT" dirty="0"/>
              <a:t> workshop. </a:t>
            </a:r>
          </a:p>
          <a:p>
            <a:pPr marL="0" indent="0">
              <a:buNone/>
            </a:pPr>
            <a:r>
              <a:rPr lang="it-IT" dirty="0"/>
              <a:t>The work </a:t>
            </a:r>
            <a:r>
              <a:rPr lang="it-IT" dirty="0" err="1"/>
              <a:t>developed</a:t>
            </a:r>
            <a:r>
              <a:rPr lang="it-IT" dirty="0"/>
              <a:t> </a:t>
            </a:r>
            <a:r>
              <a:rPr lang="it-IT" dirty="0" err="1"/>
              <a:t>also</a:t>
            </a:r>
            <a:r>
              <a:rPr lang="it-IT" dirty="0"/>
              <a:t> </a:t>
            </a:r>
            <a:r>
              <a:rPr lang="it-IT" dirty="0" err="1"/>
              <a:t>included</a:t>
            </a:r>
            <a:r>
              <a:rPr lang="it-IT" dirty="0"/>
              <a:t> </a:t>
            </a:r>
            <a:r>
              <a:rPr lang="it-IT" b="1" dirty="0"/>
              <a:t>an </a:t>
            </a:r>
            <a:r>
              <a:rPr lang="it-IT" b="1" dirty="0" err="1"/>
              <a:t>exercise</a:t>
            </a:r>
            <a:r>
              <a:rPr lang="it-IT" dirty="0"/>
              <a:t>, </a:t>
            </a:r>
            <a:r>
              <a:rPr lang="it-IT" dirty="0" err="1"/>
              <a:t>held</a:t>
            </a:r>
            <a:r>
              <a:rPr lang="it-IT" dirty="0"/>
              <a:t> last </a:t>
            </a:r>
            <a:r>
              <a:rPr lang="it-IT" dirty="0" err="1"/>
              <a:t>October</a:t>
            </a:r>
            <a:r>
              <a:rPr lang="it-IT" dirty="0"/>
              <a:t>, in </a:t>
            </a:r>
            <a:r>
              <a:rPr lang="it-IT" dirty="0" err="1"/>
              <a:t>which</a:t>
            </a:r>
            <a:r>
              <a:rPr lang="it-IT" dirty="0"/>
              <a:t> the time </a:t>
            </a:r>
            <a:r>
              <a:rPr lang="it-IT" dirty="0" err="1"/>
              <a:t>needed</a:t>
            </a:r>
            <a:r>
              <a:rPr lang="it-IT" dirty="0"/>
              <a:t> for the </a:t>
            </a:r>
            <a:r>
              <a:rPr lang="it-IT" dirty="0" err="1"/>
              <a:t>population</a:t>
            </a:r>
            <a:r>
              <a:rPr lang="it-IT" dirty="0"/>
              <a:t> to </a:t>
            </a:r>
            <a:r>
              <a:rPr lang="it-IT" dirty="0" err="1"/>
              <a:t>move</a:t>
            </a:r>
            <a:r>
              <a:rPr lang="it-IT" dirty="0"/>
              <a:t> on </a:t>
            </a:r>
            <a:r>
              <a:rPr lang="it-IT" dirty="0" err="1"/>
              <a:t>foot</a:t>
            </a:r>
            <a:r>
              <a:rPr lang="it-IT" dirty="0"/>
              <a:t> to a </a:t>
            </a:r>
            <a:r>
              <a:rPr lang="it-IT" dirty="0" err="1"/>
              <a:t>safe</a:t>
            </a:r>
            <a:r>
              <a:rPr lang="it-IT" dirty="0"/>
              <a:t> area </a:t>
            </a:r>
            <a:r>
              <a:rPr lang="it-IT" dirty="0" err="1"/>
              <a:t>along</a:t>
            </a:r>
            <a:r>
              <a:rPr lang="it-IT" dirty="0"/>
              <a:t> the </a:t>
            </a:r>
            <a:r>
              <a:rPr lang="it-IT" dirty="0" err="1"/>
              <a:t>evacuation</a:t>
            </a:r>
            <a:r>
              <a:rPr lang="it-IT" dirty="0"/>
              <a:t> </a:t>
            </a:r>
            <a:r>
              <a:rPr lang="it-IT" dirty="0" err="1"/>
              <a:t>routes</a:t>
            </a:r>
            <a:r>
              <a:rPr lang="it-IT" dirty="0"/>
              <a:t> </a:t>
            </a:r>
            <a:r>
              <a:rPr lang="it-IT" dirty="0" err="1"/>
              <a:t>was</a:t>
            </a:r>
            <a:r>
              <a:rPr lang="it-IT" dirty="0"/>
              <a:t> </a:t>
            </a:r>
            <a:r>
              <a:rPr lang="it-IT" dirty="0" err="1"/>
              <a:t>analysed</a:t>
            </a:r>
            <a:r>
              <a:rPr lang="it-IT" dirty="0"/>
              <a:t>. </a:t>
            </a:r>
            <a:r>
              <a:rPr lang="it-IT" b="1" dirty="0" err="1"/>
              <a:t>This</a:t>
            </a:r>
            <a:r>
              <a:rPr lang="it-IT" b="1" dirty="0"/>
              <a:t> </a:t>
            </a:r>
            <a:r>
              <a:rPr lang="it-IT" b="1" dirty="0" err="1"/>
              <a:t>took</a:t>
            </a:r>
            <a:r>
              <a:rPr lang="it-IT" b="1" dirty="0"/>
              <a:t> </a:t>
            </a:r>
            <a:r>
              <a:rPr lang="it-IT" b="1" dirty="0" err="1"/>
              <a:t>into</a:t>
            </a:r>
            <a:r>
              <a:rPr lang="it-IT" b="1" dirty="0"/>
              <a:t> account, on the </a:t>
            </a:r>
            <a:r>
              <a:rPr lang="it-IT" b="1" dirty="0" err="1"/>
              <a:t>one</a:t>
            </a:r>
            <a:r>
              <a:rPr lang="it-IT" b="1" dirty="0"/>
              <a:t> </a:t>
            </a:r>
            <a:r>
              <a:rPr lang="it-IT" b="1" dirty="0" err="1"/>
              <a:t>hand</a:t>
            </a:r>
            <a:r>
              <a:rPr lang="it-IT" b="1" dirty="0"/>
              <a:t>, </a:t>
            </a:r>
            <a:r>
              <a:rPr lang="it-IT" b="1" dirty="0" err="1"/>
              <a:t>different</a:t>
            </a:r>
            <a:r>
              <a:rPr lang="it-IT" b="1" dirty="0"/>
              <a:t> </a:t>
            </a:r>
            <a:r>
              <a:rPr lang="it-IT" b="1" dirty="0" err="1"/>
              <a:t>types</a:t>
            </a:r>
            <a:r>
              <a:rPr lang="it-IT" b="1" dirty="0"/>
              <a:t> of </a:t>
            </a:r>
            <a:r>
              <a:rPr lang="it-IT" b="1" dirty="0" err="1"/>
              <a:t>population</a:t>
            </a:r>
            <a:r>
              <a:rPr lang="it-IT" dirty="0"/>
              <a:t> and </a:t>
            </a:r>
            <a:r>
              <a:rPr lang="it-IT" b="1" dirty="0"/>
              <a:t>on the </a:t>
            </a:r>
            <a:r>
              <a:rPr lang="it-IT" b="1" dirty="0" err="1"/>
              <a:t>other</a:t>
            </a:r>
            <a:r>
              <a:rPr lang="it-IT" b="1" dirty="0"/>
              <a:t> </a:t>
            </a:r>
            <a:r>
              <a:rPr lang="it-IT" b="1" dirty="0" err="1"/>
              <a:t>hand</a:t>
            </a:r>
            <a:r>
              <a:rPr lang="it-IT" b="1" dirty="0"/>
              <a:t>, </a:t>
            </a:r>
            <a:r>
              <a:rPr lang="it-IT" b="1" dirty="0" err="1"/>
              <a:t>different</a:t>
            </a:r>
            <a:r>
              <a:rPr lang="it-IT" b="1" dirty="0"/>
              <a:t> </a:t>
            </a:r>
            <a:r>
              <a:rPr lang="it-IT" b="1" dirty="0" err="1"/>
              <a:t>conditions</a:t>
            </a:r>
            <a:r>
              <a:rPr lang="it-IT" b="1" dirty="0"/>
              <a:t> of the </a:t>
            </a:r>
            <a:r>
              <a:rPr lang="it-IT" b="1" dirty="0" err="1"/>
              <a:t>routes</a:t>
            </a:r>
            <a:r>
              <a:rPr lang="it-IT" b="1" dirty="0"/>
              <a:t>, in </a:t>
            </a:r>
            <a:r>
              <a:rPr lang="it-IT" b="1" dirty="0" err="1"/>
              <a:t>terms</a:t>
            </a:r>
            <a:r>
              <a:rPr lang="it-IT" b="1" dirty="0"/>
              <a:t> of </a:t>
            </a:r>
            <a:r>
              <a:rPr lang="it-IT" b="1" dirty="0" err="1"/>
              <a:t>limitations</a:t>
            </a:r>
            <a:r>
              <a:rPr lang="it-IT" b="1" dirty="0"/>
              <a:t> and </a:t>
            </a:r>
            <a:r>
              <a:rPr lang="it-IT" b="1" dirty="0" err="1"/>
              <a:t>intensity</a:t>
            </a:r>
            <a:r>
              <a:rPr lang="it-IT" b="1" dirty="0"/>
              <a:t> of use</a:t>
            </a:r>
            <a:r>
              <a:rPr lang="it-IT" dirty="0"/>
              <a:t>. </a:t>
            </a:r>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170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r>
              <a:rPr lang="en-GB" dirty="0"/>
              <a:t>LEGAL IMPLICATIONS OF PILOTING       TSUNAMI READY-INITIATIVES</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r>
              <a:rPr lang="en-GB" dirty="0"/>
              <a:t>5.  The TR National Board has a role of recognition that does not involve a direct responsibility unless its members do not interfere in the choices of municipality’ civil protection .</a:t>
            </a:r>
          </a:p>
          <a:p>
            <a:r>
              <a:rPr lang="en-GB" dirty="0"/>
              <a:t>6. The adoption of the TR program is a voluntary choice. However, its dissemination and accreditation around the world may represent a paradigm of behaviour for mayors and local civil protection authorities, whether or not they have joined the program. </a:t>
            </a:r>
          </a:p>
          <a:p>
            <a:pPr marL="0" indent="0" algn="ctr">
              <a:buNone/>
            </a:pPr>
            <a:r>
              <a:rPr lang="en-GB" dirty="0"/>
              <a:t>☟</a:t>
            </a:r>
          </a:p>
          <a:p>
            <a:pPr marL="0" indent="0">
              <a:buNone/>
            </a:pPr>
            <a:r>
              <a:rPr lang="en-GB" dirty="0"/>
              <a:t>Indeed, TR program represents the "best science and experience of the historical moment."</a:t>
            </a:r>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616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r>
              <a:rPr lang="en-GB" dirty="0"/>
              <a:t>LEGAL IMPLICATIONS OF PILOTING       TSUNAMI READY-INITIATIVES</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r>
              <a:rPr lang="en-GB" dirty="0"/>
              <a:t>7. UNESCO's role in TR recognition: the research is going on. The role of UNESCO must be analysed in the light of international law, especially for the role reserved to international organizations.</a:t>
            </a:r>
          </a:p>
          <a:p>
            <a:pPr marL="0" indent="0">
              <a:buNone/>
            </a:pPr>
            <a:endParaRPr lang="en-GB" dirty="0"/>
          </a:p>
          <a:p>
            <a:pPr marL="0" indent="0">
              <a:buNone/>
            </a:pPr>
            <a:r>
              <a:rPr lang="en-GB" dirty="0"/>
              <a:t>THE MAIN TOPIC OF A FUTURE RESEARCH IS ENHANCING THE RISK COMMUNICATION IN THE FRAMEWORK OF THE TR PROGRAM.</a:t>
            </a:r>
          </a:p>
          <a:p>
            <a:endParaRPr lang="en-GB" dirty="0"/>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102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6C7D3EE-6341-C044-9150-600C707384BC}"/>
              </a:ext>
            </a:extLst>
          </p:cNvPr>
          <p:cNvSpPr>
            <a:spLocks noGrp="1"/>
          </p:cNvSpPr>
          <p:nvPr>
            <p:ph type="title"/>
          </p:nvPr>
        </p:nvSpPr>
        <p:spPr/>
        <p:txBody>
          <a:bodyPr/>
          <a:lstStyle/>
          <a:p>
            <a:pPr algn="ctr"/>
            <a:r>
              <a:rPr lang="it-IT" dirty="0"/>
              <a:t> </a:t>
            </a:r>
            <a:endParaRPr lang="it-IT" dirty="0">
              <a:solidFill>
                <a:schemeClr val="accent1">
                  <a:lumMod val="75000"/>
                </a:schemeClr>
              </a:solidFill>
            </a:endParaRPr>
          </a:p>
        </p:txBody>
      </p:sp>
      <p:sp>
        <p:nvSpPr>
          <p:cNvPr id="3" name="Segnaposto contenuto 2">
            <a:extLst>
              <a:ext uri="{FF2B5EF4-FFF2-40B4-BE49-F238E27FC236}">
                <a16:creationId xmlns:a16="http://schemas.microsoft.com/office/drawing/2014/main" xmlns="" id="{5B5771D8-4DB0-3E4D-9536-80EC9B090FCF}"/>
              </a:ext>
            </a:extLst>
          </p:cNvPr>
          <p:cNvSpPr>
            <a:spLocks noGrp="1"/>
          </p:cNvSpPr>
          <p:nvPr>
            <p:ph idx="1"/>
          </p:nvPr>
        </p:nvSpPr>
        <p:spPr/>
        <p:txBody>
          <a:bodyPr>
            <a:normAutofit/>
          </a:bodyPr>
          <a:lstStyle/>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dirty="0"/>
              <a:t>WE WANT TO THANK ALL THE TSUNAMI READY GROUP MEMBERS WHO ARE WORKING HARD TO ACHIEVE THIS IMPORTANT GOAL</a:t>
            </a:r>
          </a:p>
        </p:txBody>
      </p:sp>
      <p:pic>
        <p:nvPicPr>
          <p:cNvPr id="4" name="Picture 1" descr="page3image1726784">
            <a:extLst>
              <a:ext uri="{FF2B5EF4-FFF2-40B4-BE49-F238E27FC236}">
                <a16:creationId xmlns:a16="http://schemas.microsoft.com/office/drawing/2014/main" xmlns="" id="{0EBC5B4D-7EB0-B448-A706-4A0537330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96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SPAIN: </a:t>
            </a:r>
            <a:br>
              <a:rPr lang="it-IT" dirty="0"/>
            </a:br>
            <a:r>
              <a:rPr lang="it-IT" dirty="0"/>
              <a:t>CHIPIONA</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it-IT" dirty="0"/>
              <a:t>The </a:t>
            </a:r>
            <a:r>
              <a:rPr lang="it-IT" dirty="0" err="1"/>
              <a:t>regional</a:t>
            </a:r>
            <a:r>
              <a:rPr lang="it-IT" dirty="0"/>
              <a:t> </a:t>
            </a:r>
            <a:r>
              <a:rPr lang="it-IT" dirty="0" err="1"/>
              <a:t>drill</a:t>
            </a:r>
            <a:r>
              <a:rPr lang="it-IT" dirty="0"/>
              <a:t> "</a:t>
            </a:r>
            <a:r>
              <a:rPr lang="it-IT" b="1" dirty="0" err="1"/>
              <a:t>RespuestA</a:t>
            </a:r>
            <a:r>
              <a:rPr lang="it-IT" b="1" dirty="0"/>
              <a:t> 21</a:t>
            </a:r>
            <a:r>
              <a:rPr lang="it-IT" dirty="0"/>
              <a:t>" </a:t>
            </a:r>
            <a:r>
              <a:rPr lang="it-IT" dirty="0" err="1"/>
              <a:t>took</a:t>
            </a:r>
            <a:r>
              <a:rPr lang="it-IT" dirty="0"/>
              <a:t> </a:t>
            </a:r>
            <a:r>
              <a:rPr lang="it-IT" dirty="0" err="1"/>
              <a:t>place</a:t>
            </a:r>
            <a:r>
              <a:rPr lang="it-IT" dirty="0"/>
              <a:t>, </a:t>
            </a:r>
            <a:r>
              <a:rPr lang="it-IT" dirty="0" err="1"/>
              <a:t>coordinated</a:t>
            </a:r>
            <a:r>
              <a:rPr lang="it-IT" dirty="0"/>
              <a:t> by the </a:t>
            </a:r>
            <a:r>
              <a:rPr lang="it-IT" b="1" dirty="0" err="1"/>
              <a:t>Junta</a:t>
            </a:r>
            <a:r>
              <a:rPr lang="it-IT" b="1" dirty="0"/>
              <a:t> de </a:t>
            </a:r>
            <a:r>
              <a:rPr lang="it-IT" b="1" dirty="0" err="1"/>
              <a:t>Andalucía</a:t>
            </a:r>
            <a:r>
              <a:rPr lang="it-IT" dirty="0"/>
              <a:t>, </a:t>
            </a:r>
            <a:r>
              <a:rPr lang="it-IT" dirty="0" err="1"/>
              <a:t>where</a:t>
            </a:r>
            <a:r>
              <a:rPr lang="it-IT" dirty="0"/>
              <a:t> the </a:t>
            </a:r>
            <a:r>
              <a:rPr lang="it-IT" dirty="0" err="1"/>
              <a:t>mechanisms</a:t>
            </a:r>
            <a:r>
              <a:rPr lang="it-IT" dirty="0"/>
              <a:t> and </a:t>
            </a:r>
            <a:r>
              <a:rPr lang="it-IT" dirty="0" err="1"/>
              <a:t>response</a:t>
            </a:r>
            <a:r>
              <a:rPr lang="it-IT" dirty="0"/>
              <a:t> </a:t>
            </a:r>
            <a:r>
              <a:rPr lang="it-IT" dirty="0" err="1"/>
              <a:t>times</a:t>
            </a:r>
            <a:r>
              <a:rPr lang="it-IT" dirty="0"/>
              <a:t> in </a:t>
            </a:r>
            <a:r>
              <a:rPr lang="it-IT" dirty="0" err="1"/>
              <a:t>terms</a:t>
            </a:r>
            <a:r>
              <a:rPr lang="it-IT" dirty="0"/>
              <a:t> of </a:t>
            </a:r>
            <a:r>
              <a:rPr lang="it-IT" dirty="0" err="1"/>
              <a:t>communication</a:t>
            </a:r>
            <a:r>
              <a:rPr lang="it-IT" dirty="0"/>
              <a:t> in the </a:t>
            </a:r>
            <a:r>
              <a:rPr lang="it-IT" dirty="0" err="1"/>
              <a:t>municipality</a:t>
            </a:r>
            <a:r>
              <a:rPr lang="it-IT" dirty="0"/>
              <a:t> of </a:t>
            </a:r>
            <a:r>
              <a:rPr lang="it-IT" dirty="0" err="1"/>
              <a:t>Chipiona</a:t>
            </a:r>
            <a:r>
              <a:rPr lang="it-IT" dirty="0"/>
              <a:t> </a:t>
            </a:r>
            <a:r>
              <a:rPr lang="it-IT" dirty="0" err="1"/>
              <a:t>were</a:t>
            </a:r>
            <a:r>
              <a:rPr lang="it-IT" dirty="0"/>
              <a:t> </a:t>
            </a:r>
            <a:r>
              <a:rPr lang="it-IT" b="1" dirty="0" err="1"/>
              <a:t>examined</a:t>
            </a:r>
            <a:r>
              <a:rPr lang="it-IT" dirty="0"/>
              <a:t>, in the </a:t>
            </a:r>
            <a:r>
              <a:rPr lang="it-IT" dirty="0" err="1"/>
              <a:t>event</a:t>
            </a:r>
            <a:r>
              <a:rPr lang="it-IT" dirty="0"/>
              <a:t> of a </a:t>
            </a:r>
            <a:r>
              <a:rPr lang="it-IT" dirty="0" err="1"/>
              <a:t>potential</a:t>
            </a:r>
            <a:r>
              <a:rPr lang="it-IT" dirty="0"/>
              <a:t> tsunami </a:t>
            </a:r>
            <a:r>
              <a:rPr lang="it-IT" dirty="0" err="1"/>
              <a:t>event</a:t>
            </a:r>
            <a:r>
              <a:rPr lang="it-IT" dirty="0"/>
              <a:t>. </a:t>
            </a:r>
          </a:p>
          <a:p>
            <a:pPr marL="0" indent="0">
              <a:buNone/>
            </a:pPr>
            <a:r>
              <a:rPr lang="it-IT" dirty="0" err="1"/>
              <a:t>Finally</a:t>
            </a:r>
            <a:r>
              <a:rPr lang="it-IT" dirty="0"/>
              <a:t>, with the </a:t>
            </a:r>
            <a:r>
              <a:rPr lang="it-IT" dirty="0" err="1"/>
              <a:t>support</a:t>
            </a:r>
            <a:r>
              <a:rPr lang="it-IT" dirty="0"/>
              <a:t> of the tsunami team of </a:t>
            </a:r>
            <a:r>
              <a:rPr lang="it-IT" b="1" dirty="0" err="1"/>
              <a:t>IHCantabria</a:t>
            </a:r>
            <a:r>
              <a:rPr lang="it-IT" dirty="0"/>
              <a:t>, the </a:t>
            </a:r>
            <a:r>
              <a:rPr lang="it-IT" dirty="0" err="1"/>
              <a:t>municipality</a:t>
            </a:r>
            <a:r>
              <a:rPr lang="it-IT" dirty="0"/>
              <a:t> of </a:t>
            </a:r>
            <a:r>
              <a:rPr lang="it-IT" dirty="0" err="1"/>
              <a:t>Chipiona</a:t>
            </a:r>
            <a:r>
              <a:rPr lang="it-IT" dirty="0"/>
              <a:t> </a:t>
            </a:r>
            <a:r>
              <a:rPr lang="it-IT" b="1" dirty="0" err="1"/>
              <a:t>inaugurated</a:t>
            </a:r>
            <a:r>
              <a:rPr lang="it-IT" b="1" dirty="0"/>
              <a:t> last Wednesday </a:t>
            </a:r>
            <a:r>
              <a:rPr lang="it-IT" b="1" dirty="0" err="1"/>
              <a:t>November</a:t>
            </a:r>
            <a:r>
              <a:rPr lang="it-IT" b="1" dirty="0"/>
              <a:t> 3, 2021, a Tsunami Ready office with a </a:t>
            </a:r>
            <a:r>
              <a:rPr lang="it-IT" b="1" dirty="0" err="1"/>
              <a:t>permanent</a:t>
            </a:r>
            <a:r>
              <a:rPr lang="it-IT" b="1" dirty="0"/>
              <a:t> </a:t>
            </a:r>
            <a:r>
              <a:rPr lang="it-IT" b="1" dirty="0" err="1"/>
              <a:t>exhibition</a:t>
            </a:r>
            <a:r>
              <a:rPr lang="it-IT" b="1" dirty="0"/>
              <a:t> </a:t>
            </a:r>
            <a:r>
              <a:rPr lang="it-IT" dirty="0"/>
              <a:t>open to the public to </a:t>
            </a:r>
            <a:r>
              <a:rPr lang="it-IT" dirty="0" err="1"/>
              <a:t>raise</a:t>
            </a:r>
            <a:r>
              <a:rPr lang="it-IT" dirty="0"/>
              <a:t> </a:t>
            </a:r>
            <a:r>
              <a:rPr lang="it-IT" dirty="0" err="1"/>
              <a:t>awareness</a:t>
            </a:r>
            <a:r>
              <a:rPr lang="it-IT" dirty="0"/>
              <a:t> and </a:t>
            </a:r>
            <a:r>
              <a:rPr lang="it-IT" dirty="0" err="1"/>
              <a:t>thus</a:t>
            </a:r>
            <a:r>
              <a:rPr lang="it-IT" dirty="0"/>
              <a:t> to </a:t>
            </a:r>
            <a:r>
              <a:rPr lang="it-IT" dirty="0" err="1"/>
              <a:t>contribute</a:t>
            </a:r>
            <a:r>
              <a:rPr lang="it-IT" dirty="0"/>
              <a:t> to the </a:t>
            </a:r>
            <a:r>
              <a:rPr lang="it-IT" dirty="0" err="1"/>
              <a:t>preparation</a:t>
            </a:r>
            <a:r>
              <a:rPr lang="it-IT" dirty="0"/>
              <a:t> of the community for </a:t>
            </a:r>
            <a:r>
              <a:rPr lang="it-IT" dirty="0" err="1"/>
              <a:t>such</a:t>
            </a:r>
            <a:r>
              <a:rPr lang="it-IT" dirty="0"/>
              <a:t> </a:t>
            </a:r>
            <a:r>
              <a:rPr lang="it-IT" dirty="0" err="1"/>
              <a:t>events</a:t>
            </a:r>
            <a:r>
              <a:rPr lang="it-IT" dirty="0"/>
              <a:t>. </a:t>
            </a: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65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55000" lnSpcReduction="20000"/>
          </a:bodyPr>
          <a:lstStyle/>
          <a:p>
            <a:pPr marL="0" indent="0">
              <a:buNone/>
            </a:pPr>
            <a:r>
              <a:rPr lang="it-IT" dirty="0"/>
              <a:t>The TR </a:t>
            </a:r>
            <a:r>
              <a:rPr lang="it-IT" dirty="0" err="1"/>
              <a:t>pilot</a:t>
            </a:r>
            <a:r>
              <a:rPr lang="it-IT" dirty="0"/>
              <a:t> site for France </a:t>
            </a:r>
            <a:r>
              <a:rPr lang="it-IT" dirty="0" err="1"/>
              <a:t>is</a:t>
            </a:r>
            <a:r>
              <a:rPr lang="it-IT" dirty="0"/>
              <a:t> the </a:t>
            </a:r>
            <a:r>
              <a:rPr lang="it-IT" dirty="0" err="1"/>
              <a:t>municipality</a:t>
            </a:r>
            <a:r>
              <a:rPr lang="it-IT" dirty="0"/>
              <a:t> of </a:t>
            </a:r>
            <a:r>
              <a:rPr lang="it-IT" b="1" dirty="0"/>
              <a:t>Cannes</a:t>
            </a:r>
            <a:r>
              <a:rPr lang="it-IT" dirty="0"/>
              <a:t>.  ➯</a:t>
            </a:r>
            <a:r>
              <a:rPr lang="it-IT" b="1" dirty="0" err="1"/>
              <a:t>Five</a:t>
            </a:r>
            <a:r>
              <a:rPr lang="it-IT" b="1" dirty="0"/>
              <a:t> </a:t>
            </a:r>
            <a:r>
              <a:rPr lang="it-IT" b="1" dirty="0" err="1"/>
              <a:t>main</a:t>
            </a:r>
            <a:r>
              <a:rPr lang="it-IT" b="1" dirty="0"/>
              <a:t> </a:t>
            </a:r>
            <a:r>
              <a:rPr lang="it-IT" b="1" dirty="0" err="1"/>
              <a:t>actions</a:t>
            </a:r>
            <a:r>
              <a:rPr lang="it-IT" b="1" dirty="0"/>
              <a:t> </a:t>
            </a:r>
            <a:r>
              <a:rPr lang="it-IT" dirty="0" err="1"/>
              <a:t>have</a:t>
            </a:r>
            <a:r>
              <a:rPr lang="it-IT" dirty="0"/>
              <a:t> </a:t>
            </a:r>
            <a:r>
              <a:rPr lang="it-IT" dirty="0" err="1"/>
              <a:t>been</a:t>
            </a:r>
            <a:r>
              <a:rPr lang="it-IT" dirty="0"/>
              <a:t> </a:t>
            </a:r>
            <a:r>
              <a:rPr lang="it-IT" dirty="0" err="1"/>
              <a:t>carried</a:t>
            </a:r>
            <a:r>
              <a:rPr lang="it-IT" dirty="0"/>
              <a:t> out </a:t>
            </a:r>
            <a:r>
              <a:rPr lang="it-IT" dirty="0" err="1"/>
              <a:t>all</a:t>
            </a:r>
            <a:r>
              <a:rPr lang="it-IT" dirty="0"/>
              <a:t> </a:t>
            </a:r>
            <a:r>
              <a:rPr lang="it-IT" dirty="0" err="1"/>
              <a:t>year</a:t>
            </a:r>
            <a:r>
              <a:rPr lang="it-IT" dirty="0"/>
              <a:t> long:</a:t>
            </a:r>
          </a:p>
          <a:p>
            <a:pPr marL="0" indent="0">
              <a:lnSpc>
                <a:spcPct val="120000"/>
              </a:lnSpc>
              <a:buNone/>
            </a:pPr>
            <a:r>
              <a:rPr lang="it-IT" dirty="0"/>
              <a:t/>
            </a:r>
            <a:br>
              <a:rPr lang="it-IT" dirty="0"/>
            </a:br>
            <a:r>
              <a:rPr lang="it-IT" dirty="0"/>
              <a:t>1. </a:t>
            </a:r>
            <a:r>
              <a:rPr lang="it-IT" b="1" dirty="0" err="1"/>
              <a:t>Experiments</a:t>
            </a:r>
            <a:r>
              <a:rPr lang="it-IT" b="1" dirty="0"/>
              <a:t> on the </a:t>
            </a:r>
            <a:r>
              <a:rPr lang="it-IT" b="1" dirty="0" err="1"/>
              <a:t>population</a:t>
            </a:r>
            <a:r>
              <a:rPr lang="it-IT" b="1" dirty="0"/>
              <a:t> </a:t>
            </a:r>
            <a:r>
              <a:rPr lang="it-IT" b="1" dirty="0" err="1"/>
              <a:t>alert</a:t>
            </a:r>
            <a:r>
              <a:rPr lang="it-IT" b="1" dirty="0"/>
              <a:t> </a:t>
            </a:r>
            <a:r>
              <a:rPr lang="it-IT" b="1" dirty="0" err="1"/>
              <a:t>capacities</a:t>
            </a:r>
            <a:r>
              <a:rPr lang="it-IT" dirty="0"/>
              <a:t>: </a:t>
            </a:r>
            <a:r>
              <a:rPr lang="it-IT" u="sng" dirty="0" err="1"/>
              <a:t>testing</a:t>
            </a:r>
            <a:r>
              <a:rPr lang="it-IT" u="sng" dirty="0"/>
              <a:t> of the </a:t>
            </a:r>
            <a:r>
              <a:rPr lang="it-IT" u="sng" dirty="0" err="1"/>
              <a:t>different</a:t>
            </a:r>
            <a:r>
              <a:rPr lang="it-IT" u="sng" dirty="0"/>
              <a:t> </a:t>
            </a:r>
            <a:r>
              <a:rPr lang="it-IT" u="sng" dirty="0" err="1"/>
              <a:t>channels</a:t>
            </a:r>
            <a:r>
              <a:rPr lang="it-IT" u="sng" dirty="0"/>
              <a:t> for </a:t>
            </a:r>
            <a:r>
              <a:rPr lang="it-IT" u="sng" dirty="0" err="1"/>
              <a:t>broadcasting</a:t>
            </a:r>
            <a:r>
              <a:rPr lang="it-IT" u="sng" dirty="0"/>
              <a:t> an </a:t>
            </a:r>
            <a:r>
              <a:rPr lang="it-IT" u="sng" dirty="0" err="1"/>
              <a:t>alert</a:t>
            </a:r>
            <a:r>
              <a:rPr lang="it-IT" u="sng" dirty="0"/>
              <a:t> (</a:t>
            </a:r>
            <a:r>
              <a:rPr lang="it-IT" u="sng" dirty="0" err="1"/>
              <a:t>siren</a:t>
            </a:r>
            <a:r>
              <a:rPr lang="it-IT" u="sng" dirty="0"/>
              <a:t>, </a:t>
            </a:r>
            <a:r>
              <a:rPr lang="it-IT" u="sng" dirty="0" err="1"/>
              <a:t>loudspeakers</a:t>
            </a:r>
            <a:r>
              <a:rPr lang="it-IT" u="sng" dirty="0"/>
              <a:t>, SMS/</a:t>
            </a:r>
            <a:r>
              <a:rPr lang="it-IT" u="sng" dirty="0" err="1"/>
              <a:t>Calls</a:t>
            </a:r>
            <a:r>
              <a:rPr lang="it-IT" u="sng" dirty="0"/>
              <a:t>) and </a:t>
            </a:r>
            <a:r>
              <a:rPr lang="it-IT" u="sng" dirty="0" err="1"/>
              <a:t>improvement</a:t>
            </a:r>
            <a:r>
              <a:rPr lang="it-IT" u="sng" dirty="0"/>
              <a:t> of the </a:t>
            </a:r>
            <a:r>
              <a:rPr lang="it-IT" u="sng" dirty="0" err="1"/>
              <a:t>alert</a:t>
            </a:r>
            <a:r>
              <a:rPr lang="it-IT" u="sng" dirty="0"/>
              <a:t> </a:t>
            </a:r>
            <a:r>
              <a:rPr lang="it-IT" u="sng" dirty="0" err="1"/>
              <a:t>messages</a:t>
            </a:r>
            <a:r>
              <a:rPr lang="it-IT" u="sng" dirty="0"/>
              <a:t> </a:t>
            </a:r>
            <a:r>
              <a:rPr lang="it-IT" u="sng" dirty="0" err="1"/>
              <a:t>broadcasted</a:t>
            </a:r>
            <a:r>
              <a:rPr lang="it-IT" u="sng" dirty="0"/>
              <a:t> to the </a:t>
            </a:r>
            <a:r>
              <a:rPr lang="it-IT" u="sng" dirty="0" err="1"/>
              <a:t>population</a:t>
            </a:r>
            <a:r>
              <a:rPr lang="it-IT" dirty="0"/>
              <a:t>; </a:t>
            </a:r>
          </a:p>
          <a:p>
            <a:pPr marL="0" indent="0">
              <a:lnSpc>
                <a:spcPct val="120000"/>
              </a:lnSpc>
              <a:buNone/>
            </a:pPr>
            <a:r>
              <a:rPr lang="it-IT" dirty="0"/>
              <a:t/>
            </a:r>
            <a:br>
              <a:rPr lang="it-IT" dirty="0"/>
            </a:br>
            <a:r>
              <a:rPr lang="it-IT" dirty="0"/>
              <a:t>2. </a:t>
            </a:r>
            <a:r>
              <a:rPr lang="it-IT" b="1" dirty="0" err="1"/>
              <a:t>Finalization</a:t>
            </a:r>
            <a:r>
              <a:rPr lang="it-IT" b="1" dirty="0"/>
              <a:t> of </a:t>
            </a:r>
            <a:r>
              <a:rPr lang="it-IT" b="1" dirty="0" err="1"/>
              <a:t>evacuation</a:t>
            </a:r>
            <a:r>
              <a:rPr lang="it-IT" b="1" dirty="0"/>
              <a:t> </a:t>
            </a:r>
            <a:r>
              <a:rPr lang="it-IT" b="1" dirty="0" err="1"/>
              <a:t>plans</a:t>
            </a:r>
            <a:r>
              <a:rPr lang="it-IT" b="1" dirty="0"/>
              <a:t> and the online </a:t>
            </a:r>
            <a:r>
              <a:rPr lang="it-IT" b="1" dirty="0" err="1"/>
              <a:t>publication</a:t>
            </a:r>
            <a:r>
              <a:rPr lang="it-IT" b="1" dirty="0"/>
              <a:t> of an </a:t>
            </a:r>
            <a:r>
              <a:rPr lang="it-IT" b="1" dirty="0" err="1"/>
              <a:t>interactive</a:t>
            </a:r>
            <a:r>
              <a:rPr lang="it-IT" b="1" dirty="0"/>
              <a:t> </a:t>
            </a:r>
            <a:r>
              <a:rPr lang="it-IT" b="1" dirty="0" err="1"/>
              <a:t>map</a:t>
            </a:r>
            <a:r>
              <a:rPr lang="it-IT" dirty="0"/>
              <a:t>;</a:t>
            </a:r>
          </a:p>
          <a:p>
            <a:pPr marL="0" indent="0">
              <a:lnSpc>
                <a:spcPct val="120000"/>
              </a:lnSpc>
              <a:buNone/>
            </a:pPr>
            <a:r>
              <a:rPr lang="it-IT" dirty="0"/>
              <a:t/>
            </a:r>
            <a:br>
              <a:rPr lang="it-IT" dirty="0"/>
            </a:br>
            <a:r>
              <a:rPr lang="it-IT" dirty="0"/>
              <a:t>3. </a:t>
            </a:r>
            <a:r>
              <a:rPr lang="it-IT" b="1" dirty="0" err="1"/>
              <a:t>Validation</a:t>
            </a:r>
            <a:r>
              <a:rPr lang="it-IT" b="1" dirty="0"/>
              <a:t> of a tsunami </a:t>
            </a:r>
            <a:r>
              <a:rPr lang="it-IT" b="1" dirty="0" err="1"/>
              <a:t>signage</a:t>
            </a:r>
            <a:r>
              <a:rPr lang="it-IT" b="1" dirty="0"/>
              <a:t> with the </a:t>
            </a:r>
            <a:r>
              <a:rPr lang="it-IT" b="1" dirty="0" err="1"/>
              <a:t>representatives</a:t>
            </a:r>
            <a:r>
              <a:rPr lang="it-IT" b="1" dirty="0"/>
              <a:t> </a:t>
            </a:r>
            <a:r>
              <a:rPr lang="it-IT" dirty="0"/>
              <a:t>(</a:t>
            </a:r>
            <a:r>
              <a:rPr lang="it-IT" dirty="0" err="1"/>
              <a:t>after</a:t>
            </a:r>
            <a:r>
              <a:rPr lang="it-IT" dirty="0"/>
              <a:t> </a:t>
            </a:r>
            <a:r>
              <a:rPr lang="it-IT" dirty="0" err="1"/>
              <a:t>having</a:t>
            </a:r>
            <a:r>
              <a:rPr lang="it-IT" dirty="0"/>
              <a:t> </a:t>
            </a:r>
            <a:r>
              <a:rPr lang="it-IT" dirty="0" err="1"/>
              <a:t>presented</a:t>
            </a:r>
            <a:r>
              <a:rPr lang="it-IT" dirty="0"/>
              <a:t> </a:t>
            </a:r>
            <a:r>
              <a:rPr lang="it-IT" dirty="0" err="1"/>
              <a:t>several</a:t>
            </a:r>
            <a:r>
              <a:rPr lang="it-IT" dirty="0"/>
              <a:t> </a:t>
            </a:r>
            <a:r>
              <a:rPr lang="it-IT" dirty="0" err="1"/>
              <a:t>samples</a:t>
            </a:r>
            <a:r>
              <a:rPr lang="it-IT" dirty="0"/>
              <a:t> of </a:t>
            </a:r>
            <a:r>
              <a:rPr lang="it-IT" dirty="0" err="1"/>
              <a:t>different</a:t>
            </a:r>
            <a:r>
              <a:rPr lang="it-IT" dirty="0"/>
              <a:t> </a:t>
            </a:r>
            <a:r>
              <a:rPr lang="it-IT" dirty="0" err="1"/>
              <a:t>supports</a:t>
            </a:r>
            <a:r>
              <a:rPr lang="it-IT" dirty="0"/>
              <a:t>);</a:t>
            </a:r>
          </a:p>
          <a:p>
            <a:pPr marL="0" indent="0">
              <a:lnSpc>
                <a:spcPct val="120000"/>
              </a:lnSpc>
              <a:buNone/>
            </a:pPr>
            <a:r>
              <a:rPr lang="it-IT" dirty="0"/>
              <a:t/>
            </a:r>
            <a:br>
              <a:rPr lang="it-IT" dirty="0"/>
            </a:br>
            <a:r>
              <a:rPr lang="it-IT" dirty="0"/>
              <a:t>4. </a:t>
            </a:r>
            <a:r>
              <a:rPr lang="it-IT" b="1" dirty="0"/>
              <a:t>Extension of the tsunami Charter to hotel </a:t>
            </a:r>
            <a:r>
              <a:rPr lang="it-IT" b="1" dirty="0" err="1"/>
              <a:t>owners</a:t>
            </a:r>
            <a:r>
              <a:rPr lang="it-IT" dirty="0"/>
              <a:t>: </a:t>
            </a:r>
            <a:r>
              <a:rPr lang="it-IT" dirty="0" err="1"/>
              <a:t>it</a:t>
            </a:r>
            <a:r>
              <a:rPr lang="it-IT" dirty="0"/>
              <a:t> </a:t>
            </a:r>
            <a:r>
              <a:rPr lang="it-IT" dirty="0" err="1"/>
              <a:t>was</a:t>
            </a:r>
            <a:r>
              <a:rPr lang="it-IT" dirty="0"/>
              <a:t> </a:t>
            </a:r>
            <a:r>
              <a:rPr lang="it-IT" dirty="0" err="1"/>
              <a:t>signed</a:t>
            </a:r>
            <a:r>
              <a:rPr lang="it-IT" dirty="0"/>
              <a:t> on </a:t>
            </a:r>
            <a:r>
              <a:rPr lang="it-IT" dirty="0" err="1"/>
              <a:t>November</a:t>
            </a:r>
            <a:r>
              <a:rPr lang="it-IT" dirty="0"/>
              <a:t> 5th </a:t>
            </a:r>
            <a:r>
              <a:rPr lang="it-IT" dirty="0" err="1"/>
              <a:t>during</a:t>
            </a:r>
            <a:r>
              <a:rPr lang="it-IT" dirty="0"/>
              <a:t> a seminar led by the Cannes </a:t>
            </a:r>
            <a:r>
              <a:rPr lang="it-IT" dirty="0" err="1"/>
              <a:t>Mayor’s</a:t>
            </a:r>
            <a:endParaRPr lang="it-IT" dirty="0"/>
          </a:p>
          <a:p>
            <a:pPr marL="0" indent="0">
              <a:lnSpc>
                <a:spcPct val="120000"/>
              </a:lnSpc>
              <a:buNone/>
            </a:pPr>
            <a:r>
              <a:rPr lang="it-IT" dirty="0"/>
              <a:t> office;</a:t>
            </a:r>
          </a:p>
          <a:p>
            <a:pPr marL="0" indent="0">
              <a:lnSpc>
                <a:spcPct val="120000"/>
              </a:lnSpc>
              <a:buNone/>
            </a:pPr>
            <a:r>
              <a:rPr lang="it-IT" dirty="0"/>
              <a:t/>
            </a:r>
            <a:br>
              <a:rPr lang="it-IT" dirty="0"/>
            </a:br>
            <a:r>
              <a:rPr lang="it-IT" dirty="0"/>
              <a:t>5. </a:t>
            </a:r>
            <a:r>
              <a:rPr lang="it-IT" b="1" dirty="0" err="1"/>
              <a:t>Exercise</a:t>
            </a:r>
            <a:r>
              <a:rPr lang="it-IT" b="1" dirty="0"/>
              <a:t> on </a:t>
            </a:r>
            <a:r>
              <a:rPr lang="it-IT" b="1" dirty="0" err="1"/>
              <a:t>November</a:t>
            </a:r>
            <a:r>
              <a:rPr lang="it-IT" b="1" dirty="0"/>
              <a:t> 5 </a:t>
            </a:r>
            <a:r>
              <a:rPr lang="it-IT" dirty="0"/>
              <a:t>( </a:t>
            </a:r>
            <a:r>
              <a:rPr lang="it-IT" dirty="0" err="1"/>
              <a:t>signposting</a:t>
            </a:r>
            <a:r>
              <a:rPr lang="it-IT" dirty="0"/>
              <a:t> of </a:t>
            </a:r>
            <a:r>
              <a:rPr lang="it-IT" dirty="0" err="1"/>
              <a:t>two</a:t>
            </a:r>
            <a:r>
              <a:rPr lang="it-IT" dirty="0"/>
              <a:t> tsunami </a:t>
            </a:r>
            <a:r>
              <a:rPr lang="it-IT" dirty="0" err="1"/>
              <a:t>evacuation</a:t>
            </a:r>
            <a:r>
              <a:rPr lang="it-IT" dirty="0"/>
              <a:t> </a:t>
            </a:r>
            <a:r>
              <a:rPr lang="it-IT" dirty="0" err="1"/>
              <a:t>routes</a:t>
            </a:r>
            <a:r>
              <a:rPr lang="it-IT" dirty="0"/>
              <a:t>, </a:t>
            </a:r>
            <a:r>
              <a:rPr lang="it-IT" dirty="0" err="1"/>
              <a:t>testing</a:t>
            </a:r>
            <a:r>
              <a:rPr lang="it-IT" dirty="0"/>
              <a:t> of </a:t>
            </a:r>
            <a:r>
              <a:rPr lang="it-IT" dirty="0" err="1"/>
              <a:t>messages</a:t>
            </a:r>
            <a:r>
              <a:rPr lang="it-IT" dirty="0"/>
              <a:t> via </a:t>
            </a:r>
            <a:r>
              <a:rPr lang="it-IT" dirty="0" err="1"/>
              <a:t>loudspeakers</a:t>
            </a:r>
            <a:r>
              <a:rPr lang="it-IT" dirty="0"/>
              <a:t>) </a:t>
            </a:r>
            <a:r>
              <a:rPr lang="it-IT" dirty="0" err="1"/>
              <a:t>which</a:t>
            </a:r>
            <a:r>
              <a:rPr lang="it-IT" dirty="0"/>
              <a:t> </a:t>
            </a:r>
            <a:r>
              <a:rPr lang="it-IT" dirty="0" err="1"/>
              <a:t>mobilized</a:t>
            </a:r>
            <a:r>
              <a:rPr lang="it-IT" dirty="0"/>
              <a:t> the </a:t>
            </a:r>
            <a:r>
              <a:rPr lang="it-IT" dirty="0" err="1"/>
              <a:t>Civil</a:t>
            </a:r>
            <a:r>
              <a:rPr lang="it-IT" dirty="0"/>
              <a:t> Security </a:t>
            </a:r>
            <a:r>
              <a:rPr lang="it-IT" dirty="0" err="1"/>
              <a:t>Reserve</a:t>
            </a:r>
            <a:r>
              <a:rPr lang="it-IT" dirty="0"/>
              <a:t> of the city of Cannes, </a:t>
            </a:r>
            <a:r>
              <a:rPr lang="it-IT" dirty="0" err="1"/>
              <a:t>students</a:t>
            </a:r>
            <a:r>
              <a:rPr lang="it-IT" dirty="0"/>
              <a:t> from the </a:t>
            </a:r>
            <a:r>
              <a:rPr lang="it-IT" dirty="0" err="1"/>
              <a:t>University</a:t>
            </a:r>
            <a:r>
              <a:rPr lang="it-IT" dirty="0"/>
              <a:t> of Montpellier 3 and </a:t>
            </a:r>
            <a:r>
              <a:rPr lang="it-IT" dirty="0" err="1"/>
              <a:t>passers</a:t>
            </a:r>
            <a:r>
              <a:rPr lang="it-IT" dirty="0"/>
              <a:t>-by.</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82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a:bodyPr>
          <a:lstStyle/>
          <a:p>
            <a:pPr marL="0" indent="0">
              <a:buNone/>
            </a:pPr>
            <a:r>
              <a:rPr lang="it-IT" dirty="0"/>
              <a:t/>
            </a:r>
            <a:br>
              <a:rPr lang="it-IT" dirty="0"/>
            </a:br>
            <a:r>
              <a:rPr lang="it-IT" dirty="0"/>
              <a:t>At the </a:t>
            </a:r>
            <a:r>
              <a:rPr lang="it-IT" dirty="0" err="1"/>
              <a:t>national</a:t>
            </a:r>
            <a:r>
              <a:rPr lang="it-IT" dirty="0"/>
              <a:t> </a:t>
            </a:r>
            <a:r>
              <a:rPr lang="it-IT" dirty="0" err="1"/>
              <a:t>level</a:t>
            </a:r>
            <a:r>
              <a:rPr lang="it-IT" dirty="0"/>
              <a:t>, </a:t>
            </a:r>
            <a:r>
              <a:rPr lang="it-IT" dirty="0" err="1"/>
              <a:t>it</a:t>
            </a:r>
            <a:r>
              <a:rPr lang="it-IT" dirty="0"/>
              <a:t> </a:t>
            </a:r>
            <a:r>
              <a:rPr lang="it-IT" dirty="0" err="1"/>
              <a:t>is</a:t>
            </a:r>
            <a:r>
              <a:rPr lang="it-IT" dirty="0"/>
              <a:t> </a:t>
            </a:r>
            <a:r>
              <a:rPr lang="it-IT" dirty="0" err="1"/>
              <a:t>going</a:t>
            </a:r>
            <a:r>
              <a:rPr lang="it-IT" dirty="0"/>
              <a:t> to be </a:t>
            </a:r>
            <a:r>
              <a:rPr lang="it-IT" dirty="0" err="1"/>
              <a:t>created</a:t>
            </a:r>
            <a:r>
              <a:rPr lang="it-IT" dirty="0"/>
              <a:t> </a:t>
            </a:r>
            <a:r>
              <a:rPr lang="it-IT" b="1" dirty="0"/>
              <a:t>the French </a:t>
            </a:r>
            <a:r>
              <a:rPr lang="it-IT" b="1" dirty="0" err="1"/>
              <a:t>regional</a:t>
            </a:r>
            <a:r>
              <a:rPr lang="it-IT" b="1" dirty="0"/>
              <a:t> </a:t>
            </a:r>
            <a:r>
              <a:rPr lang="it-IT" b="1" dirty="0" err="1"/>
              <a:t>committee</a:t>
            </a:r>
            <a:r>
              <a:rPr lang="it-IT" dirty="0"/>
              <a:t> (with </a:t>
            </a:r>
            <a:r>
              <a:rPr lang="it-IT" dirty="0" err="1"/>
              <a:t>our</a:t>
            </a:r>
            <a:r>
              <a:rPr lang="it-IT" dirty="0"/>
              <a:t> TNC and a </a:t>
            </a:r>
            <a:r>
              <a:rPr lang="it-IT" dirty="0" err="1"/>
              <a:t>representative</a:t>
            </a:r>
            <a:r>
              <a:rPr lang="it-IT" dirty="0"/>
              <a:t> of CEA/CENALT). </a:t>
            </a:r>
            <a:r>
              <a:rPr lang="it-IT" dirty="0" err="1"/>
              <a:t>We</a:t>
            </a:r>
            <a:r>
              <a:rPr lang="it-IT" dirty="0"/>
              <a:t> </a:t>
            </a:r>
            <a:r>
              <a:rPr lang="it-IT" dirty="0" err="1"/>
              <a:t>hope</a:t>
            </a:r>
            <a:r>
              <a:rPr lang="it-IT" dirty="0"/>
              <a:t> </a:t>
            </a:r>
            <a:r>
              <a:rPr lang="it-IT" b="1" dirty="0"/>
              <a:t>to </a:t>
            </a:r>
            <a:r>
              <a:rPr lang="it-IT" b="1" dirty="0" err="1"/>
              <a:t>submit</a:t>
            </a:r>
            <a:r>
              <a:rPr lang="it-IT" b="1" dirty="0"/>
              <a:t> the </a:t>
            </a:r>
            <a:r>
              <a:rPr lang="it-IT" b="1" dirty="0" err="1"/>
              <a:t>composition</a:t>
            </a:r>
            <a:r>
              <a:rPr lang="it-IT" b="1" dirty="0"/>
              <a:t> to UNESCO </a:t>
            </a:r>
            <a:r>
              <a:rPr lang="it-IT" b="1" dirty="0" err="1"/>
              <a:t>soon</a:t>
            </a:r>
            <a:r>
              <a:rPr lang="it-IT" dirty="0"/>
              <a:t>, </a:t>
            </a:r>
            <a:r>
              <a:rPr lang="it-IT" dirty="0" err="1"/>
              <a:t>following</a:t>
            </a:r>
            <a:r>
              <a:rPr lang="it-IT" dirty="0"/>
              <a:t> the model of </a:t>
            </a:r>
            <a:r>
              <a:rPr lang="it-IT" dirty="0" err="1"/>
              <a:t>what</a:t>
            </a:r>
            <a:r>
              <a:rPr lang="it-IT" dirty="0"/>
              <a:t> </a:t>
            </a:r>
            <a:r>
              <a:rPr lang="it-IT" dirty="0" err="1"/>
              <a:t>has</a:t>
            </a:r>
            <a:r>
              <a:rPr lang="it-IT" dirty="0"/>
              <a:t> </a:t>
            </a:r>
            <a:r>
              <a:rPr lang="it-IT" dirty="0" err="1"/>
              <a:t>been</a:t>
            </a:r>
            <a:r>
              <a:rPr lang="it-IT" dirty="0"/>
              <a:t> </a:t>
            </a:r>
            <a:r>
              <a:rPr lang="it-IT" dirty="0" err="1"/>
              <a:t>done</a:t>
            </a:r>
            <a:r>
              <a:rPr lang="it-IT" dirty="0"/>
              <a:t> by </a:t>
            </a:r>
            <a:r>
              <a:rPr lang="it-IT" dirty="0" err="1"/>
              <a:t>Italy</a:t>
            </a:r>
            <a:r>
              <a:rPr lang="it-IT" dirty="0"/>
              <a:t>.</a:t>
            </a:r>
          </a:p>
          <a:p>
            <a:pPr marL="0" indent="0">
              <a:buNone/>
            </a:pPr>
            <a:r>
              <a:rPr lang="it-IT" dirty="0"/>
              <a:t/>
            </a:r>
            <a:br>
              <a:rPr lang="it-IT" dirty="0"/>
            </a:br>
            <a:r>
              <a:rPr lang="it-IT" dirty="0"/>
              <a:t>A </a:t>
            </a:r>
            <a:r>
              <a:rPr lang="it-IT" dirty="0" err="1"/>
              <a:t>funding</a:t>
            </a:r>
            <a:r>
              <a:rPr lang="it-IT" dirty="0"/>
              <a:t> </a:t>
            </a:r>
            <a:r>
              <a:rPr lang="it-IT" dirty="0" err="1"/>
              <a:t>is</a:t>
            </a:r>
            <a:r>
              <a:rPr lang="it-IT" dirty="0"/>
              <a:t> </a:t>
            </a:r>
            <a:r>
              <a:rPr lang="it-IT" dirty="0" err="1"/>
              <a:t>being</a:t>
            </a:r>
            <a:r>
              <a:rPr lang="it-IT" dirty="0"/>
              <a:t> </a:t>
            </a:r>
            <a:r>
              <a:rPr lang="it-IT" dirty="0" err="1"/>
              <a:t>requested</a:t>
            </a:r>
            <a:r>
              <a:rPr lang="it-IT" dirty="0"/>
              <a:t> in </a:t>
            </a:r>
            <a:r>
              <a:rPr lang="it-IT" dirty="0" err="1"/>
              <a:t>order</a:t>
            </a:r>
            <a:r>
              <a:rPr lang="it-IT" dirty="0"/>
              <a:t> to work on the </a:t>
            </a:r>
            <a:r>
              <a:rPr lang="it-IT" dirty="0" err="1"/>
              <a:t>prevention</a:t>
            </a:r>
            <a:r>
              <a:rPr lang="it-IT" dirty="0"/>
              <a:t> of tsunami </a:t>
            </a:r>
            <a:r>
              <a:rPr lang="it-IT" dirty="0" err="1"/>
              <a:t>risk</a:t>
            </a:r>
            <a:r>
              <a:rPr lang="it-IT" dirty="0"/>
              <a:t> in France </a:t>
            </a:r>
            <a:r>
              <a:rPr lang="it-IT" dirty="0" err="1"/>
              <a:t>according</a:t>
            </a:r>
            <a:r>
              <a:rPr lang="it-IT" dirty="0"/>
              <a:t> to a </a:t>
            </a:r>
            <a:r>
              <a:rPr lang="it-IT" b="1" dirty="0" err="1"/>
              <a:t>particular</a:t>
            </a:r>
            <a:r>
              <a:rPr lang="it-IT" b="1" dirty="0"/>
              <a:t> </a:t>
            </a:r>
            <a:r>
              <a:rPr lang="it-IT" b="1" dirty="0" err="1"/>
              <a:t>axis</a:t>
            </a:r>
            <a:r>
              <a:rPr lang="it-IT" b="1" dirty="0"/>
              <a:t> </a:t>
            </a:r>
            <a:r>
              <a:rPr lang="it-IT" b="1" dirty="0" err="1"/>
              <a:t>around</a:t>
            </a:r>
            <a:r>
              <a:rPr lang="it-IT" b="1" dirty="0"/>
              <a:t> the </a:t>
            </a:r>
            <a:r>
              <a:rPr lang="it-IT" b="1" dirty="0" err="1"/>
              <a:t>maritime</a:t>
            </a:r>
            <a:r>
              <a:rPr lang="it-IT" b="1" dirty="0"/>
              <a:t> </a:t>
            </a:r>
            <a:r>
              <a:rPr lang="it-IT" b="1" dirty="0" err="1"/>
              <a:t>domains</a:t>
            </a:r>
            <a:r>
              <a:rPr lang="it-IT" b="1" dirty="0"/>
              <a:t> and the </a:t>
            </a:r>
            <a:r>
              <a:rPr lang="it-IT" b="1" dirty="0" err="1"/>
              <a:t>specific</a:t>
            </a:r>
            <a:r>
              <a:rPr lang="it-IT" b="1" dirty="0"/>
              <a:t> </a:t>
            </a:r>
            <a:r>
              <a:rPr lang="it-IT" b="1" dirty="0" err="1"/>
              <a:t>stakes</a:t>
            </a:r>
            <a:r>
              <a:rPr lang="it-IT" b="1" dirty="0"/>
              <a:t> of </a:t>
            </a:r>
            <a:r>
              <a:rPr lang="it-IT" b="1" dirty="0" err="1"/>
              <a:t>tourist</a:t>
            </a:r>
            <a:r>
              <a:rPr lang="it-IT" b="1" dirty="0"/>
              <a:t> </a:t>
            </a:r>
            <a:r>
              <a:rPr lang="it-IT" b="1" dirty="0" err="1"/>
              <a:t>accommodations</a:t>
            </a:r>
            <a:r>
              <a:rPr lang="it-IT" dirty="0"/>
              <a:t>.</a:t>
            </a:r>
          </a:p>
          <a:p>
            <a:pPr marL="0" indent="0">
              <a:buNone/>
            </a:pPr>
            <a:endParaRPr lang="it-IT" dirty="0"/>
          </a:p>
          <a:p>
            <a:pPr marL="0" indent="0">
              <a:buNone/>
            </a:pP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8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78C24D-8F00-0D4D-A29F-8B2AB0026A13}"/>
              </a:ext>
            </a:extLst>
          </p:cNvPr>
          <p:cNvSpPr>
            <a:spLocks noGrp="1"/>
          </p:cNvSpPr>
          <p:nvPr>
            <p:ph type="title"/>
          </p:nvPr>
        </p:nvSpPr>
        <p:spPr/>
        <p:txBody>
          <a:bodyPr>
            <a:normAutofit fontScale="90000"/>
          </a:bodyPr>
          <a:lstStyle/>
          <a:p>
            <a:pPr algn="ctr"/>
            <a:r>
              <a:rPr lang="it-IT" dirty="0"/>
              <a:t/>
            </a:r>
            <a:br>
              <a:rPr lang="it-IT" dirty="0"/>
            </a:br>
            <a:r>
              <a:rPr lang="it-IT" dirty="0"/>
              <a:t>TSUNAMI READY IN FRANCE: </a:t>
            </a:r>
            <a:br>
              <a:rPr lang="it-IT" dirty="0"/>
            </a:br>
            <a:r>
              <a:rPr lang="it-IT" dirty="0"/>
              <a:t>CANNES</a:t>
            </a:r>
            <a:br>
              <a:rPr lang="it-IT" dirty="0"/>
            </a:br>
            <a:endParaRPr lang="it-IT" dirty="0"/>
          </a:p>
        </p:txBody>
      </p:sp>
      <p:sp>
        <p:nvSpPr>
          <p:cNvPr id="3" name="Segnaposto contenuto 2">
            <a:extLst>
              <a:ext uri="{FF2B5EF4-FFF2-40B4-BE49-F238E27FC236}">
                <a16:creationId xmlns:a16="http://schemas.microsoft.com/office/drawing/2014/main" xmlns="" id="{0E2EAAD7-CB3A-0849-9129-E41158191FC8}"/>
              </a:ext>
            </a:extLst>
          </p:cNvPr>
          <p:cNvSpPr>
            <a:spLocks noGrp="1"/>
          </p:cNvSpPr>
          <p:nvPr>
            <p:ph idx="1"/>
          </p:nvPr>
        </p:nvSpPr>
        <p:spPr>
          <a:xfrm>
            <a:off x="838199" y="1825625"/>
            <a:ext cx="10646230" cy="4411889"/>
          </a:xfrm>
        </p:spPr>
        <p:txBody>
          <a:bodyPr>
            <a:normAutofit fontScale="92500" lnSpcReduction="20000"/>
          </a:bodyPr>
          <a:lstStyle/>
          <a:p>
            <a:pPr marL="0" indent="0">
              <a:buNone/>
            </a:pPr>
            <a:r>
              <a:rPr lang="it-IT" dirty="0" err="1"/>
              <a:t>Other</a:t>
            </a:r>
            <a:r>
              <a:rPr lang="it-IT" dirty="0"/>
              <a:t> </a:t>
            </a:r>
            <a:r>
              <a:rPr lang="it-IT" dirty="0" err="1"/>
              <a:t>actions</a:t>
            </a:r>
            <a:r>
              <a:rPr lang="it-IT" dirty="0"/>
              <a:t> </a:t>
            </a:r>
            <a:r>
              <a:rPr lang="it-IT" dirty="0" err="1"/>
              <a:t>carried</a:t>
            </a:r>
            <a:r>
              <a:rPr lang="it-IT" dirty="0"/>
              <a:t> out </a:t>
            </a:r>
            <a:r>
              <a:rPr lang="it-IT" dirty="0" err="1"/>
              <a:t>this</a:t>
            </a:r>
            <a:r>
              <a:rPr lang="it-IT" dirty="0"/>
              <a:t> </a:t>
            </a:r>
            <a:r>
              <a:rPr lang="it-IT" dirty="0" err="1"/>
              <a:t>year</a:t>
            </a:r>
            <a:r>
              <a:rPr lang="it-IT" dirty="0"/>
              <a:t> : </a:t>
            </a:r>
          </a:p>
          <a:p>
            <a:pPr marL="0" indent="0">
              <a:buNone/>
            </a:pPr>
            <a:r>
              <a:rPr lang="it-IT" dirty="0"/>
              <a:t/>
            </a:r>
            <a:br>
              <a:rPr lang="it-IT" dirty="0"/>
            </a:br>
            <a:r>
              <a:rPr lang="it-IT" dirty="0"/>
              <a:t>1. </a:t>
            </a:r>
            <a:r>
              <a:rPr lang="it-IT" b="1" dirty="0" err="1"/>
              <a:t>Every</a:t>
            </a:r>
            <a:r>
              <a:rPr lang="it-IT" b="1" dirty="0"/>
              <a:t> </a:t>
            </a:r>
            <a:r>
              <a:rPr lang="it-IT" b="1" dirty="0" err="1"/>
              <a:t>month</a:t>
            </a:r>
            <a:r>
              <a:rPr lang="it-IT" b="1" dirty="0"/>
              <a:t>, the tsunami </a:t>
            </a:r>
            <a:r>
              <a:rPr lang="it-IT" b="1" dirty="0" err="1"/>
              <a:t>alert</a:t>
            </a:r>
            <a:r>
              <a:rPr lang="it-IT" b="1" dirty="0"/>
              <a:t> </a:t>
            </a:r>
            <a:r>
              <a:rPr lang="it-IT" b="1" dirty="0" err="1"/>
              <a:t>chain</a:t>
            </a:r>
            <a:r>
              <a:rPr lang="it-IT" b="1" dirty="0"/>
              <a:t> </a:t>
            </a:r>
            <a:r>
              <a:rPr lang="it-IT" b="1" dirty="0" err="1"/>
              <a:t>is</a:t>
            </a:r>
            <a:r>
              <a:rPr lang="it-IT" b="1" dirty="0"/>
              <a:t> </a:t>
            </a:r>
            <a:r>
              <a:rPr lang="it-IT" b="1" dirty="0" err="1"/>
              <a:t>tested</a:t>
            </a:r>
            <a:r>
              <a:rPr lang="it-IT" b="1" dirty="0"/>
              <a:t> by the </a:t>
            </a:r>
            <a:r>
              <a:rPr lang="it-IT" b="1" dirty="0" err="1"/>
              <a:t>national</a:t>
            </a:r>
            <a:r>
              <a:rPr lang="it-IT" b="1" dirty="0"/>
              <a:t> </a:t>
            </a:r>
            <a:r>
              <a:rPr lang="it-IT" b="1" dirty="0" err="1"/>
              <a:t>civil</a:t>
            </a:r>
            <a:r>
              <a:rPr lang="it-IT" b="1" dirty="0"/>
              <a:t> security (DGSCGC)</a:t>
            </a:r>
            <a:r>
              <a:rPr lang="it-IT" dirty="0"/>
              <a:t>. </a:t>
            </a:r>
          </a:p>
          <a:p>
            <a:pPr marL="0" indent="0">
              <a:buNone/>
            </a:pPr>
            <a:r>
              <a:rPr lang="it-IT" dirty="0"/>
              <a:t>2. </a:t>
            </a:r>
            <a:r>
              <a:rPr lang="it-IT" b="1" dirty="0" err="1"/>
              <a:t>Every</a:t>
            </a:r>
            <a:r>
              <a:rPr lang="it-IT" b="1" dirty="0"/>
              <a:t> </a:t>
            </a:r>
            <a:r>
              <a:rPr lang="it-IT" b="1" dirty="0" err="1"/>
              <a:t>three</a:t>
            </a:r>
            <a:r>
              <a:rPr lang="it-IT" b="1" dirty="0"/>
              <a:t> </a:t>
            </a:r>
            <a:r>
              <a:rPr lang="it-IT" b="1" dirty="0" err="1"/>
              <a:t>months</a:t>
            </a:r>
            <a:r>
              <a:rPr lang="it-IT" b="1" dirty="0"/>
              <a:t>, </a:t>
            </a:r>
            <a:r>
              <a:rPr lang="it-IT" b="1" dirty="0" err="1"/>
              <a:t>local</a:t>
            </a:r>
            <a:r>
              <a:rPr lang="it-IT" b="1" dirty="0"/>
              <a:t> </a:t>
            </a:r>
            <a:r>
              <a:rPr lang="it-IT" b="1" dirty="0" err="1"/>
              <a:t>authorities</a:t>
            </a:r>
            <a:r>
              <a:rPr lang="it-IT" b="1" dirty="0"/>
              <a:t> are </a:t>
            </a:r>
            <a:r>
              <a:rPr lang="it-IT" b="1" dirty="0" err="1"/>
              <a:t>associated</a:t>
            </a:r>
            <a:r>
              <a:rPr lang="it-IT" dirty="0"/>
              <a:t>.  </a:t>
            </a:r>
            <a:r>
              <a:rPr lang="it-IT" dirty="0" err="1"/>
              <a:t>This</a:t>
            </a:r>
            <a:r>
              <a:rPr lang="it-IT" dirty="0"/>
              <a:t> </a:t>
            </a:r>
            <a:r>
              <a:rPr lang="it-IT" dirty="0" err="1"/>
              <a:t>is</a:t>
            </a:r>
            <a:r>
              <a:rPr lang="it-IT" dirty="0"/>
              <a:t> an </a:t>
            </a:r>
            <a:r>
              <a:rPr lang="it-IT" dirty="0" err="1"/>
              <a:t>opportunity</a:t>
            </a:r>
            <a:r>
              <a:rPr lang="it-IT" dirty="0"/>
              <a:t> for the </a:t>
            </a:r>
            <a:r>
              <a:rPr lang="it-IT" dirty="0" err="1"/>
              <a:t>municipalities</a:t>
            </a:r>
            <a:r>
              <a:rPr lang="it-IT" dirty="0"/>
              <a:t> to work on </a:t>
            </a:r>
            <a:r>
              <a:rPr lang="it-IT" dirty="0" err="1"/>
              <a:t>their</a:t>
            </a:r>
            <a:r>
              <a:rPr lang="it-IT" dirty="0"/>
              <a:t> </a:t>
            </a:r>
            <a:r>
              <a:rPr lang="it-IT" dirty="0" err="1"/>
              <a:t>procedures</a:t>
            </a:r>
            <a:r>
              <a:rPr lang="it-IT" dirty="0"/>
              <a:t> and to </a:t>
            </a:r>
            <a:r>
              <a:rPr lang="it-IT" dirty="0" err="1"/>
              <a:t>think</a:t>
            </a:r>
            <a:r>
              <a:rPr lang="it-IT" dirty="0"/>
              <a:t> </a:t>
            </a:r>
            <a:r>
              <a:rPr lang="it-IT" dirty="0" err="1"/>
              <a:t>about</a:t>
            </a:r>
            <a:r>
              <a:rPr lang="it-IT" dirty="0"/>
              <a:t> </a:t>
            </a:r>
            <a:r>
              <a:rPr lang="it-IT" dirty="0" err="1"/>
              <a:t>prevention</a:t>
            </a:r>
            <a:r>
              <a:rPr lang="it-IT" dirty="0"/>
              <a:t> </a:t>
            </a:r>
            <a:r>
              <a:rPr lang="it-IT" dirty="0" err="1"/>
              <a:t>actions</a:t>
            </a:r>
            <a:r>
              <a:rPr lang="it-IT" dirty="0"/>
              <a:t>.</a:t>
            </a:r>
          </a:p>
          <a:p>
            <a:pPr marL="0" indent="0">
              <a:buNone/>
            </a:pPr>
            <a:r>
              <a:rPr lang="it-IT" dirty="0"/>
              <a:t/>
            </a:r>
            <a:br>
              <a:rPr lang="it-IT" dirty="0"/>
            </a:br>
            <a:r>
              <a:rPr lang="it-IT" dirty="0"/>
              <a:t>3. </a:t>
            </a:r>
            <a:r>
              <a:rPr lang="it-IT" b="1" dirty="0"/>
              <a:t>The standard </a:t>
            </a:r>
            <a:r>
              <a:rPr lang="it-IT" b="1" dirty="0" err="1"/>
              <a:t>operating</a:t>
            </a:r>
            <a:r>
              <a:rPr lang="it-IT" b="1" dirty="0"/>
              <a:t> </a:t>
            </a:r>
            <a:r>
              <a:rPr lang="it-IT" b="1" dirty="0" err="1"/>
              <a:t>procedures</a:t>
            </a:r>
            <a:r>
              <a:rPr lang="it-IT" b="1" dirty="0"/>
              <a:t> of the </a:t>
            </a:r>
            <a:r>
              <a:rPr lang="it-IT" b="1" dirty="0" err="1"/>
              <a:t>Bouches-du-Rhône</a:t>
            </a:r>
            <a:r>
              <a:rPr lang="it-IT" b="1" dirty="0"/>
              <a:t> </a:t>
            </a:r>
            <a:r>
              <a:rPr lang="it-IT" b="1" dirty="0" err="1"/>
              <a:t>department</a:t>
            </a:r>
            <a:r>
              <a:rPr lang="it-IT" b="1" dirty="0"/>
              <a:t> </a:t>
            </a:r>
            <a:r>
              <a:rPr lang="it-IT" dirty="0" err="1"/>
              <a:t>were</a:t>
            </a:r>
            <a:r>
              <a:rPr lang="it-IT" dirty="0"/>
              <a:t> </a:t>
            </a:r>
            <a:r>
              <a:rPr lang="it-IT" b="1" dirty="0" err="1"/>
              <a:t>reviewed</a:t>
            </a:r>
            <a:r>
              <a:rPr lang="it-IT" b="1" dirty="0"/>
              <a:t> and </a:t>
            </a:r>
            <a:r>
              <a:rPr lang="it-IT" b="1" dirty="0" err="1"/>
              <a:t>tested</a:t>
            </a:r>
            <a:r>
              <a:rPr lang="it-IT" b="1" dirty="0"/>
              <a:t> </a:t>
            </a:r>
            <a:r>
              <a:rPr lang="it-IT" dirty="0" err="1"/>
              <a:t>during</a:t>
            </a:r>
            <a:r>
              <a:rPr lang="it-IT" dirty="0"/>
              <a:t> an </a:t>
            </a:r>
            <a:r>
              <a:rPr lang="it-IT" dirty="0" err="1"/>
              <a:t>exercise</a:t>
            </a:r>
            <a:r>
              <a:rPr lang="it-IT" dirty="0"/>
              <a:t> </a:t>
            </a:r>
            <a:r>
              <a:rPr lang="it-IT" dirty="0" err="1"/>
              <a:t>that</a:t>
            </a:r>
            <a:r>
              <a:rPr lang="it-IT" dirty="0"/>
              <a:t> </a:t>
            </a:r>
            <a:r>
              <a:rPr lang="it-IT" dirty="0" err="1"/>
              <a:t>took</a:t>
            </a:r>
            <a:r>
              <a:rPr lang="it-IT" dirty="0"/>
              <a:t> </a:t>
            </a:r>
            <a:r>
              <a:rPr lang="it-IT" dirty="0" err="1"/>
              <a:t>place</a:t>
            </a:r>
            <a:r>
              <a:rPr lang="it-IT" dirty="0"/>
              <a:t> on </a:t>
            </a:r>
            <a:r>
              <a:rPr lang="it-IT" b="1" dirty="0" err="1"/>
              <a:t>November</a:t>
            </a:r>
            <a:r>
              <a:rPr lang="it-IT" b="1" dirty="0"/>
              <a:t> 4</a:t>
            </a:r>
            <a:r>
              <a:rPr lang="it-IT" dirty="0"/>
              <a:t>. </a:t>
            </a:r>
            <a:r>
              <a:rPr lang="it-IT" b="1" dirty="0" err="1"/>
              <a:t>This</a:t>
            </a:r>
            <a:r>
              <a:rPr lang="it-IT" b="1" dirty="0"/>
              <a:t> </a:t>
            </a:r>
            <a:r>
              <a:rPr lang="it-IT" b="1" dirty="0" err="1"/>
              <a:t>exercise</a:t>
            </a:r>
            <a:r>
              <a:rPr lang="it-IT" b="1" dirty="0"/>
              <a:t> </a:t>
            </a:r>
            <a:r>
              <a:rPr lang="it-IT" b="1" dirty="0" err="1"/>
              <a:t>involved</a:t>
            </a:r>
            <a:r>
              <a:rPr lang="it-IT" b="1" dirty="0"/>
              <a:t> the city of Marseille </a:t>
            </a:r>
            <a:r>
              <a:rPr lang="it-IT" dirty="0"/>
              <a:t>(2nd French city!) and industrial </a:t>
            </a:r>
            <a:r>
              <a:rPr lang="it-IT" dirty="0" err="1"/>
              <a:t>sites</a:t>
            </a:r>
            <a:r>
              <a:rPr lang="it-IT" dirty="0"/>
              <a:t> with high </a:t>
            </a:r>
            <a:r>
              <a:rPr lang="it-IT" dirty="0" err="1"/>
              <a:t>technological</a:t>
            </a:r>
            <a:r>
              <a:rPr lang="it-IT" dirty="0"/>
              <a:t> </a:t>
            </a:r>
            <a:r>
              <a:rPr lang="it-IT" dirty="0" err="1"/>
              <a:t>risks</a:t>
            </a:r>
            <a:r>
              <a:rPr lang="it-IT" dirty="0"/>
              <a:t>.</a:t>
            </a:r>
            <a:br>
              <a:rPr lang="it-IT" dirty="0"/>
            </a:br>
            <a:endParaRPr lang="en-GB" dirty="0"/>
          </a:p>
        </p:txBody>
      </p:sp>
      <p:pic>
        <p:nvPicPr>
          <p:cNvPr id="2049" name="Picture 1" descr="page3image1726784">
            <a:extLst>
              <a:ext uri="{FF2B5EF4-FFF2-40B4-BE49-F238E27FC236}">
                <a16:creationId xmlns:a16="http://schemas.microsoft.com/office/drawing/2014/main" xmlns="" id="{FA9FFEFB-A4AC-6848-B2B1-7149B86AB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51689"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0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9DC06E48-AA74-6E47-AFDF-09B4E260D55B}"/>
              </a:ext>
            </a:extLst>
          </p:cNvPr>
          <p:cNvPicPr>
            <a:picLocks noChangeAspect="1"/>
          </p:cNvPicPr>
          <p:nvPr/>
        </p:nvPicPr>
        <p:blipFill>
          <a:blip r:embed="rId2"/>
          <a:stretch>
            <a:fillRect/>
          </a:stretch>
        </p:blipFill>
        <p:spPr>
          <a:xfrm>
            <a:off x="4006850" y="1428750"/>
            <a:ext cx="4178300" cy="4000500"/>
          </a:xfrm>
          <a:prstGeom prst="rect">
            <a:avLst/>
          </a:prstGeom>
        </p:spPr>
      </p:pic>
    </p:spTree>
    <p:extLst>
      <p:ext uri="{BB962C8B-B14F-4D97-AF65-F5344CB8AC3E}">
        <p14:creationId xmlns:p14="http://schemas.microsoft.com/office/powerpoint/2010/main" val="32772459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3297</TotalTime>
  <Words>2798</Words>
  <Application>Microsoft Office PowerPoint</Application>
  <PresentationFormat>Widescreen</PresentationFormat>
  <Paragraphs>185</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ArialMT</vt:lpstr>
      <vt:lpstr>Calibri</vt:lpstr>
      <vt:lpstr>Calibri Light</vt:lpstr>
      <vt:lpstr>Tema di Office</vt:lpstr>
      <vt:lpstr>DEVELOPING TSUNAMI READY PROGRAMME IN NEAM REGION</vt:lpstr>
      <vt:lpstr>TSUNAMI READY COMMUNITIES  IN NEAM REGION </vt:lpstr>
      <vt:lpstr> TSUNAMI READY IN SPAIN:  CHIPIONA </vt:lpstr>
      <vt:lpstr> TSUNAMI READY IN SPAIN:  CHIPIONA </vt:lpstr>
      <vt:lpstr> TSUNAMI READY IN SPAIN:  CHIPIONA </vt:lpstr>
      <vt:lpstr> TSUNAMI READY IN FRANCE:  CANNES </vt:lpstr>
      <vt:lpstr> TSUNAMI READY IN FRANCE:  CANNES </vt:lpstr>
      <vt:lpstr> TSUNAMI READY IN FRANCE:  CANNES </vt:lpstr>
      <vt:lpstr>PowerPoint Presentation</vt:lpstr>
      <vt:lpstr>TSUNAMI READY IN ITALY: PALMI </vt:lpstr>
      <vt:lpstr>TSUNAMI READY IN ITALY: PALMI</vt:lpstr>
      <vt:lpstr>TSUNAMI READY IN ITALY: PALMI</vt:lpstr>
      <vt:lpstr>TSUNAMI READY IN ITALY: PALMI</vt:lpstr>
      <vt:lpstr>PowerPoint Presentation</vt:lpstr>
      <vt:lpstr>PowerPoint Presentation</vt:lpstr>
      <vt:lpstr>PowerPoint Presentation</vt:lpstr>
      <vt:lpstr>PowerPoint Presentation</vt:lpstr>
      <vt:lpstr>TSUNAMI READY IN ITALY:  PACHINO (MARZAMEMI)</vt:lpstr>
      <vt:lpstr>PowerPoint Presentation</vt:lpstr>
      <vt:lpstr> TSUN  TSUNAMI READY IN ITALY: MINTURNO PALMI</vt:lpstr>
      <vt:lpstr>PowerPoint Presentation</vt:lpstr>
      <vt:lpstr>PowerPoint Presentation</vt:lpstr>
      <vt:lpstr>PowerPoint Presentation</vt:lpstr>
      <vt:lpstr>PowerPoint Presentation</vt:lpstr>
      <vt:lpstr> TSUN  TSUNAMI READY IN ITALY: MINTURNO PALMI</vt:lpstr>
      <vt:lpstr> TSUN  TSUNAMI READY IN ITALY: MINTURNO PALMI</vt:lpstr>
      <vt:lpstr>PowerPoint Presentation</vt:lpstr>
      <vt:lpstr>            TSUNAMI READY IN TURKEY</vt:lpstr>
      <vt:lpstr>            TSUNAMI READY IN TURKEY</vt:lpstr>
      <vt:lpstr>            TSUNAMI READY IN TURKEY</vt:lpstr>
      <vt:lpstr>            TSUNAMI READY IN TURKEY</vt:lpstr>
      <vt:lpstr>            TSUNAMI READY IN PORTUGAL</vt:lpstr>
      <vt:lpstr>            TSUNAMI READY IN PORTUGAL</vt:lpstr>
      <vt:lpstr>            TSUNAMI READY IN PORTUGAL</vt:lpstr>
      <vt:lpstr>            TSUNAMI READY AND    LAST MILE IN MALTA </vt:lpstr>
      <vt:lpstr>            TSUNAMI READY AND    LAST MILE IN MALTA </vt:lpstr>
      <vt:lpstr>     LEGAL IMPLICATIONS OF PILOTING       TSUNAMI READY-INITIATIVES </vt:lpstr>
      <vt:lpstr> LEGAL IMPLICATIONS OF PILOTING       TSUNAMI READY-INITIATIVES</vt:lpstr>
      <vt:lpstr> LEGAL IMPLICATIONS OF PILOTING       TSUNAMI READY-INITIATIVES</vt:lpstr>
      <vt:lpstr> LEGAL IMPLICATIONS OF PILOTING       TSUNAMI READY-INITIATIVES</vt:lpstr>
      <vt:lpstr> LEGAL IMPLICATIONS OF PILOTING       TSUNAMI READY-INITIATIVES</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TSUNAMI READY PROGRAMME IN NEAM REGION</dc:title>
  <dc:creator>Cecilia Valbonesi</dc:creator>
  <cp:lastModifiedBy>Alejandro Rojas</cp:lastModifiedBy>
  <cp:revision>52</cp:revision>
  <dcterms:created xsi:type="dcterms:W3CDTF">2021-04-04T15:11:01Z</dcterms:created>
  <dcterms:modified xsi:type="dcterms:W3CDTF">2021-11-22T19:46:22Z</dcterms:modified>
</cp:coreProperties>
</file>