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4" r:id="rId3"/>
    <p:sldId id="257" r:id="rId4"/>
    <p:sldId id="258" r:id="rId5"/>
    <p:sldId id="259" r:id="rId6"/>
    <p:sldId id="260" r:id="rId7"/>
    <p:sldId id="266" r:id="rId8"/>
    <p:sldId id="261" r:id="rId9"/>
    <p:sldId id="262" r:id="rId10"/>
    <p:sldId id="269" r:id="rId11"/>
    <p:sldId id="26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79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8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29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54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27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78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75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51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2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55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3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CA1C6-6A08-41C8-AF37-D057BF341000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8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playlist?list=PLWuYED1WVJIO3g5f7y_aDXtX7LVHDmoOn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oc-tsunami.org/index.php?option=com_oe&amp;task=viewEventRecord&amp;eventID=3020" TargetMode="External"/><Relationship Id="rId3" Type="http://schemas.openxmlformats.org/officeDocument/2006/relationships/hyperlink" Target="http://www.ioc-tsunami.org/index.php?option=com_oe&amp;task=viewEventRecord&amp;eventID=2894" TargetMode="External"/><Relationship Id="rId7" Type="http://schemas.openxmlformats.org/officeDocument/2006/relationships/hyperlink" Target="http://www.ioc-tsunami.org/index.php?option=com_oe&amp;task=viewEventRecord&amp;eventID=3017" TargetMode="External"/><Relationship Id="rId12" Type="http://schemas.openxmlformats.org/officeDocument/2006/relationships/hyperlink" Target="http://www.ioc-tsunami.org/index.php?option=com_oe&amp;task=viewEventRecord&amp;eventID=3291" TargetMode="External"/><Relationship Id="rId2" Type="http://schemas.openxmlformats.org/officeDocument/2006/relationships/hyperlink" Target="http://www.ioc-tsunami.org/index.php?option=com_oe&amp;task=viewEventRecord&amp;eventID=29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oc-tsunami.org/index.php?option=com_oe&amp;task=viewEventRecord&amp;eventID=2870" TargetMode="External"/><Relationship Id="rId11" Type="http://schemas.openxmlformats.org/officeDocument/2006/relationships/hyperlink" Target="http://www.ioc-tsunami.org/index.php?option=com_oe&amp;task=viewEventRecord&amp;eventID=3249" TargetMode="External"/><Relationship Id="rId5" Type="http://schemas.openxmlformats.org/officeDocument/2006/relationships/hyperlink" Target="http://www.ioc-tsunami.org/index.php?option=com_oe&amp;task=viewEventRecord&amp;eventID=2896" TargetMode="External"/><Relationship Id="rId10" Type="http://schemas.openxmlformats.org/officeDocument/2006/relationships/hyperlink" Target="http://www.ioc-tsunami.org/index.php?option=com_oe&amp;task=viewEventRecord&amp;eventID=2989" TargetMode="External"/><Relationship Id="rId4" Type="http://schemas.openxmlformats.org/officeDocument/2006/relationships/hyperlink" Target="http://www.ioc-tsunami.org/index.php?option=com_oe&amp;task=viewEventRecord&amp;eventID=2895" TargetMode="External"/><Relationship Id="rId9" Type="http://schemas.openxmlformats.org/officeDocument/2006/relationships/hyperlink" Target="http://www.ioc-tsunami.org/index.php?option=com_oe&amp;task=viewEventRecord&amp;eventID=301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7"/>
          <a:stretch/>
        </p:blipFill>
        <p:spPr>
          <a:xfrm>
            <a:off x="7451834" y="0"/>
            <a:ext cx="4740166" cy="4208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306" y="-284656"/>
            <a:ext cx="4287306" cy="2387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ICG/NEAMTWS XVII Session</a:t>
            </a:r>
            <a:r>
              <a:rPr lang="en-US" sz="4400" dirty="0" smtClean="0">
                <a:solidFill>
                  <a:schemeClr val="bg1"/>
                </a:solidFill>
              </a:rPr>
              <a:t/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24-26 November 2021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0306" y="4205888"/>
            <a:ext cx="3992103" cy="1354084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Report by the</a:t>
            </a:r>
            <a:b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IOC </a:t>
            </a:r>
            <a:r>
              <a:rPr lang="en-US" sz="8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Secretariat</a:t>
            </a:r>
          </a:p>
          <a:p>
            <a:r>
              <a:rPr lang="en-US" sz="5600" b="1" dirty="0"/>
              <a:t>Denis CHANG SENG, PhD </a:t>
            </a:r>
          </a:p>
          <a:p>
            <a:r>
              <a:rPr lang="en-US" sz="4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Programme</a:t>
            </a: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Specialist </a:t>
            </a:r>
            <a:endParaRPr lang="fr-FR" sz="4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Tsunami Unit, Technical Secretary (ICG-NEAMTWS)</a:t>
            </a:r>
            <a:b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Global Ocean Observing System (GOOS) </a:t>
            </a: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&amp; </a:t>
            </a:r>
            <a:b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IOC </a:t>
            </a: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Focal point for MHEWS/ IN-MHEWS</a:t>
            </a:r>
          </a:p>
          <a:p>
            <a:pPr fontAlgn="base"/>
            <a:r>
              <a:rPr lang="fr-FR" sz="4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Intergovernmental</a:t>
            </a:r>
            <a:r>
              <a:rPr lang="fr-FR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r>
              <a:rPr lang="fr-FR" sz="4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Oceanographic</a:t>
            </a:r>
            <a:r>
              <a:rPr lang="fr-FR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Commission of UNESCO </a:t>
            </a:r>
          </a:p>
          <a:p>
            <a:r>
              <a:rPr lang="en-GB" sz="2800" dirty="0"/>
              <a:t>	</a:t>
            </a:r>
            <a:r>
              <a:rPr lang="en-GB" dirty="0"/>
              <a:t/>
            </a:r>
            <a:br>
              <a:rPr lang="en-GB" dirty="0"/>
            </a:br>
            <a:endParaRPr lang="fr-FR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48" y="5918292"/>
            <a:ext cx="1391478" cy="86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784" y="5959723"/>
            <a:ext cx="1804225" cy="7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ile:Mediterranean-sea-from-spaceMediterranean sea from space.png - 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0"/>
            <a:ext cx="7637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PROJECT</a:t>
            </a: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825625"/>
            <a:ext cx="7832835" cy="239953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 smtClean="0"/>
              <a:t>Project </a:t>
            </a:r>
            <a:r>
              <a:rPr lang="en-US" dirty="0"/>
              <a:t>“</a:t>
            </a:r>
            <a:r>
              <a:rPr lang="en-US" i="1" dirty="0">
                <a:solidFill>
                  <a:srgbClr val="0070C0"/>
                </a:solidFill>
              </a:rPr>
              <a:t>Strengthening the Resilience of Coastal Communities in the North-East Atlantic and Mediterranean Region to the Impact of Tsunamis and Other Sea Level-Related Coastal Hazard</a:t>
            </a:r>
            <a:r>
              <a:rPr lang="en-US" dirty="0" smtClean="0"/>
              <a:t>”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Approved</a:t>
            </a:r>
            <a:r>
              <a:rPr lang="en-US" dirty="0" smtClean="0"/>
              <a:t> </a:t>
            </a:r>
            <a:r>
              <a:rPr lang="en-US" dirty="0"/>
              <a:t>by the European Union (EU) Directorate-General for European Civil Protection and Humanitarian Aid Operations (</a:t>
            </a:r>
            <a:r>
              <a:rPr lang="en-US" dirty="0" smtClean="0"/>
              <a:t>DG ECHO</a:t>
            </a:r>
            <a:r>
              <a:rPr lang="en-US" dirty="0"/>
              <a:t>)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846" t="17597" r="18903" b="5848"/>
          <a:stretch/>
        </p:blipFill>
        <p:spPr>
          <a:xfrm>
            <a:off x="8576441" y="1102458"/>
            <a:ext cx="3405351" cy="53238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5" y="4360096"/>
            <a:ext cx="1137745" cy="143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3" y="4225159"/>
            <a:ext cx="1524001" cy="147567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381675"/>
              </p:ext>
            </p:extLst>
          </p:nvPr>
        </p:nvGraphicFramePr>
        <p:xfrm>
          <a:off x="3163614" y="4323886"/>
          <a:ext cx="5156200" cy="23105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89100">
                  <a:extLst>
                    <a:ext uri="{9D8B030D-6E8A-4147-A177-3AD203B41FA5}">
                      <a16:colId xmlns:a16="http://schemas.microsoft.com/office/drawing/2014/main" val="1439040982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3753797426"/>
                    </a:ext>
                  </a:extLst>
                </a:gridCol>
              </a:tblGrid>
              <a:tr h="689487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200" dirty="0">
                          <a:effectLst/>
                        </a:rPr>
                        <a:t>Geographical scope/benefitting countries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>
                          <a:effectLst/>
                        </a:rPr>
                        <a:t>North Eastern Atlantic and Mediterranean Sea:  Cyprus, Egypt, Greece, Malta, Morocco, Spain, and Turkey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1384963713"/>
                  </a:ext>
                </a:extLst>
              </a:tr>
              <a:tr h="689487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200" dirty="0">
                          <a:effectLst/>
                        </a:rPr>
                        <a:t>Technical Advise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>
                          <a:effectLst/>
                        </a:rPr>
                        <a:t>Italy and France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3219025860"/>
                  </a:ext>
                </a:extLst>
              </a:tr>
              <a:tr h="451841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1500" kern="1200">
                          <a:effectLst/>
                        </a:rPr>
                        <a:t>Area of influence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>
                          <a:effectLst/>
                        </a:rPr>
                        <a:t>40 NEAMTWS Member States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319375782"/>
                  </a:ext>
                </a:extLst>
              </a:tr>
              <a:tr h="44402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200">
                          <a:effectLst/>
                        </a:rPr>
                        <a:t>Period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01/09/2021  ---   30/03/2024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4076026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8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END</a:t>
            </a:r>
            <a:endParaRPr lang="fr-FR" dirty="0"/>
          </a:p>
        </p:txBody>
      </p:sp>
      <p:pic>
        <p:nvPicPr>
          <p:cNvPr id="6" name="Picture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95" y="2383357"/>
            <a:ext cx="4762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29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Outline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Documentation</a:t>
            </a:r>
            <a:r>
              <a:rPr lang="fr-FR" dirty="0" smtClean="0"/>
              <a:t> / publications</a:t>
            </a:r>
          </a:p>
          <a:p>
            <a:pPr algn="ctr"/>
            <a:r>
              <a:rPr lang="en-US" dirty="0" smtClean="0"/>
              <a:t>Communication and outreach</a:t>
            </a:r>
            <a:endParaRPr lang="fr-FR" dirty="0" smtClean="0"/>
          </a:p>
          <a:p>
            <a:pPr algn="ctr"/>
            <a:r>
              <a:rPr lang="en-US" dirty="0" smtClean="0"/>
              <a:t>Meetings/Events</a:t>
            </a:r>
          </a:p>
          <a:p>
            <a:pPr algn="ctr"/>
            <a:r>
              <a:rPr lang="en-US" dirty="0" smtClean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4810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DOCUMENTATION </a:t>
            </a:r>
            <a:r>
              <a:rPr lang="fr-FR" b="1" dirty="0" smtClean="0"/>
              <a:t>&amp; PUBLICATION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5 Documentation / Publications</a:t>
            </a:r>
            <a:endParaRPr lang="fr-FR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ICG/NEAMTWS </a:t>
            </a:r>
            <a:r>
              <a:rPr lang="en-US" dirty="0"/>
              <a:t>NEAMWave21 Exercise Manual</a:t>
            </a:r>
            <a:endParaRPr lang="fr-FR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ICG/NEAMTWS Status on Tsunami Education Awareness and Preparedness in NEAM </a:t>
            </a:r>
            <a:r>
              <a:rPr lang="en-US" dirty="0" smtClean="0"/>
              <a:t>region (Under Final Review)</a:t>
            </a:r>
            <a:endParaRPr lang="fr-FR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ICG/NEAMTWS 2030 </a:t>
            </a:r>
            <a:r>
              <a:rPr lang="en-US" dirty="0" smtClean="0">
                <a:solidFill>
                  <a:srgbClr val="0070C0"/>
                </a:solidFill>
              </a:rPr>
              <a:t>Strategy (Under Final Review)</a:t>
            </a:r>
            <a:endParaRPr lang="fr-FR" dirty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Documentation on Sea Level Network in Northern Africa-IOC-Africa and TSU Initiative (Ongoing)</a:t>
            </a:r>
            <a:endParaRPr lang="fr-FR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Development of a coastal multi-risk perception, resilience study and survey questionnaires</a:t>
            </a:r>
            <a:endParaRPr lang="fr-FR" dirty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51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COMMUNICATION, OUTREACH  </a:t>
            </a:r>
            <a:r>
              <a:rPr lang="en-US" b="1" dirty="0"/>
              <a:t>IMPACT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723420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sz="1700" b="1" dirty="0" smtClean="0">
                <a:solidFill>
                  <a:srgbClr val="0070C0"/>
                </a:solidFill>
              </a:rPr>
              <a:t>9 Articles</a:t>
            </a:r>
            <a:endParaRPr lang="en-US" sz="1700" b="1" dirty="0" smtClean="0">
              <a:solidFill>
                <a:srgbClr val="0070C0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 smtClean="0"/>
              <a:t>Concerns </a:t>
            </a:r>
            <a:r>
              <a:rPr lang="en-US" sz="1400" dirty="0"/>
              <a:t>in the wider region about the possible flank collapse of </a:t>
            </a:r>
            <a:r>
              <a:rPr lang="en-US" sz="1400" dirty="0" err="1"/>
              <a:t>Cumbre</a:t>
            </a:r>
            <a:r>
              <a:rPr lang="en-US" sz="1400" dirty="0"/>
              <a:t> </a:t>
            </a:r>
            <a:r>
              <a:rPr lang="en-US" sz="1400" dirty="0" err="1"/>
              <a:t>Vieja</a:t>
            </a:r>
            <a:r>
              <a:rPr lang="en-US" sz="1400" dirty="0"/>
              <a:t> triggering a tsunami. Role of Tsunami Early Warning and Mitigation System in the region</a:t>
            </a:r>
            <a:endParaRPr lang="fr-FR" sz="1400" dirty="0"/>
          </a:p>
          <a:p>
            <a:pPr marL="342900" lvl="0" indent="-342900">
              <a:buFont typeface="+mj-lt"/>
              <a:buAutoNum type="arabicPeriod"/>
            </a:pPr>
            <a:r>
              <a:rPr lang="en-US" sz="1400" dirty="0"/>
              <a:t>Italy launches new sea level observation network to help enhance the detection, monitoring of tsunamis, and other sea level hazards in the Mediterranean Region</a:t>
            </a:r>
            <a:endParaRPr lang="fr-FR" sz="1400" dirty="0"/>
          </a:p>
          <a:p>
            <a:pPr marL="342900" lvl="0" indent="-342900">
              <a:buFont typeface="+mj-lt"/>
              <a:buAutoNum type="arabicPeriod"/>
            </a:pPr>
            <a:r>
              <a:rPr lang="en-US" sz="1400" dirty="0"/>
              <a:t>Working Together Towards Community Tsunami Ready in the NEAM Region</a:t>
            </a:r>
            <a:endParaRPr lang="fr-FR" sz="1400" dirty="0"/>
          </a:p>
          <a:p>
            <a:pPr marL="342900" lvl="0" indent="-342900">
              <a:buFont typeface="+mj-lt"/>
              <a:buAutoNum type="arabicPeriod"/>
            </a:pPr>
            <a:r>
              <a:rPr lang="en-US" sz="1400" dirty="0"/>
              <a:t>An international team coordinated by INGV presents a new model for tsunami early warning following an earthquake</a:t>
            </a:r>
            <a:endParaRPr lang="fr-FR" sz="1400" dirty="0"/>
          </a:p>
          <a:p>
            <a:pPr marL="342900" lvl="0" indent="-342900">
              <a:buFont typeface="+mj-lt"/>
              <a:buAutoNum type="arabicPeriod"/>
            </a:pPr>
            <a:r>
              <a:rPr lang="en-US" sz="1400" dirty="0"/>
              <a:t>The Tsunami Snapshots: A New Spotlight on Regional and National Tsunami Warning and Mitigation System</a:t>
            </a:r>
            <a:endParaRPr lang="fr-FR" sz="1400" dirty="0"/>
          </a:p>
          <a:p>
            <a:pPr marL="342900" lvl="0" indent="-342900">
              <a:buFont typeface="+mj-lt"/>
              <a:buAutoNum type="arabicPeriod"/>
            </a:pPr>
            <a:r>
              <a:rPr lang="en-US" sz="1400" dirty="0"/>
              <a:t>Emerging Pilot Tsunami Ready Initiatives: Italy’s Civil Protection Council of Ministers establishes the Italian National Tsunami Ready Board, a first in NEAM Region</a:t>
            </a:r>
            <a:endParaRPr lang="fr-FR" sz="1400" dirty="0"/>
          </a:p>
          <a:p>
            <a:pPr marL="342900" lvl="0" indent="-342900">
              <a:buFont typeface="+mj-lt"/>
              <a:buAutoNum type="arabicPeriod"/>
            </a:pPr>
            <a:r>
              <a:rPr lang="fr-FR" sz="1400" dirty="0"/>
              <a:t>ECO Magazine UN </a:t>
            </a:r>
            <a:r>
              <a:rPr lang="fr-FR" sz="1400" dirty="0" err="1"/>
              <a:t>Decade</a:t>
            </a:r>
            <a:r>
              <a:rPr lang="fr-FR" sz="1400" dirty="0"/>
              <a:t> Article: </a:t>
            </a:r>
            <a:r>
              <a:rPr lang="fr-FR" sz="1400" dirty="0" err="1"/>
              <a:t>Safer</a:t>
            </a:r>
            <a:r>
              <a:rPr lang="fr-FR" sz="1400" dirty="0"/>
              <a:t> </a:t>
            </a:r>
            <a:r>
              <a:rPr lang="fr-FR" sz="1400" dirty="0" err="1"/>
              <a:t>Coastal</a:t>
            </a:r>
            <a:r>
              <a:rPr lang="fr-FR" sz="1400" dirty="0"/>
              <a:t> Zones by 2030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/>
              <a:t>Greek Tsunami Service Provider Announces the Deployment of New Tsunami Information Products</a:t>
            </a:r>
            <a:endParaRPr lang="fr-FR" sz="1400" dirty="0"/>
          </a:p>
          <a:p>
            <a:pPr marL="342900" lvl="0" indent="-342900">
              <a:buFont typeface="+mj-lt"/>
              <a:buAutoNum type="arabicPeriod"/>
            </a:pPr>
            <a:r>
              <a:rPr lang="en-US" sz="1400" dirty="0"/>
              <a:t>Countries in NEAM region Prepare for the fourth Regional Tsunami Exercise (NEAMWave21)</a:t>
            </a:r>
            <a:endParaRPr lang="fr-FR" sz="1400" dirty="0"/>
          </a:p>
          <a:p>
            <a:pPr marL="342900" lvl="0" indent="-342900">
              <a:buFont typeface="+mj-lt"/>
              <a:buAutoNum type="arabicPeriod"/>
            </a:pPr>
            <a:endParaRPr lang="fr-FR" sz="1400" dirty="0"/>
          </a:p>
        </p:txBody>
      </p:sp>
      <p:pic>
        <p:nvPicPr>
          <p:cNvPr id="3074" name="Picture 2" descr="http://neamtic.ioc-unesco.org/images/Neamtic/Safer_Coastal_Zones_UN_Decade_ECO_MAGAZIN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107" y="1655847"/>
            <a:ext cx="1860605" cy="202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neamtic.ioc-unesco.org/images/Neamtic/articles/cumbre_vieja_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77" y="1655848"/>
            <a:ext cx="3091263" cy="205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ay be an image of body of water and text that says 'U NESCO IOC TSUNAMI SECTION INTERGOVERNMENTAL COORDINATI ROUP FOR NORTH-EASTERN NORTH- ATLANTIC,THE ATLANTIC,THE_MEDITERRANEANAND CONNECTED SEAS, TSUNAMI MEDITERRANEAN WARNING AND MITIGATION SYSTEM ICG/NEAMTWS) 2'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77" y="3857439"/>
            <a:ext cx="2366675" cy="279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merging Pilot Tsunami Ready Initiatives: Italy’s Civil Protection Council of Ministers establishes the Italian National Tsunami Ready Board, a first in NEAM Reg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85" y="5356576"/>
            <a:ext cx="2481727" cy="12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May be an image of text that says 'URESCO ICG/NEAMTWS TSUNAMI EXERCISE NEAMWave21'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84" y="3857439"/>
            <a:ext cx="2481727" cy="7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781" y="938676"/>
            <a:ext cx="5292190" cy="75201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COMMUNICATION, OUTREACH  IMPACT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471" y="2103928"/>
            <a:ext cx="5102809" cy="4008297"/>
          </a:xfrm>
        </p:spPr>
        <p:txBody>
          <a:bodyPr/>
          <a:lstStyle/>
          <a:p>
            <a:r>
              <a:rPr lang="en-US" dirty="0"/>
              <a:t>1 Video on WTAD EU ECHO Project / Tsunami Ready</a:t>
            </a:r>
            <a:endParaRPr lang="fr-FR" dirty="0"/>
          </a:p>
          <a:p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284" y="3584662"/>
            <a:ext cx="4743357" cy="2668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285" y="822457"/>
            <a:ext cx="4743357" cy="2562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81" y="3584662"/>
            <a:ext cx="5102809" cy="2668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19284" y="645206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>
                <a:hlinkClick r:id="rId5"/>
              </a:rPr>
              <a:t>https://www.youtube.com/playlist?list=PLWuYED1WVJIO3g5f7y_aDXtX7LVHDmoOn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9718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MEETINGS/ EVENTS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804036"/>
              </p:ext>
            </p:extLst>
          </p:nvPr>
        </p:nvGraphicFramePr>
        <p:xfrm>
          <a:off x="906308" y="1027906"/>
          <a:ext cx="9992920" cy="5473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9292">
                  <a:extLst>
                    <a:ext uri="{9D8B030D-6E8A-4147-A177-3AD203B41FA5}">
                      <a16:colId xmlns:a16="http://schemas.microsoft.com/office/drawing/2014/main" val="2767664185"/>
                    </a:ext>
                  </a:extLst>
                </a:gridCol>
                <a:gridCol w="8993628">
                  <a:extLst>
                    <a:ext uri="{9D8B030D-6E8A-4147-A177-3AD203B41FA5}">
                      <a16:colId xmlns:a16="http://schemas.microsoft.com/office/drawing/2014/main" val="1461030415"/>
                    </a:ext>
                  </a:extLst>
                </a:gridCol>
              </a:tblGrid>
              <a:tr h="359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19 </a:t>
                      </a:r>
                      <a:r>
                        <a:rPr lang="fr-FR" sz="1200" dirty="0" err="1" smtClean="0">
                          <a:effectLst/>
                        </a:rPr>
                        <a:t>Feb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 dirty="0">
                          <a:effectLst/>
                          <a:hlinkClick r:id="rId2"/>
                        </a:rPr>
                        <a:t>ERCC-IOC Training NEAMWave21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4261139037"/>
                  </a:ext>
                </a:extLst>
              </a:tr>
              <a:tr h="1099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22 </a:t>
                      </a:r>
                      <a:r>
                        <a:rPr lang="fr-FR" sz="1200" dirty="0" smtClean="0">
                          <a:effectLst/>
                        </a:rPr>
                        <a:t>– 23 </a:t>
                      </a:r>
                      <a:r>
                        <a:rPr lang="fr-FR" sz="1200" dirty="0" err="1" smtClean="0">
                          <a:effectLst/>
                        </a:rPr>
                        <a:t>Feb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  <a:hlinkClick r:id="rId3"/>
                        </a:rPr>
                        <a:t>TOWS WG Inter-ICG TT DMP: TOWS WG Inter-ICG Task Team on Disaster Management &amp; </a:t>
                      </a:r>
                      <a:r>
                        <a:rPr lang="en-US" sz="1200" u="sng" dirty="0" smtClean="0">
                          <a:effectLst/>
                          <a:hlinkClick r:id="rId3"/>
                        </a:rPr>
                        <a:t>Preparedness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New Technical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Secretary for TT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DMP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Prepared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Summary Reported of TT DMP</a:t>
                      </a:r>
                      <a:endParaRPr lang="fr-FR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Organized Three TT DMP online meetings: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200" dirty="0" smtClean="0">
                          <a:effectLst/>
                        </a:rPr>
                        <a:t>Regional </a:t>
                      </a:r>
                      <a:r>
                        <a:rPr lang="en-US" sz="1200" dirty="0">
                          <a:effectLst/>
                        </a:rPr>
                        <a:t>Wave Exercises, Nominations of Experts to the: </a:t>
                      </a:r>
                      <a:endParaRPr lang="fr-FR" sz="1200" dirty="0" smtClean="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GB" sz="1200" dirty="0" smtClean="0">
                          <a:effectLst/>
                        </a:rPr>
                        <a:t>Recommendation</a:t>
                      </a:r>
                      <a:r>
                        <a:rPr lang="en-GB" sz="1200" baseline="0" dirty="0" smtClean="0">
                          <a:effectLst/>
                        </a:rPr>
                        <a:t> of TT-DMP  on the Tsunami </a:t>
                      </a:r>
                      <a:r>
                        <a:rPr lang="en-GB" sz="1200" dirty="0" smtClean="0">
                          <a:effectLst/>
                        </a:rPr>
                        <a:t>International </a:t>
                      </a:r>
                      <a:r>
                        <a:rPr lang="en-GB" sz="1200" dirty="0">
                          <a:effectLst/>
                        </a:rPr>
                        <a:t>Science </a:t>
                      </a:r>
                      <a:r>
                        <a:rPr lang="en-GB" sz="1200" dirty="0" smtClean="0">
                          <a:effectLst/>
                        </a:rPr>
                        <a:t>Committee</a:t>
                      </a:r>
                      <a:endParaRPr lang="fr-FR" sz="1200" dirty="0" smtClean="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GB" sz="1200" dirty="0" smtClean="0">
                          <a:effectLst/>
                        </a:rPr>
                        <a:t>Recommendation</a:t>
                      </a:r>
                      <a:r>
                        <a:rPr lang="en-GB" sz="1200" baseline="0" dirty="0" smtClean="0">
                          <a:effectLst/>
                        </a:rPr>
                        <a:t> of TT-DMP on the </a:t>
                      </a:r>
                      <a:r>
                        <a:rPr lang="en-GB" sz="1200" dirty="0" smtClean="0">
                          <a:effectLst/>
                        </a:rPr>
                        <a:t>International </a:t>
                      </a:r>
                      <a:r>
                        <a:rPr lang="en-GB" sz="1200" dirty="0">
                          <a:effectLst/>
                        </a:rPr>
                        <a:t>Tsunami Coalition-broader </a:t>
                      </a:r>
                      <a:r>
                        <a:rPr lang="en-GB" sz="1200" dirty="0" smtClean="0">
                          <a:effectLst/>
                        </a:rPr>
                        <a:t>stakeholders</a:t>
                      </a:r>
                      <a:endParaRPr lang="fr-FR" sz="1200" dirty="0">
                        <a:effectLst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863204848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 </a:t>
                      </a:r>
                      <a:r>
                        <a:rPr lang="fr-FR" sz="1200" dirty="0" smtClean="0">
                          <a:effectLst/>
                        </a:rPr>
                        <a:t>2- 23 </a:t>
                      </a:r>
                      <a:r>
                        <a:rPr lang="fr-FR" sz="1200" dirty="0" err="1" smtClean="0">
                          <a:effectLst/>
                        </a:rPr>
                        <a:t>Feb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  <a:hlinkClick r:id="rId4"/>
                        </a:rPr>
                        <a:t>TOWS WG Inter-ICG TT TWO: TOWS-WG Inter-ICG Task Team on Tsunami Watch Operations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111440780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25- 26 </a:t>
                      </a:r>
                      <a:r>
                        <a:rPr lang="fr-FR" sz="1200" dirty="0" err="1" smtClean="0">
                          <a:effectLst/>
                        </a:rPr>
                        <a:t>Feb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  <a:hlinkClick r:id="rId5"/>
                        </a:rPr>
                        <a:t>TOWS-WG-XIV: 14th session of Working Group on Tsunamis and Other Hazards Related to Sea-Level Warning and Mitigation Systems (TOWS-WG)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4192785228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effectLst/>
                        </a:rPr>
                        <a:t>9– </a:t>
                      </a:r>
                      <a:r>
                        <a:rPr lang="fr-FR" sz="1400" b="1" dirty="0">
                          <a:effectLst/>
                        </a:rPr>
                        <a:t>10 </a:t>
                      </a:r>
                      <a:r>
                        <a:rPr lang="fr-FR" sz="1400" b="1" dirty="0" smtClean="0">
                          <a:effectLst/>
                        </a:rPr>
                        <a:t>Mar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hlinkClick r:id="rId6"/>
                        </a:rPr>
                        <a:t>NEAMWave21: ICGNEAMTWS NEAMWave21 Tsunami Exercise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1853083127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1 </a:t>
                      </a:r>
                      <a:r>
                        <a:rPr lang="fr-FR" sz="1200" dirty="0" err="1" smtClean="0">
                          <a:effectLst/>
                        </a:rPr>
                        <a:t>Apr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>
                          <a:effectLst/>
                          <a:hlinkClick r:id="rId7"/>
                        </a:rPr>
                        <a:t>TT on Documentation ICGNEAMTWS 2030 Strategy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3248555084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2 </a:t>
                      </a:r>
                      <a:r>
                        <a:rPr lang="fr-FR" sz="1200" dirty="0" err="1" smtClean="0">
                          <a:effectLst/>
                        </a:rPr>
                        <a:t>Apr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  <a:hlinkClick r:id="rId8"/>
                        </a:rPr>
                        <a:t>ICG/NEAMTWS TT on Operations Strategy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293148986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6 </a:t>
                      </a:r>
                      <a:r>
                        <a:rPr lang="fr-FR" sz="1200" dirty="0" err="1" smtClean="0">
                          <a:effectLst/>
                        </a:rPr>
                        <a:t>Apr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  <a:hlinkClick r:id="rId9"/>
                        </a:rPr>
                        <a:t>First ICG-NEAMTWS Tsunami Ready TEAM Meeting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1712438691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8</a:t>
                      </a:r>
                      <a:r>
                        <a:rPr lang="fr-FR" sz="1200" dirty="0">
                          <a:effectLst/>
                        </a:rPr>
                        <a:t> - </a:t>
                      </a:r>
                      <a:r>
                        <a:rPr lang="fr-FR" sz="1200" dirty="0" smtClean="0">
                          <a:effectLst/>
                        </a:rPr>
                        <a:t>9 </a:t>
                      </a:r>
                      <a:r>
                        <a:rPr lang="fr-FR" sz="1200" dirty="0" err="1" smtClean="0">
                          <a:effectLst/>
                        </a:rPr>
                        <a:t>Apr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  <a:hlinkClick r:id="rId10"/>
                        </a:rPr>
                        <a:t>ICGNEAMTWS SC 2021: Virtual ICGNEAMTWS Steering Committee Meeting 2021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2825972541"/>
                  </a:ext>
                </a:extLst>
              </a:tr>
              <a:tr h="379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8 </a:t>
                      </a:r>
                      <a:r>
                        <a:rPr lang="fr-FR" sz="1200" dirty="0" err="1" smtClean="0">
                          <a:effectLst/>
                        </a:rPr>
                        <a:t>Jul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  <a:hlinkClick r:id="rId11"/>
                        </a:rPr>
                        <a:t>ICG/NEAMTWS Task Team on Operations Virtual Meeting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4057851893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4-7 </a:t>
                      </a:r>
                      <a:r>
                        <a:rPr lang="fr-FR" sz="1200" dirty="0" err="1">
                          <a:effectLst/>
                        </a:rPr>
                        <a:t>Nov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70C0"/>
                          </a:solidFill>
                          <a:effectLst/>
                        </a:rPr>
                        <a:t>TLM End to End Exercises in Marsaxlokk, Malta and Exercises in France </a:t>
                      </a:r>
                      <a:endParaRPr lang="fr-FR" sz="1400" b="1" i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694780494"/>
                  </a:ext>
                </a:extLst>
              </a:tr>
              <a:tr h="211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8 </a:t>
                      </a:r>
                      <a:r>
                        <a:rPr lang="fr-FR" sz="1200" dirty="0" err="1">
                          <a:effectLst/>
                        </a:rPr>
                        <a:t>Nov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</a:rPr>
                        <a:t>World Tsunami Awareness Day, Webinar organized by </a:t>
                      </a:r>
                      <a:r>
                        <a:rPr lang="en-US" sz="1400" b="1" dirty="0" smtClean="0">
                          <a:solidFill>
                            <a:srgbClr val="0070C0"/>
                          </a:solidFill>
                          <a:effectLst/>
                        </a:rPr>
                        <a:t>NIOF, Egypt</a:t>
                      </a:r>
                      <a:endParaRPr lang="fr-FR" sz="1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3110217849"/>
                  </a:ext>
                </a:extLst>
              </a:tr>
              <a:tr h="359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24 - 26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  <a:hlinkClick r:id="rId12"/>
                        </a:rPr>
                        <a:t>ICG/NEAMTWS XVII : 17th Session of the Intergovernmental Coordination Group for the Tsunami Early Warning and Mitigation System in the North-eastern Atlantic, the Mediterranean and Connected Seas (Hybrid)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2930" marT="31465" marB="31465"/>
                </a:tc>
                <a:extLst>
                  <a:ext uri="{0D108BD9-81ED-4DB2-BD59-A6C34878D82A}">
                    <a16:rowId xmlns:a16="http://schemas.microsoft.com/office/drawing/2014/main" val="1632459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7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35" y="1385397"/>
            <a:ext cx="4861698" cy="27699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Last Mile Project-Phase 2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Malta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81" y="2513952"/>
            <a:ext cx="4731057" cy="3735043"/>
          </a:xfrm>
        </p:spPr>
        <p:txBody>
          <a:bodyPr>
            <a:noAutofit/>
          </a:bodyPr>
          <a:lstStyle/>
          <a:p>
            <a:r>
              <a:rPr lang="en-CA" sz="1814" dirty="0" smtClean="0"/>
              <a:t>Project </a:t>
            </a:r>
            <a:r>
              <a:rPr lang="en-CA" sz="1814" dirty="0"/>
              <a:t>Implementation Study Area: Marsaxlokk town</a:t>
            </a:r>
          </a:p>
          <a:p>
            <a:r>
              <a:rPr lang="en-CA" sz="1814" dirty="0" smtClean="0"/>
              <a:t>Malta first end-to-end exercise</a:t>
            </a:r>
            <a:r>
              <a:rPr lang="en-CA" sz="1814" dirty="0"/>
              <a:t>, 5 Nov 2021 </a:t>
            </a:r>
          </a:p>
          <a:p>
            <a:pPr marL="0" indent="0">
              <a:buNone/>
            </a:pPr>
            <a:endParaRPr lang="fr-FR" sz="318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01" y="-26420"/>
            <a:ext cx="6050700" cy="36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473659" y="5402801"/>
            <a:ext cx="2002415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 smtClean="0">
                <a:cs typeface="72 Condensed" panose="020B0506030000000003" pitchFamily="34" charset="0"/>
              </a:rPr>
              <a:t>Source </a:t>
            </a:r>
            <a:br>
              <a:rPr lang="en-US" sz="1633" dirty="0" smtClean="0">
                <a:cs typeface="72 Condensed" panose="020B0506030000000003" pitchFamily="34" charset="0"/>
              </a:rPr>
            </a:br>
            <a:r>
              <a:rPr lang="en-US" sz="1633" dirty="0" smtClean="0">
                <a:cs typeface="72 Condensed" panose="020B0506030000000003" pitchFamily="34" charset="0"/>
              </a:rPr>
              <a:t>Malta CPD /JRC / M. </a:t>
            </a:r>
            <a:r>
              <a:rPr lang="en-US" sz="1633" dirty="0" err="1" smtClean="0">
                <a:cs typeface="72 Condensed" panose="020B0506030000000003" pitchFamily="34" charset="0"/>
              </a:rPr>
              <a:t>Sanitini</a:t>
            </a:r>
            <a:r>
              <a:rPr lang="en-US" sz="1633" dirty="0" smtClean="0">
                <a:cs typeface="72 Condensed" panose="020B0506030000000003" pitchFamily="34" charset="0"/>
              </a:rPr>
              <a:t> 2021</a:t>
            </a:r>
            <a:endParaRPr lang="fr-FR" sz="1633" dirty="0">
              <a:cs typeface="72 Condensed" panose="020B05060300000000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522" t="17915" r="34554" b="62849"/>
          <a:stretch/>
        </p:blipFill>
        <p:spPr>
          <a:xfrm>
            <a:off x="6401129" y="3894498"/>
            <a:ext cx="2074945" cy="804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177" t="19430" r="55986" b="22273"/>
          <a:stretch/>
        </p:blipFill>
        <p:spPr>
          <a:xfrm>
            <a:off x="8808433" y="3584027"/>
            <a:ext cx="3383568" cy="3273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684456">
            <a:off x="234219" y="1103973"/>
            <a:ext cx="151165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First Mission since  Feb 2020</a:t>
            </a:r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12387"/>
          <a:stretch/>
        </p:blipFill>
        <p:spPr>
          <a:xfrm>
            <a:off x="33010" y="3584027"/>
            <a:ext cx="6108290" cy="3273973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5222567" y="3058967"/>
            <a:ext cx="45719" cy="4571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1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MEETINGS/ EVENTS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396" y="1383527"/>
            <a:ext cx="5323453" cy="3227029"/>
          </a:xfrm>
        </p:spPr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Arab Regional </a:t>
            </a:r>
            <a:r>
              <a:rPr lang="en-US" dirty="0"/>
              <a:t>Platform for Disaster Risk </a:t>
            </a:r>
            <a:r>
              <a:rPr lang="en-US" dirty="0" smtClean="0"/>
              <a:t>Reduction, 8-11 Nov 2021</a:t>
            </a:r>
            <a:endParaRPr lang="fr-FR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540190" y="3196425"/>
            <a:ext cx="4970064" cy="326798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/>
          <a:srcRect l="-110" t="-588" r="25375" b="4116"/>
          <a:stretch/>
        </p:blipFill>
        <p:spPr bwMode="auto">
          <a:xfrm>
            <a:off x="6096000" y="3053302"/>
            <a:ext cx="5257800" cy="3481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9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MEETINGS/EVENTS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1095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23 </a:t>
            </a:r>
            <a:r>
              <a:rPr lang="en-US" dirty="0" smtClean="0"/>
              <a:t>-</a:t>
            </a:r>
            <a:r>
              <a:rPr lang="en-US" dirty="0"/>
              <a:t> 28 May </a:t>
            </a:r>
            <a:r>
              <a:rPr lang="en-US" dirty="0" smtClean="0"/>
              <a:t>2022 </a:t>
            </a:r>
            <a:r>
              <a:rPr lang="en-US" b="1" dirty="0" smtClean="0"/>
              <a:t>Seventh </a:t>
            </a:r>
            <a:r>
              <a:rPr lang="en-US" b="1" dirty="0"/>
              <a:t>Session of the Global Platform for Disaster Risk reduction ( GP2022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pPr lvl="1"/>
            <a:r>
              <a:rPr lang="en-US" dirty="0" smtClean="0"/>
              <a:t>Coordinating IOC UNESCO Input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</a:rPr>
              <a:t>Thematic </a:t>
            </a:r>
            <a:r>
              <a:rPr lang="en-US" dirty="0" smtClean="0">
                <a:solidFill>
                  <a:srgbClr val="0070C0"/>
                </a:solidFill>
              </a:rPr>
              <a:t>Session 3 </a:t>
            </a:r>
            <a:r>
              <a:rPr lang="en-US" dirty="0"/>
              <a:t>Organizing </a:t>
            </a:r>
            <a:r>
              <a:rPr lang="en-US" dirty="0" smtClean="0"/>
              <a:t>Team Member on Thematic Session: Multi-hazard and Multi Sector</a:t>
            </a:r>
            <a:endParaRPr lang="fr-FR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</a:rPr>
              <a:t>Thematic Session </a:t>
            </a:r>
            <a:r>
              <a:rPr lang="en-US" dirty="0" smtClean="0">
                <a:solidFill>
                  <a:srgbClr val="0070C0"/>
                </a:solidFill>
              </a:rPr>
              <a:t>15 </a:t>
            </a:r>
            <a:r>
              <a:rPr lang="en-US" dirty="0" smtClean="0"/>
              <a:t>Organizing Team Member on EWEA</a:t>
            </a:r>
            <a:endParaRPr lang="fr-FR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Member of IN-MHEWS </a:t>
            </a:r>
            <a:r>
              <a:rPr lang="en-US" dirty="0" smtClean="0"/>
              <a:t>Planning and Organization of IN-MHEWS Side Event at GP2022</a:t>
            </a:r>
            <a:endParaRPr lang="fr-FR" dirty="0" smtClean="0"/>
          </a:p>
          <a:p>
            <a:endParaRPr lang="en-US" b="1" dirty="0"/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35" t="10247" r="28490" b="6584"/>
          <a:stretch/>
        </p:blipFill>
        <p:spPr>
          <a:xfrm>
            <a:off x="6048205" y="1920217"/>
            <a:ext cx="5697691" cy="39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756</Words>
  <Application>Microsoft Office PowerPoint</Application>
  <PresentationFormat>Widescreen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72 Condensed</vt:lpstr>
      <vt:lpstr>Arial</vt:lpstr>
      <vt:lpstr>Calibri</vt:lpstr>
      <vt:lpstr>Calibri Light</vt:lpstr>
      <vt:lpstr>Times New Roman</vt:lpstr>
      <vt:lpstr>Wingdings</vt:lpstr>
      <vt:lpstr>Office Theme</vt:lpstr>
      <vt:lpstr>ICG/NEAMTWS XVII Session 24-26 November 2021</vt:lpstr>
      <vt:lpstr>Outline</vt:lpstr>
      <vt:lpstr>DOCUMENTATION &amp; PUBLICATION </vt:lpstr>
      <vt:lpstr>COMMUNICATION, OUTREACH  IMPACT </vt:lpstr>
      <vt:lpstr>COMMUNICATION, OUTREACH  IMPACT</vt:lpstr>
      <vt:lpstr>MEETINGS/ EVENTS  </vt:lpstr>
      <vt:lpstr>Last Mile Project-Phase 2  Malta</vt:lpstr>
      <vt:lpstr>MEETINGS/ EVENTS  </vt:lpstr>
      <vt:lpstr>MEETINGS/EVENTS </vt:lpstr>
      <vt:lpstr>PROJECT </vt:lpstr>
      <vt:lpstr>END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 Seng, Denis</dc:creator>
  <cp:lastModifiedBy>Chang Seng, Denis</cp:lastModifiedBy>
  <cp:revision>74</cp:revision>
  <dcterms:created xsi:type="dcterms:W3CDTF">2021-11-14T19:41:27Z</dcterms:created>
  <dcterms:modified xsi:type="dcterms:W3CDTF">2021-11-22T20:26:02Z</dcterms:modified>
</cp:coreProperties>
</file>