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  <p:sldMasterId id="2147483651" r:id="rId5"/>
    <p:sldMasterId id="2147483652" r:id="rId6"/>
  </p:sldMasterIdLst>
  <p:notesMasterIdLst>
    <p:notesMasterId r:id="rId13"/>
  </p:notesMasterIdLst>
  <p:handoutMasterIdLst>
    <p:handoutMasterId r:id="rId14"/>
  </p:handoutMasterIdLst>
  <p:sldIdLst>
    <p:sldId id="407" r:id="rId7"/>
    <p:sldId id="398" r:id="rId8"/>
    <p:sldId id="393" r:id="rId9"/>
    <p:sldId id="415" r:id="rId10"/>
    <p:sldId id="412" r:id="rId11"/>
    <p:sldId id="408" r:id="rId12"/>
  </p:sldIdLst>
  <p:sldSz cx="9144000" cy="6858000" type="screen4x3"/>
  <p:notesSz cx="6794500" cy="9906000"/>
  <p:defaultTextStyle>
    <a:defPPr>
      <a:defRPr lang="en-GB"/>
    </a:defPPr>
    <a:lvl1pPr algn="l" rtl="0" fontAlgn="base">
      <a:spcBef>
        <a:spcPct val="50000"/>
      </a:spcBef>
      <a:spcAft>
        <a:spcPct val="0"/>
      </a:spcAft>
      <a:defRPr sz="15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5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5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5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5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5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5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5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5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6697BF"/>
    <a:srgbClr val="666699"/>
    <a:srgbClr val="FFCC00"/>
    <a:srgbClr val="CC99FF"/>
    <a:srgbClr val="FF3300"/>
    <a:srgbClr val="FFFFCC"/>
    <a:srgbClr val="0000FF"/>
    <a:srgbClr val="99FF66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42" autoAdjust="0"/>
    <p:restoredTop sz="69811" autoAdjust="0"/>
  </p:normalViewPr>
  <p:slideViewPr>
    <p:cSldViewPr>
      <p:cViewPr varScale="1">
        <p:scale>
          <a:sx n="64" d="100"/>
          <a:sy n="64" d="100"/>
        </p:scale>
        <p:origin x="246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3390" y="60"/>
      </p:cViewPr>
      <p:guideLst>
        <p:guide orient="horz" pos="3120"/>
        <p:guide pos="214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A7F01D-8F61-43CB-983D-714B4AF47FB7}" type="doc">
      <dgm:prSet loTypeId="urn:microsoft.com/office/officeart/2005/8/layout/cycle5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BAF821-B433-4389-9C2F-00C54BF0D361}">
      <dgm:prSet phldrT="[Text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rgbClr val="FFCC00"/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1600" b="0" dirty="0" smtClean="0"/>
            <a:t>ii. Support management of NEAMTIC and IOC-TSUNAMI</a:t>
          </a:r>
        </a:p>
        <a:p>
          <a:pPr>
            <a:spcAft>
              <a:spcPts val="0"/>
            </a:spcAft>
          </a:pPr>
          <a:r>
            <a:rPr lang="en-US" sz="1600" b="0" dirty="0" smtClean="0"/>
            <a:t>Portals, including social media sites. </a:t>
          </a:r>
          <a:endParaRPr lang="en-US" sz="1600" b="0" dirty="0"/>
        </a:p>
      </dgm:t>
    </dgm:pt>
    <dgm:pt modelId="{C9740974-E07A-4BDA-B940-25C9F96A6B57}" type="parTrans" cxnId="{959BC4EB-7D1D-447D-9539-3DFB9CE91EBE}">
      <dgm:prSet/>
      <dgm:spPr/>
      <dgm:t>
        <a:bodyPr/>
        <a:lstStyle/>
        <a:p>
          <a:endParaRPr lang="en-US"/>
        </a:p>
      </dgm:t>
    </dgm:pt>
    <dgm:pt modelId="{0F578B39-87A1-4807-ACD8-5F465F45DA5D}" type="sibTrans" cxnId="{959BC4EB-7D1D-447D-9539-3DFB9CE91EBE}">
      <dgm:prSet/>
      <dgm:spPr/>
      <dgm:t>
        <a:bodyPr/>
        <a:lstStyle/>
        <a:p>
          <a:endParaRPr lang="en-US"/>
        </a:p>
      </dgm:t>
    </dgm:pt>
    <dgm:pt modelId="{A13EDC72-59C4-47EC-BAF5-1591665DBBCD}">
      <dgm:prSet phldrT="[Text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rgbClr val="CC99FF"/>
        </a:solidFill>
      </dgm:spPr>
      <dgm:t>
        <a:bodyPr/>
        <a:lstStyle/>
        <a:p>
          <a:r>
            <a:rPr lang="en-US" sz="1600" b="0" dirty="0" smtClean="0"/>
            <a:t>iii. Support preparation and evaluation of NEAMWave21 (Survey) </a:t>
          </a:r>
          <a:endParaRPr lang="en-US" sz="1600" b="0" dirty="0"/>
        </a:p>
      </dgm:t>
    </dgm:pt>
    <dgm:pt modelId="{19C344A1-9697-4DEC-8EE9-4EB907D92BCB}" type="parTrans" cxnId="{3E928DD5-B775-4872-ABFF-4436034EB422}">
      <dgm:prSet/>
      <dgm:spPr/>
      <dgm:t>
        <a:bodyPr/>
        <a:lstStyle/>
        <a:p>
          <a:endParaRPr lang="en-US"/>
        </a:p>
      </dgm:t>
    </dgm:pt>
    <dgm:pt modelId="{79279377-3B16-4ED1-B16E-EBA77FEB4604}" type="sibTrans" cxnId="{3E928DD5-B775-4872-ABFF-4436034EB422}">
      <dgm:prSet/>
      <dgm:spPr/>
      <dgm:t>
        <a:bodyPr/>
        <a:lstStyle/>
        <a:p>
          <a:endParaRPr lang="en-US"/>
        </a:p>
      </dgm:t>
    </dgm:pt>
    <dgm:pt modelId="{0B1485AA-F9D3-4D94-BD10-7949572B508A}">
      <dgm:prSet phldrT="[Text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rgbClr val="0070C0"/>
        </a:solidFill>
      </dgm:spPr>
      <dgm:t>
        <a:bodyPr/>
        <a:lstStyle/>
        <a:p>
          <a:r>
            <a:rPr lang="en-US" sz="1600" dirty="0" smtClean="0"/>
            <a:t>iv. </a:t>
          </a:r>
          <a:r>
            <a:rPr lang="en-US" sz="1600" b="0" dirty="0" smtClean="0"/>
            <a:t>Administrative</a:t>
          </a:r>
          <a:r>
            <a:rPr lang="en-US" sz="1600" b="0" baseline="0" dirty="0" smtClean="0"/>
            <a:t> s</a:t>
          </a:r>
          <a:r>
            <a:rPr lang="en-US" sz="1600" b="0" dirty="0" smtClean="0"/>
            <a:t>upport of key ICG/NEAMTWS meetings</a:t>
          </a:r>
          <a:endParaRPr lang="en-US" sz="1600" dirty="0" smtClean="0"/>
        </a:p>
      </dgm:t>
    </dgm:pt>
    <dgm:pt modelId="{5D80A655-D9DC-48F6-8349-5A693149D068}" type="parTrans" cxnId="{C2EDEB51-4519-4E8B-8BA7-4D72892472EF}">
      <dgm:prSet/>
      <dgm:spPr/>
      <dgm:t>
        <a:bodyPr/>
        <a:lstStyle/>
        <a:p>
          <a:endParaRPr lang="en-US"/>
        </a:p>
      </dgm:t>
    </dgm:pt>
    <dgm:pt modelId="{43627216-5F51-494F-8C6B-D6A8793B6688}" type="sibTrans" cxnId="{C2EDEB51-4519-4E8B-8BA7-4D72892472EF}">
      <dgm:prSet/>
      <dgm:spPr/>
      <dgm:t>
        <a:bodyPr/>
        <a:lstStyle/>
        <a:p>
          <a:endParaRPr lang="en-US"/>
        </a:p>
      </dgm:t>
    </dgm:pt>
    <dgm:pt modelId="{ED08F854-62D3-4118-951A-0C7F83F96776}">
      <dgm:prSet phldrT="[Text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en-US" sz="1600" b="0" dirty="0" err="1" smtClean="0"/>
            <a:t>i</a:t>
          </a:r>
          <a:r>
            <a:rPr lang="en-US" sz="1600" b="0" dirty="0" smtClean="0"/>
            <a:t>. </a:t>
          </a:r>
          <a:r>
            <a:rPr lang="en-US" sz="1600" dirty="0" smtClean="0"/>
            <a:t>Support the draft of key </a:t>
          </a:r>
          <a:r>
            <a:rPr lang="en-US" sz="1600" smtClean="0"/>
            <a:t>ICG/NEAMTWS documents/articles</a:t>
          </a:r>
          <a:r>
            <a:rPr lang="en-US" sz="1600" b="0" smtClean="0"/>
            <a:t> </a:t>
          </a:r>
          <a:endParaRPr lang="en-US" sz="1600" b="0" dirty="0"/>
        </a:p>
      </dgm:t>
    </dgm:pt>
    <dgm:pt modelId="{5C29878F-6D04-48DA-A239-40A7E75BDADE}" type="parTrans" cxnId="{DD9CE278-0387-4379-98BE-BE1907261BC9}">
      <dgm:prSet/>
      <dgm:spPr/>
      <dgm:t>
        <a:bodyPr/>
        <a:lstStyle/>
        <a:p>
          <a:endParaRPr lang="en-US"/>
        </a:p>
      </dgm:t>
    </dgm:pt>
    <dgm:pt modelId="{23474E0C-4482-45A4-BF84-72D640F3EB44}" type="sibTrans" cxnId="{DD9CE278-0387-4379-98BE-BE1907261BC9}">
      <dgm:prSet/>
      <dgm:spPr/>
      <dgm:t>
        <a:bodyPr/>
        <a:lstStyle/>
        <a:p>
          <a:endParaRPr lang="en-US"/>
        </a:p>
      </dgm:t>
    </dgm:pt>
    <dgm:pt modelId="{3B8D68D7-5B29-4FB0-91AD-F43CC7064D1B}" type="pres">
      <dgm:prSet presAssocID="{A3A7F01D-8F61-43CB-983D-714B4AF47FB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DC7E37-645C-4D3B-A5B7-D4FF429F01A6}" type="pres">
      <dgm:prSet presAssocID="{BEBAF821-B433-4389-9C2F-00C54BF0D361}" presName="node" presStyleLbl="node1" presStyleIdx="0" presStyleCnt="4" custScaleX="101891" custScaleY="161436" custRadScaleRad="100315" custRadScaleInc="-151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1A8968-03B7-4239-BBBC-F49C2C9769EA}" type="pres">
      <dgm:prSet presAssocID="{BEBAF821-B433-4389-9C2F-00C54BF0D361}" presName="spNode" presStyleCnt="0"/>
      <dgm:spPr/>
    </dgm:pt>
    <dgm:pt modelId="{32600178-97F1-4780-BD71-281CB9C9608B}" type="pres">
      <dgm:prSet presAssocID="{0F578B39-87A1-4807-ACD8-5F465F45DA5D}" presName="sibTrans" presStyleLbl="sibTrans1D1" presStyleIdx="0" presStyleCnt="4"/>
      <dgm:spPr/>
      <dgm:t>
        <a:bodyPr/>
        <a:lstStyle/>
        <a:p>
          <a:endParaRPr lang="en-US"/>
        </a:p>
      </dgm:t>
    </dgm:pt>
    <dgm:pt modelId="{67D21CB4-6273-419E-8536-1A9913324F31}" type="pres">
      <dgm:prSet presAssocID="{A13EDC72-59C4-47EC-BAF5-1591665DBBCD}" presName="node" presStyleLbl="node1" presStyleIdx="1" presStyleCnt="4" custScaleX="92147" custScaleY="169588" custRadScaleRad="957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CC0ADD-41EB-4A2B-BCF1-DB2203175024}" type="pres">
      <dgm:prSet presAssocID="{A13EDC72-59C4-47EC-BAF5-1591665DBBCD}" presName="spNode" presStyleCnt="0"/>
      <dgm:spPr/>
    </dgm:pt>
    <dgm:pt modelId="{ED7AE5AB-9A3F-4DB0-9EB3-26CDE57B1FC2}" type="pres">
      <dgm:prSet presAssocID="{79279377-3B16-4ED1-B16E-EBA77FEB4604}" presName="sibTrans" presStyleLbl="sibTrans1D1" presStyleIdx="1" presStyleCnt="4"/>
      <dgm:spPr/>
      <dgm:t>
        <a:bodyPr/>
        <a:lstStyle/>
        <a:p>
          <a:endParaRPr lang="en-US"/>
        </a:p>
      </dgm:t>
    </dgm:pt>
    <dgm:pt modelId="{600F3C5A-D64A-4386-AFBD-C60ED2523AE8}" type="pres">
      <dgm:prSet presAssocID="{0B1485AA-F9D3-4D94-BD10-7949572B508A}" presName="node" presStyleLbl="node1" presStyleIdx="2" presStyleCnt="4" custScaleY="104009" custRadScaleRad="100092" custRadScaleInc="81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099AD7-5DA7-4D8C-8BF9-C7CF535D2A88}" type="pres">
      <dgm:prSet presAssocID="{0B1485AA-F9D3-4D94-BD10-7949572B508A}" presName="spNode" presStyleCnt="0"/>
      <dgm:spPr/>
    </dgm:pt>
    <dgm:pt modelId="{964CD7A3-7A23-4B0A-87C5-61BEB0174D90}" type="pres">
      <dgm:prSet presAssocID="{43627216-5F51-494F-8C6B-D6A8793B6688}" presName="sibTrans" presStyleLbl="sibTrans1D1" presStyleIdx="2" presStyleCnt="4"/>
      <dgm:spPr/>
      <dgm:t>
        <a:bodyPr/>
        <a:lstStyle/>
        <a:p>
          <a:endParaRPr lang="en-US"/>
        </a:p>
      </dgm:t>
    </dgm:pt>
    <dgm:pt modelId="{7BB838BF-297C-489D-A0F5-024CA3591BE7}" type="pres">
      <dgm:prSet presAssocID="{ED08F854-62D3-4118-951A-0C7F83F96776}" presName="node" presStyleLbl="node1" presStyleIdx="3" presStyleCnt="4" custScaleX="118787" custScaleY="196409" custRadScaleRad="116413" custRadScaleInc="-19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A7E969-8F57-4B0D-A071-7783686B642F}" type="pres">
      <dgm:prSet presAssocID="{ED08F854-62D3-4118-951A-0C7F83F96776}" presName="spNode" presStyleCnt="0"/>
      <dgm:spPr/>
    </dgm:pt>
    <dgm:pt modelId="{813AC52B-F5E9-487C-B7AE-0A18551F44F6}" type="pres">
      <dgm:prSet presAssocID="{23474E0C-4482-45A4-BF84-72D640F3EB44}" presName="sibTrans" presStyleLbl="sibTrans1D1" presStyleIdx="3" presStyleCnt="4"/>
      <dgm:spPr/>
      <dgm:t>
        <a:bodyPr/>
        <a:lstStyle/>
        <a:p>
          <a:endParaRPr lang="en-US"/>
        </a:p>
      </dgm:t>
    </dgm:pt>
  </dgm:ptLst>
  <dgm:cxnLst>
    <dgm:cxn modelId="{722B04E8-E758-4374-88C4-5278E6AEE1D6}" type="presOf" srcId="{ED08F854-62D3-4118-951A-0C7F83F96776}" destId="{7BB838BF-297C-489D-A0F5-024CA3591BE7}" srcOrd="0" destOrd="0" presId="urn:microsoft.com/office/officeart/2005/8/layout/cycle5"/>
    <dgm:cxn modelId="{208AE21C-E063-48FA-AD63-3676CC30F19A}" type="presOf" srcId="{A3A7F01D-8F61-43CB-983D-714B4AF47FB7}" destId="{3B8D68D7-5B29-4FB0-91AD-F43CC7064D1B}" srcOrd="0" destOrd="0" presId="urn:microsoft.com/office/officeart/2005/8/layout/cycle5"/>
    <dgm:cxn modelId="{3D679FBF-3ED7-4D82-9D21-29D998820669}" type="presOf" srcId="{0B1485AA-F9D3-4D94-BD10-7949572B508A}" destId="{600F3C5A-D64A-4386-AFBD-C60ED2523AE8}" srcOrd="0" destOrd="0" presId="urn:microsoft.com/office/officeart/2005/8/layout/cycle5"/>
    <dgm:cxn modelId="{DD9CE278-0387-4379-98BE-BE1907261BC9}" srcId="{A3A7F01D-8F61-43CB-983D-714B4AF47FB7}" destId="{ED08F854-62D3-4118-951A-0C7F83F96776}" srcOrd="3" destOrd="0" parTransId="{5C29878F-6D04-48DA-A239-40A7E75BDADE}" sibTransId="{23474E0C-4482-45A4-BF84-72D640F3EB44}"/>
    <dgm:cxn modelId="{3178E81D-A6BE-44D6-B880-FBDCC6F8D894}" type="presOf" srcId="{A13EDC72-59C4-47EC-BAF5-1591665DBBCD}" destId="{67D21CB4-6273-419E-8536-1A9913324F31}" srcOrd="0" destOrd="0" presId="urn:microsoft.com/office/officeart/2005/8/layout/cycle5"/>
    <dgm:cxn modelId="{A0C72F47-5C80-44CC-A833-9696F858CF8B}" type="presOf" srcId="{79279377-3B16-4ED1-B16E-EBA77FEB4604}" destId="{ED7AE5AB-9A3F-4DB0-9EB3-26CDE57B1FC2}" srcOrd="0" destOrd="0" presId="urn:microsoft.com/office/officeart/2005/8/layout/cycle5"/>
    <dgm:cxn modelId="{C2EDEB51-4519-4E8B-8BA7-4D72892472EF}" srcId="{A3A7F01D-8F61-43CB-983D-714B4AF47FB7}" destId="{0B1485AA-F9D3-4D94-BD10-7949572B508A}" srcOrd="2" destOrd="0" parTransId="{5D80A655-D9DC-48F6-8349-5A693149D068}" sibTransId="{43627216-5F51-494F-8C6B-D6A8793B6688}"/>
    <dgm:cxn modelId="{0C5B3982-3CBD-420A-8118-858049E52FC0}" type="presOf" srcId="{23474E0C-4482-45A4-BF84-72D640F3EB44}" destId="{813AC52B-F5E9-487C-B7AE-0A18551F44F6}" srcOrd="0" destOrd="0" presId="urn:microsoft.com/office/officeart/2005/8/layout/cycle5"/>
    <dgm:cxn modelId="{FF842C46-FD7C-4AC1-BA66-D840918A8C81}" type="presOf" srcId="{0F578B39-87A1-4807-ACD8-5F465F45DA5D}" destId="{32600178-97F1-4780-BD71-281CB9C9608B}" srcOrd="0" destOrd="0" presId="urn:microsoft.com/office/officeart/2005/8/layout/cycle5"/>
    <dgm:cxn modelId="{30703C23-314F-4ED2-8ADD-0DDADB967039}" type="presOf" srcId="{BEBAF821-B433-4389-9C2F-00C54BF0D361}" destId="{75DC7E37-645C-4D3B-A5B7-D4FF429F01A6}" srcOrd="0" destOrd="0" presId="urn:microsoft.com/office/officeart/2005/8/layout/cycle5"/>
    <dgm:cxn modelId="{1C528752-0557-4960-BF64-6C9A9BA8B21B}" type="presOf" srcId="{43627216-5F51-494F-8C6B-D6A8793B6688}" destId="{964CD7A3-7A23-4B0A-87C5-61BEB0174D90}" srcOrd="0" destOrd="0" presId="urn:microsoft.com/office/officeart/2005/8/layout/cycle5"/>
    <dgm:cxn modelId="{3E928DD5-B775-4872-ABFF-4436034EB422}" srcId="{A3A7F01D-8F61-43CB-983D-714B4AF47FB7}" destId="{A13EDC72-59C4-47EC-BAF5-1591665DBBCD}" srcOrd="1" destOrd="0" parTransId="{19C344A1-9697-4DEC-8EE9-4EB907D92BCB}" sibTransId="{79279377-3B16-4ED1-B16E-EBA77FEB4604}"/>
    <dgm:cxn modelId="{959BC4EB-7D1D-447D-9539-3DFB9CE91EBE}" srcId="{A3A7F01D-8F61-43CB-983D-714B4AF47FB7}" destId="{BEBAF821-B433-4389-9C2F-00C54BF0D361}" srcOrd="0" destOrd="0" parTransId="{C9740974-E07A-4BDA-B940-25C9F96A6B57}" sibTransId="{0F578B39-87A1-4807-ACD8-5F465F45DA5D}"/>
    <dgm:cxn modelId="{6802225F-C328-4E54-813B-D42010B3CE7E}" type="presParOf" srcId="{3B8D68D7-5B29-4FB0-91AD-F43CC7064D1B}" destId="{75DC7E37-645C-4D3B-A5B7-D4FF429F01A6}" srcOrd="0" destOrd="0" presId="urn:microsoft.com/office/officeart/2005/8/layout/cycle5"/>
    <dgm:cxn modelId="{A1C70943-057B-4562-9130-868A36C70BF8}" type="presParOf" srcId="{3B8D68D7-5B29-4FB0-91AD-F43CC7064D1B}" destId="{FB1A8968-03B7-4239-BBBC-F49C2C9769EA}" srcOrd="1" destOrd="0" presId="urn:microsoft.com/office/officeart/2005/8/layout/cycle5"/>
    <dgm:cxn modelId="{8CAC0B92-C453-400B-9EDD-AAE4429F6C23}" type="presParOf" srcId="{3B8D68D7-5B29-4FB0-91AD-F43CC7064D1B}" destId="{32600178-97F1-4780-BD71-281CB9C9608B}" srcOrd="2" destOrd="0" presId="urn:microsoft.com/office/officeart/2005/8/layout/cycle5"/>
    <dgm:cxn modelId="{9BABFD30-5D77-4096-B907-EE7D9DA317DC}" type="presParOf" srcId="{3B8D68D7-5B29-4FB0-91AD-F43CC7064D1B}" destId="{67D21CB4-6273-419E-8536-1A9913324F31}" srcOrd="3" destOrd="0" presId="urn:microsoft.com/office/officeart/2005/8/layout/cycle5"/>
    <dgm:cxn modelId="{C2A11B12-D545-4F59-85E1-59F63C4B4C36}" type="presParOf" srcId="{3B8D68D7-5B29-4FB0-91AD-F43CC7064D1B}" destId="{61CC0ADD-41EB-4A2B-BCF1-DB2203175024}" srcOrd="4" destOrd="0" presId="urn:microsoft.com/office/officeart/2005/8/layout/cycle5"/>
    <dgm:cxn modelId="{2B93198D-0F6B-4DCB-8AF1-CEB627FE5E32}" type="presParOf" srcId="{3B8D68D7-5B29-4FB0-91AD-F43CC7064D1B}" destId="{ED7AE5AB-9A3F-4DB0-9EB3-26CDE57B1FC2}" srcOrd="5" destOrd="0" presId="urn:microsoft.com/office/officeart/2005/8/layout/cycle5"/>
    <dgm:cxn modelId="{70A462BB-7054-4672-83C0-29902CB5D3A0}" type="presParOf" srcId="{3B8D68D7-5B29-4FB0-91AD-F43CC7064D1B}" destId="{600F3C5A-D64A-4386-AFBD-C60ED2523AE8}" srcOrd="6" destOrd="0" presId="urn:microsoft.com/office/officeart/2005/8/layout/cycle5"/>
    <dgm:cxn modelId="{BCE71756-DA0B-4E9F-8D06-93153B029B34}" type="presParOf" srcId="{3B8D68D7-5B29-4FB0-91AD-F43CC7064D1B}" destId="{94099AD7-5DA7-4D8C-8BF9-C7CF535D2A88}" srcOrd="7" destOrd="0" presId="urn:microsoft.com/office/officeart/2005/8/layout/cycle5"/>
    <dgm:cxn modelId="{FF2989A9-9E4D-417E-9458-0B5F481DCC21}" type="presParOf" srcId="{3B8D68D7-5B29-4FB0-91AD-F43CC7064D1B}" destId="{964CD7A3-7A23-4B0A-87C5-61BEB0174D90}" srcOrd="8" destOrd="0" presId="urn:microsoft.com/office/officeart/2005/8/layout/cycle5"/>
    <dgm:cxn modelId="{F463D9F3-BEC8-4DF6-B676-28C9746017D4}" type="presParOf" srcId="{3B8D68D7-5B29-4FB0-91AD-F43CC7064D1B}" destId="{7BB838BF-297C-489D-A0F5-024CA3591BE7}" srcOrd="9" destOrd="0" presId="urn:microsoft.com/office/officeart/2005/8/layout/cycle5"/>
    <dgm:cxn modelId="{09C78B69-5306-4B54-AC49-2AEE88A2A8CD}" type="presParOf" srcId="{3B8D68D7-5B29-4FB0-91AD-F43CC7064D1B}" destId="{96A7E969-8F57-4B0D-A071-7783686B642F}" srcOrd="10" destOrd="0" presId="urn:microsoft.com/office/officeart/2005/8/layout/cycle5"/>
    <dgm:cxn modelId="{730F05BF-38C6-4527-8424-8B6DB2799A3E}" type="presParOf" srcId="{3B8D68D7-5B29-4FB0-91AD-F43CC7064D1B}" destId="{813AC52B-F5E9-487C-B7AE-0A18551F44F6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DC7E37-645C-4D3B-A5B7-D4FF429F01A6}">
      <dsp:nvSpPr>
        <dsp:cNvPr id="0" name=""/>
        <dsp:cNvSpPr/>
      </dsp:nvSpPr>
      <dsp:spPr>
        <a:xfrm>
          <a:off x="2666928" y="-184881"/>
          <a:ext cx="1800007" cy="1853755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600" b="0" kern="1200" dirty="0" smtClean="0"/>
            <a:t>ii. Support management of NEAMTIC and IOC-TSUNAMI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600" b="0" kern="1200" dirty="0" smtClean="0"/>
            <a:t>Portals, including social media sites. </a:t>
          </a:r>
          <a:endParaRPr lang="en-US" sz="1600" b="0" kern="1200" dirty="0"/>
        </a:p>
      </dsp:txBody>
      <dsp:txXfrm>
        <a:off x="2754797" y="-97012"/>
        <a:ext cx="1624269" cy="1678017"/>
      </dsp:txXfrm>
    </dsp:sp>
    <dsp:sp modelId="{32600178-97F1-4780-BD71-281CB9C9608B}">
      <dsp:nvSpPr>
        <dsp:cNvPr id="0" name=""/>
        <dsp:cNvSpPr/>
      </dsp:nvSpPr>
      <dsp:spPr>
        <a:xfrm>
          <a:off x="1685951" y="670303"/>
          <a:ext cx="3790929" cy="3790929"/>
        </a:xfrm>
        <a:custGeom>
          <a:avLst/>
          <a:gdLst/>
          <a:ahLst/>
          <a:cxnLst/>
          <a:rect l="0" t="0" r="0" b="0"/>
          <a:pathLst>
            <a:path>
              <a:moveTo>
                <a:pt x="2969089" y="333377"/>
              </a:moveTo>
              <a:arcTo wR="1895464" hR="1895464" stAng="18270046" swAng="122601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D21CB4-6273-419E-8536-1A9913324F31}">
      <dsp:nvSpPr>
        <dsp:cNvPr id="0" name=""/>
        <dsp:cNvSpPr/>
      </dsp:nvSpPr>
      <dsp:spPr>
        <a:xfrm>
          <a:off x="4717983" y="1663766"/>
          <a:ext cx="1627870" cy="1947363"/>
        </a:xfrm>
        <a:prstGeom prst="roundRect">
          <a:avLst/>
        </a:prstGeom>
        <a:solidFill>
          <a:srgbClr val="CC99FF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smtClean="0"/>
            <a:t>iii. Support preparation and evaluation of NEAMWave21 (Survey) </a:t>
          </a:r>
          <a:endParaRPr lang="en-US" sz="1600" b="0" kern="1200" dirty="0"/>
        </a:p>
      </dsp:txBody>
      <dsp:txXfrm>
        <a:off x="4797449" y="1743232"/>
        <a:ext cx="1468938" cy="1788431"/>
      </dsp:txXfrm>
    </dsp:sp>
    <dsp:sp modelId="{ED7AE5AB-9A3F-4DB0-9EB3-26CDE57B1FC2}">
      <dsp:nvSpPr>
        <dsp:cNvPr id="0" name=""/>
        <dsp:cNvSpPr/>
      </dsp:nvSpPr>
      <dsp:spPr>
        <a:xfrm>
          <a:off x="1685389" y="814702"/>
          <a:ext cx="3790929" cy="3790929"/>
        </a:xfrm>
        <a:custGeom>
          <a:avLst/>
          <a:gdLst/>
          <a:ahLst/>
          <a:cxnLst/>
          <a:rect l="0" t="0" r="0" b="0"/>
          <a:pathLst>
            <a:path>
              <a:moveTo>
                <a:pt x="3454116" y="2974071"/>
              </a:moveTo>
              <a:arcTo wR="1895464" hR="1895464" stAng="2081023" swAng="115925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0F3C5A-D64A-4386-AFBD-C60ED2523AE8}">
      <dsp:nvSpPr>
        <dsp:cNvPr id="0" name=""/>
        <dsp:cNvSpPr/>
      </dsp:nvSpPr>
      <dsp:spPr>
        <a:xfrm>
          <a:off x="2753151" y="3935750"/>
          <a:ext cx="1766601" cy="1194326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iv. </a:t>
          </a:r>
          <a:r>
            <a:rPr lang="en-US" sz="1600" b="0" kern="1200" dirty="0" smtClean="0"/>
            <a:t>Administrative</a:t>
          </a:r>
          <a:r>
            <a:rPr lang="en-US" sz="1600" b="0" kern="1200" baseline="0" dirty="0" smtClean="0"/>
            <a:t> s</a:t>
          </a:r>
          <a:r>
            <a:rPr lang="en-US" sz="1600" b="0" kern="1200" dirty="0" smtClean="0"/>
            <a:t>upport of key ICG/NEAMTWS meetings</a:t>
          </a:r>
          <a:endParaRPr lang="en-US" sz="1600" kern="1200" dirty="0" smtClean="0"/>
        </a:p>
      </dsp:txBody>
      <dsp:txXfrm>
        <a:off x="2811453" y="3994052"/>
        <a:ext cx="1649997" cy="1077722"/>
      </dsp:txXfrm>
    </dsp:sp>
    <dsp:sp modelId="{964CD7A3-7A23-4B0A-87C5-61BEB0174D90}">
      <dsp:nvSpPr>
        <dsp:cNvPr id="0" name=""/>
        <dsp:cNvSpPr/>
      </dsp:nvSpPr>
      <dsp:spPr>
        <a:xfrm>
          <a:off x="1247594" y="520797"/>
          <a:ext cx="3790929" cy="3790929"/>
        </a:xfrm>
        <a:custGeom>
          <a:avLst/>
          <a:gdLst/>
          <a:ahLst/>
          <a:cxnLst/>
          <a:rect l="0" t="0" r="0" b="0"/>
          <a:pathLst>
            <a:path>
              <a:moveTo>
                <a:pt x="1305119" y="3696653"/>
              </a:moveTo>
              <a:arcTo wR="1895464" hR="1895464" stAng="6488804" swAng="115402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838BF-297C-489D-A0F5-024CA3591BE7}">
      <dsp:nvSpPr>
        <dsp:cNvPr id="0" name=""/>
        <dsp:cNvSpPr/>
      </dsp:nvSpPr>
      <dsp:spPr>
        <a:xfrm>
          <a:off x="461956" y="1532269"/>
          <a:ext cx="2098492" cy="2255346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err="1" smtClean="0"/>
            <a:t>i</a:t>
          </a:r>
          <a:r>
            <a:rPr lang="en-US" sz="1600" b="0" kern="1200" dirty="0" smtClean="0"/>
            <a:t>. </a:t>
          </a:r>
          <a:r>
            <a:rPr lang="en-US" sz="1600" kern="1200" dirty="0" smtClean="0"/>
            <a:t>Support the draft of key </a:t>
          </a:r>
          <a:r>
            <a:rPr lang="en-US" sz="1600" kern="1200" smtClean="0"/>
            <a:t>ICG/NEAMTWS documents/articles</a:t>
          </a:r>
          <a:r>
            <a:rPr lang="en-US" sz="1600" b="0" kern="1200" smtClean="0"/>
            <a:t> </a:t>
          </a:r>
          <a:endParaRPr lang="en-US" sz="1600" b="0" kern="1200" dirty="0"/>
        </a:p>
      </dsp:txBody>
      <dsp:txXfrm>
        <a:off x="564396" y="1634709"/>
        <a:ext cx="1893612" cy="2050466"/>
      </dsp:txXfrm>
    </dsp:sp>
    <dsp:sp modelId="{813AC52B-F5E9-487C-B7AE-0A18551F44F6}">
      <dsp:nvSpPr>
        <dsp:cNvPr id="0" name=""/>
        <dsp:cNvSpPr/>
      </dsp:nvSpPr>
      <dsp:spPr>
        <a:xfrm>
          <a:off x="1234118" y="995369"/>
          <a:ext cx="3790929" cy="3790929"/>
        </a:xfrm>
        <a:custGeom>
          <a:avLst/>
          <a:gdLst/>
          <a:ahLst/>
          <a:cxnLst/>
          <a:rect l="0" t="0" r="0" b="0"/>
          <a:pathLst>
            <a:path>
              <a:moveTo>
                <a:pt x="721595" y="407238"/>
              </a:moveTo>
              <a:arcTo wR="1895464" hR="1895464" stAng="13904079" swAng="109135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3" name="Line 7"/>
          <p:cNvSpPr>
            <a:spLocks noChangeShapeType="1"/>
          </p:cNvSpPr>
          <p:nvPr/>
        </p:nvSpPr>
        <p:spPr bwMode="auto">
          <a:xfrm>
            <a:off x="475557" y="388744"/>
            <a:ext cx="5843392" cy="15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8093" tIns="44047" rIns="88093" bIns="44047"/>
          <a:lstStyle/>
          <a:p>
            <a:endParaRPr lang="en-GB"/>
          </a:p>
        </p:txBody>
      </p:sp>
      <p:sp>
        <p:nvSpPr>
          <p:cNvPr id="86026" name="Line 10"/>
          <p:cNvSpPr>
            <a:spLocks noChangeShapeType="1"/>
          </p:cNvSpPr>
          <p:nvPr/>
        </p:nvSpPr>
        <p:spPr bwMode="auto">
          <a:xfrm>
            <a:off x="475557" y="9223781"/>
            <a:ext cx="5843392" cy="15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8093" tIns="44047" rIns="88093" bIns="44047"/>
          <a:lstStyle/>
          <a:p>
            <a:endParaRPr lang="en-GB"/>
          </a:p>
        </p:txBody>
      </p:sp>
      <p:pic>
        <p:nvPicPr>
          <p:cNvPr id="6" name="Picture 42" descr="unfccc-letter-es-e-header"/>
          <p:cNvPicPr preferRelativeResize="0"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339" y="9252296"/>
            <a:ext cx="621412" cy="628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4486" cy="494762"/>
          </a:xfrm>
          <a:prstGeom prst="rect">
            <a:avLst/>
          </a:prstGeom>
        </p:spPr>
        <p:txBody>
          <a:bodyPr vert="horz" lIns="88093" tIns="44047" rIns="88093" bIns="44047" rtlCol="0"/>
          <a:lstStyle>
            <a:lvl1pPr algn="l">
              <a:defRPr sz="12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9141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2950"/>
            <a:ext cx="4953000" cy="37163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84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530" y="4706389"/>
            <a:ext cx="4983444" cy="4455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23" tIns="47710" rIns="95423" bIns="477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85011" name="Line 19"/>
          <p:cNvSpPr>
            <a:spLocks noChangeShapeType="1"/>
          </p:cNvSpPr>
          <p:nvPr/>
        </p:nvSpPr>
        <p:spPr bwMode="auto">
          <a:xfrm>
            <a:off x="475557" y="388744"/>
            <a:ext cx="5843392" cy="15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8093" tIns="44047" rIns="88093" bIns="44047"/>
          <a:lstStyle/>
          <a:p>
            <a:endParaRPr lang="en-GB"/>
          </a:p>
        </p:txBody>
      </p:sp>
      <p:sp>
        <p:nvSpPr>
          <p:cNvPr id="85012" name="Line 20"/>
          <p:cNvSpPr>
            <a:spLocks noChangeShapeType="1"/>
          </p:cNvSpPr>
          <p:nvPr/>
        </p:nvSpPr>
        <p:spPr bwMode="auto">
          <a:xfrm>
            <a:off x="475557" y="9223781"/>
            <a:ext cx="5843392" cy="15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8093" tIns="44047" rIns="88093" bIns="44047"/>
          <a:lstStyle/>
          <a:p>
            <a:endParaRPr lang="en-GB"/>
          </a:p>
        </p:txBody>
      </p:sp>
      <p:sp>
        <p:nvSpPr>
          <p:cNvPr id="85013" name="Rectangle 2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69480" y="149044"/>
            <a:ext cx="5841872" cy="173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52815">
              <a:spcBef>
                <a:spcPct val="0"/>
              </a:spcBef>
              <a:defRPr sz="1200">
                <a:cs typeface="Arial" charset="0"/>
              </a:defRPr>
            </a:lvl1pPr>
          </a:lstStyle>
          <a:p>
            <a:r>
              <a:rPr lang="en-GB"/>
              <a:t>Presentation title</a:t>
            </a:r>
          </a:p>
        </p:txBody>
      </p:sp>
      <p:pic>
        <p:nvPicPr>
          <p:cNvPr id="8" name="Picture 42" descr="unfccc-letter-es-e-header"/>
          <p:cNvPicPr preferRelativeResize="0"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555" y="9223783"/>
            <a:ext cx="621412" cy="628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926696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271463" indent="-271463" algn="l" rtl="0" fontAlgn="base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546100" indent="-273050" algn="l" rtl="0" fontAlgn="base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00100" indent="-252413" algn="l" rtl="0" fontAlgn="base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073150" indent="-271463" algn="l" rtl="0" fontAlgn="base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346200" indent="-271463" algn="l" rtl="0" fontAlgn="base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loss-sealevel.org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Presentation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889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26167" y="5098589"/>
            <a:ext cx="5526746" cy="4827261"/>
          </a:xfr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+mn-lt"/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341039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1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585" eaLnBrk="0" hangingPunct="0">
              <a:spcBef>
                <a:spcPct val="30000"/>
              </a:spcBef>
              <a:buChar char="•"/>
              <a:defRPr sz="11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11817" indent="-273775" defTabSz="912585" eaLnBrk="0" hangingPunct="0">
              <a:spcBef>
                <a:spcPct val="30000"/>
              </a:spcBef>
              <a:buChar char="•"/>
              <a:defRPr sz="11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095102" indent="-219020" defTabSz="912585" eaLnBrk="0" hangingPunct="0">
              <a:spcBef>
                <a:spcPct val="30000"/>
              </a:spcBef>
              <a:buChar char="•"/>
              <a:defRPr sz="11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33143" indent="-219020" defTabSz="912585" eaLnBrk="0" hangingPunct="0">
              <a:spcBef>
                <a:spcPct val="30000"/>
              </a:spcBef>
              <a:buChar char="•"/>
              <a:defRPr sz="11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971183" indent="-219020" defTabSz="912585" eaLnBrk="0" hangingPunct="0">
              <a:spcBef>
                <a:spcPct val="30000"/>
              </a:spcBef>
              <a:buChar char="•"/>
              <a:defRPr sz="11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09224" indent="-219020" defTabSz="912585" eaLnBrk="0" fontAlgn="base" hangingPunct="0">
              <a:spcBef>
                <a:spcPct val="30000"/>
              </a:spcBef>
              <a:spcAft>
                <a:spcPct val="0"/>
              </a:spcAft>
              <a:buChar char="•"/>
              <a:defRPr sz="11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847264" indent="-219020" defTabSz="912585" eaLnBrk="0" fontAlgn="base" hangingPunct="0">
              <a:spcBef>
                <a:spcPct val="30000"/>
              </a:spcBef>
              <a:spcAft>
                <a:spcPct val="0"/>
              </a:spcAft>
              <a:buChar char="•"/>
              <a:defRPr sz="11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285306" indent="-219020" defTabSz="912585" eaLnBrk="0" fontAlgn="base" hangingPunct="0">
              <a:spcBef>
                <a:spcPct val="30000"/>
              </a:spcBef>
              <a:spcAft>
                <a:spcPct val="0"/>
              </a:spcAft>
              <a:buChar char="•"/>
              <a:defRPr sz="11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723347" indent="-219020" defTabSz="912585" eaLnBrk="0" fontAlgn="base" hangingPunct="0">
              <a:spcBef>
                <a:spcPct val="30000"/>
              </a:spcBef>
              <a:spcAft>
                <a:spcPct val="0"/>
              </a:spcAft>
              <a:buChar char="•"/>
              <a:defRPr sz="11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0000"/>
                </a:solidFill>
              </a:rPr>
              <a:t>Presentation title</a:t>
            </a: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530" y="4706389"/>
            <a:ext cx="5405822" cy="445593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buNone/>
            </a:pPr>
            <a:r>
              <a:rPr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GLOBAL SEA LEVEL OBSERVING SYSTEM (</a:t>
            </a:r>
            <a:r>
              <a:rPr lang="en-CA" sz="1200" u="sng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  <a:hlinkClick r:id="rId3"/>
              </a:rPr>
              <a:t>GLOSS</a:t>
            </a:r>
            <a:r>
              <a:rPr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).</a:t>
            </a:r>
            <a:endParaRPr lang="en-GB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pPr marL="0" indent="0" eaLnBrk="1" hangingPunct="1">
              <a:buNone/>
            </a:pPr>
            <a:endParaRPr lang="en-GB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pPr marL="0" indent="0" eaLnBrk="1" hangingPunct="1">
              <a:buNone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Inexpensive Device </a:t>
            </a:r>
            <a:b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</a:b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for Sea Level Measurements (IDSL)</a:t>
            </a:r>
            <a:endParaRPr lang="de-DE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3840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26167" y="5098589"/>
            <a:ext cx="5526746" cy="4827261"/>
          </a:xfr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CA" sz="1200" b="1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rPr>
              <a:t>The XVII Session of the ICG/NEAMTWS is a good platform to inform about this on going work and fill in gaps in information: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+mn-lt"/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873246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1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585" eaLnBrk="0" hangingPunct="0">
              <a:spcBef>
                <a:spcPct val="30000"/>
              </a:spcBef>
              <a:buChar char="•"/>
              <a:defRPr sz="11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11817" indent="-273775" defTabSz="912585" eaLnBrk="0" hangingPunct="0">
              <a:spcBef>
                <a:spcPct val="30000"/>
              </a:spcBef>
              <a:buChar char="•"/>
              <a:defRPr sz="11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095102" indent="-219020" defTabSz="912585" eaLnBrk="0" hangingPunct="0">
              <a:spcBef>
                <a:spcPct val="30000"/>
              </a:spcBef>
              <a:buChar char="•"/>
              <a:defRPr sz="11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33143" indent="-219020" defTabSz="912585" eaLnBrk="0" hangingPunct="0">
              <a:spcBef>
                <a:spcPct val="30000"/>
              </a:spcBef>
              <a:buChar char="•"/>
              <a:defRPr sz="11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971183" indent="-219020" defTabSz="912585" eaLnBrk="0" hangingPunct="0">
              <a:spcBef>
                <a:spcPct val="30000"/>
              </a:spcBef>
              <a:buChar char="•"/>
              <a:defRPr sz="11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09224" indent="-219020" defTabSz="912585" eaLnBrk="0" fontAlgn="base" hangingPunct="0">
              <a:spcBef>
                <a:spcPct val="30000"/>
              </a:spcBef>
              <a:spcAft>
                <a:spcPct val="0"/>
              </a:spcAft>
              <a:buChar char="•"/>
              <a:defRPr sz="11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847264" indent="-219020" defTabSz="912585" eaLnBrk="0" fontAlgn="base" hangingPunct="0">
              <a:spcBef>
                <a:spcPct val="30000"/>
              </a:spcBef>
              <a:spcAft>
                <a:spcPct val="0"/>
              </a:spcAft>
              <a:buChar char="•"/>
              <a:defRPr sz="11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285306" indent="-219020" defTabSz="912585" eaLnBrk="0" fontAlgn="base" hangingPunct="0">
              <a:spcBef>
                <a:spcPct val="30000"/>
              </a:spcBef>
              <a:spcAft>
                <a:spcPct val="0"/>
              </a:spcAft>
              <a:buChar char="•"/>
              <a:defRPr sz="11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723347" indent="-219020" defTabSz="912585" eaLnBrk="0" fontAlgn="base" hangingPunct="0">
              <a:spcBef>
                <a:spcPct val="30000"/>
              </a:spcBef>
              <a:spcAft>
                <a:spcPct val="0"/>
              </a:spcAft>
              <a:buChar char="•"/>
              <a:defRPr sz="11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0000"/>
                </a:solidFill>
              </a:rPr>
              <a:t>Presentation title</a:t>
            </a: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530" y="4706389"/>
            <a:ext cx="5405822" cy="445593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buNone/>
            </a:pPr>
            <a:endParaRPr lang="de-DE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346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Presentation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135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6" name="Rectangle 34"/>
          <p:cNvSpPr>
            <a:spLocks noChangeArrowheads="1"/>
          </p:cNvSpPr>
          <p:nvPr/>
        </p:nvSpPr>
        <p:spPr bwMode="auto">
          <a:xfrm>
            <a:off x="0" y="1265238"/>
            <a:ext cx="9144000" cy="432593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ctrTitle"/>
          </p:nvPr>
        </p:nvSpPr>
        <p:spPr>
          <a:xfrm>
            <a:off x="627063" y="2205038"/>
            <a:ext cx="7881937" cy="1204912"/>
          </a:xfrm>
        </p:spPr>
        <p:txBody>
          <a:bodyPr anchor="b"/>
          <a:lstStyle>
            <a:lvl1pPr>
              <a:lnSpc>
                <a:spcPts val="3600"/>
              </a:lnSpc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subTitle" idx="1"/>
          </p:nvPr>
        </p:nvSpPr>
        <p:spPr>
          <a:xfrm>
            <a:off x="625475" y="3922713"/>
            <a:ext cx="7881938" cy="75882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3108" name="Rectangle 36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3273425" y="6505575"/>
            <a:ext cx="5230813" cy="179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de-DE"/>
          </a:p>
        </p:txBody>
      </p:sp>
      <p:sp>
        <p:nvSpPr>
          <p:cNvPr id="3109" name="Rectangle 3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3425" y="6261100"/>
            <a:ext cx="5230813" cy="179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1" i="1"/>
            </a:lvl1pPr>
          </a:lstStyle>
          <a:p>
            <a:endParaRPr lang="de-DE"/>
          </a:p>
        </p:txBody>
      </p:sp>
      <p:sp>
        <p:nvSpPr>
          <p:cNvPr id="3110" name="Line 38"/>
          <p:cNvSpPr>
            <a:spLocks noChangeShapeType="1"/>
          </p:cNvSpPr>
          <p:nvPr/>
        </p:nvSpPr>
        <p:spPr bwMode="auto">
          <a:xfrm>
            <a:off x="631825" y="777875"/>
            <a:ext cx="7875588" cy="158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11" name="Line 39"/>
          <p:cNvSpPr>
            <a:spLocks noChangeShapeType="1"/>
          </p:cNvSpPr>
          <p:nvPr/>
        </p:nvSpPr>
        <p:spPr bwMode="auto">
          <a:xfrm>
            <a:off x="631825" y="6078538"/>
            <a:ext cx="7875588" cy="1587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3112" name="Picture 40" descr="unfccc_schriftzug_bi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" y="309563"/>
            <a:ext cx="7866063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114" name="Picture 42" descr="unfccc-letter-es-e-header"/>
          <p:cNvPicPr preferRelativeResize="0"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6105525"/>
            <a:ext cx="649288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 userDrawn="1"/>
        </p:nvSpPr>
        <p:spPr>
          <a:xfrm>
            <a:off x="8113712" y="6237312"/>
            <a:ext cx="418728" cy="254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C625BC-4B90-437A-8110-108614A67B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9005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7325" y="309563"/>
            <a:ext cx="1966913" cy="52816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309563"/>
            <a:ext cx="5749925" cy="52816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 userDrawn="1"/>
        </p:nvSpPr>
        <p:spPr>
          <a:xfrm>
            <a:off x="8113712" y="6237312"/>
            <a:ext cx="418728" cy="254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C625BC-4B90-437A-8110-108614A67B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02585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 userDrawn="1"/>
        </p:nvSpPr>
        <p:spPr>
          <a:xfrm>
            <a:off x="8113712" y="6237312"/>
            <a:ext cx="418728" cy="254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C625BC-4B90-437A-8110-108614A67B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553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 userDrawn="1"/>
        </p:nvSpPr>
        <p:spPr>
          <a:xfrm>
            <a:off x="8113712" y="6237312"/>
            <a:ext cx="418728" cy="254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C625BC-4B90-437A-8110-108614A67B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29544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 userDrawn="1"/>
        </p:nvSpPr>
        <p:spPr>
          <a:xfrm>
            <a:off x="8113712" y="6237312"/>
            <a:ext cx="418728" cy="254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C625BC-4B90-437A-8110-108614A67B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792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263650"/>
            <a:ext cx="3857625" cy="4327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263650"/>
            <a:ext cx="3857625" cy="4327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 userDrawn="1"/>
        </p:nvSpPr>
        <p:spPr>
          <a:xfrm>
            <a:off x="8113712" y="6237312"/>
            <a:ext cx="418728" cy="254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C625BC-4B90-437A-8110-108614A67B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7447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8874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1183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54848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2056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 userDrawn="1"/>
        </p:nvSpPr>
        <p:spPr>
          <a:xfrm>
            <a:off x="8113712" y="6237312"/>
            <a:ext cx="418728" cy="254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C625BC-4B90-437A-8110-108614A67B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35108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53152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7561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7325" y="309563"/>
            <a:ext cx="1966913" cy="52816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309563"/>
            <a:ext cx="5749925" cy="52816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0929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ChangeArrowheads="1"/>
          </p:cNvSpPr>
          <p:nvPr/>
        </p:nvSpPr>
        <p:spPr bwMode="auto">
          <a:xfrm>
            <a:off x="0" y="1262063"/>
            <a:ext cx="9144000" cy="432593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7063" y="2205038"/>
            <a:ext cx="7881937" cy="1439862"/>
          </a:xfrm>
        </p:spPr>
        <p:txBody>
          <a:bodyPr/>
          <a:lstStyle>
            <a:lvl1pPr>
              <a:lnSpc>
                <a:spcPts val="5600"/>
              </a:lnSpc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1597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5475" y="3922713"/>
            <a:ext cx="7881938" cy="75882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  <p:sp>
        <p:nvSpPr>
          <p:cNvPr id="159751" name="Rectangle 7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3273425" y="6505575"/>
            <a:ext cx="5230813" cy="179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de-DE"/>
          </a:p>
        </p:txBody>
      </p:sp>
      <p:sp>
        <p:nvSpPr>
          <p:cNvPr id="15975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3425" y="6261100"/>
            <a:ext cx="5230813" cy="179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1" i="1"/>
            </a:lvl1pPr>
          </a:lstStyle>
          <a:p>
            <a:endParaRPr lang="de-DE"/>
          </a:p>
        </p:txBody>
      </p:sp>
      <p:sp>
        <p:nvSpPr>
          <p:cNvPr id="159753" name="Line 9"/>
          <p:cNvSpPr>
            <a:spLocks noChangeShapeType="1"/>
          </p:cNvSpPr>
          <p:nvPr/>
        </p:nvSpPr>
        <p:spPr bwMode="auto">
          <a:xfrm>
            <a:off x="631825" y="777875"/>
            <a:ext cx="7875588" cy="158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9754" name="Line 10"/>
          <p:cNvSpPr>
            <a:spLocks noChangeShapeType="1"/>
          </p:cNvSpPr>
          <p:nvPr/>
        </p:nvSpPr>
        <p:spPr bwMode="auto">
          <a:xfrm>
            <a:off x="631825" y="6078538"/>
            <a:ext cx="7875588" cy="1587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59755" name="Picture 11" descr="unfccc_schriftzug_bi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" y="309563"/>
            <a:ext cx="7866063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9757" name="Picture 13" descr="unfccc-letter-es-e-header"/>
          <p:cNvPicPr preferRelativeResize="0"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6105525"/>
            <a:ext cx="649288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4385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79263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263650"/>
            <a:ext cx="3857625" cy="4327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263650"/>
            <a:ext cx="3857625" cy="4327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4960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2013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5331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5838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 userDrawn="1"/>
        </p:nvSpPr>
        <p:spPr>
          <a:xfrm>
            <a:off x="8113712" y="6237312"/>
            <a:ext cx="418728" cy="254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C625BC-4B90-437A-8110-108614A67B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77272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78856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21298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12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7325" y="309563"/>
            <a:ext cx="1966913" cy="52816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309563"/>
            <a:ext cx="5749925" cy="52816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97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263650"/>
            <a:ext cx="3857625" cy="4327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263650"/>
            <a:ext cx="3857625" cy="4327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 userDrawn="1"/>
        </p:nvSpPr>
        <p:spPr>
          <a:xfrm>
            <a:off x="8113712" y="6237312"/>
            <a:ext cx="418728" cy="254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C625BC-4B90-437A-8110-108614A67B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4576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 userDrawn="1"/>
        </p:nvSpPr>
        <p:spPr>
          <a:xfrm>
            <a:off x="8113712" y="6237312"/>
            <a:ext cx="418728" cy="254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C625BC-4B90-437A-8110-108614A67B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2604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5"/>
          <p:cNvSpPr>
            <a:spLocks noGrp="1"/>
          </p:cNvSpPr>
          <p:nvPr userDrawn="1"/>
        </p:nvSpPr>
        <p:spPr>
          <a:xfrm>
            <a:off x="8113712" y="6237312"/>
            <a:ext cx="418728" cy="254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C625BC-4B90-437A-8110-108614A67B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0901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 userDrawn="1"/>
        </p:nvSpPr>
        <p:spPr>
          <a:xfrm>
            <a:off x="8113712" y="6237312"/>
            <a:ext cx="418728" cy="254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C625BC-4B90-437A-8110-108614A67B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6785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 userDrawn="1"/>
        </p:nvSpPr>
        <p:spPr>
          <a:xfrm>
            <a:off x="8113712" y="6237312"/>
            <a:ext cx="418728" cy="254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C625BC-4B90-437A-8110-108614A67B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9457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 userDrawn="1"/>
        </p:nvSpPr>
        <p:spPr>
          <a:xfrm>
            <a:off x="8113712" y="6237312"/>
            <a:ext cx="418728" cy="254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C625BC-4B90-437A-8110-108614A67B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5192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1263650"/>
            <a:ext cx="136525" cy="4325938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9007475" y="1263650"/>
            <a:ext cx="136525" cy="432593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52" name="Rectangle 28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309563"/>
            <a:ext cx="7869238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53" name="Rectangle 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1263650"/>
            <a:ext cx="7867650" cy="432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57" name="Line 33"/>
          <p:cNvSpPr>
            <a:spLocks noChangeShapeType="1"/>
          </p:cNvSpPr>
          <p:nvPr/>
        </p:nvSpPr>
        <p:spPr bwMode="auto">
          <a:xfrm>
            <a:off x="631825" y="777875"/>
            <a:ext cx="7875588" cy="158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58" name="Line 34"/>
          <p:cNvSpPr>
            <a:spLocks noChangeShapeType="1"/>
          </p:cNvSpPr>
          <p:nvPr/>
        </p:nvSpPr>
        <p:spPr bwMode="auto">
          <a:xfrm>
            <a:off x="631825" y="6078538"/>
            <a:ext cx="7875588" cy="1587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9" name="Picture 42" descr="unfccc-letter-es-e-header"/>
          <p:cNvPicPr preferRelativeResize="0"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6105525"/>
            <a:ext cx="649288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 ftr="0"/>
  <p:txStyles>
    <p:titleStyle>
      <a:lvl1pPr algn="l" rtl="0" eaLnBrk="1" fontAlgn="base" hangingPunct="1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9pPr>
    </p:titleStyle>
    <p:bodyStyle>
      <a:lvl1pPr marL="269875" indent="-269875"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357188"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buClr>
          <a:schemeClr val="tx1"/>
        </a:buClr>
        <a:buAutoNum type="alphaLcParenR"/>
        <a:defRPr sz="1500">
          <a:solidFill>
            <a:schemeClr val="tx1"/>
          </a:solidFill>
          <a:latin typeface="+mn-lt"/>
        </a:defRPr>
      </a:lvl2pPr>
      <a:lvl3pPr marL="900113" indent="-269875"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1500">
          <a:solidFill>
            <a:schemeClr val="tx1"/>
          </a:solidFill>
          <a:latin typeface="+mn-lt"/>
        </a:defRPr>
      </a:lvl3pPr>
      <a:lvl4pPr marL="1169988" indent="-268288"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1500">
          <a:solidFill>
            <a:schemeClr val="tx1"/>
          </a:solidFill>
          <a:latin typeface="+mn-lt"/>
        </a:defRPr>
      </a:lvl4pPr>
      <a:lvl5pPr marL="1438275" indent="-266700"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1500">
          <a:solidFill>
            <a:schemeClr val="tx1"/>
          </a:solidFill>
          <a:latin typeface="+mn-lt"/>
        </a:defRPr>
      </a:lvl5pPr>
      <a:lvl6pPr marL="1895475" indent="-266700"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1500">
          <a:solidFill>
            <a:schemeClr val="tx1"/>
          </a:solidFill>
          <a:latin typeface="+mn-lt"/>
        </a:defRPr>
      </a:lvl6pPr>
      <a:lvl7pPr marL="2352675" indent="-266700"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1500">
          <a:solidFill>
            <a:schemeClr val="tx1"/>
          </a:solidFill>
          <a:latin typeface="+mn-lt"/>
        </a:defRPr>
      </a:lvl7pPr>
      <a:lvl8pPr marL="2809875" indent="-266700"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1500">
          <a:solidFill>
            <a:schemeClr val="tx1"/>
          </a:solidFill>
          <a:latin typeface="+mn-lt"/>
        </a:defRPr>
      </a:lvl8pPr>
      <a:lvl9pPr marL="3267075" indent="-266700"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83" name="Rectangle 7"/>
          <p:cNvSpPr>
            <a:spLocks noChangeArrowheads="1"/>
          </p:cNvSpPr>
          <p:nvPr/>
        </p:nvSpPr>
        <p:spPr bwMode="auto">
          <a:xfrm>
            <a:off x="0" y="1263650"/>
            <a:ext cx="136525" cy="4325938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2584" name="Rectangle 8"/>
          <p:cNvSpPr>
            <a:spLocks noChangeArrowheads="1"/>
          </p:cNvSpPr>
          <p:nvPr/>
        </p:nvSpPr>
        <p:spPr bwMode="auto">
          <a:xfrm>
            <a:off x="9007475" y="1263650"/>
            <a:ext cx="136525" cy="432593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25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309563"/>
            <a:ext cx="7869238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525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1263650"/>
            <a:ext cx="7867650" cy="432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52589" name="Line 13"/>
          <p:cNvSpPr>
            <a:spLocks noChangeShapeType="1"/>
          </p:cNvSpPr>
          <p:nvPr/>
        </p:nvSpPr>
        <p:spPr bwMode="auto">
          <a:xfrm>
            <a:off x="631825" y="777875"/>
            <a:ext cx="7875588" cy="158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2590" name="Line 14"/>
          <p:cNvSpPr>
            <a:spLocks noChangeShapeType="1"/>
          </p:cNvSpPr>
          <p:nvPr/>
        </p:nvSpPr>
        <p:spPr bwMode="auto">
          <a:xfrm>
            <a:off x="631825" y="6078538"/>
            <a:ext cx="7875588" cy="1587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52592" name="Picture 16" descr="unfccc-letter-es-e-header"/>
          <p:cNvPicPr preferRelativeResize="0"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6105525"/>
            <a:ext cx="649288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>
            <a:spLocks noGrp="1"/>
          </p:cNvSpPr>
          <p:nvPr userDrawn="1"/>
        </p:nvSpPr>
        <p:spPr>
          <a:xfrm>
            <a:off x="8113712" y="6237312"/>
            <a:ext cx="418728" cy="254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C625BC-4B90-437A-8110-108614A67B2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/>
  <p:txStyles>
    <p:titleStyle>
      <a:lvl1pPr algn="l" rtl="0" eaLnBrk="0" fontAlgn="base" hangingPunct="0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0" fontAlgn="base" hangingPunct="0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0" fontAlgn="base" hangingPunct="0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0" fontAlgn="base" hangingPunct="0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0" fontAlgn="base" hangingPunct="0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ctr" rtl="0" fontAlgn="base">
        <a:lnSpc>
          <a:spcPts val="2900"/>
        </a:lnSpc>
        <a:spcBef>
          <a:spcPct val="0"/>
        </a:spcBef>
        <a:spcAft>
          <a:spcPct val="0"/>
        </a:spcAft>
        <a:defRPr sz="2400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ctr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ctr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ctr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ctr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/>
          </p:cNvSpPr>
          <p:nvPr/>
        </p:nvSpPr>
        <p:spPr bwMode="auto">
          <a:xfrm>
            <a:off x="0" y="1263650"/>
            <a:ext cx="136525" cy="4325938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8723" name="Rectangle 3"/>
          <p:cNvSpPr>
            <a:spLocks noChangeArrowheads="1"/>
          </p:cNvSpPr>
          <p:nvPr/>
        </p:nvSpPr>
        <p:spPr bwMode="auto">
          <a:xfrm>
            <a:off x="9007475" y="1263650"/>
            <a:ext cx="136525" cy="432593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872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309563"/>
            <a:ext cx="7869238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5872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1263650"/>
            <a:ext cx="7867650" cy="432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58727" name="Line 7"/>
          <p:cNvSpPr>
            <a:spLocks noChangeShapeType="1"/>
          </p:cNvSpPr>
          <p:nvPr/>
        </p:nvSpPr>
        <p:spPr bwMode="auto">
          <a:xfrm>
            <a:off x="631825" y="777875"/>
            <a:ext cx="7875588" cy="158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8728" name="Line 8"/>
          <p:cNvSpPr>
            <a:spLocks noChangeShapeType="1"/>
          </p:cNvSpPr>
          <p:nvPr/>
        </p:nvSpPr>
        <p:spPr bwMode="auto">
          <a:xfrm>
            <a:off x="631825" y="6078538"/>
            <a:ext cx="7875588" cy="1587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58730" name="Picture 10" descr="unfccc-letter-es-e-header"/>
          <p:cNvPicPr preferRelativeResize="0"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6105525"/>
            <a:ext cx="649288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>
            <a:spLocks noGrp="1"/>
          </p:cNvSpPr>
          <p:nvPr userDrawn="1"/>
        </p:nvSpPr>
        <p:spPr>
          <a:xfrm>
            <a:off x="8113712" y="6237312"/>
            <a:ext cx="418728" cy="254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C625BC-4B90-437A-8110-108614A67B2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/>
  <p:txStyles>
    <p:titleStyle>
      <a:lvl1pPr algn="l" rtl="0" fontAlgn="base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ts val="1500"/>
        </a:lnSpc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69875" indent="-269875" algn="l" rtl="0" fontAlgn="base">
        <a:lnSpc>
          <a:spcPts val="24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357188" algn="l" rtl="0" fontAlgn="base">
        <a:lnSpc>
          <a:spcPts val="2400"/>
        </a:lnSpc>
        <a:spcBef>
          <a:spcPct val="0"/>
        </a:spcBef>
        <a:spcAft>
          <a:spcPct val="0"/>
        </a:spcAft>
        <a:buClr>
          <a:schemeClr val="tx1"/>
        </a:buClr>
        <a:buAutoNum type="alphaLcParenR"/>
        <a:defRPr sz="1500">
          <a:solidFill>
            <a:schemeClr val="tx1"/>
          </a:solidFill>
          <a:latin typeface="+mn-lt"/>
          <a:cs typeface="+mn-cs"/>
        </a:defRPr>
      </a:lvl2pPr>
      <a:lvl3pPr marL="900113" indent="-269875" algn="l" rtl="0" fontAlgn="base">
        <a:lnSpc>
          <a:spcPts val="24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1500">
          <a:solidFill>
            <a:schemeClr val="tx1"/>
          </a:solidFill>
          <a:latin typeface="+mn-lt"/>
          <a:cs typeface="+mn-cs"/>
        </a:defRPr>
      </a:lvl3pPr>
      <a:lvl4pPr marL="1169988" indent="-268288" algn="l" rtl="0" fontAlgn="base">
        <a:lnSpc>
          <a:spcPts val="24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1500">
          <a:solidFill>
            <a:schemeClr val="tx1"/>
          </a:solidFill>
          <a:latin typeface="+mn-lt"/>
          <a:cs typeface="+mn-cs"/>
        </a:defRPr>
      </a:lvl4pPr>
      <a:lvl5pPr marL="1438275" indent="-266700" algn="l" rtl="0" fontAlgn="base">
        <a:lnSpc>
          <a:spcPts val="24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1500">
          <a:solidFill>
            <a:schemeClr val="tx1"/>
          </a:solidFill>
          <a:latin typeface="+mn-lt"/>
          <a:cs typeface="+mn-cs"/>
        </a:defRPr>
      </a:lvl5pPr>
      <a:lvl6pPr marL="1895475" indent="-266700" algn="l" rtl="0" fontAlgn="base">
        <a:lnSpc>
          <a:spcPts val="24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1500">
          <a:solidFill>
            <a:schemeClr val="tx1"/>
          </a:solidFill>
          <a:latin typeface="+mn-lt"/>
          <a:cs typeface="+mn-cs"/>
        </a:defRPr>
      </a:lvl6pPr>
      <a:lvl7pPr marL="2352675" indent="-266700" algn="l" rtl="0" fontAlgn="base">
        <a:lnSpc>
          <a:spcPts val="24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1500">
          <a:solidFill>
            <a:schemeClr val="tx1"/>
          </a:solidFill>
          <a:latin typeface="+mn-lt"/>
          <a:cs typeface="+mn-cs"/>
        </a:defRPr>
      </a:lvl7pPr>
      <a:lvl8pPr marL="2809875" indent="-266700" algn="l" rtl="0" fontAlgn="base">
        <a:lnSpc>
          <a:spcPts val="24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1500">
          <a:solidFill>
            <a:schemeClr val="tx1"/>
          </a:solidFill>
          <a:latin typeface="+mn-lt"/>
          <a:cs typeface="+mn-cs"/>
        </a:defRPr>
      </a:lvl8pPr>
      <a:lvl9pPr marL="3267075" indent="-266700" algn="l" rtl="0" fontAlgn="base">
        <a:lnSpc>
          <a:spcPts val="24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15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13" Type="http://schemas.openxmlformats.org/officeDocument/2006/relationships/hyperlink" Target="https://ioc.unesco.org/news/ioc-unesco-launches-social-media-sites-neamtic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12" Type="http://schemas.openxmlformats.org/officeDocument/2006/relationships/hyperlink" Target="https://twitter.com/NEAMTIC1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hyperlink" Target="https://www.instagram.com/neamtic/" TargetMode="External"/><Relationship Id="rId5" Type="http://schemas.openxmlformats.org/officeDocument/2006/relationships/image" Target="../media/image9.png"/><Relationship Id="rId10" Type="http://schemas.openxmlformats.org/officeDocument/2006/relationships/hyperlink" Target="https://www.linkedin.com/company/neamtic/" TargetMode="External"/><Relationship Id="rId4" Type="http://schemas.openxmlformats.org/officeDocument/2006/relationships/image" Target="../media/image5.png"/><Relationship Id="rId9" Type="http://schemas.openxmlformats.org/officeDocument/2006/relationships/hyperlink" Target="https://www.facebook.com/neamtsunami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2"/>
          <p:cNvSpPr txBox="1">
            <a:spLocks/>
          </p:cNvSpPr>
          <p:nvPr/>
        </p:nvSpPr>
        <p:spPr>
          <a:xfrm>
            <a:off x="8810766" y="6465382"/>
            <a:ext cx="323569" cy="365125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5AE1514C-5E56-4738-A1FF-4B1CFD2A3E3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Marcador de texto 1"/>
          <p:cNvSpPr txBox="1">
            <a:spLocks/>
          </p:cNvSpPr>
          <p:nvPr/>
        </p:nvSpPr>
        <p:spPr>
          <a:xfrm>
            <a:off x="503548" y="1313841"/>
            <a:ext cx="8091194" cy="2438103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gradFill>
                  <a:gsLst>
                    <a:gs pos="15000">
                      <a:schemeClr val="tx1"/>
                    </a:gs>
                    <a:gs pos="47000">
                      <a:schemeClr val="tx1"/>
                    </a:gs>
                  </a:gsLst>
                  <a:lin ang="5400000" scaled="1"/>
                </a:gra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CO" sz="2800" dirty="0" smtClean="0">
                <a:solidFill>
                  <a:schemeClr val="accent3"/>
                </a:solidFill>
                <a:latin typeface="+mj-lt"/>
              </a:rPr>
              <a:t>XVII </a:t>
            </a:r>
            <a:r>
              <a:rPr lang="es-CO" sz="2800" dirty="0" err="1" smtClean="0">
                <a:solidFill>
                  <a:schemeClr val="accent3"/>
                </a:solidFill>
                <a:latin typeface="+mj-lt"/>
              </a:rPr>
              <a:t>Session</a:t>
            </a:r>
            <a:r>
              <a:rPr lang="es-CO" sz="2800" dirty="0" smtClean="0">
                <a:solidFill>
                  <a:schemeClr val="accent3"/>
                </a:solidFill>
                <a:latin typeface="+mj-lt"/>
              </a:rPr>
              <a:t> of </a:t>
            </a:r>
            <a:r>
              <a:rPr lang="es-CO" sz="2800" dirty="0" err="1" smtClean="0">
                <a:solidFill>
                  <a:schemeClr val="accent3"/>
                </a:solidFill>
                <a:latin typeface="+mj-lt"/>
              </a:rPr>
              <a:t>the</a:t>
            </a:r>
            <a:r>
              <a:rPr lang="es-CO" sz="2800" dirty="0" smtClean="0">
                <a:solidFill>
                  <a:schemeClr val="accent3"/>
                </a:solidFill>
                <a:latin typeface="+mj-lt"/>
              </a:rPr>
              <a:t> ICG/NEAMTWS</a:t>
            </a:r>
          </a:p>
          <a:p>
            <a:pPr algn="ctr"/>
            <a:r>
              <a:rPr lang="es-CO" sz="2200" dirty="0">
                <a:solidFill>
                  <a:schemeClr val="accent3"/>
                </a:solidFill>
                <a:latin typeface="+mj-lt"/>
              </a:rPr>
              <a:t>(</a:t>
            </a:r>
            <a:r>
              <a:rPr lang="es-CO" sz="2200" dirty="0" smtClean="0">
                <a:solidFill>
                  <a:schemeClr val="accent3"/>
                </a:solidFill>
                <a:latin typeface="+mj-lt"/>
              </a:rPr>
              <a:t>24-26 </a:t>
            </a:r>
            <a:r>
              <a:rPr lang="es-CO" sz="2200" dirty="0" err="1" smtClean="0">
                <a:solidFill>
                  <a:schemeClr val="accent3"/>
                </a:solidFill>
                <a:latin typeface="+mj-lt"/>
              </a:rPr>
              <a:t>November</a:t>
            </a:r>
            <a:r>
              <a:rPr lang="es-CO" sz="2200" dirty="0" smtClean="0">
                <a:solidFill>
                  <a:schemeClr val="accent3"/>
                </a:solidFill>
                <a:latin typeface="+mj-lt"/>
              </a:rPr>
              <a:t> 2021)</a:t>
            </a:r>
          </a:p>
          <a:p>
            <a:pPr algn="ctr"/>
            <a:endParaRPr lang="es-CO" sz="2800" dirty="0">
              <a:solidFill>
                <a:schemeClr val="accent3"/>
              </a:solidFill>
              <a:latin typeface="+mj-lt"/>
            </a:endParaRPr>
          </a:p>
          <a:p>
            <a:pPr algn="ctr"/>
            <a:endParaRPr lang="es-CO" sz="2800" dirty="0" smtClean="0">
              <a:solidFill>
                <a:schemeClr val="accent3"/>
              </a:solidFill>
              <a:latin typeface="+mj-lt"/>
            </a:endParaRPr>
          </a:p>
          <a:p>
            <a:pPr algn="ctr"/>
            <a:r>
              <a:rPr lang="es-CO" sz="2800" dirty="0" err="1" smtClean="0">
                <a:solidFill>
                  <a:schemeClr val="accent3"/>
                </a:solidFill>
                <a:latin typeface="+mj-lt"/>
              </a:rPr>
              <a:t>Consultant</a:t>
            </a:r>
            <a:r>
              <a:rPr lang="es-CO" sz="2800" dirty="0" smtClean="0">
                <a:solidFill>
                  <a:schemeClr val="accent3"/>
                </a:solidFill>
                <a:latin typeface="+mj-lt"/>
              </a:rPr>
              <a:t> </a:t>
            </a:r>
            <a:r>
              <a:rPr lang="es-CO" sz="2800" dirty="0" err="1" smtClean="0">
                <a:solidFill>
                  <a:schemeClr val="accent3"/>
                </a:solidFill>
                <a:latin typeface="+mj-lt"/>
              </a:rPr>
              <a:t>Report</a:t>
            </a:r>
            <a:r>
              <a:rPr lang="es-CO" sz="2800" dirty="0" smtClean="0">
                <a:solidFill>
                  <a:schemeClr val="accent3"/>
                </a:solidFill>
                <a:latin typeface="+mj-lt"/>
              </a:rPr>
              <a:t> </a:t>
            </a:r>
          </a:p>
        </p:txBody>
      </p:sp>
      <p:sp>
        <p:nvSpPr>
          <p:cNvPr id="14" name="Marcador de texto 1"/>
          <p:cNvSpPr txBox="1">
            <a:spLocks/>
          </p:cNvSpPr>
          <p:nvPr/>
        </p:nvSpPr>
        <p:spPr>
          <a:xfrm>
            <a:off x="223901" y="4260419"/>
            <a:ext cx="2861509" cy="1842043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gradFill>
                  <a:gsLst>
                    <a:gs pos="15000">
                      <a:schemeClr val="tx1"/>
                    </a:gs>
                    <a:gs pos="47000">
                      <a:schemeClr val="tx1"/>
                    </a:gs>
                  </a:gsLst>
                  <a:lin ang="5400000" scaled="1"/>
                </a:gra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1600" b="0" dirty="0" smtClean="0">
                <a:solidFill>
                  <a:schemeClr val="accent3"/>
                </a:solidFill>
              </a:rPr>
              <a:t>Mr. Alejandro Rojas Aldana</a:t>
            </a:r>
          </a:p>
          <a:p>
            <a:pPr algn="just">
              <a:spcBef>
                <a:spcPts val="0"/>
              </a:spcBef>
            </a:pPr>
            <a:endParaRPr lang="en-CA" sz="1600" b="0" dirty="0" smtClean="0">
              <a:solidFill>
                <a:schemeClr val="accent3"/>
              </a:solidFill>
            </a:endParaRPr>
          </a:p>
          <a:p>
            <a:pPr algn="just">
              <a:spcBef>
                <a:spcPts val="0"/>
              </a:spcBef>
            </a:pPr>
            <a:endParaRPr lang="es-ES" sz="1600" b="0" dirty="0" smtClean="0">
              <a:solidFill>
                <a:schemeClr val="accent3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n-CA" sz="1600" b="0" dirty="0" smtClean="0">
                <a:solidFill>
                  <a:schemeClr val="accent3"/>
                </a:solidFill>
              </a:rPr>
              <a:t>UNESCO-IOC</a:t>
            </a:r>
          </a:p>
          <a:p>
            <a:pPr algn="just">
              <a:spcBef>
                <a:spcPts val="0"/>
              </a:spcBef>
            </a:pPr>
            <a:r>
              <a:rPr lang="es-ES" sz="1600" b="0" dirty="0" smtClean="0">
                <a:solidFill>
                  <a:schemeClr val="accent3"/>
                </a:solidFill>
              </a:rPr>
              <a:t>Tsunami </a:t>
            </a:r>
            <a:r>
              <a:rPr lang="es-ES" sz="1600" b="0" dirty="0" err="1" smtClean="0">
                <a:solidFill>
                  <a:schemeClr val="accent3"/>
                </a:solidFill>
              </a:rPr>
              <a:t>Unit</a:t>
            </a:r>
            <a:endParaRPr lang="es-ES" sz="1600" b="0" dirty="0" smtClean="0">
              <a:solidFill>
                <a:schemeClr val="accent3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s-ES" sz="1600" b="0" dirty="0" smtClean="0">
                <a:solidFill>
                  <a:schemeClr val="accent3"/>
                </a:solidFill>
              </a:rPr>
              <a:t>ICG/NEAMTWS</a:t>
            </a:r>
            <a:endParaRPr lang="es-CO" sz="1600" b="0" dirty="0">
              <a:solidFill>
                <a:schemeClr val="accent3"/>
              </a:solidFill>
            </a:endParaRPr>
          </a:p>
          <a:p>
            <a:pPr algn="just">
              <a:spcBef>
                <a:spcPts val="0"/>
              </a:spcBef>
            </a:pPr>
            <a:endParaRPr lang="es-CO" sz="1600" dirty="0" smtClean="0">
              <a:solidFill>
                <a:schemeClr val="accent3"/>
              </a:solidFill>
              <a:latin typeface="+mj-lt"/>
            </a:endParaRPr>
          </a:p>
          <a:p>
            <a:pPr algn="just">
              <a:spcBef>
                <a:spcPts val="0"/>
              </a:spcBef>
            </a:pPr>
            <a:endParaRPr lang="es-CO" sz="1600" dirty="0" smtClean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223901" y="116632"/>
            <a:ext cx="6044909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5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532" y="6244674"/>
            <a:ext cx="1042506" cy="55478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660" y="6324044"/>
            <a:ext cx="396044" cy="396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49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Diagram 17">
            <a:extLst>
              <a:ext uri="{FF2B5EF4-FFF2-40B4-BE49-F238E27FC236}">
                <a16:creationId xmlns:a16="http://schemas.microsoft.com/office/drawing/2014/main" xmlns="" id="{23F437A9-C8B4-456C-AB27-5D89044DDD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8607784"/>
              </p:ext>
            </p:extLst>
          </p:nvPr>
        </p:nvGraphicFramePr>
        <p:xfrm>
          <a:off x="972400" y="969842"/>
          <a:ext cx="7200000" cy="4945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" name="Oval 18">
            <a:extLst>
              <a:ext uri="{FF2B5EF4-FFF2-40B4-BE49-F238E27FC236}">
                <a16:creationId xmlns:a16="http://schemas.microsoft.com/office/drawing/2014/main" xmlns="" id="{DF5C3935-B7FD-4839-BFD5-A400278FE93B}"/>
              </a:ext>
            </a:extLst>
          </p:cNvPr>
          <p:cNvSpPr/>
          <p:nvPr/>
        </p:nvSpPr>
        <p:spPr bwMode="auto">
          <a:xfrm>
            <a:off x="3669619" y="2865319"/>
            <a:ext cx="1800000" cy="1800000"/>
          </a:xfrm>
          <a:prstGeom prst="ellipse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chemeClr val="bg1"/>
                </a:solidFill>
              </a:rPr>
              <a:t>Core of </a:t>
            </a:r>
            <a:r>
              <a:rPr lang="en-US" sz="1600" b="1" dirty="0" err="1" smtClean="0">
                <a:solidFill>
                  <a:schemeClr val="bg1"/>
                </a:solidFill>
              </a:rPr>
              <a:t>Activites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D8F8AA2F-0AFB-4EEC-B985-EAFB0F5ECA1F}"/>
              </a:ext>
            </a:extLst>
          </p:cNvPr>
          <p:cNvSpPr txBox="1"/>
          <p:nvPr/>
        </p:nvSpPr>
        <p:spPr>
          <a:xfrm>
            <a:off x="0" y="4825044"/>
            <a:ext cx="28687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99724"/>
            <a:ext cx="7869238" cy="689827"/>
          </a:xfrm>
        </p:spPr>
        <p:txBody>
          <a:bodyPr/>
          <a:lstStyle/>
          <a:p>
            <a:r>
              <a:rPr lang="en-CA" sz="1600" b="1" dirty="0" smtClean="0">
                <a:latin typeface="+mn-lt"/>
              </a:rPr>
              <a:t>Consultant  to assist the ICGNEAMTWS</a:t>
            </a:r>
            <a:endParaRPr lang="es-ES" sz="1600" b="1" dirty="0">
              <a:latin typeface="+mn-lt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9532" y="6244674"/>
            <a:ext cx="1042506" cy="55478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660" y="6324044"/>
            <a:ext cx="396044" cy="396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1"/>
          <p:cNvSpPr txBox="1">
            <a:spLocks/>
          </p:cNvSpPr>
          <p:nvPr/>
        </p:nvSpPr>
        <p:spPr bwMode="auto">
          <a:xfrm>
            <a:off x="787400" y="461963"/>
            <a:ext cx="7869238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CA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Update of Sea Level Tide Gauge Stations in North </a:t>
            </a:r>
            <a:r>
              <a:rPr lang="en-CA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African Member States</a:t>
            </a: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52336EAE-39DF-4881-8085-DB4066CE0B22}"/>
              </a:ext>
            </a:extLst>
          </p:cNvPr>
          <p:cNvSpPr txBox="1"/>
          <p:nvPr/>
        </p:nvSpPr>
        <p:spPr>
          <a:xfrm>
            <a:off x="248747" y="866611"/>
            <a:ext cx="8809807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CA" sz="1400" dirty="0" smtClean="0">
                <a:latin typeface="+mn-lt"/>
              </a:rPr>
              <a:t>A task coordinated by the </a:t>
            </a:r>
            <a:r>
              <a:rPr lang="en-US" sz="1400" dirty="0">
                <a:latin typeface="+mn-lt"/>
              </a:rPr>
              <a:t>IOC Sub Commission for Africa and the Adjacent Island </a:t>
            </a:r>
            <a:r>
              <a:rPr lang="en-US" sz="1400" dirty="0" smtClean="0">
                <a:latin typeface="+mn-lt"/>
              </a:rPr>
              <a:t>States and the Tsunami Section.</a:t>
            </a: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CA" sz="1400" dirty="0" smtClean="0">
                <a:latin typeface="+mn-lt"/>
              </a:rPr>
              <a:t>Present </a:t>
            </a:r>
            <a:r>
              <a:rPr lang="en-CA" sz="1400" dirty="0" smtClean="0">
                <a:latin typeface="+mn-lt"/>
              </a:rPr>
              <a:t>status of tide gauge sea level </a:t>
            </a:r>
            <a:r>
              <a:rPr lang="en-CA" sz="1400" dirty="0" smtClean="0">
                <a:latin typeface="+mn-lt"/>
              </a:rPr>
              <a:t>stations </a:t>
            </a:r>
            <a:r>
              <a:rPr lang="en-CA" sz="1400" dirty="0" smtClean="0">
                <a:latin typeface="+mn-lt"/>
              </a:rPr>
              <a:t>(operational? Real time or near real time? GLOSS? IDLS? Mandate? Authorities?)</a:t>
            </a: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CA" sz="1400" dirty="0" smtClean="0">
                <a:latin typeface="+mn-lt"/>
              </a:rPr>
              <a:t>North African Member States: </a:t>
            </a:r>
            <a:r>
              <a:rPr lang="en-CA" sz="1400" dirty="0">
                <a:latin typeface="+mn-lt"/>
              </a:rPr>
              <a:t>Algeria, Egypt, Mauritania, Morocco, and </a:t>
            </a:r>
            <a:r>
              <a:rPr lang="en-CA" sz="1400" dirty="0" smtClean="0">
                <a:latin typeface="+mn-lt"/>
              </a:rPr>
              <a:t>Tunisia.</a:t>
            </a: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CA" sz="1400" dirty="0" smtClean="0">
                <a:latin typeface="+mn-lt"/>
              </a:rPr>
              <a:t>This </a:t>
            </a:r>
            <a:r>
              <a:rPr lang="en-CA" sz="1400" dirty="0">
                <a:latin typeface="+mn-lt"/>
              </a:rPr>
              <a:t>inventory goes towards updating the present GLOBAL SEA LEVEL OBSERVING SYSTEM (</a:t>
            </a:r>
            <a:r>
              <a:rPr lang="en-CA" sz="1400" u="sng" dirty="0">
                <a:latin typeface="+mn-lt"/>
              </a:rPr>
              <a:t>GLOSS</a:t>
            </a:r>
            <a:r>
              <a:rPr lang="en-CA" sz="1400" dirty="0" smtClean="0">
                <a:latin typeface="+mn-lt"/>
              </a:rPr>
              <a:t>). A good opportunity for European Member States to have / share key sea  level data </a:t>
            </a:r>
            <a:r>
              <a:rPr lang="en-CA" sz="1400" dirty="0" smtClean="0">
                <a:latin typeface="+mn-lt"/>
              </a:rPr>
              <a:t>from </a:t>
            </a:r>
            <a:r>
              <a:rPr lang="en-CA" sz="1400" dirty="0" smtClean="0">
                <a:latin typeface="+mn-lt"/>
              </a:rPr>
              <a:t>North African Member States.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400" dirty="0">
              <a:latin typeface="+mn-lt"/>
            </a:endParaRPr>
          </a:p>
          <a:p>
            <a:pPr algn="just"/>
            <a:endParaRPr lang="en-US" sz="1400" b="1" dirty="0" smtClean="0">
              <a:latin typeface="+mn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400" dirty="0" smtClean="0">
              <a:latin typeface="+mn-lt"/>
            </a:endParaRPr>
          </a:p>
        </p:txBody>
      </p:sp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637471"/>
              </p:ext>
            </p:extLst>
          </p:nvPr>
        </p:nvGraphicFramePr>
        <p:xfrm>
          <a:off x="241668" y="2339990"/>
          <a:ext cx="8722487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9415"/>
                <a:gridCol w="1146477"/>
                <a:gridCol w="717943"/>
                <a:gridCol w="536015"/>
                <a:gridCol w="551163"/>
                <a:gridCol w="680720"/>
                <a:gridCol w="1311861"/>
                <a:gridCol w="1361441"/>
                <a:gridCol w="1427452"/>
              </a:tblGrid>
              <a:tr h="360040">
                <a:tc>
                  <a:txBody>
                    <a:bodyPr/>
                    <a:lstStyle/>
                    <a:p>
                      <a:r>
                        <a:rPr lang="en-CA" sz="1400" dirty="0" smtClean="0"/>
                        <a:t>Country</a:t>
                      </a:r>
                      <a:endParaRPr lang="es-E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400" dirty="0" smtClean="0">
                          <a:solidFill>
                            <a:schemeClr val="bg1"/>
                          </a:solidFill>
                        </a:rPr>
                        <a:t>Location</a:t>
                      </a:r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400" dirty="0" smtClean="0">
                          <a:solidFill>
                            <a:schemeClr val="bg1"/>
                          </a:solidFill>
                        </a:rPr>
                        <a:t>GLOSS ID</a:t>
                      </a:r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400" dirty="0" smtClean="0">
                          <a:solidFill>
                            <a:schemeClr val="bg1"/>
                          </a:solidFill>
                        </a:rPr>
                        <a:t>IDSL ID</a:t>
                      </a:r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400" dirty="0" smtClean="0">
                          <a:solidFill>
                            <a:schemeClr val="bg1"/>
                          </a:solidFill>
                        </a:rPr>
                        <a:t>Latitude</a:t>
                      </a:r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400" dirty="0" smtClean="0">
                          <a:solidFill>
                            <a:schemeClr val="bg1"/>
                          </a:solidFill>
                        </a:rPr>
                        <a:t>Longitude</a:t>
                      </a:r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400" dirty="0" smtClean="0">
                          <a:solidFill>
                            <a:schemeClr val="bg1"/>
                          </a:solidFill>
                        </a:rPr>
                        <a:t>Contacts/Authority</a:t>
                      </a:r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400" dirty="0" smtClean="0">
                          <a:solidFill>
                            <a:schemeClr val="bg1"/>
                          </a:solidFill>
                        </a:rPr>
                        <a:t>Operational Status</a:t>
                      </a:r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400" dirty="0" smtClean="0">
                          <a:solidFill>
                            <a:schemeClr val="bg1"/>
                          </a:solidFill>
                        </a:rPr>
                        <a:t>Mandate</a:t>
                      </a:r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17944">
                <a:tc>
                  <a:txBody>
                    <a:bodyPr/>
                    <a:lstStyle/>
                    <a:p>
                      <a:r>
                        <a:rPr lang="en-CA" sz="1200" dirty="0" smtClean="0"/>
                        <a:t>Algeria</a:t>
                      </a:r>
                      <a:endParaRPr lang="es-E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 smtClean="0">
                          <a:solidFill>
                            <a:schemeClr val="tx1"/>
                          </a:solidFill>
                        </a:rPr>
                        <a:t>Oran</a:t>
                      </a:r>
                      <a:endParaRPr lang="es-E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12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35.43 </a:t>
                      </a:r>
                      <a:endParaRPr lang="es-E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 smtClean="0">
                          <a:solidFill>
                            <a:schemeClr val="tx1"/>
                          </a:solidFill>
                        </a:rPr>
                        <a:t>0.42</a:t>
                      </a:r>
                      <a:endParaRPr lang="es-E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Institut National de Cartographie et de Télédétection</a:t>
                      </a:r>
                      <a:endParaRPr lang="es-E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 smtClean="0">
                          <a:solidFill>
                            <a:schemeClr val="tx1"/>
                          </a:solidFill>
                        </a:rPr>
                        <a:t>Operational (Real</a:t>
                      </a:r>
                      <a:r>
                        <a:rPr lang="en-CA" sz="1200" baseline="0" dirty="0" smtClean="0">
                          <a:solidFill>
                            <a:schemeClr val="tx1"/>
                          </a:solidFill>
                        </a:rPr>
                        <a:t> Time)</a:t>
                      </a:r>
                      <a:endParaRPr lang="es-E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59080">
                <a:tc>
                  <a:txBody>
                    <a:bodyPr/>
                    <a:lstStyle/>
                    <a:p>
                      <a:r>
                        <a:rPr lang="en-CA" sz="1200" dirty="0" smtClean="0"/>
                        <a:t>Egypt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 smtClean="0"/>
                        <a:t>Alexandria</a:t>
                      </a:r>
                      <a:endParaRPr lang="es-E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 smtClean="0"/>
                        <a:t>349</a:t>
                      </a:r>
                      <a:endParaRPr lang="es-E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 smtClean="0"/>
                        <a:t>23</a:t>
                      </a:r>
                      <a:endParaRPr lang="es-E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 smtClean="0"/>
                        <a:t>31.19/</a:t>
                      </a:r>
                    </a:p>
                    <a:p>
                      <a:r>
                        <a:rPr lang="en-CA" sz="1200" dirty="0" smtClean="0"/>
                        <a:t>31.21</a:t>
                      </a:r>
                      <a:endParaRPr lang="es-E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 smtClean="0"/>
                        <a:t>29.91/</a:t>
                      </a:r>
                    </a:p>
                    <a:p>
                      <a:r>
                        <a:rPr lang="en-CA" sz="1200" dirty="0" smtClean="0"/>
                        <a:t>29.88</a:t>
                      </a:r>
                      <a:endParaRPr lang="es-E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 smtClean="0"/>
                        <a:t>NIOF/</a:t>
                      </a:r>
                      <a:r>
                        <a:rPr lang="en-CA" sz="1200" baseline="0" dirty="0" smtClean="0"/>
                        <a:t> EC-JRC</a:t>
                      </a:r>
                      <a:endParaRPr lang="es-E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 smtClean="0"/>
                        <a:t>Operational </a:t>
                      </a:r>
                      <a:r>
                        <a:rPr lang="en-CA" sz="1200" dirty="0" smtClean="0"/>
                        <a:t>(SONEL) </a:t>
                      </a:r>
                      <a:endParaRPr lang="es-ES" sz="1200" dirty="0" smtClean="0"/>
                    </a:p>
                    <a:p>
                      <a:r>
                        <a:rPr lang="en-CA" sz="1200" dirty="0" smtClean="0"/>
                        <a:t>(Real</a:t>
                      </a:r>
                      <a:r>
                        <a:rPr lang="en-CA" sz="1200" baseline="0" dirty="0" smtClean="0"/>
                        <a:t> Time)</a:t>
                      </a:r>
                      <a:endParaRPr lang="en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err="1" smtClean="0"/>
                        <a:t>Amr</a:t>
                      </a:r>
                      <a:r>
                        <a:rPr lang="es-ES" sz="1200" dirty="0" smtClean="0"/>
                        <a:t> </a:t>
                      </a:r>
                      <a:r>
                        <a:rPr lang="es-ES" sz="1200" dirty="0" err="1" smtClean="0"/>
                        <a:t>Zakaria</a:t>
                      </a:r>
                      <a:r>
                        <a:rPr lang="es-ES" sz="1200" dirty="0" smtClean="0"/>
                        <a:t> </a:t>
                      </a:r>
                      <a:r>
                        <a:rPr lang="es-ES" sz="1200" dirty="0" err="1" smtClean="0"/>
                        <a:t>Hammouda</a:t>
                      </a:r>
                      <a:r>
                        <a:rPr lang="es-ES" sz="1200" dirty="0" smtClean="0"/>
                        <a:t> (</a:t>
                      </a:r>
                      <a:r>
                        <a:rPr lang="es-ES" sz="1200" dirty="0" err="1" smtClean="0"/>
                        <a:t>Egypt</a:t>
                      </a:r>
                      <a:r>
                        <a:rPr lang="es-ES" sz="1200" dirty="0" smtClean="0"/>
                        <a:t> TNC)</a:t>
                      </a:r>
                    </a:p>
                  </a:txBody>
                  <a:tcPr/>
                </a:tc>
              </a:tr>
              <a:tr h="395064">
                <a:tc>
                  <a:txBody>
                    <a:bodyPr/>
                    <a:lstStyle/>
                    <a:p>
                      <a:r>
                        <a:rPr lang="en-CA" sz="1200" dirty="0" smtClean="0"/>
                        <a:t>Mauritania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 smtClean="0"/>
                        <a:t>Nouakchott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Committed but no ID</a:t>
                      </a:r>
                      <a:endParaRPr kumimoji="0" lang="es-E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17.98</a:t>
                      </a:r>
                      <a:endParaRPr lang="es-ES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-16.03</a:t>
                      </a:r>
                      <a:endParaRPr lang="es-ES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Port </a:t>
                      </a:r>
                      <a:r>
                        <a:rPr lang="en-CA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Autonome</a:t>
                      </a:r>
                      <a:r>
                        <a:rPr lang="en-CA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Nouakchott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 smtClean="0"/>
                        <a:t>Non-Operational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dirty="0" smtClean="0"/>
                    </a:p>
                  </a:txBody>
                  <a:tcPr/>
                </a:tc>
              </a:tr>
              <a:tr h="3914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Morocco</a:t>
                      </a:r>
                      <a:endParaRPr kumimoji="0" lang="es-E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Tan </a:t>
                      </a:r>
                      <a:r>
                        <a:rPr kumimoji="0" lang="en-CA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Tan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282</a:t>
                      </a:r>
                      <a:endParaRPr kumimoji="0" lang="es-E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28.5</a:t>
                      </a:r>
                      <a:endParaRPr kumimoji="0" lang="es-E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 smtClean="0"/>
                        <a:t>-11.05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 smtClean="0"/>
                        <a:t>Non-Operational</a:t>
                      </a:r>
                    </a:p>
                    <a:p>
                      <a:r>
                        <a:rPr lang="en-CA" sz="1200" dirty="0" smtClean="0"/>
                        <a:t>(radar only)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532" y="6244674"/>
            <a:ext cx="1042506" cy="55478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660" y="6324044"/>
            <a:ext cx="396044" cy="396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75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D8F8AA2F-0AFB-4EEC-B985-EAFB0F5ECA1F}"/>
              </a:ext>
            </a:extLst>
          </p:cNvPr>
          <p:cNvSpPr txBox="1"/>
          <p:nvPr/>
        </p:nvSpPr>
        <p:spPr>
          <a:xfrm>
            <a:off x="0" y="4825044"/>
            <a:ext cx="28687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b="1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532" y="6244674"/>
            <a:ext cx="1042506" cy="55478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660" y="6324044"/>
            <a:ext cx="396044" cy="396044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27" y="61989"/>
            <a:ext cx="3027110" cy="617502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2859" y="4211051"/>
            <a:ext cx="2895325" cy="26992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7765" y="-75593"/>
            <a:ext cx="4534321" cy="428179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429203" y="4496138"/>
            <a:ext cx="24482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CA" sz="1600" b="1" dirty="0"/>
              <a:t>https://docs.google.com/spreadsheets/d/1okpxq2VBx0R-UfIgxPq4PdZWUUCM-bV-vMchi5l5oFQ/edit?usp=sharing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5264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1"/>
          <p:cNvSpPr txBox="1">
            <a:spLocks/>
          </p:cNvSpPr>
          <p:nvPr/>
        </p:nvSpPr>
        <p:spPr bwMode="auto">
          <a:xfrm>
            <a:off x="705642" y="443327"/>
            <a:ext cx="7869238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9pPr>
          </a:lstStyle>
          <a:p>
            <a:pPr lvl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000" b="1" dirty="0" smtClean="0">
                <a:latin typeface="+mn-lt"/>
              </a:rPr>
              <a:t>Support </a:t>
            </a:r>
            <a:r>
              <a:rPr lang="en-US" sz="2000" b="1" dirty="0">
                <a:latin typeface="+mn-lt"/>
              </a:rPr>
              <a:t>management of NEAMTIC and </a:t>
            </a:r>
            <a:r>
              <a:rPr lang="en-US" sz="2000" b="1" dirty="0" smtClean="0">
                <a:latin typeface="+mn-lt"/>
              </a:rPr>
              <a:t>IOC-TSUNAMI Portals</a:t>
            </a:r>
            <a:r>
              <a:rPr lang="en-US" sz="2000" b="1" dirty="0">
                <a:latin typeface="+mn-lt"/>
              </a:rPr>
              <a:t>, including </a:t>
            </a:r>
            <a:r>
              <a:rPr lang="en-US" sz="2000" b="1" dirty="0" smtClean="0">
                <a:latin typeface="+mn-lt"/>
              </a:rPr>
              <a:t>NEAMTIC social </a:t>
            </a:r>
            <a:r>
              <a:rPr lang="en-US" sz="2000" b="1" dirty="0">
                <a:latin typeface="+mn-lt"/>
              </a:rPr>
              <a:t>media sites</a:t>
            </a:r>
            <a:endParaRPr lang="es-ES" sz="2000" b="1" dirty="0">
              <a:latin typeface="+mn-lt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CA" sz="2000" b="1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532" y="6244674"/>
            <a:ext cx="1042506" cy="55478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660" y="6324044"/>
            <a:ext cx="396044" cy="396044"/>
          </a:xfrm>
          <a:prstGeom prst="rect">
            <a:avLst/>
          </a:prstGeom>
        </p:spPr>
      </p:pic>
      <p:grpSp>
        <p:nvGrpSpPr>
          <p:cNvPr id="29" name="Group 28" descr="circles connected by bars">
            <a:extLst>
              <a:ext uri="{FF2B5EF4-FFF2-40B4-BE49-F238E27FC236}">
                <a16:creationId xmlns:a16="http://schemas.microsoft.com/office/drawing/2014/main" xmlns="" id="{87AB55F5-DB06-48B6-A7E7-BA4956D14DC9}"/>
              </a:ext>
            </a:extLst>
          </p:cNvPr>
          <p:cNvGrpSpPr/>
          <p:nvPr/>
        </p:nvGrpSpPr>
        <p:grpSpPr>
          <a:xfrm>
            <a:off x="3563888" y="757565"/>
            <a:ext cx="5219415" cy="5173415"/>
            <a:chOff x="4940506" y="1652088"/>
            <a:chExt cx="2318584" cy="2319539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xmlns="" id="{C287741C-6399-40A9-A422-DCEB2B27651E}"/>
                </a:ext>
              </a:extLst>
            </p:cNvPr>
            <p:cNvGrpSpPr/>
            <p:nvPr userDrawn="1"/>
          </p:nvGrpSpPr>
          <p:grpSpPr>
            <a:xfrm>
              <a:off x="5550934" y="2279789"/>
              <a:ext cx="1094700" cy="1101406"/>
              <a:chOff x="5550934" y="2279789"/>
              <a:chExt cx="1094700" cy="1101406"/>
            </a:xfrm>
          </p:grpSpPr>
          <p:sp>
            <p:nvSpPr>
              <p:cNvPr id="46" name="Freeform 109">
                <a:extLst>
                  <a:ext uri="{FF2B5EF4-FFF2-40B4-BE49-F238E27FC236}">
                    <a16:creationId xmlns:a16="http://schemas.microsoft.com/office/drawing/2014/main" xmlns="" id="{106AD4EA-C02D-4854-9828-A1D12B45C86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550934" y="3010395"/>
                <a:ext cx="370800" cy="370800"/>
              </a:xfrm>
              <a:custGeom>
                <a:avLst/>
                <a:gdLst>
                  <a:gd name="T0" fmla="*/ 274 w 274"/>
                  <a:gd name="T1" fmla="*/ 133 h 274"/>
                  <a:gd name="T2" fmla="*/ 142 w 274"/>
                  <a:gd name="T3" fmla="*/ 0 h 274"/>
                  <a:gd name="T4" fmla="*/ 0 w 274"/>
                  <a:gd name="T5" fmla="*/ 142 h 274"/>
                  <a:gd name="T6" fmla="*/ 132 w 274"/>
                  <a:gd name="T7" fmla="*/ 274 h 274"/>
                  <a:gd name="T8" fmla="*/ 274 w 274"/>
                  <a:gd name="T9" fmla="*/ 133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4" h="274">
                    <a:moveTo>
                      <a:pt x="274" y="133"/>
                    </a:moveTo>
                    <a:lnTo>
                      <a:pt x="142" y="0"/>
                    </a:lnTo>
                    <a:lnTo>
                      <a:pt x="0" y="142"/>
                    </a:lnTo>
                    <a:lnTo>
                      <a:pt x="132" y="274"/>
                    </a:lnTo>
                    <a:lnTo>
                      <a:pt x="274" y="133"/>
                    </a:lnTo>
                    <a:close/>
                  </a:path>
                </a:pathLst>
              </a:custGeom>
              <a:solidFill>
                <a:srgbClr val="F8682C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999999"/>
                  </a:solidFill>
                  <a:effectLst/>
                  <a:uLnTx/>
                  <a:uFillTx/>
                  <a:latin typeface="Times New Roman"/>
                </a:endParaRPr>
              </a:p>
            </p:txBody>
          </p:sp>
          <p:sp>
            <p:nvSpPr>
              <p:cNvPr id="47" name="Freeform 109">
                <a:extLst>
                  <a:ext uri="{FF2B5EF4-FFF2-40B4-BE49-F238E27FC236}">
                    <a16:creationId xmlns:a16="http://schemas.microsoft.com/office/drawing/2014/main" xmlns="" id="{94101C4A-1CBB-4442-A54C-0AC39EC39F9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flipH="1" flipV="1">
                <a:off x="6274834" y="2279789"/>
                <a:ext cx="370800" cy="370800"/>
              </a:xfrm>
              <a:custGeom>
                <a:avLst/>
                <a:gdLst>
                  <a:gd name="T0" fmla="*/ 274 w 274"/>
                  <a:gd name="T1" fmla="*/ 133 h 274"/>
                  <a:gd name="T2" fmla="*/ 142 w 274"/>
                  <a:gd name="T3" fmla="*/ 0 h 274"/>
                  <a:gd name="T4" fmla="*/ 0 w 274"/>
                  <a:gd name="T5" fmla="*/ 142 h 274"/>
                  <a:gd name="T6" fmla="*/ 132 w 274"/>
                  <a:gd name="T7" fmla="*/ 274 h 274"/>
                  <a:gd name="T8" fmla="*/ 274 w 274"/>
                  <a:gd name="T9" fmla="*/ 133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4" h="274">
                    <a:moveTo>
                      <a:pt x="274" y="133"/>
                    </a:moveTo>
                    <a:lnTo>
                      <a:pt x="142" y="0"/>
                    </a:lnTo>
                    <a:lnTo>
                      <a:pt x="0" y="142"/>
                    </a:lnTo>
                    <a:lnTo>
                      <a:pt x="132" y="274"/>
                    </a:lnTo>
                    <a:lnTo>
                      <a:pt x="274" y="133"/>
                    </a:lnTo>
                    <a:close/>
                  </a:path>
                </a:pathLst>
              </a:custGeom>
              <a:solidFill>
                <a:srgbClr val="00B4F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999999"/>
                  </a:solidFill>
                  <a:effectLst/>
                  <a:uLnTx/>
                  <a:uFillTx/>
                  <a:latin typeface="Times New Roman"/>
                </a:endParaRPr>
              </a:p>
            </p:txBody>
          </p:sp>
          <p:sp>
            <p:nvSpPr>
              <p:cNvPr id="48" name="Freeform 109">
                <a:extLst>
                  <a:ext uri="{FF2B5EF4-FFF2-40B4-BE49-F238E27FC236}">
                    <a16:creationId xmlns:a16="http://schemas.microsoft.com/office/drawing/2014/main" xmlns="" id="{6F20116E-A232-484B-81A9-1550323D3151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flipH="1" flipV="1">
                <a:off x="6274834" y="3010395"/>
                <a:ext cx="370800" cy="370800"/>
              </a:xfrm>
              <a:custGeom>
                <a:avLst/>
                <a:gdLst>
                  <a:gd name="T0" fmla="*/ 274 w 274"/>
                  <a:gd name="T1" fmla="*/ 133 h 274"/>
                  <a:gd name="T2" fmla="*/ 142 w 274"/>
                  <a:gd name="T3" fmla="*/ 0 h 274"/>
                  <a:gd name="T4" fmla="*/ 0 w 274"/>
                  <a:gd name="T5" fmla="*/ 142 h 274"/>
                  <a:gd name="T6" fmla="*/ 132 w 274"/>
                  <a:gd name="T7" fmla="*/ 274 h 274"/>
                  <a:gd name="T8" fmla="*/ 274 w 274"/>
                  <a:gd name="T9" fmla="*/ 133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4" h="274">
                    <a:moveTo>
                      <a:pt x="274" y="133"/>
                    </a:moveTo>
                    <a:lnTo>
                      <a:pt x="142" y="0"/>
                    </a:lnTo>
                    <a:lnTo>
                      <a:pt x="0" y="142"/>
                    </a:lnTo>
                    <a:lnTo>
                      <a:pt x="132" y="274"/>
                    </a:lnTo>
                    <a:lnTo>
                      <a:pt x="274" y="133"/>
                    </a:lnTo>
                    <a:close/>
                  </a:path>
                </a:pathLst>
              </a:custGeom>
              <a:solidFill>
                <a:srgbClr val="91C3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999999"/>
                  </a:solidFill>
                  <a:effectLst/>
                  <a:uLnTx/>
                  <a:uFillTx/>
                  <a:latin typeface="Times New Roman"/>
                </a:endParaRPr>
              </a:p>
            </p:txBody>
          </p:sp>
          <p:sp>
            <p:nvSpPr>
              <p:cNvPr id="49" name="Freeform 109">
                <a:extLst>
                  <a:ext uri="{FF2B5EF4-FFF2-40B4-BE49-F238E27FC236}">
                    <a16:creationId xmlns:a16="http://schemas.microsoft.com/office/drawing/2014/main" xmlns="" id="{AB2F4492-4BFE-47AF-AF20-18324EB5148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550934" y="2279789"/>
                <a:ext cx="370800" cy="370800"/>
              </a:xfrm>
              <a:custGeom>
                <a:avLst/>
                <a:gdLst>
                  <a:gd name="T0" fmla="*/ 274 w 274"/>
                  <a:gd name="T1" fmla="*/ 133 h 274"/>
                  <a:gd name="T2" fmla="*/ 142 w 274"/>
                  <a:gd name="T3" fmla="*/ 0 h 274"/>
                  <a:gd name="T4" fmla="*/ 0 w 274"/>
                  <a:gd name="T5" fmla="*/ 142 h 274"/>
                  <a:gd name="T6" fmla="*/ 132 w 274"/>
                  <a:gd name="T7" fmla="*/ 274 h 274"/>
                  <a:gd name="T8" fmla="*/ 274 w 274"/>
                  <a:gd name="T9" fmla="*/ 133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4" h="274">
                    <a:moveTo>
                      <a:pt x="274" y="133"/>
                    </a:moveTo>
                    <a:lnTo>
                      <a:pt x="142" y="0"/>
                    </a:lnTo>
                    <a:lnTo>
                      <a:pt x="0" y="142"/>
                    </a:lnTo>
                    <a:lnTo>
                      <a:pt x="132" y="274"/>
                    </a:lnTo>
                    <a:lnTo>
                      <a:pt x="274" y="133"/>
                    </a:lnTo>
                    <a:close/>
                  </a:path>
                </a:pathLst>
              </a:custGeom>
              <a:solidFill>
                <a:srgbClr val="FFC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999999"/>
                  </a:solidFill>
                  <a:effectLst/>
                  <a:uLnTx/>
                  <a:uFillTx/>
                  <a:latin typeface="Times New Roman"/>
                </a:endParaRPr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xmlns="" id="{06A9301F-6639-4A4B-AB18-45E6774EF270}"/>
                </a:ext>
              </a:extLst>
            </p:cNvPr>
            <p:cNvGrpSpPr/>
            <p:nvPr/>
          </p:nvGrpSpPr>
          <p:grpSpPr>
            <a:xfrm>
              <a:off x="4940506" y="2385257"/>
              <a:ext cx="2318584" cy="853200"/>
              <a:chOff x="4940506" y="2403582"/>
              <a:chExt cx="2318584" cy="853200"/>
            </a:xfrm>
          </p:grpSpPr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xmlns="" id="{1F2923BF-4092-4F37-9B12-10179086E89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/>
            </p:nvSpPr>
            <p:spPr>
              <a:xfrm>
                <a:off x="4940506" y="2403582"/>
                <a:ext cx="853200" cy="853200"/>
              </a:xfrm>
              <a:prstGeom prst="ellipse">
                <a:avLst/>
              </a:prstGeom>
              <a:solidFill>
                <a:srgbClr val="FFC3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/>
                  <a:ea typeface="+mn-ea"/>
                  <a:cs typeface="+mn-cs"/>
                </a:endParaRPr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xmlns="" id="{C539E740-2714-456A-9353-77EAD6F44CCB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/>
            </p:nvSpPr>
            <p:spPr>
              <a:xfrm>
                <a:off x="5026906" y="2489982"/>
                <a:ext cx="680400" cy="680400"/>
              </a:xfrm>
              <a:prstGeom prst="ellipse">
                <a:avLst/>
              </a:prstGeom>
              <a:solidFill>
                <a:srgbClr val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/>
                  <a:ea typeface="+mn-ea"/>
                  <a:cs typeface="+mn-cs"/>
                </a:endParaRPr>
              </a:p>
            </p:txBody>
          </p:sp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xmlns="" id="{18BDCA51-3C43-4916-BEF3-F5DCB41B5DB8}"/>
                  </a:ext>
                </a:extLst>
              </p:cNvPr>
              <p:cNvGrpSpPr/>
              <p:nvPr/>
            </p:nvGrpSpPr>
            <p:grpSpPr>
              <a:xfrm>
                <a:off x="6405890" y="2403582"/>
                <a:ext cx="853200" cy="853200"/>
                <a:chOff x="5885190" y="2937065"/>
                <a:chExt cx="853200" cy="853200"/>
              </a:xfrm>
            </p:grpSpPr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xmlns="" id="{7E8EFB2F-56D3-44AF-BB97-0A5C9016420F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/>
                <p:nvPr/>
              </p:nvSpPr>
              <p:spPr>
                <a:xfrm>
                  <a:off x="5885190" y="2937065"/>
                  <a:ext cx="853200" cy="853200"/>
                </a:xfrm>
                <a:prstGeom prst="ellipse">
                  <a:avLst/>
                </a:prstGeom>
                <a:solidFill>
                  <a:srgbClr val="91C30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Times New Roman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xmlns="" id="{622EF913-D658-406B-A42B-6FB410B182D9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/>
                <p:nvPr/>
              </p:nvSpPr>
              <p:spPr>
                <a:xfrm>
                  <a:off x="5971592" y="3023465"/>
                  <a:ext cx="680400" cy="680400"/>
                </a:xfrm>
                <a:prstGeom prst="ellipse">
                  <a:avLst/>
                </a:prstGeom>
                <a:solidFill>
                  <a:srgbClr val="FFFF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Times New Roman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xmlns="" id="{A7018509-BCAF-455A-8CCA-560A1A004790}"/>
                </a:ext>
              </a:extLst>
            </p:cNvPr>
            <p:cNvGrpSpPr/>
            <p:nvPr/>
          </p:nvGrpSpPr>
          <p:grpSpPr>
            <a:xfrm>
              <a:off x="5671684" y="1652088"/>
              <a:ext cx="853200" cy="2319539"/>
              <a:chOff x="5649934" y="1652088"/>
              <a:chExt cx="853200" cy="2319539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xmlns="" id="{2D7884B1-1A11-4335-8F02-74BDE517B681}"/>
                  </a:ext>
                </a:extLst>
              </p:cNvPr>
              <p:cNvGrpSpPr/>
              <p:nvPr/>
            </p:nvGrpSpPr>
            <p:grpSpPr>
              <a:xfrm>
                <a:off x="5649934" y="3118427"/>
                <a:ext cx="853200" cy="853200"/>
                <a:chOff x="5736334" y="3239077"/>
                <a:chExt cx="853200" cy="853200"/>
              </a:xfrm>
            </p:grpSpPr>
            <p:sp>
              <p:nvSpPr>
                <p:cNvPr id="39" name="Oval 38">
                  <a:extLst>
                    <a:ext uri="{FF2B5EF4-FFF2-40B4-BE49-F238E27FC236}">
                      <a16:creationId xmlns:a16="http://schemas.microsoft.com/office/drawing/2014/main" xmlns="" id="{8FBA4249-0A9F-43B8-9214-554FF876469C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/>
                <p:nvPr/>
              </p:nvSpPr>
              <p:spPr>
                <a:xfrm>
                  <a:off x="5736334" y="3239077"/>
                  <a:ext cx="853200" cy="853200"/>
                </a:xfrm>
                <a:prstGeom prst="ellipse">
                  <a:avLst/>
                </a:prstGeom>
                <a:solidFill>
                  <a:srgbClr val="F8682C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Times New Roman"/>
                    <a:ea typeface="+mn-ea"/>
                    <a:cs typeface="+mn-cs"/>
                  </a:endParaRPr>
                </a:p>
              </p:txBody>
            </p:sp>
            <p:sp>
              <p:nvSpPr>
                <p:cNvPr id="40" name="Oval 39">
                  <a:extLst>
                    <a:ext uri="{FF2B5EF4-FFF2-40B4-BE49-F238E27FC236}">
                      <a16:creationId xmlns:a16="http://schemas.microsoft.com/office/drawing/2014/main" xmlns="" id="{CBAA0BD0-CDBF-4534-A1C7-5FE76580E28B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/>
                <p:nvPr/>
              </p:nvSpPr>
              <p:spPr>
                <a:xfrm>
                  <a:off x="5822734" y="3325477"/>
                  <a:ext cx="680400" cy="680400"/>
                </a:xfrm>
                <a:prstGeom prst="ellipse">
                  <a:avLst/>
                </a:prstGeom>
                <a:solidFill>
                  <a:srgbClr val="FFFF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Times New Roman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xmlns="" id="{F9FA1538-E6CD-407B-BB42-3AB02A961296}"/>
                  </a:ext>
                </a:extLst>
              </p:cNvPr>
              <p:cNvGrpSpPr/>
              <p:nvPr/>
            </p:nvGrpSpPr>
            <p:grpSpPr>
              <a:xfrm>
                <a:off x="5649934" y="1652088"/>
                <a:ext cx="853200" cy="853200"/>
                <a:chOff x="5649934" y="1652088"/>
                <a:chExt cx="853200" cy="853200"/>
              </a:xfrm>
            </p:grpSpPr>
            <p:sp>
              <p:nvSpPr>
                <p:cNvPr id="37" name="Oval 36">
                  <a:extLst>
                    <a:ext uri="{FF2B5EF4-FFF2-40B4-BE49-F238E27FC236}">
                      <a16:creationId xmlns:a16="http://schemas.microsoft.com/office/drawing/2014/main" xmlns="" id="{BED565D7-764C-480F-A546-5CD4B4B7E796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/>
                <p:nvPr/>
              </p:nvSpPr>
              <p:spPr>
                <a:xfrm>
                  <a:off x="5649934" y="1652088"/>
                  <a:ext cx="853200" cy="853200"/>
                </a:xfrm>
                <a:prstGeom prst="ellipse">
                  <a:avLst/>
                </a:prstGeom>
                <a:solidFill>
                  <a:srgbClr val="00B4F1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Times New Roman"/>
                    <a:ea typeface="+mn-ea"/>
                    <a:cs typeface="+mn-cs"/>
                  </a:endParaRPr>
                </a:p>
              </p:txBody>
            </p:sp>
            <p:sp>
              <p:nvSpPr>
                <p:cNvPr id="38" name="Oval 37">
                  <a:extLst>
                    <a:ext uri="{FF2B5EF4-FFF2-40B4-BE49-F238E27FC236}">
                      <a16:creationId xmlns:a16="http://schemas.microsoft.com/office/drawing/2014/main" xmlns="" id="{0C941DAA-6457-4433-A6BF-F161EDC3F6EC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/>
                <p:nvPr userDrawn="1"/>
              </p:nvSpPr>
              <p:spPr>
                <a:xfrm>
                  <a:off x="5736334" y="1738488"/>
                  <a:ext cx="680400" cy="680400"/>
                </a:xfrm>
                <a:prstGeom prst="ellipse">
                  <a:avLst/>
                </a:prstGeom>
                <a:solidFill>
                  <a:srgbClr val="FFFF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Times New Roman"/>
                    <a:ea typeface="+mn-ea"/>
                    <a:cs typeface="+mn-cs"/>
                  </a:endParaRPr>
                </a:p>
              </p:txBody>
            </p:sp>
          </p:grpSp>
        </p:grp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2355" y="2660511"/>
            <a:ext cx="1397504" cy="139750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7532" y="1159866"/>
            <a:ext cx="1086640" cy="10866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499" y="2825203"/>
            <a:ext cx="1743543" cy="10897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7531" y="4571159"/>
            <a:ext cx="1104513" cy="802498"/>
          </a:xfrm>
          <a:prstGeom prst="rect">
            <a:avLst/>
          </a:prstGeom>
        </p:spPr>
      </p:pic>
      <p:sp>
        <p:nvSpPr>
          <p:cNvPr id="53" name="Rectangle 52"/>
          <p:cNvSpPr/>
          <p:nvPr/>
        </p:nvSpPr>
        <p:spPr>
          <a:xfrm>
            <a:off x="185386" y="932863"/>
            <a:ext cx="322953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</a:pPr>
            <a:r>
              <a:rPr lang="en-US" sz="1600" b="1" dirty="0">
                <a:latin typeface="+mj-lt"/>
              </a:rPr>
              <a:t>NEAMTIC and IOC-TSUNAMI </a:t>
            </a:r>
            <a:r>
              <a:rPr lang="en-US" sz="1600" b="1" dirty="0" smtClean="0">
                <a:latin typeface="+mj-lt"/>
              </a:rPr>
              <a:t>Portals</a:t>
            </a:r>
          </a:p>
          <a:p>
            <a:pPr>
              <a:spcBef>
                <a:spcPts val="0"/>
              </a:spcBef>
            </a:pPr>
            <a:r>
              <a:rPr lang="en-US" sz="1600" b="1" dirty="0" smtClean="0">
                <a:latin typeface="+mj-lt"/>
              </a:rPr>
              <a:t>Continue to have a high number</a:t>
            </a:r>
          </a:p>
          <a:p>
            <a:pPr>
              <a:spcBef>
                <a:spcPts val="0"/>
              </a:spcBef>
            </a:pPr>
            <a:r>
              <a:rPr lang="en-US" sz="1600" b="1" dirty="0" smtClean="0">
                <a:latin typeface="+mj-lt"/>
              </a:rPr>
              <a:t>of hits.</a:t>
            </a:r>
            <a:endParaRPr lang="es-ES" dirty="0">
              <a:latin typeface="+mj-lt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35717" y="2246506"/>
            <a:ext cx="3228648" cy="3393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+mn-lt"/>
              </a:rPr>
              <a:t>NEAMTIC </a:t>
            </a:r>
            <a:r>
              <a:rPr lang="en-US" sz="1600" b="1" dirty="0" smtClean="0">
                <a:latin typeface="+mn-lt"/>
              </a:rPr>
              <a:t>social media channels  are the opposite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smtClean="0">
                <a:latin typeface="+mn-lt"/>
              </a:rPr>
              <a:t>(low number of likes). The XVII Session of the ICG/NEAMTWS is a good opportunity to share the new sites and grow in followers.</a:t>
            </a:r>
          </a:p>
          <a:p>
            <a:r>
              <a:rPr lang="en-US" sz="1600" b="1" dirty="0" smtClean="0">
                <a:latin typeface="+mn-lt"/>
                <a:hlinkClick r:id="rId9"/>
              </a:rPr>
              <a:t>Facebook</a:t>
            </a:r>
            <a:endParaRPr lang="en-US" sz="1600" b="1" dirty="0" smtClean="0">
              <a:latin typeface="+mn-lt"/>
            </a:endParaRPr>
          </a:p>
          <a:p>
            <a:r>
              <a:rPr lang="en-US" sz="1600" b="1" dirty="0" smtClean="0">
                <a:latin typeface="+mn-lt"/>
                <a:hlinkClick r:id="rId10"/>
              </a:rPr>
              <a:t>LinkedIn</a:t>
            </a:r>
            <a:endParaRPr lang="en-US" sz="1600" b="1" dirty="0" smtClean="0">
              <a:latin typeface="+mn-lt"/>
            </a:endParaRPr>
          </a:p>
          <a:p>
            <a:r>
              <a:rPr lang="en-US" sz="1600" b="1" dirty="0" smtClean="0">
                <a:latin typeface="+mn-lt"/>
                <a:hlinkClick r:id="rId11"/>
              </a:rPr>
              <a:t>Instagram</a:t>
            </a:r>
            <a:endParaRPr lang="en-US" sz="1600" b="1" dirty="0" smtClean="0">
              <a:latin typeface="+mn-lt"/>
            </a:endParaRPr>
          </a:p>
          <a:p>
            <a:r>
              <a:rPr lang="en-US" sz="1600" b="1" dirty="0" smtClean="0">
                <a:latin typeface="+mn-lt"/>
                <a:hlinkClick r:id="rId12"/>
              </a:rPr>
              <a:t>Twitter</a:t>
            </a:r>
            <a:endParaRPr lang="en-US" sz="1600" b="1" dirty="0" smtClean="0">
              <a:latin typeface="+mn-lt"/>
            </a:endParaRPr>
          </a:p>
          <a:p>
            <a:endParaRPr lang="es-ES" dirty="0">
              <a:latin typeface="+mn-lt"/>
            </a:endParaRPr>
          </a:p>
        </p:txBody>
      </p:sp>
      <p:sp>
        <p:nvSpPr>
          <p:cNvPr id="56" name="Rectangle 55">
            <a:hlinkClick r:id="rId13"/>
          </p:cNvPr>
          <p:cNvSpPr/>
          <p:nvPr/>
        </p:nvSpPr>
        <p:spPr>
          <a:xfrm>
            <a:off x="86021" y="5480543"/>
            <a:ext cx="243771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</a:pPr>
            <a:r>
              <a:rPr lang="en-US" sz="1600" b="1" dirty="0" smtClean="0">
                <a:latin typeface="+mn-lt"/>
                <a:hlinkClick r:id="rId13"/>
              </a:rPr>
              <a:t>IOC UNESCO Press Release</a:t>
            </a:r>
            <a:endParaRPr lang="es-E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1765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you!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 bwMode="auto">
          <a:xfrm>
            <a:off x="223901" y="116632"/>
            <a:ext cx="6044909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5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40" y="6201308"/>
            <a:ext cx="1044116" cy="55227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474" y="6272971"/>
            <a:ext cx="408952" cy="40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10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 UNFCCC PowerPoint">
  <a:themeElements>
    <a:clrScheme name="blank 1">
      <a:dk1>
        <a:srgbClr val="000000"/>
      </a:dk1>
      <a:lt1>
        <a:srgbClr val="FFFFFF"/>
      </a:lt1>
      <a:dk2>
        <a:srgbClr val="4B93DC"/>
      </a:dk2>
      <a:lt2>
        <a:srgbClr val="808080"/>
      </a:lt2>
      <a:accent1>
        <a:srgbClr val="CCA674"/>
      </a:accent1>
      <a:accent2>
        <a:srgbClr val="FB927D"/>
      </a:accent2>
      <a:accent3>
        <a:srgbClr val="FFFFFF"/>
      </a:accent3>
      <a:accent4>
        <a:srgbClr val="000000"/>
      </a:accent4>
      <a:accent5>
        <a:srgbClr val="E2D0BC"/>
      </a:accent5>
      <a:accent6>
        <a:srgbClr val="E38471"/>
      </a:accent6>
      <a:hlink>
        <a:srgbClr val="A8D6BC"/>
      </a:hlink>
      <a:folHlink>
        <a:srgbClr val="B6D4B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4B93DC"/>
        </a:dk2>
        <a:lt2>
          <a:srgbClr val="808080"/>
        </a:lt2>
        <a:accent1>
          <a:srgbClr val="CCA674"/>
        </a:accent1>
        <a:accent2>
          <a:srgbClr val="FB927D"/>
        </a:accent2>
        <a:accent3>
          <a:srgbClr val="FFFFFF"/>
        </a:accent3>
        <a:accent4>
          <a:srgbClr val="000000"/>
        </a:accent4>
        <a:accent5>
          <a:srgbClr val="E2D0BC"/>
        </a:accent5>
        <a:accent6>
          <a:srgbClr val="E38471"/>
        </a:accent6>
        <a:hlink>
          <a:srgbClr val="A8D6BC"/>
        </a:hlink>
        <a:folHlink>
          <a:srgbClr val="B6D4B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UNFCCC quote">
  <a:themeElements>
    <a:clrScheme name="UNFCCC quote 1">
      <a:dk1>
        <a:srgbClr val="000000"/>
      </a:dk1>
      <a:lt1>
        <a:srgbClr val="FFFFFF"/>
      </a:lt1>
      <a:dk2>
        <a:srgbClr val="4B93DC"/>
      </a:dk2>
      <a:lt2>
        <a:srgbClr val="808080"/>
      </a:lt2>
      <a:accent1>
        <a:srgbClr val="CCA674"/>
      </a:accent1>
      <a:accent2>
        <a:srgbClr val="FB927D"/>
      </a:accent2>
      <a:accent3>
        <a:srgbClr val="FFFFFF"/>
      </a:accent3>
      <a:accent4>
        <a:srgbClr val="000000"/>
      </a:accent4>
      <a:accent5>
        <a:srgbClr val="E2D0BC"/>
      </a:accent5>
      <a:accent6>
        <a:srgbClr val="E38471"/>
      </a:accent6>
      <a:hlink>
        <a:srgbClr val="A8D6BC"/>
      </a:hlink>
      <a:folHlink>
        <a:srgbClr val="B6D4B8"/>
      </a:folHlink>
    </a:clrScheme>
    <a:fontScheme name="UNFCCC quot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UNFCCC quote 1">
        <a:dk1>
          <a:srgbClr val="000000"/>
        </a:dk1>
        <a:lt1>
          <a:srgbClr val="FFFFFF"/>
        </a:lt1>
        <a:dk2>
          <a:srgbClr val="4B93DC"/>
        </a:dk2>
        <a:lt2>
          <a:srgbClr val="808080"/>
        </a:lt2>
        <a:accent1>
          <a:srgbClr val="CCA674"/>
        </a:accent1>
        <a:accent2>
          <a:srgbClr val="FB927D"/>
        </a:accent2>
        <a:accent3>
          <a:srgbClr val="FFFFFF"/>
        </a:accent3>
        <a:accent4>
          <a:srgbClr val="000000"/>
        </a:accent4>
        <a:accent5>
          <a:srgbClr val="E2D0BC"/>
        </a:accent5>
        <a:accent6>
          <a:srgbClr val="E38471"/>
        </a:accent6>
        <a:hlink>
          <a:srgbClr val="A8D6BC"/>
        </a:hlink>
        <a:folHlink>
          <a:srgbClr val="B6D4B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UNFCCC_Master 70pt title">
  <a:themeElements>
    <a:clrScheme name="UNFCCC_Master 70pt title 1">
      <a:dk1>
        <a:srgbClr val="000000"/>
      </a:dk1>
      <a:lt1>
        <a:srgbClr val="FFFFFF"/>
      </a:lt1>
      <a:dk2>
        <a:srgbClr val="4B93DC"/>
      </a:dk2>
      <a:lt2>
        <a:srgbClr val="808080"/>
      </a:lt2>
      <a:accent1>
        <a:srgbClr val="CCA674"/>
      </a:accent1>
      <a:accent2>
        <a:srgbClr val="FB927D"/>
      </a:accent2>
      <a:accent3>
        <a:srgbClr val="FFFFFF"/>
      </a:accent3>
      <a:accent4>
        <a:srgbClr val="000000"/>
      </a:accent4>
      <a:accent5>
        <a:srgbClr val="E2D0BC"/>
      </a:accent5>
      <a:accent6>
        <a:srgbClr val="E38471"/>
      </a:accent6>
      <a:hlink>
        <a:srgbClr val="A8D6BC"/>
      </a:hlink>
      <a:folHlink>
        <a:srgbClr val="B6D4B8"/>
      </a:folHlink>
    </a:clrScheme>
    <a:fontScheme name="UNFCCC_Master 70pt titl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UNFCCC_Master 70pt title 1">
        <a:dk1>
          <a:srgbClr val="000000"/>
        </a:dk1>
        <a:lt1>
          <a:srgbClr val="FFFFFF"/>
        </a:lt1>
        <a:dk2>
          <a:srgbClr val="4B93DC"/>
        </a:dk2>
        <a:lt2>
          <a:srgbClr val="808080"/>
        </a:lt2>
        <a:accent1>
          <a:srgbClr val="CCA674"/>
        </a:accent1>
        <a:accent2>
          <a:srgbClr val="FB927D"/>
        </a:accent2>
        <a:accent3>
          <a:srgbClr val="FFFFFF"/>
        </a:accent3>
        <a:accent4>
          <a:srgbClr val="000000"/>
        </a:accent4>
        <a:accent5>
          <a:srgbClr val="E2D0BC"/>
        </a:accent5>
        <a:accent6>
          <a:srgbClr val="E38471"/>
        </a:accent6>
        <a:hlink>
          <a:srgbClr val="A8D6BC"/>
        </a:hlink>
        <a:folHlink>
          <a:srgbClr val="B6D4B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4B93DC"/>
      </a:dk2>
      <a:lt2>
        <a:srgbClr val="808080"/>
      </a:lt2>
      <a:accent1>
        <a:srgbClr val="CCA674"/>
      </a:accent1>
      <a:accent2>
        <a:srgbClr val="FB927D"/>
      </a:accent2>
      <a:accent3>
        <a:srgbClr val="FFFFFF"/>
      </a:accent3>
      <a:accent4>
        <a:srgbClr val="000000"/>
      </a:accent4>
      <a:accent5>
        <a:srgbClr val="E2D0BC"/>
      </a:accent5>
      <a:accent6>
        <a:srgbClr val="E38471"/>
      </a:accent6>
      <a:hlink>
        <a:srgbClr val="A8D6BC"/>
      </a:hlink>
      <a:folHlink>
        <a:srgbClr val="B6D4B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C7C7D181DDBB4B99A5F0B24E942BFE" ma:contentTypeVersion="0" ma:contentTypeDescription="Create a new document." ma:contentTypeScope="" ma:versionID="aaf910c13121b24c81029f76d2fac20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350A77E-2ED4-4DB2-92C4-2302D1066934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48F1F69-4078-483F-9E99-870D81A44E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6A26FC7-2416-4873-8E70-C25DF1DD480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385</Words>
  <Application>Microsoft Office PowerPoint</Application>
  <PresentationFormat>On-screen Show (4:3)</PresentationFormat>
  <Paragraphs>89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 UNFCCC PowerPoint</vt:lpstr>
      <vt:lpstr>UNFCCC quote</vt:lpstr>
      <vt:lpstr>UNFCCC_Master 70pt title</vt:lpstr>
      <vt:lpstr>PowerPoint Presentation</vt:lpstr>
      <vt:lpstr>Consultant  to assist the ICGNEAMTWS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global stocktake under the Paris Agreement  IG3IS expert meeting Geneva, 29 November 2017</dc:title>
  <dc:creator/>
  <cp:lastModifiedBy/>
  <cp:revision>2</cp:revision>
  <dcterms:created xsi:type="dcterms:W3CDTF">2013-03-26T14:21:53Z</dcterms:created>
  <dcterms:modified xsi:type="dcterms:W3CDTF">2021-11-22T23:28:50Z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0x010100F0C7C7D181DDBB4B99A5F0B24E942BFE</vt:lpwstr>
  </property>
</Properties>
</file>