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791" r:id="rId2"/>
    <p:sldId id="792" r:id="rId3"/>
    <p:sldId id="793" r:id="rId4"/>
    <p:sldId id="794" r:id="rId5"/>
    <p:sldId id="795" r:id="rId6"/>
    <p:sldId id="796" r:id="rId7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728">
          <p15:clr>
            <a:srgbClr val="A4A3A4"/>
          </p15:clr>
        </p15:guide>
        <p15:guide id="3" pos="1480">
          <p15:clr>
            <a:srgbClr val="A4A3A4"/>
          </p15:clr>
        </p15:guide>
        <p15:guide id="4" pos="130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822433"/>
    <a:srgbClr val="830022"/>
    <a:srgbClr val="006778"/>
    <a:srgbClr val="AAC9B6"/>
    <a:srgbClr val="790022"/>
    <a:srgbClr val="783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2" autoAdjust="0"/>
  </p:normalViewPr>
  <p:slideViewPr>
    <p:cSldViewPr>
      <p:cViewPr varScale="1">
        <p:scale>
          <a:sx n="87" d="100"/>
          <a:sy n="87" d="100"/>
        </p:scale>
        <p:origin x="1512" y="114"/>
      </p:cViewPr>
      <p:guideLst>
        <p:guide orient="horz" pos="2160"/>
        <p:guide orient="horz" pos="1728"/>
        <p:guide pos="1480"/>
        <p:guide pos="130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85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1B81BD9A-F14D-40C2-ACD7-DFF9FA522F18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64266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8A839200-92D8-4045-BDF8-3C873E5D2FCC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30182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6C3A2-457F-41D5-BB07-6E506B079991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7297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0B572-1BA2-47ED-8464-4154C25A8059}" type="datetime1">
              <a:rPr lang="it-IT"/>
              <a:pPr>
                <a:defRPr/>
              </a:pPr>
              <a:t>23/11/2021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Processi culturali e comunicativi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Pagina </a:t>
            </a:r>
            <a:fld id="{E374AC01-66C3-4D0C-93B2-11DB6DD69B8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4813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2DB09-F396-4D1D-A3F2-D8660230DB3E}" type="datetime1">
              <a:rPr lang="it-IT"/>
              <a:pPr>
                <a:defRPr/>
              </a:pPr>
              <a:t>23/11/2021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Processi culturali e comunicativi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Pagina </a:t>
            </a:r>
            <a:fld id="{C370AE0C-E60B-4655-A213-81F8E739C20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9990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86563" y="409575"/>
            <a:ext cx="1889125" cy="54578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16013" y="409575"/>
            <a:ext cx="5518150" cy="54578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5F47B-B3D4-4430-8DF8-291D6D99BA84}" type="datetime1">
              <a:rPr lang="it-IT"/>
              <a:pPr>
                <a:defRPr/>
              </a:pPr>
              <a:t>23/11/2021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Processi culturali e comunicativi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Pagina </a:t>
            </a:r>
            <a:fld id="{E2748054-5EC7-466E-9C8B-9D2D8B8EE6E4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4417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16013" y="409575"/>
            <a:ext cx="7559675" cy="5048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1116013" y="1752600"/>
            <a:ext cx="7559675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92B51-2098-4619-89D0-3495925FD7E0}" type="datetime1">
              <a:rPr lang="it-IT"/>
              <a:pPr>
                <a:defRPr/>
              </a:pPr>
              <a:t>23/11/2021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Processi culturali e comunicativi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Pagina </a:t>
            </a:r>
            <a:fld id="{AE3B8E93-978C-4DC2-9127-7F7E6B2853C8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336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B3AB7-C568-4D50-A248-B1BB57483D7E}" type="datetime1">
              <a:rPr lang="it-IT"/>
              <a:pPr>
                <a:defRPr/>
              </a:pPr>
              <a:t>23/11/2021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Processi culturali e comunicativi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Pagina </a:t>
            </a:r>
            <a:fld id="{09FDC26B-216B-4CD0-B851-038D95A9F6AF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7584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A036F-64DC-4CB3-B05D-C1A47835B604}" type="datetime1">
              <a:rPr lang="it-IT"/>
              <a:pPr>
                <a:defRPr/>
              </a:pPr>
              <a:t>23/11/2021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Processi culturali e comunicativi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Pagina </a:t>
            </a:r>
            <a:fld id="{B2574250-3A69-4DB3-A572-A4CB14C0ACBD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929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116013" y="1752600"/>
            <a:ext cx="37036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72050" y="1752600"/>
            <a:ext cx="37036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5746D-258A-481D-B332-C6FC4EE68EAB}" type="datetime1">
              <a:rPr lang="it-IT"/>
              <a:pPr>
                <a:defRPr/>
              </a:pPr>
              <a:t>23/11/2021</a:t>
            </a:fld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Processi culturali e comunicativi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Pagina </a:t>
            </a:r>
            <a:fld id="{48D89C21-2112-4909-AFED-514AC0A965E7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5711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B4838A-7FC9-4158-B8AB-5CD54CD0C162}" type="datetime1">
              <a:rPr lang="it-IT"/>
              <a:pPr>
                <a:defRPr/>
              </a:pPr>
              <a:t>23/11/2021</a:t>
            </a:fld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Processi culturali e comunicativi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Pagina </a:t>
            </a:r>
            <a:fld id="{0FF7BCB9-E316-40B4-966A-EF75227957A5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423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5CFD36-5E79-493C-AB2B-5622F905AF56}" type="datetime1">
              <a:rPr lang="it-IT"/>
              <a:pPr>
                <a:defRPr/>
              </a:pPr>
              <a:t>23/11/2021</a:t>
            </a:fld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Processi culturali e comunicativi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Pagina </a:t>
            </a:r>
            <a:fld id="{6A97BAC2-98FE-4B37-8D88-111E684BC820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5859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5EEE3-477B-40D4-A469-4CE1C244B979}" type="datetime1">
              <a:rPr lang="it-IT"/>
              <a:pPr>
                <a:defRPr/>
              </a:pPr>
              <a:t>23/11/2021</a:t>
            </a:fld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Processi culturali e comunicativi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Pagina </a:t>
            </a:r>
            <a:fld id="{E0F55072-13B1-465B-BA99-D6CFFF831FA6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7242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08FE0-C1DD-4588-B350-50212D9CC25F}" type="datetime1">
              <a:rPr lang="it-IT"/>
              <a:pPr>
                <a:defRPr/>
              </a:pPr>
              <a:t>23/11/2021</a:t>
            </a:fld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Processi culturali e comunicativi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Pagina </a:t>
            </a:r>
            <a:fld id="{D5053206-014C-4DBB-8004-0F3FA9D1C2ED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312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21D19-75AF-4E9E-ACDA-3F494C105002}" type="datetime1">
              <a:rPr lang="it-IT"/>
              <a:pPr>
                <a:defRPr/>
              </a:pPr>
              <a:t>23/11/2021</a:t>
            </a:fld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Processi culturali e comunicativi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Pagina </a:t>
            </a:r>
            <a:fld id="{A84429C3-18C1-446B-B788-589272505759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7256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6096000"/>
            <a:ext cx="9144000" cy="762000"/>
            <a:chOff x="0" y="3840"/>
            <a:chExt cx="5760" cy="480"/>
          </a:xfrm>
        </p:grpSpPr>
        <p:sp>
          <p:nvSpPr>
            <p:cNvPr id="1032" name="Rectangle 13"/>
            <p:cNvSpPr>
              <a:spLocks noChangeArrowheads="1"/>
            </p:cNvSpPr>
            <p:nvPr userDrawn="1"/>
          </p:nvSpPr>
          <p:spPr bwMode="auto">
            <a:xfrm>
              <a:off x="0" y="3984"/>
              <a:ext cx="5760" cy="336"/>
            </a:xfrm>
            <a:prstGeom prst="rect">
              <a:avLst/>
            </a:prstGeom>
            <a:solidFill>
              <a:srgbClr val="8224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9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9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9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9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0" hangingPunct="0">
                <a:defRPr/>
              </a:pPr>
              <a:endParaRPr lang="it-IT" altLang="it-IT" smtClean="0"/>
            </a:p>
          </p:txBody>
        </p:sp>
        <p:sp>
          <p:nvSpPr>
            <p:cNvPr id="1033" name="Rectangle 14"/>
            <p:cNvSpPr>
              <a:spLocks noChangeArrowheads="1"/>
            </p:cNvSpPr>
            <p:nvPr userDrawn="1"/>
          </p:nvSpPr>
          <p:spPr bwMode="auto">
            <a:xfrm>
              <a:off x="768" y="3840"/>
              <a:ext cx="4992" cy="480"/>
            </a:xfrm>
            <a:prstGeom prst="rect">
              <a:avLst/>
            </a:prstGeom>
            <a:solidFill>
              <a:srgbClr val="8224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9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9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9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9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9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0" hangingPunct="0">
                <a:defRPr/>
              </a:pPr>
              <a:endParaRPr lang="it-IT" altLang="it-IT" smtClean="0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6013" y="409575"/>
            <a:ext cx="75596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stile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16013" y="1752600"/>
            <a:ext cx="75596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43400" y="616267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22C6DE21-C4EE-4C9F-B49F-A10A6F123A44}" type="datetime1">
              <a:rPr lang="it-IT"/>
              <a:pPr>
                <a:defRPr/>
              </a:pPr>
              <a:t>23/11/2021</a:t>
            </a:fld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162675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1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r>
              <a:rPr lang="it-IT"/>
              <a:t>Processi culturali e comunicativi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6267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it-IT"/>
              <a:t>Pagina </a:t>
            </a:r>
            <a:fld id="{A337DC93-D304-44F8-A79E-23D8E9D76072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822433"/>
        </a:buClr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  <a:ea typeface="+mn-ea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000000"/>
          </a:solidFill>
          <a:latin typeface="+mn-lt"/>
          <a:ea typeface="+mn-ea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+mn-lt"/>
          <a:ea typeface="+mn-ea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+mn-lt"/>
          <a:ea typeface="+mn-ea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+mn-lt"/>
          <a:ea typeface="+mn-ea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+mn-lt"/>
          <a:ea typeface="+mn-ea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sz="3600" dirty="0" smtClean="0">
                <a:latin typeface="Impact" pitchFamily="34" charset="0"/>
              </a:rPr>
              <a:t>Tsunami </a:t>
            </a:r>
            <a:r>
              <a:rPr lang="it-IT" sz="3600" dirty="0" err="1" smtClean="0">
                <a:latin typeface="Impact" pitchFamily="34" charset="0"/>
              </a:rPr>
              <a:t>threat</a:t>
            </a:r>
            <a:r>
              <a:rPr lang="it-IT" sz="3600" dirty="0" smtClean="0">
                <a:latin typeface="Impact" pitchFamily="34" charset="0"/>
              </a:rPr>
              <a:t> </a:t>
            </a:r>
            <a:r>
              <a:rPr lang="it-IT" sz="3600" dirty="0" err="1" smtClean="0">
                <a:latin typeface="Impact" pitchFamily="34" charset="0"/>
              </a:rPr>
              <a:t>level</a:t>
            </a:r>
            <a:r>
              <a:rPr lang="it-IT" sz="3600" dirty="0" smtClean="0">
                <a:latin typeface="Impact" pitchFamily="34" charset="0"/>
              </a:rPr>
              <a:t>: first </a:t>
            </a:r>
            <a:r>
              <a:rPr lang="it-IT" sz="3600" dirty="0" err="1" smtClean="0">
                <a:latin typeface="Impact" pitchFamily="34" charset="0"/>
              </a:rPr>
              <a:t>insights</a:t>
            </a:r>
            <a:r>
              <a:rPr lang="it-IT" sz="3600" dirty="0" smtClean="0">
                <a:latin typeface="Impact" pitchFamily="34" charset="0"/>
              </a:rPr>
              <a:t> </a:t>
            </a:r>
            <a:br>
              <a:rPr lang="it-IT" sz="3600" dirty="0" smtClean="0">
                <a:latin typeface="Impact" pitchFamily="34" charset="0"/>
              </a:rPr>
            </a:br>
            <a:r>
              <a:rPr lang="it-IT" sz="3600" dirty="0" smtClean="0">
                <a:latin typeface="Impact" pitchFamily="34" charset="0"/>
              </a:rPr>
              <a:t>from a meta </a:t>
            </a:r>
            <a:r>
              <a:rPr lang="it-IT" sz="3600" dirty="0" err="1" smtClean="0">
                <a:latin typeface="Impact" pitchFamily="34" charset="0"/>
              </a:rPr>
              <a:t>research</a:t>
            </a:r>
            <a:endParaRPr lang="it-IT" sz="3600" dirty="0">
              <a:latin typeface="Impact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971600" y="3886200"/>
            <a:ext cx="7416824" cy="1752600"/>
          </a:xfrm>
        </p:spPr>
        <p:txBody>
          <a:bodyPr>
            <a:noAutofit/>
          </a:bodyPr>
          <a:lstStyle/>
          <a:p>
            <a:r>
              <a:rPr lang="it-IT" b="1" dirty="0" smtClean="0"/>
              <a:t>Andrea Cerase</a:t>
            </a:r>
          </a:p>
          <a:p>
            <a:r>
              <a:rPr lang="it-IT" dirty="0" smtClean="0"/>
              <a:t>Sapienza </a:t>
            </a:r>
            <a:r>
              <a:rPr lang="it-IT" dirty="0" err="1" smtClean="0"/>
              <a:t>University</a:t>
            </a:r>
            <a:r>
              <a:rPr lang="it-IT" dirty="0" smtClean="0"/>
              <a:t> of Rome, </a:t>
            </a:r>
          </a:p>
          <a:p>
            <a:r>
              <a:rPr lang="it-IT" dirty="0" smtClean="0"/>
              <a:t>National </a:t>
            </a:r>
            <a:r>
              <a:rPr lang="it-IT" dirty="0" err="1" smtClean="0"/>
              <a:t>Institute</a:t>
            </a:r>
            <a:r>
              <a:rPr lang="it-IT" dirty="0" smtClean="0"/>
              <a:t> of </a:t>
            </a:r>
            <a:r>
              <a:rPr lang="it-IT" dirty="0" err="1" smtClean="0"/>
              <a:t>Geophysics</a:t>
            </a:r>
            <a:r>
              <a:rPr lang="it-IT" dirty="0" smtClean="0"/>
              <a:t> and </a:t>
            </a:r>
            <a:r>
              <a:rPr lang="it-IT" dirty="0" err="1"/>
              <a:t>V</a:t>
            </a:r>
            <a:r>
              <a:rPr lang="it-IT" dirty="0" err="1" smtClean="0"/>
              <a:t>olcanology</a:t>
            </a:r>
            <a:endParaRPr lang="it-IT" dirty="0"/>
          </a:p>
        </p:txBody>
      </p:sp>
      <p:sp>
        <p:nvSpPr>
          <p:cNvPr id="5" name="AutoShape 2" descr="Il Centro Allerta Tsunami e gli organismi internazionali: IOC-UNESCO e ICG- NEAMTW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591368"/>
            <a:ext cx="3024336" cy="152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 descr="logo sapienza – Ordine Farmacisti Rom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5588" y="620688"/>
            <a:ext cx="3092916" cy="980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7" descr="File:Logo INGV dal 2018.png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135" y="682701"/>
            <a:ext cx="1540891" cy="1236069"/>
          </a:xfrm>
          <a:prstGeom prst="rect">
            <a:avLst/>
          </a:prstGeom>
        </p:spPr>
      </p:pic>
      <p:sp>
        <p:nvSpPr>
          <p:cNvPr id="4" name="Rettangolo 3"/>
          <p:cNvSpPr/>
          <p:nvPr/>
        </p:nvSpPr>
        <p:spPr>
          <a:xfrm>
            <a:off x="1259632" y="5229200"/>
            <a:ext cx="669674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I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ntergovernmental Coordination Group for the Tsunami Early Warning and Mitigation System in the </a:t>
            </a:r>
            <a:b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North-eastern Atlantic, the Mediterranean and connected seas (ICG/NEAMTWS)</a:t>
            </a:r>
          </a:p>
          <a:p>
            <a:pPr algn="ctr"/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</a:rPr>
              <a:t>XVIII session Paris, November 24-27 2021</a:t>
            </a:r>
            <a:endParaRPr lang="it-IT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Segnaposto piè di pagina 4"/>
          <p:cNvSpPr txBox="1">
            <a:spLocks/>
          </p:cNvSpPr>
          <p:nvPr/>
        </p:nvSpPr>
        <p:spPr bwMode="auto">
          <a:xfrm>
            <a:off x="1331913" y="61658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it-IT" altLang="it-IT" sz="1100" b="1" dirty="0" smtClean="0">
                <a:solidFill>
                  <a:srgbClr val="FFFFFF"/>
                </a:solidFill>
              </a:rPr>
              <a:t>ICG/NEAMTWS – XVIII SESSION</a:t>
            </a:r>
            <a:r>
              <a:rPr lang="it-IT" altLang="it-IT" sz="1100" b="1" i="1" dirty="0" smtClean="0">
                <a:solidFill>
                  <a:srgbClr val="FFFFFF"/>
                </a:solidFill>
              </a:rPr>
              <a:t> </a:t>
            </a:r>
            <a:endParaRPr lang="it-IT" altLang="it-IT" sz="1100" b="1" dirty="0" smtClean="0">
              <a:solidFill>
                <a:srgbClr val="FFFFFF"/>
              </a:solidFill>
            </a:endParaRPr>
          </a:p>
        </p:txBody>
      </p:sp>
      <p:sp>
        <p:nvSpPr>
          <p:cNvPr id="11" name="Segnaposto data 3"/>
          <p:cNvSpPr txBox="1">
            <a:spLocks/>
          </p:cNvSpPr>
          <p:nvPr/>
        </p:nvSpPr>
        <p:spPr bwMode="auto">
          <a:xfrm>
            <a:off x="4427538" y="61658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F2F4F409-0584-4650-8921-261344B52474}" type="datetime1">
              <a:rPr lang="it-IT" altLang="it-IT" sz="1100" b="1">
                <a:solidFill>
                  <a:srgbClr val="FFFFFF"/>
                </a:solidFill>
              </a:rPr>
              <a:pPr eaLnBrk="1" hangingPunct="1"/>
              <a:t>23/11/2021</a:t>
            </a:fld>
            <a:endParaRPr lang="it-IT" altLang="it-IT" sz="1100" b="1" dirty="0">
              <a:solidFill>
                <a:srgbClr val="FFFFFF"/>
              </a:solidFill>
            </a:endParaRPr>
          </a:p>
        </p:txBody>
      </p:sp>
      <p:sp>
        <p:nvSpPr>
          <p:cNvPr id="12" name="Segnaposto numero diapositiva 5"/>
          <p:cNvSpPr txBox="1">
            <a:spLocks/>
          </p:cNvSpPr>
          <p:nvPr/>
        </p:nvSpPr>
        <p:spPr bwMode="auto">
          <a:xfrm>
            <a:off x="7019925" y="6167438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r>
              <a:rPr lang="it-IT" altLang="it-IT" sz="1100" b="1" dirty="0" smtClean="0">
                <a:solidFill>
                  <a:srgbClr val="FFFFFF"/>
                </a:solidFill>
              </a:rPr>
              <a:t>Page </a:t>
            </a:r>
            <a:fld id="{AE8AAB45-31B4-49B7-AEB5-DAD4E87B9DBC}" type="slidenum">
              <a:rPr lang="it-IT" altLang="it-IT" sz="1100" b="1">
                <a:solidFill>
                  <a:srgbClr val="FFFFFF"/>
                </a:solidFill>
              </a:rPr>
              <a:pPr algn="r" eaLnBrk="1" hangingPunct="1"/>
              <a:t>1</a:t>
            </a:fld>
            <a:endParaRPr lang="it-IT" altLang="it-IT" sz="11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865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3600" dirty="0" err="1">
                <a:latin typeface="Impact" pitchFamily="34" charset="0"/>
              </a:rPr>
              <a:t>Why</a:t>
            </a:r>
            <a:r>
              <a:rPr lang="it-IT" sz="3600" dirty="0">
                <a:latin typeface="Impact" pitchFamily="34" charset="0"/>
              </a:rPr>
              <a:t> a meta-</a:t>
            </a:r>
            <a:r>
              <a:rPr lang="it-IT" sz="3600" dirty="0" err="1">
                <a:latin typeface="Impact" pitchFamily="34" charset="0"/>
              </a:rPr>
              <a:t>research</a:t>
            </a:r>
            <a:r>
              <a:rPr lang="it-IT" sz="3600" dirty="0">
                <a:latin typeface="Impact" pitchFamily="34" charset="0"/>
              </a:rPr>
              <a:t>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27584" y="1600200"/>
            <a:ext cx="8064896" cy="4525963"/>
          </a:xfrm>
        </p:spPr>
        <p:txBody>
          <a:bodyPr>
            <a:noAutofit/>
          </a:bodyPr>
          <a:lstStyle/>
          <a:p>
            <a:r>
              <a:rPr lang="en-GB" dirty="0" smtClean="0"/>
              <a:t>The concept of tsunami threat levels (TTL) is as a way to link tsunami expected impacts with emergency response at both individual and societal level</a:t>
            </a:r>
          </a:p>
          <a:p>
            <a:r>
              <a:rPr lang="en-GB" dirty="0" smtClean="0"/>
              <a:t>TTL should match scientific hazard assessment with crisis / emergency measures and well-designed messages,  aimed at improving people’s and community capacity to cope with tsunami</a:t>
            </a:r>
          </a:p>
          <a:p>
            <a:r>
              <a:rPr lang="en-GB" dirty="0" smtClean="0"/>
              <a:t>Hence, research should investigate underlying factors that would make messages clear, meaningful and properly understood by receivers</a:t>
            </a:r>
          </a:p>
        </p:txBody>
      </p:sp>
      <p:sp>
        <p:nvSpPr>
          <p:cNvPr id="4" name="Segnaposto piè di pagina 4"/>
          <p:cNvSpPr txBox="1">
            <a:spLocks/>
          </p:cNvSpPr>
          <p:nvPr/>
        </p:nvSpPr>
        <p:spPr bwMode="auto">
          <a:xfrm>
            <a:off x="1331913" y="61658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it-IT" altLang="it-IT" sz="1100" b="1" dirty="0" smtClean="0">
                <a:solidFill>
                  <a:srgbClr val="FFFFFF"/>
                </a:solidFill>
              </a:rPr>
              <a:t>ICG/NEAMTWS – XVIII SESSION</a:t>
            </a:r>
            <a:endParaRPr lang="it-IT" altLang="it-IT" sz="1100" b="1" i="1" dirty="0">
              <a:solidFill>
                <a:srgbClr val="FFFFFF"/>
              </a:solidFill>
            </a:endParaRPr>
          </a:p>
        </p:txBody>
      </p:sp>
      <p:sp>
        <p:nvSpPr>
          <p:cNvPr id="5" name="Segnaposto data 3"/>
          <p:cNvSpPr txBox="1">
            <a:spLocks/>
          </p:cNvSpPr>
          <p:nvPr/>
        </p:nvSpPr>
        <p:spPr bwMode="auto">
          <a:xfrm>
            <a:off x="4427538" y="61658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F2F4F409-0584-4650-8921-261344B52474}" type="datetime1">
              <a:rPr lang="it-IT" altLang="it-IT" sz="1100" b="1">
                <a:solidFill>
                  <a:srgbClr val="FFFFFF"/>
                </a:solidFill>
              </a:rPr>
              <a:pPr eaLnBrk="1" hangingPunct="1"/>
              <a:t>23/11/2021</a:t>
            </a:fld>
            <a:endParaRPr lang="it-IT" altLang="it-IT" sz="1100" b="1" dirty="0">
              <a:solidFill>
                <a:srgbClr val="FFFFFF"/>
              </a:solidFill>
            </a:endParaRPr>
          </a:p>
        </p:txBody>
      </p:sp>
      <p:sp>
        <p:nvSpPr>
          <p:cNvPr id="6" name="Segnaposto numero diapositiva 5"/>
          <p:cNvSpPr txBox="1">
            <a:spLocks/>
          </p:cNvSpPr>
          <p:nvPr/>
        </p:nvSpPr>
        <p:spPr bwMode="auto">
          <a:xfrm>
            <a:off x="7019925" y="6167438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r>
              <a:rPr lang="it-IT" altLang="it-IT" sz="1100" b="1" dirty="0" smtClean="0">
                <a:solidFill>
                  <a:srgbClr val="FFFFFF"/>
                </a:solidFill>
              </a:rPr>
              <a:t>Page </a:t>
            </a:r>
            <a:fld id="{AE8AAB45-31B4-49B7-AEB5-DAD4E87B9DBC}" type="slidenum">
              <a:rPr lang="it-IT" altLang="it-IT" sz="1100" b="1">
                <a:solidFill>
                  <a:srgbClr val="FFFFFF"/>
                </a:solidFill>
              </a:rPr>
              <a:pPr algn="r" eaLnBrk="1" hangingPunct="1"/>
              <a:t>2</a:t>
            </a:fld>
            <a:endParaRPr lang="it-IT" altLang="it-IT" sz="11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232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3600" dirty="0">
                <a:latin typeface="Impact" pitchFamily="34" charset="0"/>
              </a:rPr>
              <a:t>First </a:t>
            </a:r>
            <a:r>
              <a:rPr lang="it-IT" sz="3600" dirty="0" err="1">
                <a:latin typeface="Impact" pitchFamily="34" charset="0"/>
              </a:rPr>
              <a:t>step</a:t>
            </a:r>
            <a:r>
              <a:rPr lang="it-IT" sz="3600" dirty="0">
                <a:latin typeface="Impact" pitchFamily="34" charset="0"/>
              </a:rPr>
              <a:t>: an </a:t>
            </a:r>
            <a:r>
              <a:rPr lang="it-IT" sz="3600" dirty="0" err="1">
                <a:latin typeface="Impact" pitchFamily="34" charset="0"/>
              </a:rPr>
              <a:t>overview</a:t>
            </a:r>
            <a:r>
              <a:rPr lang="it-IT" sz="3600" dirty="0">
                <a:latin typeface="Impact" pitchFamily="34" charset="0"/>
              </a:rPr>
              <a:t> on Tsunami </a:t>
            </a:r>
            <a:r>
              <a:rPr lang="it-IT" sz="3600" dirty="0" err="1">
                <a:latin typeface="Impact" pitchFamily="34" charset="0"/>
              </a:rPr>
              <a:t>Related</a:t>
            </a:r>
            <a:r>
              <a:rPr lang="it-IT" sz="3600" dirty="0">
                <a:latin typeface="Impact" pitchFamily="34" charset="0"/>
              </a:rPr>
              <a:t> TL </a:t>
            </a:r>
            <a:r>
              <a:rPr lang="it-IT" sz="3600" dirty="0" err="1">
                <a:latin typeface="Impact" pitchFamily="34" charset="0"/>
              </a:rPr>
              <a:t>issues</a:t>
            </a:r>
            <a:endParaRPr lang="it-IT" sz="3600" dirty="0">
              <a:latin typeface="Impact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Autofit/>
          </a:bodyPr>
          <a:lstStyle/>
          <a:p>
            <a:r>
              <a:rPr lang="en-GB" dirty="0" smtClean="0"/>
              <a:t>Some emerging issues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Scopus and Web of Science actually do not provide an extensive list of papers on this topic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Google Scholar provides a huge number of entries but only few are relevant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Lack of shared definitions of physical parameters to define threat levels and related self-mitigating behaviours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Lack of research literature on the ways threat levels are perceived and understood by receivers</a:t>
            </a:r>
            <a:endParaRPr lang="en-GB" dirty="0"/>
          </a:p>
        </p:txBody>
      </p:sp>
      <p:sp>
        <p:nvSpPr>
          <p:cNvPr id="4" name="Segnaposto piè di pagina 4"/>
          <p:cNvSpPr txBox="1">
            <a:spLocks/>
          </p:cNvSpPr>
          <p:nvPr/>
        </p:nvSpPr>
        <p:spPr bwMode="auto">
          <a:xfrm>
            <a:off x="1331913" y="61658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it-IT" altLang="it-IT" sz="1100" b="1" dirty="0" smtClean="0">
                <a:solidFill>
                  <a:srgbClr val="FFFFFF"/>
                </a:solidFill>
              </a:rPr>
              <a:t>ICG/NEAMTWS – XVIII SESSION</a:t>
            </a:r>
            <a:endParaRPr lang="it-IT" altLang="it-IT" sz="1100" b="1" i="1" dirty="0">
              <a:solidFill>
                <a:srgbClr val="FFFFFF"/>
              </a:solidFill>
            </a:endParaRPr>
          </a:p>
        </p:txBody>
      </p:sp>
      <p:sp>
        <p:nvSpPr>
          <p:cNvPr id="5" name="Segnaposto data 3"/>
          <p:cNvSpPr txBox="1">
            <a:spLocks/>
          </p:cNvSpPr>
          <p:nvPr/>
        </p:nvSpPr>
        <p:spPr bwMode="auto">
          <a:xfrm>
            <a:off x="4427538" y="61658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F2F4F409-0584-4650-8921-261344B52474}" type="datetime1">
              <a:rPr lang="it-IT" altLang="it-IT" sz="1100" b="1">
                <a:solidFill>
                  <a:srgbClr val="FFFFFF"/>
                </a:solidFill>
              </a:rPr>
              <a:pPr eaLnBrk="1" hangingPunct="1"/>
              <a:t>23/11/2021</a:t>
            </a:fld>
            <a:endParaRPr lang="it-IT" altLang="it-IT" sz="1100" b="1" dirty="0">
              <a:solidFill>
                <a:srgbClr val="FFFFFF"/>
              </a:solidFill>
            </a:endParaRPr>
          </a:p>
        </p:txBody>
      </p:sp>
      <p:sp>
        <p:nvSpPr>
          <p:cNvPr id="6" name="Segnaposto numero diapositiva 5"/>
          <p:cNvSpPr txBox="1">
            <a:spLocks/>
          </p:cNvSpPr>
          <p:nvPr/>
        </p:nvSpPr>
        <p:spPr bwMode="auto">
          <a:xfrm>
            <a:off x="7019925" y="6167438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r>
              <a:rPr lang="it-IT" altLang="it-IT" sz="1100" b="1" dirty="0" smtClean="0">
                <a:solidFill>
                  <a:srgbClr val="FFFFFF"/>
                </a:solidFill>
              </a:rPr>
              <a:t>Page </a:t>
            </a:r>
            <a:fld id="{AE8AAB45-31B4-49B7-AEB5-DAD4E87B9DBC}" type="slidenum">
              <a:rPr lang="it-IT" altLang="it-IT" sz="1100" b="1">
                <a:solidFill>
                  <a:srgbClr val="FFFFFF"/>
                </a:solidFill>
              </a:rPr>
              <a:pPr algn="r" eaLnBrk="1" hangingPunct="1"/>
              <a:t>3</a:t>
            </a:fld>
            <a:endParaRPr lang="it-IT" altLang="it-IT" sz="11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858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3600" dirty="0">
                <a:latin typeface="Impact" pitchFamily="34" charset="0"/>
              </a:rPr>
              <a:t>The </a:t>
            </a:r>
            <a:r>
              <a:rPr lang="it-IT" sz="3600" dirty="0" err="1">
                <a:latin typeface="Impact" pitchFamily="34" charset="0"/>
              </a:rPr>
              <a:t>Australian</a:t>
            </a:r>
            <a:r>
              <a:rPr lang="it-IT" sz="3600" dirty="0">
                <a:latin typeface="Impact" pitchFamily="34" charset="0"/>
              </a:rPr>
              <a:t> </a:t>
            </a:r>
            <a:r>
              <a:rPr lang="it-IT" sz="3600" dirty="0" err="1">
                <a:latin typeface="Impact" pitchFamily="34" charset="0"/>
              </a:rPr>
              <a:t>research</a:t>
            </a:r>
            <a:r>
              <a:rPr lang="it-IT" sz="3600" dirty="0">
                <a:latin typeface="Impact" pitchFamily="34" charset="0"/>
              </a:rPr>
              <a:t>: an </a:t>
            </a:r>
            <a:r>
              <a:rPr lang="it-IT" sz="3600" dirty="0" err="1">
                <a:latin typeface="Impact" pitchFamily="34" charset="0"/>
              </a:rPr>
              <a:t>overview</a:t>
            </a:r>
            <a:endParaRPr lang="it-IT" sz="3600" dirty="0">
              <a:latin typeface="Impact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5576" y="1600200"/>
            <a:ext cx="8064896" cy="4525963"/>
          </a:xfrm>
          <a:noFill/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dirty="0"/>
              <a:t>“Community understanding of the tsunami risk and warnings systems in Australia” is a research program by prof. Douglas Paton and prof. David Johnston</a:t>
            </a:r>
          </a:p>
          <a:p>
            <a:r>
              <a:rPr lang="en-US" dirty="0"/>
              <a:t>This project is intended to support the development of the Australian Tsunami Warning  System and received relevant funding </a:t>
            </a:r>
          </a:p>
          <a:p>
            <a:r>
              <a:rPr lang="en-US" dirty="0"/>
              <a:t>Research is based on qualitative methods such as in-depth  and semi-structured interviews, to better investigate people’s sources, knowledge, understanding and beliefs about tsunamis</a:t>
            </a:r>
          </a:p>
        </p:txBody>
      </p:sp>
      <p:sp>
        <p:nvSpPr>
          <p:cNvPr id="4" name="Segnaposto piè di pagina 4"/>
          <p:cNvSpPr txBox="1">
            <a:spLocks/>
          </p:cNvSpPr>
          <p:nvPr/>
        </p:nvSpPr>
        <p:spPr bwMode="auto">
          <a:xfrm>
            <a:off x="1331913" y="61658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it-IT" altLang="it-IT" sz="1100" b="1" dirty="0" smtClean="0">
                <a:solidFill>
                  <a:srgbClr val="FFFFFF"/>
                </a:solidFill>
              </a:rPr>
              <a:t>ICG/NEAMTWS – XVIII SESSION</a:t>
            </a:r>
            <a:endParaRPr lang="it-IT" altLang="it-IT" sz="1100" b="1" i="1" dirty="0">
              <a:solidFill>
                <a:srgbClr val="FFFFFF"/>
              </a:solidFill>
            </a:endParaRPr>
          </a:p>
        </p:txBody>
      </p:sp>
      <p:sp>
        <p:nvSpPr>
          <p:cNvPr id="5" name="Segnaposto data 3"/>
          <p:cNvSpPr txBox="1">
            <a:spLocks/>
          </p:cNvSpPr>
          <p:nvPr/>
        </p:nvSpPr>
        <p:spPr bwMode="auto">
          <a:xfrm>
            <a:off x="4427538" y="61658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F2F4F409-0584-4650-8921-261344B52474}" type="datetime1">
              <a:rPr lang="it-IT" altLang="it-IT" sz="1100" b="1">
                <a:solidFill>
                  <a:srgbClr val="FFFFFF"/>
                </a:solidFill>
              </a:rPr>
              <a:pPr eaLnBrk="1" hangingPunct="1"/>
              <a:t>23/11/2021</a:t>
            </a:fld>
            <a:endParaRPr lang="it-IT" altLang="it-IT" sz="1100" b="1" dirty="0">
              <a:solidFill>
                <a:srgbClr val="FFFFFF"/>
              </a:solidFill>
            </a:endParaRPr>
          </a:p>
        </p:txBody>
      </p:sp>
      <p:sp>
        <p:nvSpPr>
          <p:cNvPr id="6" name="Segnaposto numero diapositiva 5"/>
          <p:cNvSpPr txBox="1">
            <a:spLocks/>
          </p:cNvSpPr>
          <p:nvPr/>
        </p:nvSpPr>
        <p:spPr bwMode="auto">
          <a:xfrm>
            <a:off x="7019925" y="6167438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r>
              <a:rPr lang="it-IT" altLang="it-IT" sz="1100" b="1" dirty="0" smtClean="0">
                <a:solidFill>
                  <a:srgbClr val="FFFFFF"/>
                </a:solidFill>
              </a:rPr>
              <a:t>Page </a:t>
            </a:r>
            <a:fld id="{AE8AAB45-31B4-49B7-AEB5-DAD4E87B9DBC}" type="slidenum">
              <a:rPr lang="it-IT" altLang="it-IT" sz="1100" b="1">
                <a:solidFill>
                  <a:srgbClr val="FFFFFF"/>
                </a:solidFill>
              </a:rPr>
              <a:pPr algn="r" eaLnBrk="1" hangingPunct="1"/>
              <a:t>4</a:t>
            </a:fld>
            <a:endParaRPr lang="it-IT" altLang="it-IT" sz="11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172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3600" dirty="0">
                <a:latin typeface="Impact" pitchFamily="34" charset="0"/>
              </a:rPr>
              <a:t>The </a:t>
            </a:r>
            <a:r>
              <a:rPr lang="it-IT" sz="3600" dirty="0" err="1">
                <a:latin typeface="Impact" pitchFamily="34" charset="0"/>
              </a:rPr>
              <a:t>Australian</a:t>
            </a:r>
            <a:r>
              <a:rPr lang="it-IT" sz="3600" dirty="0">
                <a:latin typeface="Impact" pitchFamily="34" charset="0"/>
              </a:rPr>
              <a:t> </a:t>
            </a:r>
            <a:r>
              <a:rPr lang="it-IT" sz="3600" dirty="0" err="1">
                <a:latin typeface="Impact" pitchFamily="34" charset="0"/>
              </a:rPr>
              <a:t>research</a:t>
            </a:r>
            <a:r>
              <a:rPr lang="it-IT" sz="3600" dirty="0">
                <a:latin typeface="Impact" pitchFamily="34" charset="0"/>
              </a:rPr>
              <a:t>: </a:t>
            </a:r>
            <a:r>
              <a:rPr lang="it-IT" sz="3600" dirty="0" err="1">
                <a:latin typeface="Impact" pitchFamily="34" charset="0"/>
              </a:rPr>
              <a:t>main</a:t>
            </a:r>
            <a:r>
              <a:rPr lang="it-IT" sz="3600" dirty="0">
                <a:latin typeface="Impact" pitchFamily="34" charset="0"/>
              </a:rPr>
              <a:t> </a:t>
            </a:r>
            <a:r>
              <a:rPr lang="it-IT" sz="3600" dirty="0" err="1">
                <a:latin typeface="Impact" pitchFamily="34" charset="0"/>
              </a:rPr>
              <a:t>findings</a:t>
            </a:r>
            <a:endParaRPr lang="it-IT" sz="3600" dirty="0">
              <a:latin typeface="Impact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5576" y="1600200"/>
            <a:ext cx="8208912" cy="4525963"/>
          </a:xfrm>
          <a:noFill/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dirty="0"/>
              <a:t>Participants knowledge of tsunami was limited and overwhelmed by representations of tsunamis as ‘destructive’ phenomena</a:t>
            </a:r>
          </a:p>
          <a:p>
            <a:r>
              <a:rPr lang="en-US" dirty="0"/>
              <a:t>This resulted  into fatalistic attitudes and low confidence toward self-mitigation measures</a:t>
            </a:r>
          </a:p>
          <a:p>
            <a:r>
              <a:rPr lang="en-US" dirty="0"/>
              <a:t>Participants were unaware of past tsunamis, also sharing misleading ideas on tsunami risk in Australia, held to be absent or very low</a:t>
            </a:r>
          </a:p>
          <a:p>
            <a:r>
              <a:rPr lang="en-US" dirty="0"/>
              <a:t>Tsunami risk exposure in Australia is very different than in the NEAM area (e.g. coastal population density, travel times and so on)</a:t>
            </a:r>
          </a:p>
        </p:txBody>
      </p:sp>
      <p:sp>
        <p:nvSpPr>
          <p:cNvPr id="4" name="Segnaposto piè di pagina 4"/>
          <p:cNvSpPr txBox="1">
            <a:spLocks/>
          </p:cNvSpPr>
          <p:nvPr/>
        </p:nvSpPr>
        <p:spPr bwMode="auto">
          <a:xfrm>
            <a:off x="1331913" y="61658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it-IT" altLang="it-IT" sz="1100" b="1" dirty="0" smtClean="0">
                <a:solidFill>
                  <a:srgbClr val="FFFFFF"/>
                </a:solidFill>
              </a:rPr>
              <a:t>ICG/NEAMTWS – XVIII SESSION</a:t>
            </a:r>
            <a:endParaRPr lang="it-IT" altLang="it-IT" sz="1100" b="1" i="1" dirty="0">
              <a:solidFill>
                <a:srgbClr val="FFFFFF"/>
              </a:solidFill>
            </a:endParaRPr>
          </a:p>
        </p:txBody>
      </p:sp>
      <p:sp>
        <p:nvSpPr>
          <p:cNvPr id="5" name="Segnaposto data 3"/>
          <p:cNvSpPr txBox="1">
            <a:spLocks/>
          </p:cNvSpPr>
          <p:nvPr/>
        </p:nvSpPr>
        <p:spPr bwMode="auto">
          <a:xfrm>
            <a:off x="4427538" y="61658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F2F4F409-0584-4650-8921-261344B52474}" type="datetime1">
              <a:rPr lang="it-IT" altLang="it-IT" sz="1100" b="1">
                <a:solidFill>
                  <a:srgbClr val="FFFFFF"/>
                </a:solidFill>
              </a:rPr>
              <a:pPr eaLnBrk="1" hangingPunct="1"/>
              <a:t>23/11/2021</a:t>
            </a:fld>
            <a:endParaRPr lang="it-IT" altLang="it-IT" sz="1100" b="1" dirty="0">
              <a:solidFill>
                <a:srgbClr val="FFFFFF"/>
              </a:solidFill>
            </a:endParaRPr>
          </a:p>
        </p:txBody>
      </p:sp>
      <p:sp>
        <p:nvSpPr>
          <p:cNvPr id="6" name="Segnaposto numero diapositiva 5"/>
          <p:cNvSpPr txBox="1">
            <a:spLocks/>
          </p:cNvSpPr>
          <p:nvPr/>
        </p:nvSpPr>
        <p:spPr bwMode="auto">
          <a:xfrm>
            <a:off x="7019925" y="6167438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r>
              <a:rPr lang="it-IT" altLang="it-IT" sz="1100" b="1" dirty="0" smtClean="0">
                <a:solidFill>
                  <a:srgbClr val="FFFFFF"/>
                </a:solidFill>
              </a:rPr>
              <a:t>Page </a:t>
            </a:r>
            <a:fld id="{AE8AAB45-31B4-49B7-AEB5-DAD4E87B9DBC}" type="slidenum">
              <a:rPr lang="it-IT" altLang="it-IT" sz="1100" b="1">
                <a:solidFill>
                  <a:srgbClr val="FFFFFF"/>
                </a:solidFill>
              </a:rPr>
              <a:pPr algn="r" eaLnBrk="1" hangingPunct="1"/>
              <a:t>5</a:t>
            </a:fld>
            <a:endParaRPr lang="it-IT" altLang="it-IT" sz="11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690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16013" y="409575"/>
            <a:ext cx="7776467" cy="504825"/>
          </a:xfr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3600" dirty="0" err="1">
                <a:latin typeface="Impact" pitchFamily="34" charset="0"/>
              </a:rPr>
              <a:t>Discussion</a:t>
            </a:r>
            <a:r>
              <a:rPr lang="it-IT" sz="3600" dirty="0">
                <a:latin typeface="Impact" pitchFamily="34" charset="0"/>
              </a:rPr>
              <a:t> and </a:t>
            </a:r>
            <a:r>
              <a:rPr lang="it-IT" sz="3600" dirty="0" err="1">
                <a:latin typeface="Impact" pitchFamily="34" charset="0"/>
              </a:rPr>
              <a:t>preliminary</a:t>
            </a:r>
            <a:r>
              <a:rPr lang="it-IT" sz="3600" dirty="0">
                <a:latin typeface="Impact" pitchFamily="34" charset="0"/>
              </a:rPr>
              <a:t> </a:t>
            </a:r>
            <a:r>
              <a:rPr lang="it-IT" sz="3600" dirty="0" err="1">
                <a:latin typeface="Impact" pitchFamily="34" charset="0"/>
              </a:rPr>
              <a:t>conclusions</a:t>
            </a:r>
            <a:endParaRPr lang="it-IT" sz="3600" dirty="0">
              <a:latin typeface="Impact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17240" y="1412776"/>
            <a:ext cx="8326760" cy="4525963"/>
          </a:xfrm>
          <a:noFill/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GB" dirty="0"/>
              <a:t>TTL implementation should lie on a comprehensive and consistent understanding of physical hazard, civil protection decisions and self-effective measures (</a:t>
            </a:r>
            <a:r>
              <a:rPr lang="en-GB" dirty="0" err="1"/>
              <a:t>eg</a:t>
            </a:r>
            <a:r>
              <a:rPr lang="en-GB" dirty="0"/>
              <a:t>. stay away from beaches, self-evacuation, sheltering)</a:t>
            </a:r>
          </a:p>
          <a:p>
            <a:r>
              <a:rPr lang="en-GB" dirty="0"/>
              <a:t>Since past research does not provide ready-made viable solutions, social and psychological research can  investigate people’s awareness and test a TTL communication strategy to improve its effectiveness</a:t>
            </a:r>
          </a:p>
          <a:p>
            <a:r>
              <a:rPr lang="en-GB" dirty="0"/>
              <a:t>Past experiences: research on tsunami risk perception  (Cerase, 2019) and citizens’ comprehension of tweets issued by INGV (</a:t>
            </a:r>
            <a:r>
              <a:rPr lang="en-GB" dirty="0" err="1"/>
              <a:t>Comunello</a:t>
            </a:r>
            <a:r>
              <a:rPr lang="en-GB" dirty="0"/>
              <a:t> e </a:t>
            </a:r>
            <a:r>
              <a:rPr lang="en-GB" dirty="0" err="1"/>
              <a:t>Mulargia</a:t>
            </a:r>
            <a:r>
              <a:rPr lang="en-GB" dirty="0"/>
              <a:t>, 2018) provide useful insights to be applied in crisis communication</a:t>
            </a:r>
          </a:p>
          <a:p>
            <a:endParaRPr lang="en-GB" dirty="0"/>
          </a:p>
          <a:p>
            <a:endParaRPr lang="it-IT" dirty="0"/>
          </a:p>
        </p:txBody>
      </p:sp>
      <p:sp>
        <p:nvSpPr>
          <p:cNvPr id="4" name="Segnaposto piè di pagina 4"/>
          <p:cNvSpPr txBox="1">
            <a:spLocks/>
          </p:cNvSpPr>
          <p:nvPr/>
        </p:nvSpPr>
        <p:spPr bwMode="auto">
          <a:xfrm>
            <a:off x="1331913" y="61658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it-IT" altLang="it-IT" sz="1100" b="1" dirty="0" smtClean="0">
                <a:solidFill>
                  <a:srgbClr val="FFFFFF"/>
                </a:solidFill>
              </a:rPr>
              <a:t>ICG/NEAMTWS – XVIII SESSION</a:t>
            </a:r>
            <a:endParaRPr lang="it-IT" altLang="it-IT" sz="1100" b="1" i="1" dirty="0">
              <a:solidFill>
                <a:srgbClr val="FFFFFF"/>
              </a:solidFill>
            </a:endParaRPr>
          </a:p>
        </p:txBody>
      </p:sp>
      <p:sp>
        <p:nvSpPr>
          <p:cNvPr id="5" name="Segnaposto data 3"/>
          <p:cNvSpPr txBox="1">
            <a:spLocks/>
          </p:cNvSpPr>
          <p:nvPr/>
        </p:nvSpPr>
        <p:spPr bwMode="auto">
          <a:xfrm>
            <a:off x="4427538" y="61658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F2F4F409-0584-4650-8921-261344B52474}" type="datetime1">
              <a:rPr lang="it-IT" altLang="it-IT" sz="1100" b="1">
                <a:solidFill>
                  <a:srgbClr val="FFFFFF"/>
                </a:solidFill>
              </a:rPr>
              <a:pPr eaLnBrk="1" hangingPunct="1"/>
              <a:t>23/11/2021</a:t>
            </a:fld>
            <a:endParaRPr lang="it-IT" altLang="it-IT" sz="1100" b="1" dirty="0">
              <a:solidFill>
                <a:srgbClr val="FFFFFF"/>
              </a:solidFill>
            </a:endParaRPr>
          </a:p>
        </p:txBody>
      </p:sp>
      <p:sp>
        <p:nvSpPr>
          <p:cNvPr id="6" name="Segnaposto numero diapositiva 5"/>
          <p:cNvSpPr txBox="1">
            <a:spLocks/>
          </p:cNvSpPr>
          <p:nvPr/>
        </p:nvSpPr>
        <p:spPr bwMode="auto">
          <a:xfrm>
            <a:off x="7019925" y="6167438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r>
              <a:rPr lang="it-IT" altLang="it-IT" sz="1100" b="1" dirty="0" smtClean="0">
                <a:solidFill>
                  <a:srgbClr val="FFFFFF"/>
                </a:solidFill>
              </a:rPr>
              <a:t>Page </a:t>
            </a:r>
            <a:fld id="{AE8AAB45-31B4-49B7-AEB5-DAD4E87B9DBC}" type="slidenum">
              <a:rPr lang="it-IT" altLang="it-IT" sz="1100" b="1">
                <a:solidFill>
                  <a:srgbClr val="FFFFFF"/>
                </a:solidFill>
              </a:rPr>
              <a:pPr algn="r" eaLnBrk="1" hangingPunct="1"/>
              <a:t>6</a:t>
            </a:fld>
            <a:endParaRPr lang="it-IT" altLang="it-IT" sz="11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5965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la sapienza">
  <a:themeElements>
    <a:clrScheme name="">
      <a:dk1>
        <a:srgbClr val="822433"/>
      </a:dk1>
      <a:lt1>
        <a:srgbClr val="FFFFFF"/>
      </a:lt1>
      <a:dk2>
        <a:srgbClr val="822433"/>
      </a:dk2>
      <a:lt2>
        <a:srgbClr val="808080"/>
      </a:lt2>
      <a:accent1>
        <a:srgbClr val="BBE0E3"/>
      </a:accent1>
      <a:accent2>
        <a:srgbClr val="FFFF00"/>
      </a:accent2>
      <a:accent3>
        <a:srgbClr val="FFFFFF"/>
      </a:accent3>
      <a:accent4>
        <a:srgbClr val="6E1D2A"/>
      </a:accent4>
      <a:accent5>
        <a:srgbClr val="DAEDEF"/>
      </a:accent5>
      <a:accent6>
        <a:srgbClr val="E7E700"/>
      </a:accent6>
      <a:hlink>
        <a:srgbClr val="0000FF"/>
      </a:hlink>
      <a:folHlink>
        <a:srgbClr val="FF0000"/>
      </a:folHlink>
    </a:clrScheme>
    <a:fontScheme name="la sapienza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la sapienza 1">
        <a:dk1>
          <a:srgbClr val="000000"/>
        </a:dk1>
        <a:lt1>
          <a:srgbClr val="FFFFFF"/>
        </a:lt1>
        <a:dk2>
          <a:srgbClr val="FFFFFF"/>
        </a:dk2>
        <a:lt2>
          <a:srgbClr val="2D2015"/>
        </a:lt2>
        <a:accent1>
          <a:srgbClr val="7C7C7C"/>
        </a:accent1>
        <a:accent2>
          <a:srgbClr val="FFFF7E"/>
        </a:accent2>
        <a:accent3>
          <a:srgbClr val="FFFFFF"/>
        </a:accent3>
        <a:accent4>
          <a:srgbClr val="000000"/>
        </a:accent4>
        <a:accent5>
          <a:srgbClr val="BFBFBF"/>
        </a:accent5>
        <a:accent6>
          <a:srgbClr val="E7E772"/>
        </a:accent6>
        <a:hlink>
          <a:srgbClr val="066778"/>
        </a:hlink>
        <a:folHlink>
          <a:srgbClr val="83002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">
    <a:dk1>
      <a:srgbClr val="822433"/>
    </a:dk1>
    <a:lt1>
      <a:srgbClr val="FFFFFF"/>
    </a:lt1>
    <a:dk2>
      <a:srgbClr val="822433"/>
    </a:dk2>
    <a:lt2>
      <a:srgbClr val="808080"/>
    </a:lt2>
    <a:accent1>
      <a:srgbClr val="BBE0E3"/>
    </a:accent1>
    <a:accent2>
      <a:srgbClr val="FFFF00"/>
    </a:accent2>
    <a:accent3>
      <a:srgbClr val="FFFFFF"/>
    </a:accent3>
    <a:accent4>
      <a:srgbClr val="6E1D2A"/>
    </a:accent4>
    <a:accent5>
      <a:srgbClr val="DAEDEF"/>
    </a:accent5>
    <a:accent6>
      <a:srgbClr val="E7E700"/>
    </a:accent6>
    <a:hlink>
      <a:srgbClr val="0000FF"/>
    </a:hlink>
    <a:folHlink>
      <a:srgbClr val="FF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9266</TotalTime>
  <Words>487</Words>
  <Application>Microsoft Office PowerPoint</Application>
  <PresentationFormat>On-screen Show (4:3)</PresentationFormat>
  <Paragraphs>48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ＭＳ Ｐゴシック</vt:lpstr>
      <vt:lpstr>Arial</vt:lpstr>
      <vt:lpstr>Impact</vt:lpstr>
      <vt:lpstr>la sapienza</vt:lpstr>
      <vt:lpstr>Tsunami threat level: first insights  from a meta research</vt:lpstr>
      <vt:lpstr>Why a meta-research?</vt:lpstr>
      <vt:lpstr>First step: an overview on Tsunami Related TL issues</vt:lpstr>
      <vt:lpstr>The Australian research: an overview</vt:lpstr>
      <vt:lpstr>The Australian research: main findings</vt:lpstr>
      <vt:lpstr>Discussion and preliminary conclusions</vt:lpstr>
    </vt:vector>
  </TitlesOfParts>
  <Company>- -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- -</dc:creator>
  <cp:lastModifiedBy>Alejandro Rojas</cp:lastModifiedBy>
  <cp:revision>441</cp:revision>
  <dcterms:created xsi:type="dcterms:W3CDTF">2006-11-20T16:13:10Z</dcterms:created>
  <dcterms:modified xsi:type="dcterms:W3CDTF">2021-11-23T15:49:36Z</dcterms:modified>
</cp:coreProperties>
</file>