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28"/>
    <p:restoredTop sz="94536"/>
  </p:normalViewPr>
  <p:slideViewPr>
    <p:cSldViewPr snapToGrid="0" snapToObjects="1">
      <p:cViewPr varScale="1">
        <p:scale>
          <a:sx n="87" d="100"/>
          <a:sy n="87" d="100"/>
        </p:scale>
        <p:origin x="7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A13A52-DF63-4A24-9874-D6065AE9E6CB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6D5A5E5-539B-4E09-86E4-DFCB5A74B86B}">
      <dgm:prSet/>
      <dgm:spPr/>
      <dgm:t>
        <a:bodyPr/>
        <a:lstStyle/>
        <a:p>
          <a:r>
            <a:rPr lang="en-US" dirty="0"/>
            <a:t>Understand</a:t>
          </a:r>
        </a:p>
      </dgm:t>
    </dgm:pt>
    <dgm:pt modelId="{3C69A217-37C7-4B5F-9619-92990AEB0A8A}" type="parTrans" cxnId="{9EF03020-4E82-436E-8A0C-7255FE1D0243}">
      <dgm:prSet/>
      <dgm:spPr/>
      <dgm:t>
        <a:bodyPr/>
        <a:lstStyle/>
        <a:p>
          <a:endParaRPr lang="en-US"/>
        </a:p>
      </dgm:t>
    </dgm:pt>
    <dgm:pt modelId="{A03E40C7-3D37-4330-9411-F6842E8AEBBE}" type="sibTrans" cxnId="{9EF03020-4E82-436E-8A0C-7255FE1D0243}">
      <dgm:prSet/>
      <dgm:spPr/>
      <dgm:t>
        <a:bodyPr/>
        <a:lstStyle/>
        <a:p>
          <a:endParaRPr lang="en-US"/>
        </a:p>
      </dgm:t>
    </dgm:pt>
    <dgm:pt modelId="{DCC8FC24-7FF9-4C2B-9536-7F3D97F87ACE}">
      <dgm:prSet/>
      <dgm:spPr/>
      <dgm:t>
        <a:bodyPr/>
        <a:lstStyle/>
        <a:p>
          <a:r>
            <a:rPr lang="en-US" dirty="0"/>
            <a:t>characterization of sea-level related hazards (tsunamis, sea-level rise, and storm surge) and risk perceptions </a:t>
          </a:r>
          <a:r>
            <a:rPr lang="en-US" dirty="0" err="1"/>
            <a:t>à</a:t>
          </a:r>
          <a:r>
            <a:rPr lang="en-US" dirty="0"/>
            <a:t> identify crucial gaps and misconceptions</a:t>
          </a:r>
        </a:p>
      </dgm:t>
    </dgm:pt>
    <dgm:pt modelId="{194EE758-6984-43E9-99BF-F5022E1A4380}" type="parTrans" cxnId="{70D2D8D1-2194-4AFB-81A0-F0E1D70EE0C7}">
      <dgm:prSet/>
      <dgm:spPr/>
      <dgm:t>
        <a:bodyPr/>
        <a:lstStyle/>
        <a:p>
          <a:endParaRPr lang="en-US"/>
        </a:p>
      </dgm:t>
    </dgm:pt>
    <dgm:pt modelId="{016546ED-84FA-4DCE-8BDB-BA52FD119A71}" type="sibTrans" cxnId="{70D2D8D1-2194-4AFB-81A0-F0E1D70EE0C7}">
      <dgm:prSet/>
      <dgm:spPr/>
      <dgm:t>
        <a:bodyPr/>
        <a:lstStyle/>
        <a:p>
          <a:endParaRPr lang="en-US"/>
        </a:p>
      </dgm:t>
    </dgm:pt>
    <dgm:pt modelId="{AC6DBB7D-DAC7-4079-970E-E25442F73B6A}">
      <dgm:prSet/>
      <dgm:spPr/>
      <dgm:t>
        <a:bodyPr/>
        <a:lstStyle/>
        <a:p>
          <a:r>
            <a:rPr lang="en-US"/>
            <a:t>Investigate</a:t>
          </a:r>
        </a:p>
      </dgm:t>
    </dgm:pt>
    <dgm:pt modelId="{A75398D3-9DD5-415B-9156-4179F1905BFA}" type="parTrans" cxnId="{65AD327E-960B-4487-A7BF-3F759FFD9201}">
      <dgm:prSet/>
      <dgm:spPr/>
      <dgm:t>
        <a:bodyPr/>
        <a:lstStyle/>
        <a:p>
          <a:endParaRPr lang="en-US"/>
        </a:p>
      </dgm:t>
    </dgm:pt>
    <dgm:pt modelId="{701A4844-A3BD-44C0-82B9-EEC6DC2954C3}" type="sibTrans" cxnId="{65AD327E-960B-4487-A7BF-3F759FFD9201}">
      <dgm:prSet/>
      <dgm:spPr/>
      <dgm:t>
        <a:bodyPr/>
        <a:lstStyle/>
        <a:p>
          <a:endParaRPr lang="en-US"/>
        </a:p>
      </dgm:t>
    </dgm:pt>
    <dgm:pt modelId="{7AB4DCCE-814B-4EEB-BFB1-C364F7A47236}">
      <dgm:prSet/>
      <dgm:spPr/>
      <dgm:t>
        <a:bodyPr/>
        <a:lstStyle/>
        <a:p>
          <a:r>
            <a:rPr lang="en-US" dirty="0"/>
            <a:t>preparedness measures and response patterns, including the willingness to evacuate in the case of an anticipated sea level related event </a:t>
          </a:r>
        </a:p>
      </dgm:t>
    </dgm:pt>
    <dgm:pt modelId="{1B2014C1-7029-43CA-9EA2-AB6946631867}" type="parTrans" cxnId="{5A726D5D-2AD8-4E45-918B-08EC295F67A8}">
      <dgm:prSet/>
      <dgm:spPr/>
      <dgm:t>
        <a:bodyPr/>
        <a:lstStyle/>
        <a:p>
          <a:endParaRPr lang="en-US"/>
        </a:p>
      </dgm:t>
    </dgm:pt>
    <dgm:pt modelId="{53F11E9E-8001-497C-B38F-E42D138C7F83}" type="sibTrans" cxnId="{5A726D5D-2AD8-4E45-918B-08EC295F67A8}">
      <dgm:prSet/>
      <dgm:spPr/>
      <dgm:t>
        <a:bodyPr/>
        <a:lstStyle/>
        <a:p>
          <a:endParaRPr lang="en-US"/>
        </a:p>
      </dgm:t>
    </dgm:pt>
    <dgm:pt modelId="{0DCD3B66-56DD-4CB3-8F16-7B2005BA900F}">
      <dgm:prSet/>
      <dgm:spPr/>
      <dgm:t>
        <a:bodyPr/>
        <a:lstStyle/>
        <a:p>
          <a:r>
            <a:rPr lang="en-US"/>
            <a:t>Understand</a:t>
          </a:r>
        </a:p>
      </dgm:t>
    </dgm:pt>
    <dgm:pt modelId="{5E3714E0-7FAE-43FB-B497-743BF4D6BDCB}" type="parTrans" cxnId="{4888ECC1-7432-470F-9476-38454E98548E}">
      <dgm:prSet/>
      <dgm:spPr/>
      <dgm:t>
        <a:bodyPr/>
        <a:lstStyle/>
        <a:p>
          <a:endParaRPr lang="en-US"/>
        </a:p>
      </dgm:t>
    </dgm:pt>
    <dgm:pt modelId="{8DFA22EC-9725-4661-99C4-4F0A136067C0}" type="sibTrans" cxnId="{4888ECC1-7432-470F-9476-38454E98548E}">
      <dgm:prSet/>
      <dgm:spPr/>
      <dgm:t>
        <a:bodyPr/>
        <a:lstStyle/>
        <a:p>
          <a:endParaRPr lang="en-US"/>
        </a:p>
      </dgm:t>
    </dgm:pt>
    <dgm:pt modelId="{6D829D79-D48C-4587-B97F-35EF1C8E9726}">
      <dgm:prSet/>
      <dgm:spPr/>
      <dgm:t>
        <a:bodyPr/>
        <a:lstStyle/>
        <a:p>
          <a:r>
            <a:rPr lang="en-US" dirty="0"/>
            <a:t>target groups’ incentives to change behaviors (e.g. willingness to evacuate) and identify people’s trust and confidence in risk management authorities and governments</a:t>
          </a:r>
        </a:p>
      </dgm:t>
    </dgm:pt>
    <dgm:pt modelId="{643876C8-0802-42AB-97F8-74F0857051B2}" type="parTrans" cxnId="{C3CCA863-8D8A-4F08-9E72-6571571FE484}">
      <dgm:prSet/>
      <dgm:spPr/>
      <dgm:t>
        <a:bodyPr/>
        <a:lstStyle/>
        <a:p>
          <a:endParaRPr lang="en-US"/>
        </a:p>
      </dgm:t>
    </dgm:pt>
    <dgm:pt modelId="{55073C19-92B3-4171-9CAC-CB2947C660CC}" type="sibTrans" cxnId="{C3CCA863-8D8A-4F08-9E72-6571571FE484}">
      <dgm:prSet/>
      <dgm:spPr/>
      <dgm:t>
        <a:bodyPr/>
        <a:lstStyle/>
        <a:p>
          <a:endParaRPr lang="en-US"/>
        </a:p>
      </dgm:t>
    </dgm:pt>
    <dgm:pt modelId="{FEB218D0-544F-4E14-B32C-A9C2F98696DE}">
      <dgm:prSet/>
      <dgm:spPr/>
      <dgm:t>
        <a:bodyPr/>
        <a:lstStyle/>
        <a:p>
          <a:r>
            <a:rPr lang="en-US"/>
            <a:t>Improve</a:t>
          </a:r>
        </a:p>
      </dgm:t>
    </dgm:pt>
    <dgm:pt modelId="{982412D3-B34A-42BA-9697-174F7A62783C}" type="parTrans" cxnId="{01237BB0-923C-43B2-AC15-C7A357ABF615}">
      <dgm:prSet/>
      <dgm:spPr/>
      <dgm:t>
        <a:bodyPr/>
        <a:lstStyle/>
        <a:p>
          <a:endParaRPr lang="en-US"/>
        </a:p>
      </dgm:t>
    </dgm:pt>
    <dgm:pt modelId="{2F4AD91E-DE69-4C79-AF17-E0E0C73BDAC6}" type="sibTrans" cxnId="{01237BB0-923C-43B2-AC15-C7A357ABF615}">
      <dgm:prSet/>
      <dgm:spPr/>
      <dgm:t>
        <a:bodyPr/>
        <a:lstStyle/>
        <a:p>
          <a:endParaRPr lang="en-US"/>
        </a:p>
      </dgm:t>
    </dgm:pt>
    <dgm:pt modelId="{748F35BB-3B33-4803-9B4D-2BB0FEBEA4EC}">
      <dgm:prSet/>
      <dgm:spPr/>
      <dgm:t>
        <a:bodyPr/>
        <a:lstStyle/>
        <a:p>
          <a:r>
            <a:rPr lang="en-US" dirty="0"/>
            <a:t>awareness, education measures and communication strategies</a:t>
          </a:r>
        </a:p>
      </dgm:t>
    </dgm:pt>
    <dgm:pt modelId="{3A9A2CF8-8992-4503-B92E-A35ED747F952}" type="parTrans" cxnId="{ADF3ECA5-3488-45CA-AB4E-D2EE36960BDB}">
      <dgm:prSet/>
      <dgm:spPr/>
      <dgm:t>
        <a:bodyPr/>
        <a:lstStyle/>
        <a:p>
          <a:endParaRPr lang="en-US"/>
        </a:p>
      </dgm:t>
    </dgm:pt>
    <dgm:pt modelId="{3754A412-66A9-4DA4-95F2-0DC7E3E2F574}" type="sibTrans" cxnId="{ADF3ECA5-3488-45CA-AB4E-D2EE36960BDB}">
      <dgm:prSet/>
      <dgm:spPr/>
      <dgm:t>
        <a:bodyPr/>
        <a:lstStyle/>
        <a:p>
          <a:endParaRPr lang="en-US"/>
        </a:p>
      </dgm:t>
    </dgm:pt>
    <dgm:pt modelId="{A22CD731-8E54-48AC-9821-8A71FCBDD0F0}">
      <dgm:prSet/>
      <dgm:spPr/>
      <dgm:t>
        <a:bodyPr/>
        <a:lstStyle/>
        <a:p>
          <a:r>
            <a:rPr lang="en-US"/>
            <a:t>Support</a:t>
          </a:r>
        </a:p>
      </dgm:t>
    </dgm:pt>
    <dgm:pt modelId="{210574DD-FB39-4099-BABB-9BAB193BA29F}" type="parTrans" cxnId="{8CC3F183-CBA6-41FB-A52D-2852916BA489}">
      <dgm:prSet/>
      <dgm:spPr/>
      <dgm:t>
        <a:bodyPr/>
        <a:lstStyle/>
        <a:p>
          <a:endParaRPr lang="en-US"/>
        </a:p>
      </dgm:t>
    </dgm:pt>
    <dgm:pt modelId="{93D9D5FD-2419-443D-B7A5-23BDACB89198}" type="sibTrans" cxnId="{8CC3F183-CBA6-41FB-A52D-2852916BA489}">
      <dgm:prSet/>
      <dgm:spPr/>
      <dgm:t>
        <a:bodyPr/>
        <a:lstStyle/>
        <a:p>
          <a:endParaRPr lang="en-US"/>
        </a:p>
      </dgm:t>
    </dgm:pt>
    <dgm:pt modelId="{49F8495D-067D-4166-8D2B-EBF114C29DD1}">
      <dgm:prSet/>
      <dgm:spPr/>
      <dgm:t>
        <a:bodyPr/>
        <a:lstStyle/>
        <a:p>
          <a:r>
            <a:rPr lang="en-US" dirty="0"/>
            <a:t>the establishment of pilot Tsunami Ready communities in  NEAM countries</a:t>
          </a:r>
        </a:p>
      </dgm:t>
    </dgm:pt>
    <dgm:pt modelId="{0676C381-E5BB-47A6-9857-8E21E11F6EE0}" type="parTrans" cxnId="{2BC6F6AC-95E4-43C6-903A-7D00D1AF61DE}">
      <dgm:prSet/>
      <dgm:spPr/>
      <dgm:t>
        <a:bodyPr/>
        <a:lstStyle/>
        <a:p>
          <a:endParaRPr lang="en-US"/>
        </a:p>
      </dgm:t>
    </dgm:pt>
    <dgm:pt modelId="{76F5B71F-0FDE-4440-854E-5165AC9F68E1}" type="sibTrans" cxnId="{2BC6F6AC-95E4-43C6-903A-7D00D1AF61DE}">
      <dgm:prSet/>
      <dgm:spPr/>
      <dgm:t>
        <a:bodyPr/>
        <a:lstStyle/>
        <a:p>
          <a:endParaRPr lang="en-US"/>
        </a:p>
      </dgm:t>
    </dgm:pt>
    <dgm:pt modelId="{869F5B8D-11DE-4530-8621-EB491E533BF1}">
      <dgm:prSet/>
      <dgm:spPr/>
      <dgm:t>
        <a:bodyPr/>
        <a:lstStyle/>
        <a:p>
          <a:r>
            <a:rPr lang="en-US"/>
            <a:t>Measure</a:t>
          </a:r>
        </a:p>
      </dgm:t>
    </dgm:pt>
    <dgm:pt modelId="{C439EC44-D2C5-4B18-B41E-E2E08938341F}" type="parTrans" cxnId="{6A993F5C-3EA5-4123-BBD7-EA09CE5B6A31}">
      <dgm:prSet/>
      <dgm:spPr/>
      <dgm:t>
        <a:bodyPr/>
        <a:lstStyle/>
        <a:p>
          <a:endParaRPr lang="en-US"/>
        </a:p>
      </dgm:t>
    </dgm:pt>
    <dgm:pt modelId="{121C04D0-E871-4D49-BA10-BDAECCBB9C5E}" type="sibTrans" cxnId="{6A993F5C-3EA5-4123-BBD7-EA09CE5B6A31}">
      <dgm:prSet/>
      <dgm:spPr/>
      <dgm:t>
        <a:bodyPr/>
        <a:lstStyle/>
        <a:p>
          <a:endParaRPr lang="en-US"/>
        </a:p>
      </dgm:t>
    </dgm:pt>
    <dgm:pt modelId="{09F8CC61-1A7A-4283-B74B-E2117494109B}">
      <dgm:prSet/>
      <dgm:spPr/>
      <dgm:t>
        <a:bodyPr/>
        <a:lstStyle/>
        <a:p>
          <a:r>
            <a:rPr lang="en-US" dirty="0"/>
            <a:t>the status of resilience among the pilot communities</a:t>
          </a:r>
        </a:p>
      </dgm:t>
    </dgm:pt>
    <dgm:pt modelId="{F5CC2BAF-2C38-4B2C-9B79-AFFDDE3F3C4B}" type="parTrans" cxnId="{9B44D486-A913-4163-899B-85FEA55CD9FA}">
      <dgm:prSet/>
      <dgm:spPr/>
      <dgm:t>
        <a:bodyPr/>
        <a:lstStyle/>
        <a:p>
          <a:endParaRPr lang="en-US"/>
        </a:p>
      </dgm:t>
    </dgm:pt>
    <dgm:pt modelId="{9FE3FF59-4856-482A-9F1D-22CC17E3AC0D}" type="sibTrans" cxnId="{9B44D486-A913-4163-899B-85FEA55CD9FA}">
      <dgm:prSet/>
      <dgm:spPr/>
      <dgm:t>
        <a:bodyPr/>
        <a:lstStyle/>
        <a:p>
          <a:endParaRPr lang="en-US"/>
        </a:p>
      </dgm:t>
    </dgm:pt>
    <dgm:pt modelId="{C3DC9F51-B69A-CC4B-9CA5-587DAFBA8AF2}" type="pres">
      <dgm:prSet presAssocID="{FCA13A52-DF63-4A24-9874-D6065AE9E6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F0CCC6F-EBF2-784A-AB35-E3A536006A6B}" type="pres">
      <dgm:prSet presAssocID="{869F5B8D-11DE-4530-8621-EB491E533BF1}" presName="boxAndChildren" presStyleCnt="0"/>
      <dgm:spPr/>
    </dgm:pt>
    <dgm:pt modelId="{6F2F7E0F-945C-F044-9CB5-750F54E39A97}" type="pres">
      <dgm:prSet presAssocID="{869F5B8D-11DE-4530-8621-EB491E533BF1}" presName="parentTextBox" presStyleLbl="alignNode1" presStyleIdx="0" presStyleCnt="6"/>
      <dgm:spPr/>
      <dgm:t>
        <a:bodyPr/>
        <a:lstStyle/>
        <a:p>
          <a:endParaRPr lang="es-ES"/>
        </a:p>
      </dgm:t>
    </dgm:pt>
    <dgm:pt modelId="{18B6A7B2-ABFB-C14A-BEF1-97D77B04C8A7}" type="pres">
      <dgm:prSet presAssocID="{869F5B8D-11DE-4530-8621-EB491E533BF1}" presName="descendantBox" presStyleLbl="bgAccFollowNode1" presStyleIdx="0" presStyleCnt="6"/>
      <dgm:spPr/>
      <dgm:t>
        <a:bodyPr/>
        <a:lstStyle/>
        <a:p>
          <a:endParaRPr lang="es-ES"/>
        </a:p>
      </dgm:t>
    </dgm:pt>
    <dgm:pt modelId="{585DD510-A9B7-724E-8FCE-8DA0D824433F}" type="pres">
      <dgm:prSet presAssocID="{93D9D5FD-2419-443D-B7A5-23BDACB89198}" presName="sp" presStyleCnt="0"/>
      <dgm:spPr/>
    </dgm:pt>
    <dgm:pt modelId="{A4E856FE-5604-6544-A228-CDCC7F1AB2CE}" type="pres">
      <dgm:prSet presAssocID="{A22CD731-8E54-48AC-9821-8A71FCBDD0F0}" presName="arrowAndChildren" presStyleCnt="0"/>
      <dgm:spPr/>
    </dgm:pt>
    <dgm:pt modelId="{6917E30D-5537-5842-8CCF-9C0DF67DD01A}" type="pres">
      <dgm:prSet presAssocID="{A22CD731-8E54-48AC-9821-8A71FCBDD0F0}" presName="parentTextArrow" presStyleLbl="node1" presStyleIdx="0" presStyleCnt="0"/>
      <dgm:spPr/>
      <dgm:t>
        <a:bodyPr/>
        <a:lstStyle/>
        <a:p>
          <a:endParaRPr lang="es-ES"/>
        </a:p>
      </dgm:t>
    </dgm:pt>
    <dgm:pt modelId="{184C48B8-6367-7642-A321-4A3E5DFBF6F4}" type="pres">
      <dgm:prSet presAssocID="{A22CD731-8E54-48AC-9821-8A71FCBDD0F0}" presName="arrow" presStyleLbl="alignNode1" presStyleIdx="1" presStyleCnt="6"/>
      <dgm:spPr/>
      <dgm:t>
        <a:bodyPr/>
        <a:lstStyle/>
        <a:p>
          <a:endParaRPr lang="es-ES"/>
        </a:p>
      </dgm:t>
    </dgm:pt>
    <dgm:pt modelId="{1270DD8C-3EA4-7642-A294-361E39AC1A6F}" type="pres">
      <dgm:prSet presAssocID="{A22CD731-8E54-48AC-9821-8A71FCBDD0F0}" presName="descendantArrow" presStyleLbl="bgAccFollowNode1" presStyleIdx="1" presStyleCnt="6"/>
      <dgm:spPr/>
      <dgm:t>
        <a:bodyPr/>
        <a:lstStyle/>
        <a:p>
          <a:endParaRPr lang="es-ES"/>
        </a:p>
      </dgm:t>
    </dgm:pt>
    <dgm:pt modelId="{0014C51E-7144-8D47-B114-E6BEA05B0EBB}" type="pres">
      <dgm:prSet presAssocID="{2F4AD91E-DE69-4C79-AF17-E0E0C73BDAC6}" presName="sp" presStyleCnt="0"/>
      <dgm:spPr/>
    </dgm:pt>
    <dgm:pt modelId="{7C3D2717-800A-C546-9F89-A2CC48E70213}" type="pres">
      <dgm:prSet presAssocID="{FEB218D0-544F-4E14-B32C-A9C2F98696DE}" presName="arrowAndChildren" presStyleCnt="0"/>
      <dgm:spPr/>
    </dgm:pt>
    <dgm:pt modelId="{1207A067-E21D-E44D-99E8-071BB7A7E7CA}" type="pres">
      <dgm:prSet presAssocID="{FEB218D0-544F-4E14-B32C-A9C2F98696DE}" presName="parentTextArrow" presStyleLbl="node1" presStyleIdx="0" presStyleCnt="0"/>
      <dgm:spPr/>
      <dgm:t>
        <a:bodyPr/>
        <a:lstStyle/>
        <a:p>
          <a:endParaRPr lang="es-ES"/>
        </a:p>
      </dgm:t>
    </dgm:pt>
    <dgm:pt modelId="{515D0FD5-C2F9-6842-9F5C-A5EA1DCA55CA}" type="pres">
      <dgm:prSet presAssocID="{FEB218D0-544F-4E14-B32C-A9C2F98696DE}" presName="arrow" presStyleLbl="alignNode1" presStyleIdx="2" presStyleCnt="6"/>
      <dgm:spPr/>
      <dgm:t>
        <a:bodyPr/>
        <a:lstStyle/>
        <a:p>
          <a:endParaRPr lang="es-ES"/>
        </a:p>
      </dgm:t>
    </dgm:pt>
    <dgm:pt modelId="{E14D0BED-E38B-BC4C-867C-39436BDF76B1}" type="pres">
      <dgm:prSet presAssocID="{FEB218D0-544F-4E14-B32C-A9C2F98696DE}" presName="descendantArrow" presStyleLbl="bgAccFollowNode1" presStyleIdx="2" presStyleCnt="6"/>
      <dgm:spPr/>
      <dgm:t>
        <a:bodyPr/>
        <a:lstStyle/>
        <a:p>
          <a:endParaRPr lang="es-ES"/>
        </a:p>
      </dgm:t>
    </dgm:pt>
    <dgm:pt modelId="{8DBD2818-9181-7F4B-A05D-9C0D88C12C61}" type="pres">
      <dgm:prSet presAssocID="{8DFA22EC-9725-4661-99C4-4F0A136067C0}" presName="sp" presStyleCnt="0"/>
      <dgm:spPr/>
    </dgm:pt>
    <dgm:pt modelId="{918B2FAD-CF65-8441-B5C0-2357B52EC243}" type="pres">
      <dgm:prSet presAssocID="{0DCD3B66-56DD-4CB3-8F16-7B2005BA900F}" presName="arrowAndChildren" presStyleCnt="0"/>
      <dgm:spPr/>
    </dgm:pt>
    <dgm:pt modelId="{D780FA95-818F-B146-821C-83EB8B3540D8}" type="pres">
      <dgm:prSet presAssocID="{0DCD3B66-56DD-4CB3-8F16-7B2005BA900F}" presName="parentTextArrow" presStyleLbl="node1" presStyleIdx="0" presStyleCnt="0"/>
      <dgm:spPr/>
      <dgm:t>
        <a:bodyPr/>
        <a:lstStyle/>
        <a:p>
          <a:endParaRPr lang="es-ES"/>
        </a:p>
      </dgm:t>
    </dgm:pt>
    <dgm:pt modelId="{100D5340-BCF3-F449-98BE-AFB9DADEB3C2}" type="pres">
      <dgm:prSet presAssocID="{0DCD3B66-56DD-4CB3-8F16-7B2005BA900F}" presName="arrow" presStyleLbl="alignNode1" presStyleIdx="3" presStyleCnt="6"/>
      <dgm:spPr/>
      <dgm:t>
        <a:bodyPr/>
        <a:lstStyle/>
        <a:p>
          <a:endParaRPr lang="es-ES"/>
        </a:p>
      </dgm:t>
    </dgm:pt>
    <dgm:pt modelId="{D5DDC976-8666-0248-8650-B56C7B4B0971}" type="pres">
      <dgm:prSet presAssocID="{0DCD3B66-56DD-4CB3-8F16-7B2005BA900F}" presName="descendantArrow" presStyleLbl="bgAccFollowNode1" presStyleIdx="3" presStyleCnt="6"/>
      <dgm:spPr/>
      <dgm:t>
        <a:bodyPr/>
        <a:lstStyle/>
        <a:p>
          <a:endParaRPr lang="es-ES"/>
        </a:p>
      </dgm:t>
    </dgm:pt>
    <dgm:pt modelId="{D80154D5-67A0-D84F-A0B8-875B3AE01571}" type="pres">
      <dgm:prSet presAssocID="{701A4844-A3BD-44C0-82B9-EEC6DC2954C3}" presName="sp" presStyleCnt="0"/>
      <dgm:spPr/>
    </dgm:pt>
    <dgm:pt modelId="{260D4DAF-C4C7-F44A-BD98-5FC996968924}" type="pres">
      <dgm:prSet presAssocID="{AC6DBB7D-DAC7-4079-970E-E25442F73B6A}" presName="arrowAndChildren" presStyleCnt="0"/>
      <dgm:spPr/>
    </dgm:pt>
    <dgm:pt modelId="{63A8ED42-BC57-4D47-84D9-2E24A7213401}" type="pres">
      <dgm:prSet presAssocID="{AC6DBB7D-DAC7-4079-970E-E25442F73B6A}" presName="parentTextArrow" presStyleLbl="node1" presStyleIdx="0" presStyleCnt="0"/>
      <dgm:spPr/>
      <dgm:t>
        <a:bodyPr/>
        <a:lstStyle/>
        <a:p>
          <a:endParaRPr lang="es-ES"/>
        </a:p>
      </dgm:t>
    </dgm:pt>
    <dgm:pt modelId="{45263D9D-77B7-C245-8D8E-1C5158057738}" type="pres">
      <dgm:prSet presAssocID="{AC6DBB7D-DAC7-4079-970E-E25442F73B6A}" presName="arrow" presStyleLbl="alignNode1" presStyleIdx="4" presStyleCnt="6"/>
      <dgm:spPr/>
      <dgm:t>
        <a:bodyPr/>
        <a:lstStyle/>
        <a:p>
          <a:endParaRPr lang="es-ES"/>
        </a:p>
      </dgm:t>
    </dgm:pt>
    <dgm:pt modelId="{F837F350-94CF-A541-9190-E6597903B421}" type="pres">
      <dgm:prSet presAssocID="{AC6DBB7D-DAC7-4079-970E-E25442F73B6A}" presName="descendantArrow" presStyleLbl="bgAccFollowNode1" presStyleIdx="4" presStyleCnt="6"/>
      <dgm:spPr/>
      <dgm:t>
        <a:bodyPr/>
        <a:lstStyle/>
        <a:p>
          <a:endParaRPr lang="es-ES"/>
        </a:p>
      </dgm:t>
    </dgm:pt>
    <dgm:pt modelId="{FE59C734-DA2A-CB48-92D7-35F577FC8029}" type="pres">
      <dgm:prSet presAssocID="{A03E40C7-3D37-4330-9411-F6842E8AEBBE}" presName="sp" presStyleCnt="0"/>
      <dgm:spPr/>
    </dgm:pt>
    <dgm:pt modelId="{26A19BA9-8BC3-064B-8822-75CF8F7C5AD4}" type="pres">
      <dgm:prSet presAssocID="{86D5A5E5-539B-4E09-86E4-DFCB5A74B86B}" presName="arrowAndChildren" presStyleCnt="0"/>
      <dgm:spPr/>
    </dgm:pt>
    <dgm:pt modelId="{60C2BFCA-269E-234D-A6C4-4F40D166A29A}" type="pres">
      <dgm:prSet presAssocID="{86D5A5E5-539B-4E09-86E4-DFCB5A74B86B}" presName="parentTextArrow" presStyleLbl="node1" presStyleIdx="0" presStyleCnt="0"/>
      <dgm:spPr/>
      <dgm:t>
        <a:bodyPr/>
        <a:lstStyle/>
        <a:p>
          <a:endParaRPr lang="es-ES"/>
        </a:p>
      </dgm:t>
    </dgm:pt>
    <dgm:pt modelId="{C044F541-6D38-4F46-899F-2764DF87EE52}" type="pres">
      <dgm:prSet presAssocID="{86D5A5E5-539B-4E09-86E4-DFCB5A74B86B}" presName="arrow" presStyleLbl="alignNode1" presStyleIdx="5" presStyleCnt="6"/>
      <dgm:spPr/>
      <dgm:t>
        <a:bodyPr/>
        <a:lstStyle/>
        <a:p>
          <a:endParaRPr lang="es-ES"/>
        </a:p>
      </dgm:t>
    </dgm:pt>
    <dgm:pt modelId="{0CC780DE-F60C-434F-9A74-717379F3EC10}" type="pres">
      <dgm:prSet presAssocID="{86D5A5E5-539B-4E09-86E4-DFCB5A74B86B}" presName="descendantArrow" presStyleLbl="bgAccFollowNode1" presStyleIdx="5" presStyleCnt="6"/>
      <dgm:spPr/>
      <dgm:t>
        <a:bodyPr/>
        <a:lstStyle/>
        <a:p>
          <a:endParaRPr lang="es-ES"/>
        </a:p>
      </dgm:t>
    </dgm:pt>
  </dgm:ptLst>
  <dgm:cxnLst>
    <dgm:cxn modelId="{101DBC3C-C31F-EB47-A123-C4A3179BB96F}" type="presOf" srcId="{FCA13A52-DF63-4A24-9874-D6065AE9E6CB}" destId="{C3DC9F51-B69A-CC4B-9CA5-587DAFBA8AF2}" srcOrd="0" destOrd="0" presId="urn:microsoft.com/office/officeart/2016/7/layout/VerticalDownArrowProcess"/>
    <dgm:cxn modelId="{C3CCA863-8D8A-4F08-9E72-6571571FE484}" srcId="{0DCD3B66-56DD-4CB3-8F16-7B2005BA900F}" destId="{6D829D79-D48C-4587-B97F-35EF1C8E9726}" srcOrd="0" destOrd="0" parTransId="{643876C8-0802-42AB-97F8-74F0857051B2}" sibTransId="{55073C19-92B3-4171-9CAC-CB2947C660CC}"/>
    <dgm:cxn modelId="{614452ED-F57B-434E-B947-8875EE17A8CD}" type="presOf" srcId="{49F8495D-067D-4166-8D2B-EBF114C29DD1}" destId="{1270DD8C-3EA4-7642-A294-361E39AC1A6F}" srcOrd="0" destOrd="0" presId="urn:microsoft.com/office/officeart/2016/7/layout/VerticalDownArrowProcess"/>
    <dgm:cxn modelId="{70D2D8D1-2194-4AFB-81A0-F0E1D70EE0C7}" srcId="{86D5A5E5-539B-4E09-86E4-DFCB5A74B86B}" destId="{DCC8FC24-7FF9-4C2B-9536-7F3D97F87ACE}" srcOrd="0" destOrd="0" parTransId="{194EE758-6984-43E9-99BF-F5022E1A4380}" sibTransId="{016546ED-84FA-4DCE-8BDB-BA52FD119A71}"/>
    <dgm:cxn modelId="{B2600EE5-C6A8-6046-B5F1-56DF67E331AD}" type="presOf" srcId="{AC6DBB7D-DAC7-4079-970E-E25442F73B6A}" destId="{63A8ED42-BC57-4D47-84D9-2E24A7213401}" srcOrd="0" destOrd="0" presId="urn:microsoft.com/office/officeart/2016/7/layout/VerticalDownArrowProcess"/>
    <dgm:cxn modelId="{4888ECC1-7432-470F-9476-38454E98548E}" srcId="{FCA13A52-DF63-4A24-9874-D6065AE9E6CB}" destId="{0DCD3B66-56DD-4CB3-8F16-7B2005BA900F}" srcOrd="2" destOrd="0" parTransId="{5E3714E0-7FAE-43FB-B497-743BF4D6BDCB}" sibTransId="{8DFA22EC-9725-4661-99C4-4F0A136067C0}"/>
    <dgm:cxn modelId="{870E1FBA-48FD-3149-8E1A-42006F747BF2}" type="presOf" srcId="{A22CD731-8E54-48AC-9821-8A71FCBDD0F0}" destId="{6917E30D-5537-5842-8CCF-9C0DF67DD01A}" srcOrd="0" destOrd="0" presId="urn:microsoft.com/office/officeart/2016/7/layout/VerticalDownArrowProcess"/>
    <dgm:cxn modelId="{FB403E45-B6F8-B441-A2A8-E2D5895E85AF}" type="presOf" srcId="{FEB218D0-544F-4E14-B32C-A9C2F98696DE}" destId="{1207A067-E21D-E44D-99E8-071BB7A7E7CA}" srcOrd="0" destOrd="0" presId="urn:microsoft.com/office/officeart/2016/7/layout/VerticalDownArrowProcess"/>
    <dgm:cxn modelId="{01237BB0-923C-43B2-AC15-C7A357ABF615}" srcId="{FCA13A52-DF63-4A24-9874-D6065AE9E6CB}" destId="{FEB218D0-544F-4E14-B32C-A9C2F98696DE}" srcOrd="3" destOrd="0" parTransId="{982412D3-B34A-42BA-9697-174F7A62783C}" sibTransId="{2F4AD91E-DE69-4C79-AF17-E0E0C73BDAC6}"/>
    <dgm:cxn modelId="{7B11AAE7-B0F3-574B-80EB-847BBB41723F}" type="presOf" srcId="{09F8CC61-1A7A-4283-B74B-E2117494109B}" destId="{18B6A7B2-ABFB-C14A-BEF1-97D77B04C8A7}" srcOrd="0" destOrd="0" presId="urn:microsoft.com/office/officeart/2016/7/layout/VerticalDownArrowProcess"/>
    <dgm:cxn modelId="{8CC3F183-CBA6-41FB-A52D-2852916BA489}" srcId="{FCA13A52-DF63-4A24-9874-D6065AE9E6CB}" destId="{A22CD731-8E54-48AC-9821-8A71FCBDD0F0}" srcOrd="4" destOrd="0" parTransId="{210574DD-FB39-4099-BABB-9BAB193BA29F}" sibTransId="{93D9D5FD-2419-443D-B7A5-23BDACB89198}"/>
    <dgm:cxn modelId="{7F777B98-FEF5-054A-98B7-7534AFBA731B}" type="presOf" srcId="{748F35BB-3B33-4803-9B4D-2BB0FEBEA4EC}" destId="{E14D0BED-E38B-BC4C-867C-39436BDF76B1}" srcOrd="0" destOrd="0" presId="urn:microsoft.com/office/officeart/2016/7/layout/VerticalDownArrowProcess"/>
    <dgm:cxn modelId="{BDB88FBD-CEDA-4A40-833B-9F8ADFA25465}" type="presOf" srcId="{869F5B8D-11DE-4530-8621-EB491E533BF1}" destId="{6F2F7E0F-945C-F044-9CB5-750F54E39A97}" srcOrd="0" destOrd="0" presId="urn:microsoft.com/office/officeart/2016/7/layout/VerticalDownArrowProcess"/>
    <dgm:cxn modelId="{5DFF6CA5-87B0-534D-B515-A67E6350D748}" type="presOf" srcId="{FEB218D0-544F-4E14-B32C-A9C2F98696DE}" destId="{515D0FD5-C2F9-6842-9F5C-A5EA1DCA55CA}" srcOrd="1" destOrd="0" presId="urn:microsoft.com/office/officeart/2016/7/layout/VerticalDownArrowProcess"/>
    <dgm:cxn modelId="{6A993F5C-3EA5-4123-BBD7-EA09CE5B6A31}" srcId="{FCA13A52-DF63-4A24-9874-D6065AE9E6CB}" destId="{869F5B8D-11DE-4530-8621-EB491E533BF1}" srcOrd="5" destOrd="0" parTransId="{C439EC44-D2C5-4B18-B41E-E2E08938341F}" sibTransId="{121C04D0-E871-4D49-BA10-BDAECCBB9C5E}"/>
    <dgm:cxn modelId="{40DFEC43-3265-2F4F-A1F0-247B0A4F5B82}" type="presOf" srcId="{0DCD3B66-56DD-4CB3-8F16-7B2005BA900F}" destId="{100D5340-BCF3-F449-98BE-AFB9DADEB3C2}" srcOrd="1" destOrd="0" presId="urn:microsoft.com/office/officeart/2016/7/layout/VerticalDownArrowProcess"/>
    <dgm:cxn modelId="{F105F00A-B50D-3640-8944-6F7C4DFE7A53}" type="presOf" srcId="{DCC8FC24-7FF9-4C2B-9536-7F3D97F87ACE}" destId="{0CC780DE-F60C-434F-9A74-717379F3EC10}" srcOrd="0" destOrd="0" presId="urn:microsoft.com/office/officeart/2016/7/layout/VerticalDownArrowProcess"/>
    <dgm:cxn modelId="{472903DC-B2AF-E64E-A1DF-EA229FE2D588}" type="presOf" srcId="{86D5A5E5-539B-4E09-86E4-DFCB5A74B86B}" destId="{60C2BFCA-269E-234D-A6C4-4F40D166A29A}" srcOrd="0" destOrd="0" presId="urn:microsoft.com/office/officeart/2016/7/layout/VerticalDownArrowProcess"/>
    <dgm:cxn modelId="{5A726D5D-2AD8-4E45-918B-08EC295F67A8}" srcId="{AC6DBB7D-DAC7-4079-970E-E25442F73B6A}" destId="{7AB4DCCE-814B-4EEB-BFB1-C364F7A47236}" srcOrd="0" destOrd="0" parTransId="{1B2014C1-7029-43CA-9EA2-AB6946631867}" sibTransId="{53F11E9E-8001-497C-B38F-E42D138C7F83}"/>
    <dgm:cxn modelId="{B6386CA2-272E-C84C-879F-3ABA3C44C739}" type="presOf" srcId="{A22CD731-8E54-48AC-9821-8A71FCBDD0F0}" destId="{184C48B8-6367-7642-A321-4A3E5DFBF6F4}" srcOrd="1" destOrd="0" presId="urn:microsoft.com/office/officeart/2016/7/layout/VerticalDownArrowProcess"/>
    <dgm:cxn modelId="{9EF03020-4E82-436E-8A0C-7255FE1D0243}" srcId="{FCA13A52-DF63-4A24-9874-D6065AE9E6CB}" destId="{86D5A5E5-539B-4E09-86E4-DFCB5A74B86B}" srcOrd="0" destOrd="0" parTransId="{3C69A217-37C7-4B5F-9619-92990AEB0A8A}" sibTransId="{A03E40C7-3D37-4330-9411-F6842E8AEBBE}"/>
    <dgm:cxn modelId="{A91B332F-55D8-D044-BDFA-B81744F89F56}" type="presOf" srcId="{86D5A5E5-539B-4E09-86E4-DFCB5A74B86B}" destId="{C044F541-6D38-4F46-899F-2764DF87EE52}" srcOrd="1" destOrd="0" presId="urn:microsoft.com/office/officeart/2016/7/layout/VerticalDownArrowProcess"/>
    <dgm:cxn modelId="{9B44D486-A913-4163-899B-85FEA55CD9FA}" srcId="{869F5B8D-11DE-4530-8621-EB491E533BF1}" destId="{09F8CC61-1A7A-4283-B74B-E2117494109B}" srcOrd="0" destOrd="0" parTransId="{F5CC2BAF-2C38-4B2C-9B79-AFFDDE3F3C4B}" sibTransId="{9FE3FF59-4856-482A-9F1D-22CC17E3AC0D}"/>
    <dgm:cxn modelId="{3DC28F52-6E28-9D48-91A5-1CD7EA5E6C32}" type="presOf" srcId="{7AB4DCCE-814B-4EEB-BFB1-C364F7A47236}" destId="{F837F350-94CF-A541-9190-E6597903B421}" srcOrd="0" destOrd="0" presId="urn:microsoft.com/office/officeart/2016/7/layout/VerticalDownArrowProcess"/>
    <dgm:cxn modelId="{97137111-D4C8-4F47-BCDF-7F0F30D8365F}" type="presOf" srcId="{6D829D79-D48C-4587-B97F-35EF1C8E9726}" destId="{D5DDC976-8666-0248-8650-B56C7B4B0971}" srcOrd="0" destOrd="0" presId="urn:microsoft.com/office/officeart/2016/7/layout/VerticalDownArrowProcess"/>
    <dgm:cxn modelId="{ADF3ECA5-3488-45CA-AB4E-D2EE36960BDB}" srcId="{FEB218D0-544F-4E14-B32C-A9C2F98696DE}" destId="{748F35BB-3B33-4803-9B4D-2BB0FEBEA4EC}" srcOrd="0" destOrd="0" parTransId="{3A9A2CF8-8992-4503-B92E-A35ED747F952}" sibTransId="{3754A412-66A9-4DA4-95F2-0DC7E3E2F574}"/>
    <dgm:cxn modelId="{65AD327E-960B-4487-A7BF-3F759FFD9201}" srcId="{FCA13A52-DF63-4A24-9874-D6065AE9E6CB}" destId="{AC6DBB7D-DAC7-4079-970E-E25442F73B6A}" srcOrd="1" destOrd="0" parTransId="{A75398D3-9DD5-415B-9156-4179F1905BFA}" sibTransId="{701A4844-A3BD-44C0-82B9-EEC6DC2954C3}"/>
    <dgm:cxn modelId="{F87D4A9D-0908-D54A-BB13-70FBC6C93E27}" type="presOf" srcId="{0DCD3B66-56DD-4CB3-8F16-7B2005BA900F}" destId="{D780FA95-818F-B146-821C-83EB8B3540D8}" srcOrd="0" destOrd="0" presId="urn:microsoft.com/office/officeart/2016/7/layout/VerticalDownArrowProcess"/>
    <dgm:cxn modelId="{2BC6F6AC-95E4-43C6-903A-7D00D1AF61DE}" srcId="{A22CD731-8E54-48AC-9821-8A71FCBDD0F0}" destId="{49F8495D-067D-4166-8D2B-EBF114C29DD1}" srcOrd="0" destOrd="0" parTransId="{0676C381-E5BB-47A6-9857-8E21E11F6EE0}" sibTransId="{76F5B71F-0FDE-4440-854E-5165AC9F68E1}"/>
    <dgm:cxn modelId="{3FBABBA8-93A1-194C-95FC-7299268B1C7D}" type="presOf" srcId="{AC6DBB7D-DAC7-4079-970E-E25442F73B6A}" destId="{45263D9D-77B7-C245-8D8E-1C5158057738}" srcOrd="1" destOrd="0" presId="urn:microsoft.com/office/officeart/2016/7/layout/VerticalDownArrowProcess"/>
    <dgm:cxn modelId="{BA6F7507-4CDA-5245-80B7-B15852C14849}" type="presParOf" srcId="{C3DC9F51-B69A-CC4B-9CA5-587DAFBA8AF2}" destId="{DF0CCC6F-EBF2-784A-AB35-E3A536006A6B}" srcOrd="0" destOrd="0" presId="urn:microsoft.com/office/officeart/2016/7/layout/VerticalDownArrowProcess"/>
    <dgm:cxn modelId="{04B8CE73-0F8C-474D-89A9-6149EBB4996D}" type="presParOf" srcId="{DF0CCC6F-EBF2-784A-AB35-E3A536006A6B}" destId="{6F2F7E0F-945C-F044-9CB5-750F54E39A97}" srcOrd="0" destOrd="0" presId="urn:microsoft.com/office/officeart/2016/7/layout/VerticalDownArrowProcess"/>
    <dgm:cxn modelId="{DE6B3F7C-1F18-F94A-AE96-96ABEF37771C}" type="presParOf" srcId="{DF0CCC6F-EBF2-784A-AB35-E3A536006A6B}" destId="{18B6A7B2-ABFB-C14A-BEF1-97D77B04C8A7}" srcOrd="1" destOrd="0" presId="urn:microsoft.com/office/officeart/2016/7/layout/VerticalDownArrowProcess"/>
    <dgm:cxn modelId="{0B7D29E2-33F6-D24B-8CC2-607B129C997B}" type="presParOf" srcId="{C3DC9F51-B69A-CC4B-9CA5-587DAFBA8AF2}" destId="{585DD510-A9B7-724E-8FCE-8DA0D824433F}" srcOrd="1" destOrd="0" presId="urn:microsoft.com/office/officeart/2016/7/layout/VerticalDownArrowProcess"/>
    <dgm:cxn modelId="{652F1DCC-0B4C-4546-BA36-9C9F4028919C}" type="presParOf" srcId="{C3DC9F51-B69A-CC4B-9CA5-587DAFBA8AF2}" destId="{A4E856FE-5604-6544-A228-CDCC7F1AB2CE}" srcOrd="2" destOrd="0" presId="urn:microsoft.com/office/officeart/2016/7/layout/VerticalDownArrowProcess"/>
    <dgm:cxn modelId="{900ECAF1-CC06-8F4A-8800-B8261DA61E85}" type="presParOf" srcId="{A4E856FE-5604-6544-A228-CDCC7F1AB2CE}" destId="{6917E30D-5537-5842-8CCF-9C0DF67DD01A}" srcOrd="0" destOrd="0" presId="urn:microsoft.com/office/officeart/2016/7/layout/VerticalDownArrowProcess"/>
    <dgm:cxn modelId="{54582334-B730-E445-B682-BD5A95CE7530}" type="presParOf" srcId="{A4E856FE-5604-6544-A228-CDCC7F1AB2CE}" destId="{184C48B8-6367-7642-A321-4A3E5DFBF6F4}" srcOrd="1" destOrd="0" presId="urn:microsoft.com/office/officeart/2016/7/layout/VerticalDownArrowProcess"/>
    <dgm:cxn modelId="{EB9499D4-40D8-7845-A9C0-73AC61FFA4CB}" type="presParOf" srcId="{A4E856FE-5604-6544-A228-CDCC7F1AB2CE}" destId="{1270DD8C-3EA4-7642-A294-361E39AC1A6F}" srcOrd="2" destOrd="0" presId="urn:microsoft.com/office/officeart/2016/7/layout/VerticalDownArrowProcess"/>
    <dgm:cxn modelId="{92EBA907-3B69-2549-B0DD-5D581B13DB0C}" type="presParOf" srcId="{C3DC9F51-B69A-CC4B-9CA5-587DAFBA8AF2}" destId="{0014C51E-7144-8D47-B114-E6BEA05B0EBB}" srcOrd="3" destOrd="0" presId="urn:microsoft.com/office/officeart/2016/7/layout/VerticalDownArrowProcess"/>
    <dgm:cxn modelId="{13140C47-DFAF-C041-A5EA-2D0480166CF5}" type="presParOf" srcId="{C3DC9F51-B69A-CC4B-9CA5-587DAFBA8AF2}" destId="{7C3D2717-800A-C546-9F89-A2CC48E70213}" srcOrd="4" destOrd="0" presId="urn:microsoft.com/office/officeart/2016/7/layout/VerticalDownArrowProcess"/>
    <dgm:cxn modelId="{492FCD75-0920-7B4B-8934-6A0544163792}" type="presParOf" srcId="{7C3D2717-800A-C546-9F89-A2CC48E70213}" destId="{1207A067-E21D-E44D-99E8-071BB7A7E7CA}" srcOrd="0" destOrd="0" presId="urn:microsoft.com/office/officeart/2016/7/layout/VerticalDownArrowProcess"/>
    <dgm:cxn modelId="{DBEF1572-D17E-4B47-B001-4D2A38AE6992}" type="presParOf" srcId="{7C3D2717-800A-C546-9F89-A2CC48E70213}" destId="{515D0FD5-C2F9-6842-9F5C-A5EA1DCA55CA}" srcOrd="1" destOrd="0" presId="urn:microsoft.com/office/officeart/2016/7/layout/VerticalDownArrowProcess"/>
    <dgm:cxn modelId="{F69AB37D-5D16-6545-BC68-CC7D1DB0555E}" type="presParOf" srcId="{7C3D2717-800A-C546-9F89-A2CC48E70213}" destId="{E14D0BED-E38B-BC4C-867C-39436BDF76B1}" srcOrd="2" destOrd="0" presId="urn:microsoft.com/office/officeart/2016/7/layout/VerticalDownArrowProcess"/>
    <dgm:cxn modelId="{838E4D2D-088E-4D49-A15B-84951CA797A8}" type="presParOf" srcId="{C3DC9F51-B69A-CC4B-9CA5-587DAFBA8AF2}" destId="{8DBD2818-9181-7F4B-A05D-9C0D88C12C61}" srcOrd="5" destOrd="0" presId="urn:microsoft.com/office/officeart/2016/7/layout/VerticalDownArrowProcess"/>
    <dgm:cxn modelId="{16B36CD0-C58D-6E4E-9FB9-4A1F35B4FB75}" type="presParOf" srcId="{C3DC9F51-B69A-CC4B-9CA5-587DAFBA8AF2}" destId="{918B2FAD-CF65-8441-B5C0-2357B52EC243}" srcOrd="6" destOrd="0" presId="urn:microsoft.com/office/officeart/2016/7/layout/VerticalDownArrowProcess"/>
    <dgm:cxn modelId="{5C89C635-2A58-C546-B6F3-E7398CF9FD0A}" type="presParOf" srcId="{918B2FAD-CF65-8441-B5C0-2357B52EC243}" destId="{D780FA95-818F-B146-821C-83EB8B3540D8}" srcOrd="0" destOrd="0" presId="urn:microsoft.com/office/officeart/2016/7/layout/VerticalDownArrowProcess"/>
    <dgm:cxn modelId="{FC7B64FA-F42B-964A-84BF-EC8A796E55A9}" type="presParOf" srcId="{918B2FAD-CF65-8441-B5C0-2357B52EC243}" destId="{100D5340-BCF3-F449-98BE-AFB9DADEB3C2}" srcOrd="1" destOrd="0" presId="urn:microsoft.com/office/officeart/2016/7/layout/VerticalDownArrowProcess"/>
    <dgm:cxn modelId="{8CFB0546-AF16-7C47-AD37-266578BAA1B9}" type="presParOf" srcId="{918B2FAD-CF65-8441-B5C0-2357B52EC243}" destId="{D5DDC976-8666-0248-8650-B56C7B4B0971}" srcOrd="2" destOrd="0" presId="urn:microsoft.com/office/officeart/2016/7/layout/VerticalDownArrowProcess"/>
    <dgm:cxn modelId="{B9427C99-87DC-AD41-9FAE-2C4D5DE72EDC}" type="presParOf" srcId="{C3DC9F51-B69A-CC4B-9CA5-587DAFBA8AF2}" destId="{D80154D5-67A0-D84F-A0B8-875B3AE01571}" srcOrd="7" destOrd="0" presId="urn:microsoft.com/office/officeart/2016/7/layout/VerticalDownArrowProcess"/>
    <dgm:cxn modelId="{16C308A9-CE6F-1043-AC7F-323AAB548B98}" type="presParOf" srcId="{C3DC9F51-B69A-CC4B-9CA5-587DAFBA8AF2}" destId="{260D4DAF-C4C7-F44A-BD98-5FC996968924}" srcOrd="8" destOrd="0" presId="urn:microsoft.com/office/officeart/2016/7/layout/VerticalDownArrowProcess"/>
    <dgm:cxn modelId="{97D8BFE0-A7E2-9341-8CB3-1E032537895A}" type="presParOf" srcId="{260D4DAF-C4C7-F44A-BD98-5FC996968924}" destId="{63A8ED42-BC57-4D47-84D9-2E24A7213401}" srcOrd="0" destOrd="0" presId="urn:microsoft.com/office/officeart/2016/7/layout/VerticalDownArrowProcess"/>
    <dgm:cxn modelId="{4E19D64E-F83F-8E46-B18A-7E4ED34C7CBC}" type="presParOf" srcId="{260D4DAF-C4C7-F44A-BD98-5FC996968924}" destId="{45263D9D-77B7-C245-8D8E-1C5158057738}" srcOrd="1" destOrd="0" presId="urn:microsoft.com/office/officeart/2016/7/layout/VerticalDownArrowProcess"/>
    <dgm:cxn modelId="{CFF811FB-B5A6-6845-B239-ADCF8BFE9DBB}" type="presParOf" srcId="{260D4DAF-C4C7-F44A-BD98-5FC996968924}" destId="{F837F350-94CF-A541-9190-E6597903B421}" srcOrd="2" destOrd="0" presId="urn:microsoft.com/office/officeart/2016/7/layout/VerticalDownArrowProcess"/>
    <dgm:cxn modelId="{3C3CDE91-F540-2249-BC53-055A5B9765B5}" type="presParOf" srcId="{C3DC9F51-B69A-CC4B-9CA5-587DAFBA8AF2}" destId="{FE59C734-DA2A-CB48-92D7-35F577FC8029}" srcOrd="9" destOrd="0" presId="urn:microsoft.com/office/officeart/2016/7/layout/VerticalDownArrowProcess"/>
    <dgm:cxn modelId="{1ACBD274-3482-6D47-A644-0CDD97509639}" type="presParOf" srcId="{C3DC9F51-B69A-CC4B-9CA5-587DAFBA8AF2}" destId="{26A19BA9-8BC3-064B-8822-75CF8F7C5AD4}" srcOrd="10" destOrd="0" presId="urn:microsoft.com/office/officeart/2016/7/layout/VerticalDownArrowProcess"/>
    <dgm:cxn modelId="{50BD1A4A-0B5F-E944-804F-400CE521D46F}" type="presParOf" srcId="{26A19BA9-8BC3-064B-8822-75CF8F7C5AD4}" destId="{60C2BFCA-269E-234D-A6C4-4F40D166A29A}" srcOrd="0" destOrd="0" presId="urn:microsoft.com/office/officeart/2016/7/layout/VerticalDownArrowProcess"/>
    <dgm:cxn modelId="{2278CBD7-4760-9545-93B4-4F80076E595D}" type="presParOf" srcId="{26A19BA9-8BC3-064B-8822-75CF8F7C5AD4}" destId="{C044F541-6D38-4F46-899F-2764DF87EE52}" srcOrd="1" destOrd="0" presId="urn:microsoft.com/office/officeart/2016/7/layout/VerticalDownArrowProcess"/>
    <dgm:cxn modelId="{571326BB-57EB-5148-A43A-28AF4B6528F1}" type="presParOf" srcId="{26A19BA9-8BC3-064B-8822-75CF8F7C5AD4}" destId="{0CC780DE-F60C-434F-9A74-717379F3EC10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95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7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61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694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64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08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2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6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4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5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12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033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50" r:id="rId6"/>
    <p:sldLayoutId id="2147483745" r:id="rId7"/>
    <p:sldLayoutId id="2147483746" r:id="rId8"/>
    <p:sldLayoutId id="2147483747" r:id="rId9"/>
    <p:sldLayoutId id="2147483749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file:////var/folders/hw/prykv0d15s73h_39739k9c5w0000gn/T/com.microsoft.Word/WebArchiveCopyPasteTempFiles/morocco-beaches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3FA49195-69EB-4E39-A68A-C232E2D03E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23">
            <a:extLst>
              <a:ext uri="{FF2B5EF4-FFF2-40B4-BE49-F238E27FC236}">
                <a16:creationId xmlns:a16="http://schemas.microsoft.com/office/drawing/2014/main" xmlns="" id="{9A92F9DC-743D-47E7-A019-EE09540FB7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673789" y="6628"/>
            <a:ext cx="4518211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25882" h="6857998">
                <a:moveTo>
                  <a:pt x="2702091" y="0"/>
                </a:moveTo>
                <a:lnTo>
                  <a:pt x="6125882" y="0"/>
                </a:lnTo>
                <a:lnTo>
                  <a:pt x="6125882" y="6857998"/>
                </a:lnTo>
                <a:lnTo>
                  <a:pt x="0" y="6846045"/>
                </a:lnTo>
                <a:lnTo>
                  <a:pt x="270209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483774B3-A2C3-E249-8091-3275AAE0B5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191" y="1183469"/>
            <a:ext cx="6473858" cy="35161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dirty="0"/>
              <a:t>17th session of the ICG/NEAMTWS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31207284-9FFE-834A-93AF-374348B059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3061" y="3637722"/>
            <a:ext cx="2663687" cy="202647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/>
              <a:t>24-26 November 2021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3280B82-CD55-43FD-92C4-F05E2A8D13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0" y="0"/>
            <a:ext cx="5898776" cy="135068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B0A4F542-D561-4AFB-8321-EB900BAF0A0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0" y="0"/>
            <a:ext cx="1613647" cy="642738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A4D9248B-0006-4BFE-8110-40C16E45C0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 flipV="1">
            <a:off x="0" y="3173896"/>
            <a:ext cx="3094383" cy="36841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EE593BB5-7AFA-4C8F-AECA-CE733B1FD0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 flipV="1">
            <a:off x="10038522" y="0"/>
            <a:ext cx="2153476" cy="44461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F521483B-CE28-412B-9C71-9BE081E9DC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 flipV="1">
            <a:off x="8277412" y="-1"/>
            <a:ext cx="3914588" cy="209774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EC9F4738-DD27-44BE-98C6-AB0B2296BD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 flipV="1">
            <a:off x="46383" y="5811078"/>
            <a:ext cx="4678017" cy="104692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14C10EA2-1BD8-4267-AA7D-AB8CCA53C3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5898777" y="5307496"/>
            <a:ext cx="6293223" cy="15505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6">
            <a:extLst>
              <a:ext uri="{FF2B5EF4-FFF2-40B4-BE49-F238E27FC236}">
                <a16:creationId xmlns:a16="http://schemas.microsoft.com/office/drawing/2014/main" xmlns="" id="{5EB86C91-88E6-CA49-A0B7-38F31EEDAFCE}"/>
              </a:ext>
            </a:extLst>
          </p:cNvPr>
          <p:cNvSpPr txBox="1"/>
          <p:nvPr/>
        </p:nvSpPr>
        <p:spPr>
          <a:xfrm>
            <a:off x="5551516" y="4182001"/>
            <a:ext cx="2769570" cy="1785104"/>
          </a:xfrm>
          <a:prstGeom prst="rect">
            <a:avLst/>
          </a:prstGeom>
          <a:solidFill>
            <a:schemeClr val="bg1">
              <a:lumMod val="95000"/>
              <a:alpha val="3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Ms. Fiona Schmid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/>
              <a:t>Consultant</a:t>
            </a:r>
          </a:p>
          <a:p>
            <a:pPr>
              <a:spcAft>
                <a:spcPts val="600"/>
              </a:spcAft>
            </a:pPr>
            <a:r>
              <a:rPr lang="en-US" dirty="0"/>
              <a:t>UNESCO/ IOC Secretariat</a:t>
            </a:r>
          </a:p>
          <a:p>
            <a:pPr>
              <a:spcAft>
                <a:spcPts val="600"/>
              </a:spcAft>
            </a:pPr>
            <a:r>
              <a:rPr lang="en-US" dirty="0"/>
              <a:t>Tsunami Unit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xmlns="" id="{417FA4C0-0DBC-E948-8518-60D4C454B01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-22244" y="5548768"/>
            <a:ext cx="1359535" cy="1312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50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AB06675-5583-634A-AEC3-5ED5FC14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848" y="261285"/>
            <a:ext cx="9906000" cy="2374490"/>
          </a:xfrm>
        </p:spPr>
        <p:txBody>
          <a:bodyPr>
            <a:normAutofit/>
          </a:bodyPr>
          <a:lstStyle/>
          <a:p>
            <a:r>
              <a:rPr lang="en-US" sz="4000" dirty="0"/>
              <a:t>Development of a COASTAL multi-risk perception &amp; resilience study AND SURVEY QUESTIONNAIRES</a:t>
            </a:r>
            <a:endParaRPr lang="de-DE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038A5099-CB41-A04D-8A03-B9F5FFC12FD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545455"/>
            <a:ext cx="1359535" cy="1312545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352575D9-3084-F746-98B6-C590C3E6E084}"/>
              </a:ext>
            </a:extLst>
          </p:cNvPr>
          <p:cNvSpPr txBox="1"/>
          <p:nvPr/>
        </p:nvSpPr>
        <p:spPr>
          <a:xfrm>
            <a:off x="688049" y="2239371"/>
            <a:ext cx="513079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 err="1"/>
              <a:t>Strengthening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Resilience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</a:t>
            </a:r>
            <a:r>
              <a:rPr lang="de-DE" sz="2000" dirty="0" err="1"/>
              <a:t>Coastal</a:t>
            </a:r>
            <a:r>
              <a:rPr lang="de-DE" sz="2000" dirty="0"/>
              <a:t> Communities in </a:t>
            </a:r>
            <a:r>
              <a:rPr lang="de-DE" sz="2000" dirty="0" err="1"/>
              <a:t>the</a:t>
            </a:r>
            <a:r>
              <a:rPr lang="de-DE" sz="2000" dirty="0"/>
              <a:t> North-Eastern </a:t>
            </a:r>
            <a:r>
              <a:rPr lang="de-DE" sz="2000" dirty="0" err="1"/>
              <a:t>Atlantic</a:t>
            </a:r>
            <a:r>
              <a:rPr lang="de-DE" sz="2000" dirty="0"/>
              <a:t> </a:t>
            </a:r>
            <a:r>
              <a:rPr lang="de-DE" sz="2000" dirty="0" err="1"/>
              <a:t>and</a:t>
            </a:r>
            <a:r>
              <a:rPr lang="de-DE" sz="2000" dirty="0"/>
              <a:t> </a:t>
            </a:r>
            <a:r>
              <a:rPr lang="de-DE" sz="2000" dirty="0" err="1"/>
              <a:t>Mediterranean</a:t>
            </a:r>
            <a:r>
              <a:rPr lang="de-DE" sz="2000" dirty="0"/>
              <a:t> Region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Impact </a:t>
            </a:r>
            <a:r>
              <a:rPr lang="de-DE" sz="2000" dirty="0" err="1"/>
              <a:t>of</a:t>
            </a:r>
            <a:r>
              <a:rPr lang="de-DE" sz="2000" dirty="0"/>
              <a:t> Tsunamis </a:t>
            </a:r>
            <a:r>
              <a:rPr lang="de-DE" sz="2000" dirty="0" err="1"/>
              <a:t>and</a:t>
            </a:r>
            <a:r>
              <a:rPr lang="de-DE" sz="2000" dirty="0"/>
              <a:t> Other </a:t>
            </a:r>
            <a:r>
              <a:rPr lang="de-DE" sz="2000" dirty="0" err="1"/>
              <a:t>Sea</a:t>
            </a:r>
            <a:r>
              <a:rPr lang="de-DE" sz="2000" dirty="0"/>
              <a:t> Level-</a:t>
            </a:r>
            <a:r>
              <a:rPr lang="de-DE" sz="2000" dirty="0" err="1"/>
              <a:t>Related</a:t>
            </a:r>
            <a:r>
              <a:rPr lang="de-DE" sz="2000" dirty="0"/>
              <a:t> </a:t>
            </a:r>
            <a:r>
              <a:rPr lang="de-DE" sz="2000" dirty="0" err="1"/>
              <a:t>Coastal</a:t>
            </a:r>
            <a:r>
              <a:rPr lang="de-DE" sz="2000" dirty="0"/>
              <a:t> </a:t>
            </a:r>
            <a:r>
              <a:rPr lang="de-DE" sz="2000" dirty="0" err="1"/>
              <a:t>Hazard</a:t>
            </a:r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60 </a:t>
            </a:r>
            <a:r>
              <a:rPr lang="de-DE" sz="2000" dirty="0" err="1"/>
              <a:t>publications</a:t>
            </a:r>
            <a:r>
              <a:rPr lang="de-DE" sz="2000" dirty="0"/>
              <a:t> </a:t>
            </a:r>
            <a:r>
              <a:rPr lang="de-DE" sz="2000" dirty="0" err="1"/>
              <a:t>examined</a:t>
            </a:r>
            <a:endParaRPr lang="de-DE" sz="2000" dirty="0"/>
          </a:p>
          <a:p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2 </a:t>
            </a:r>
            <a:r>
              <a:rPr lang="de-DE" sz="2000" dirty="0" err="1"/>
              <a:t>questionnaires</a:t>
            </a:r>
            <a:r>
              <a:rPr lang="de-DE" sz="2000" dirty="0"/>
              <a:t> </a:t>
            </a:r>
            <a:r>
              <a:rPr lang="de-DE" sz="2000" dirty="0" err="1"/>
              <a:t>proposed</a:t>
            </a:r>
            <a:r>
              <a:rPr lang="de-DE" sz="2000" dirty="0"/>
              <a:t> (</a:t>
            </a:r>
            <a:r>
              <a:rPr lang="de-DE" sz="2000" dirty="0" err="1"/>
              <a:t>between</a:t>
            </a:r>
            <a:r>
              <a:rPr lang="de-DE" sz="2000" dirty="0"/>
              <a:t> 63 </a:t>
            </a:r>
            <a:r>
              <a:rPr lang="de-DE" sz="2000" dirty="0" err="1"/>
              <a:t>and</a:t>
            </a:r>
            <a:r>
              <a:rPr lang="de-DE" sz="2000" dirty="0"/>
              <a:t> 69 </a:t>
            </a:r>
            <a:r>
              <a:rPr lang="de-DE" sz="2000" dirty="0" err="1"/>
              <a:t>questions</a:t>
            </a:r>
            <a:r>
              <a:rPr lang="de-DE" sz="2000" dirty="0"/>
              <a:t>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25203" t="20383" r="23138" b="11791"/>
          <a:stretch/>
        </p:blipFill>
        <p:spPr>
          <a:xfrm>
            <a:off x="5997869" y="2312863"/>
            <a:ext cx="5265670" cy="3888864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919927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A6CA7A60-8DF8-4B78-BFE3-B372B90AB9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3">
            <a:extLst>
              <a:ext uri="{FF2B5EF4-FFF2-40B4-BE49-F238E27FC236}">
                <a16:creationId xmlns:a16="http://schemas.microsoft.com/office/drawing/2014/main" xmlns="" id="{FF4BD241-F172-410B-B0DE-9D7344B35BA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-1" y="0"/>
            <a:ext cx="4850735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  <a:gd name="connsiteX0" fmla="*/ 2482758 w 5839784"/>
              <a:gd name="connsiteY0" fmla="*/ 10951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482758 w 5839784"/>
              <a:gd name="connsiteY4" fmla="*/ 10951 h 6857998"/>
              <a:gd name="connsiteX0" fmla="*/ 2495565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495565 w 5839784"/>
              <a:gd name="connsiteY4" fmla="*/ 0 h 6857998"/>
              <a:gd name="connsiteX0" fmla="*/ 2328480 w 5672699"/>
              <a:gd name="connsiteY0" fmla="*/ 0 h 6857998"/>
              <a:gd name="connsiteX1" fmla="*/ 5672699 w 5672699"/>
              <a:gd name="connsiteY1" fmla="*/ 0 h 6857998"/>
              <a:gd name="connsiteX2" fmla="*/ 5672699 w 5672699"/>
              <a:gd name="connsiteY2" fmla="*/ 6857998 h 6857998"/>
              <a:gd name="connsiteX3" fmla="*/ 0 w 5672699"/>
              <a:gd name="connsiteY3" fmla="*/ 6856093 h 6857998"/>
              <a:gd name="connsiteX4" fmla="*/ 2328480 w 5672699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2699" h="6857998">
                <a:moveTo>
                  <a:pt x="2328480" y="0"/>
                </a:moveTo>
                <a:lnTo>
                  <a:pt x="5672699" y="0"/>
                </a:lnTo>
                <a:lnTo>
                  <a:pt x="5672699" y="6857998"/>
                </a:lnTo>
                <a:lnTo>
                  <a:pt x="0" y="6856093"/>
                </a:lnTo>
                <a:lnTo>
                  <a:pt x="232848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B09BD69F-F86B-4848-BD86-D26FBE967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005" y="657225"/>
            <a:ext cx="3230515" cy="3569822"/>
          </a:xfrm>
        </p:spPr>
        <p:txBody>
          <a:bodyPr anchor="t">
            <a:normAutofit/>
          </a:bodyPr>
          <a:lstStyle/>
          <a:p>
            <a:r>
              <a:rPr lang="de-DE" sz="3700"/>
              <a:t>Key </a:t>
            </a:r>
            <a:r>
              <a:rPr lang="de-DE" sz="3700" err="1"/>
              <a:t>objectives</a:t>
            </a:r>
            <a:endParaRPr lang="de-DE" sz="37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1CEFB97-33B1-4F90-A6B8-EAA26EEA1E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5793" y="4305300"/>
            <a:ext cx="4515220" cy="25527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xmlns="" id="{6AAC73D3-F9B9-42D3-9154-299332BE42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870385"/>
              </p:ext>
            </p:extLst>
          </p:nvPr>
        </p:nvGraphicFramePr>
        <p:xfrm>
          <a:off x="5146923" y="832268"/>
          <a:ext cx="6289466" cy="5146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8959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1775E6C-9FE7-4AE4-ABE7-2568D95DEA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23">
            <a:extLst>
              <a:ext uri="{FF2B5EF4-FFF2-40B4-BE49-F238E27FC236}">
                <a16:creationId xmlns:a16="http://schemas.microsoft.com/office/drawing/2014/main" xmlns="" id="{8CECB99A-E2AB-482F-A307-4879553101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331323" y="-5553"/>
            <a:ext cx="8860678" cy="687330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121508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215089 w 6125882"/>
              <a:gd name="connsiteY4" fmla="*/ 0 h 6857998"/>
              <a:gd name="connsiteX0" fmla="*/ 1222204 w 6132997"/>
              <a:gd name="connsiteY0" fmla="*/ 0 h 6881904"/>
              <a:gd name="connsiteX1" fmla="*/ 6132997 w 6132997"/>
              <a:gd name="connsiteY1" fmla="*/ 0 h 6881904"/>
              <a:gd name="connsiteX2" fmla="*/ 6132997 w 6132997"/>
              <a:gd name="connsiteY2" fmla="*/ 6857998 h 6881904"/>
              <a:gd name="connsiteX3" fmla="*/ 0 w 6132997"/>
              <a:gd name="connsiteY3" fmla="*/ 6881904 h 6881904"/>
              <a:gd name="connsiteX4" fmla="*/ 1222204 w 6132997"/>
              <a:gd name="connsiteY4" fmla="*/ 0 h 6881904"/>
              <a:gd name="connsiteX0" fmla="*/ 1348644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348644 w 6132997"/>
              <a:gd name="connsiteY4" fmla="*/ 0 h 6893857"/>
              <a:gd name="connsiteX0" fmla="*/ 1457021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457021 w 6132997"/>
              <a:gd name="connsiteY4" fmla="*/ 0 h 6893857"/>
              <a:gd name="connsiteX0" fmla="*/ 1229836 w 5905812"/>
              <a:gd name="connsiteY0" fmla="*/ 0 h 6888661"/>
              <a:gd name="connsiteX1" fmla="*/ 5905812 w 5905812"/>
              <a:gd name="connsiteY1" fmla="*/ 11953 h 6888661"/>
              <a:gd name="connsiteX2" fmla="*/ 5905812 w 5905812"/>
              <a:gd name="connsiteY2" fmla="*/ 6869951 h 6888661"/>
              <a:gd name="connsiteX3" fmla="*/ 0 w 5905812"/>
              <a:gd name="connsiteY3" fmla="*/ 6888661 h 6888661"/>
              <a:gd name="connsiteX4" fmla="*/ 1229836 w 5905812"/>
              <a:gd name="connsiteY4" fmla="*/ 0 h 6888661"/>
              <a:gd name="connsiteX0" fmla="*/ 1156550 w 5832526"/>
              <a:gd name="connsiteY0" fmla="*/ 0 h 6883466"/>
              <a:gd name="connsiteX1" fmla="*/ 5832526 w 5832526"/>
              <a:gd name="connsiteY1" fmla="*/ 11953 h 6883466"/>
              <a:gd name="connsiteX2" fmla="*/ 5832526 w 5832526"/>
              <a:gd name="connsiteY2" fmla="*/ 6869951 h 6883466"/>
              <a:gd name="connsiteX3" fmla="*/ 0 w 5832526"/>
              <a:gd name="connsiteY3" fmla="*/ 6883466 h 6883466"/>
              <a:gd name="connsiteX4" fmla="*/ 1156550 w 5832526"/>
              <a:gd name="connsiteY4" fmla="*/ 0 h 6883466"/>
              <a:gd name="connsiteX0" fmla="*/ 1104130 w 5780106"/>
              <a:gd name="connsiteY0" fmla="*/ 0 h 6873306"/>
              <a:gd name="connsiteX1" fmla="*/ 5780106 w 5780106"/>
              <a:gd name="connsiteY1" fmla="*/ 11953 h 6873306"/>
              <a:gd name="connsiteX2" fmla="*/ 5780106 w 5780106"/>
              <a:gd name="connsiteY2" fmla="*/ 6869951 h 6873306"/>
              <a:gd name="connsiteX3" fmla="*/ 0 w 5780106"/>
              <a:gd name="connsiteY3" fmla="*/ 6873306 h 6873306"/>
              <a:gd name="connsiteX4" fmla="*/ 1104130 w 5780106"/>
              <a:gd name="connsiteY4" fmla="*/ 0 h 6873306"/>
              <a:gd name="connsiteX0" fmla="*/ 1064815 w 5740791"/>
              <a:gd name="connsiteY0" fmla="*/ 0 h 6869951"/>
              <a:gd name="connsiteX1" fmla="*/ 5740791 w 5740791"/>
              <a:gd name="connsiteY1" fmla="*/ 11953 h 6869951"/>
              <a:gd name="connsiteX2" fmla="*/ 5740791 w 5740791"/>
              <a:gd name="connsiteY2" fmla="*/ 6869951 h 6869951"/>
              <a:gd name="connsiteX3" fmla="*/ 0 w 5740791"/>
              <a:gd name="connsiteY3" fmla="*/ 6863146 h 6869951"/>
              <a:gd name="connsiteX4" fmla="*/ 1064815 w 5740791"/>
              <a:gd name="connsiteY4" fmla="*/ 0 h 6869951"/>
              <a:gd name="connsiteX0" fmla="*/ 1038605 w 5714581"/>
              <a:gd name="connsiteY0" fmla="*/ 0 h 6873306"/>
              <a:gd name="connsiteX1" fmla="*/ 5714581 w 5714581"/>
              <a:gd name="connsiteY1" fmla="*/ 11953 h 6873306"/>
              <a:gd name="connsiteX2" fmla="*/ 5714581 w 5714581"/>
              <a:gd name="connsiteY2" fmla="*/ 6869951 h 6873306"/>
              <a:gd name="connsiteX3" fmla="*/ 0 w 5714581"/>
              <a:gd name="connsiteY3" fmla="*/ 6873306 h 6873306"/>
              <a:gd name="connsiteX4" fmla="*/ 1038605 w 5714581"/>
              <a:gd name="connsiteY4" fmla="*/ 0 h 6873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14581" h="6873306">
                <a:moveTo>
                  <a:pt x="1038605" y="0"/>
                </a:moveTo>
                <a:lnTo>
                  <a:pt x="5714581" y="11953"/>
                </a:lnTo>
                <a:lnTo>
                  <a:pt x="5714581" y="6869951"/>
                </a:lnTo>
                <a:lnTo>
                  <a:pt x="0" y="6873306"/>
                </a:lnTo>
                <a:lnTo>
                  <a:pt x="1038605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E1AE77E7-DD56-B540-BD45-F3E5CDAF4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69" y="533400"/>
            <a:ext cx="4206238" cy="4064174"/>
          </a:xfrm>
        </p:spPr>
        <p:txBody>
          <a:bodyPr anchor="t">
            <a:normAutofit/>
          </a:bodyPr>
          <a:lstStyle/>
          <a:p>
            <a:r>
              <a:rPr lang="de-DE" sz="4000" dirty="0">
                <a:solidFill>
                  <a:srgbClr val="0070C0"/>
                </a:solidFill>
              </a:rPr>
              <a:t>Knowledge </a:t>
            </a:r>
            <a:r>
              <a:rPr lang="de-DE" sz="4000" dirty="0" err="1">
                <a:solidFill>
                  <a:srgbClr val="0070C0"/>
                </a:solidFill>
              </a:rPr>
              <a:t>status</a:t>
            </a:r>
            <a:r>
              <a:rPr lang="de-DE" sz="4000" dirty="0">
                <a:solidFill>
                  <a:srgbClr val="0070C0"/>
                </a:solidFill>
              </a:rPr>
              <a:t> on </a:t>
            </a:r>
            <a:r>
              <a:rPr lang="de-DE" sz="4000" dirty="0" err="1">
                <a:solidFill>
                  <a:srgbClr val="0070C0"/>
                </a:solidFill>
              </a:rPr>
              <a:t>coastal</a:t>
            </a:r>
            <a:r>
              <a:rPr lang="de-DE" sz="4000" dirty="0">
                <a:solidFill>
                  <a:srgbClr val="0070C0"/>
                </a:solidFill>
              </a:rPr>
              <a:t> multi-</a:t>
            </a:r>
            <a:r>
              <a:rPr lang="de-DE" sz="4000" dirty="0" err="1">
                <a:solidFill>
                  <a:srgbClr val="0070C0"/>
                </a:solidFill>
              </a:rPr>
              <a:t>hazard</a:t>
            </a:r>
            <a:r>
              <a:rPr lang="de-DE" sz="4000" dirty="0">
                <a:solidFill>
                  <a:srgbClr val="0070C0"/>
                </a:solidFill>
              </a:rPr>
              <a:t> </a:t>
            </a:r>
            <a:r>
              <a:rPr lang="de-DE" sz="4000" dirty="0" err="1">
                <a:solidFill>
                  <a:srgbClr val="0070C0"/>
                </a:solidFill>
              </a:rPr>
              <a:t>risk</a:t>
            </a:r>
            <a:r>
              <a:rPr lang="de-DE" sz="4000" dirty="0">
                <a:solidFill>
                  <a:srgbClr val="0070C0"/>
                </a:solidFill>
              </a:rPr>
              <a:t> </a:t>
            </a:r>
            <a:r>
              <a:rPr lang="de-DE" sz="4000" dirty="0" err="1">
                <a:solidFill>
                  <a:srgbClr val="0070C0"/>
                </a:solidFill>
              </a:rPr>
              <a:t>perceptions</a:t>
            </a:r>
            <a:endParaRPr lang="de-DE" sz="4000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30E3ACCE-C825-DE40-9F1A-DDA2000F4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3026" y="533400"/>
            <a:ext cx="5883964" cy="5771481"/>
          </a:xfrm>
        </p:spPr>
        <p:txBody>
          <a:bodyPr anchor="ctr">
            <a:normAutofit lnSpcReduction="10000"/>
          </a:bodyPr>
          <a:lstStyle/>
          <a:p>
            <a:r>
              <a:rPr lang="de-DE" sz="2800" dirty="0" err="1"/>
              <a:t>Sea</a:t>
            </a:r>
            <a:r>
              <a:rPr lang="de-DE" sz="2800" dirty="0"/>
              <a:t> </a:t>
            </a:r>
            <a:r>
              <a:rPr lang="de-DE" sz="2800" dirty="0" err="1"/>
              <a:t>level</a:t>
            </a:r>
            <a:r>
              <a:rPr lang="de-DE" sz="2800" dirty="0"/>
              <a:t> </a:t>
            </a:r>
            <a:r>
              <a:rPr lang="de-DE" sz="2800" dirty="0" err="1"/>
              <a:t>related</a:t>
            </a:r>
            <a:r>
              <a:rPr lang="de-DE" sz="2800" dirty="0"/>
              <a:t> </a:t>
            </a:r>
            <a:r>
              <a:rPr lang="de-DE" sz="2800" dirty="0" err="1"/>
              <a:t>risk</a:t>
            </a:r>
            <a:r>
              <a:rPr lang="de-DE" sz="2800" dirty="0"/>
              <a:t> </a:t>
            </a:r>
            <a:r>
              <a:rPr lang="de-DE" sz="2800" dirty="0" err="1"/>
              <a:t>perceptions</a:t>
            </a:r>
            <a:r>
              <a:rPr lang="de-DE" sz="2800" dirty="0"/>
              <a:t> </a:t>
            </a:r>
            <a:r>
              <a:rPr lang="de-DE" sz="2800" dirty="0" err="1"/>
              <a:t>have</a:t>
            </a:r>
            <a:r>
              <a:rPr lang="de-DE" sz="2800" dirty="0"/>
              <a:t> </a:t>
            </a:r>
            <a:r>
              <a:rPr lang="de-DE" sz="2800" dirty="0" err="1"/>
              <a:t>been</a:t>
            </a:r>
            <a:r>
              <a:rPr lang="de-DE" sz="2800" dirty="0"/>
              <a:t> </a:t>
            </a:r>
            <a:r>
              <a:rPr lang="de-DE" sz="2800" dirty="0" err="1"/>
              <a:t>investigated</a:t>
            </a:r>
            <a:r>
              <a:rPr lang="de-DE" sz="2800" dirty="0"/>
              <a:t> in the NEAM </a:t>
            </a:r>
            <a:r>
              <a:rPr lang="de-DE" sz="2800" dirty="0" err="1"/>
              <a:t>region</a:t>
            </a:r>
            <a:r>
              <a:rPr lang="de-DE" sz="2800" dirty="0"/>
              <a:t> and </a:t>
            </a:r>
            <a:r>
              <a:rPr lang="de-DE" sz="2800" dirty="0" err="1"/>
              <a:t>elswhere</a:t>
            </a:r>
            <a:r>
              <a:rPr lang="de-DE" sz="2800" dirty="0"/>
              <a:t>, but </a:t>
            </a:r>
            <a:r>
              <a:rPr lang="de-DE" sz="2800" dirty="0" err="1"/>
              <a:t>studies</a:t>
            </a:r>
            <a:r>
              <a:rPr lang="de-DE" sz="2800" dirty="0"/>
              <a:t> </a:t>
            </a:r>
            <a:r>
              <a:rPr lang="de-DE" sz="2800" dirty="0" err="1"/>
              <a:t>remain</a:t>
            </a:r>
            <a:r>
              <a:rPr lang="de-DE" sz="2800" dirty="0"/>
              <a:t> </a:t>
            </a:r>
            <a:r>
              <a:rPr lang="de-DE" sz="2800" dirty="0" err="1"/>
              <a:t>sparse</a:t>
            </a:r>
            <a:r>
              <a:rPr lang="de-DE" sz="2800" dirty="0"/>
              <a:t> and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single</a:t>
            </a:r>
            <a:r>
              <a:rPr lang="de-DE" sz="2800" dirty="0"/>
              <a:t> </a:t>
            </a:r>
            <a:r>
              <a:rPr lang="de-DE" sz="2800" dirty="0" err="1"/>
              <a:t>hazard</a:t>
            </a:r>
            <a:r>
              <a:rPr lang="de-DE" sz="2800" dirty="0"/>
              <a:t> /</a:t>
            </a:r>
            <a:r>
              <a:rPr lang="de-DE" sz="2800" dirty="0" err="1"/>
              <a:t>risk</a:t>
            </a:r>
            <a:r>
              <a:rPr lang="de-DE" sz="2800" dirty="0"/>
              <a:t> </a:t>
            </a:r>
            <a:r>
              <a:rPr lang="de-DE" sz="2800" dirty="0" err="1"/>
              <a:t>focused</a:t>
            </a:r>
            <a:endParaRPr lang="de-DE" sz="2800" dirty="0"/>
          </a:p>
          <a:p>
            <a:r>
              <a:rPr lang="de-DE" sz="2800" dirty="0" err="1"/>
              <a:t>Coastal</a:t>
            </a:r>
            <a:r>
              <a:rPr lang="de-DE" sz="2800" dirty="0"/>
              <a:t> </a:t>
            </a:r>
            <a:r>
              <a:rPr lang="de-DE" sz="2800" dirty="0" err="1"/>
              <a:t>populations</a:t>
            </a:r>
            <a:r>
              <a:rPr lang="de-DE" sz="2800" dirty="0"/>
              <a:t> </a:t>
            </a:r>
            <a:r>
              <a:rPr lang="de-DE" sz="2800" dirty="0" err="1"/>
              <a:t>display</a:t>
            </a:r>
            <a:r>
              <a:rPr lang="de-DE" sz="2800" dirty="0"/>
              <a:t> a </a:t>
            </a:r>
            <a:r>
              <a:rPr lang="de-DE" sz="2800" dirty="0" err="1"/>
              <a:t>range</a:t>
            </a:r>
            <a:r>
              <a:rPr lang="de-DE" sz="2800" dirty="0"/>
              <a:t> of different </a:t>
            </a:r>
            <a:r>
              <a:rPr lang="de-DE" sz="2800" dirty="0" err="1"/>
              <a:t>knowledge</a:t>
            </a:r>
            <a:r>
              <a:rPr lang="de-DE" sz="2800" dirty="0"/>
              <a:t>, </a:t>
            </a:r>
            <a:r>
              <a:rPr lang="en-US" sz="2800" dirty="0"/>
              <a:t>awareness, preparedness and understanding levels</a:t>
            </a:r>
            <a:r>
              <a:rPr lang="de-DE" sz="2800" dirty="0"/>
              <a:t> </a:t>
            </a:r>
            <a:r>
              <a:rPr lang="de-DE" sz="2800" dirty="0" err="1"/>
              <a:t>according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hazard</a:t>
            </a:r>
            <a:r>
              <a:rPr lang="de-DE" sz="2800" dirty="0"/>
              <a:t>/</a:t>
            </a:r>
            <a:r>
              <a:rPr lang="de-DE" sz="2800" dirty="0" err="1"/>
              <a:t>risks</a:t>
            </a:r>
            <a:endParaRPr lang="de-DE" sz="2800" dirty="0"/>
          </a:p>
          <a:p>
            <a:r>
              <a:rPr lang="de-DE" sz="2800" dirty="0" err="1"/>
              <a:t>Tourists</a:t>
            </a:r>
            <a:r>
              <a:rPr lang="de-DE" sz="2800" dirty="0"/>
              <a:t> </a:t>
            </a:r>
            <a:r>
              <a:rPr lang="de-DE" sz="2800" dirty="0" err="1"/>
              <a:t>can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better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less</a:t>
            </a:r>
            <a:r>
              <a:rPr lang="de-DE" sz="2800" dirty="0"/>
              <a:t> </a:t>
            </a:r>
            <a:r>
              <a:rPr lang="de-DE" sz="2800" dirty="0" err="1"/>
              <a:t>informed</a:t>
            </a:r>
            <a:r>
              <a:rPr lang="de-DE" sz="2800" dirty="0"/>
              <a:t> </a:t>
            </a:r>
            <a:r>
              <a:rPr lang="de-DE" sz="2800" dirty="0" err="1"/>
              <a:t>than</a:t>
            </a:r>
            <a:r>
              <a:rPr lang="de-DE" sz="2800" dirty="0"/>
              <a:t> </a:t>
            </a:r>
            <a:r>
              <a:rPr lang="de-DE" sz="2800" dirty="0" err="1"/>
              <a:t>local</a:t>
            </a:r>
            <a:r>
              <a:rPr lang="de-DE" sz="2800" dirty="0"/>
              <a:t> </a:t>
            </a:r>
            <a:r>
              <a:rPr lang="de-DE" sz="2800" dirty="0" err="1"/>
              <a:t>populations</a:t>
            </a:r>
            <a:endParaRPr lang="de-DE" sz="2800" dirty="0"/>
          </a:p>
          <a:p>
            <a:r>
              <a:rPr lang="de-DE" sz="2800" dirty="0" err="1"/>
              <a:t>Risk</a:t>
            </a:r>
            <a:r>
              <a:rPr lang="de-DE" sz="2800" dirty="0"/>
              <a:t> </a:t>
            </a:r>
            <a:r>
              <a:rPr lang="de-DE" sz="2800" dirty="0" err="1"/>
              <a:t>perceptions</a:t>
            </a:r>
            <a:r>
              <a:rPr lang="de-DE" sz="2800" dirty="0"/>
              <a:t> </a:t>
            </a:r>
            <a:r>
              <a:rPr lang="de-DE" sz="2800" dirty="0" err="1"/>
              <a:t>have</a:t>
            </a:r>
            <a:r>
              <a:rPr lang="de-DE" sz="2800" dirty="0"/>
              <a:t> </a:t>
            </a:r>
            <a:r>
              <a:rPr lang="de-DE" sz="2800" dirty="0" err="1"/>
              <a:t>implications</a:t>
            </a:r>
            <a:r>
              <a:rPr lang="de-DE" sz="2800" dirty="0"/>
              <a:t> at </a:t>
            </a:r>
            <a:r>
              <a:rPr lang="de-DE" sz="2800" dirty="0" err="1"/>
              <a:t>community</a:t>
            </a:r>
            <a:r>
              <a:rPr lang="de-DE" sz="2800" dirty="0"/>
              <a:t> </a:t>
            </a:r>
            <a:r>
              <a:rPr lang="de-DE" sz="2800" dirty="0" err="1"/>
              <a:t>level</a:t>
            </a:r>
            <a:r>
              <a:rPr lang="de-DE" sz="2800" dirty="0"/>
              <a:t> (</a:t>
            </a:r>
            <a:r>
              <a:rPr lang="de-DE" sz="2800" dirty="0" err="1"/>
              <a:t>response</a:t>
            </a:r>
            <a:r>
              <a:rPr lang="de-DE" sz="2800" dirty="0"/>
              <a:t> /</a:t>
            </a:r>
            <a:r>
              <a:rPr lang="de-DE" sz="2800" dirty="0" err="1"/>
              <a:t>actions</a:t>
            </a:r>
            <a:r>
              <a:rPr lang="de-DE" sz="2800" dirty="0"/>
              <a:t>) and also for </a:t>
            </a:r>
            <a:r>
              <a:rPr lang="de-DE" sz="2800" dirty="0" err="1"/>
              <a:t>disaster</a:t>
            </a:r>
            <a:r>
              <a:rPr lang="de-DE" sz="2800" dirty="0"/>
              <a:t> </a:t>
            </a:r>
            <a:r>
              <a:rPr lang="de-DE" sz="2800" dirty="0" err="1"/>
              <a:t>risk</a:t>
            </a:r>
            <a:r>
              <a:rPr lang="de-DE" sz="2800" dirty="0"/>
              <a:t> </a:t>
            </a:r>
            <a:r>
              <a:rPr lang="de-DE" sz="2800" dirty="0" err="1"/>
              <a:t>reduction</a:t>
            </a:r>
            <a:r>
              <a:rPr lang="de-DE" sz="2800" dirty="0"/>
              <a:t> </a:t>
            </a:r>
            <a:r>
              <a:rPr lang="de-DE" sz="2800" dirty="0" err="1"/>
              <a:t>strategies</a:t>
            </a:r>
            <a:endParaRPr lang="de-DE" sz="2800" dirty="0"/>
          </a:p>
          <a:p>
            <a:endParaRPr lang="de-DE" dirty="0"/>
          </a:p>
          <a:p>
            <a:endParaRPr lang="de-DE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A3B4C179-2540-4304-9C9C-2AAAA53EFD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 flipV="1">
            <a:off x="1" y="4894729"/>
            <a:ext cx="4206239" cy="196787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7A364443-B44B-44C9-B8C4-AED23CB621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391373" y="0"/>
            <a:ext cx="463526" cy="691388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0CA9BEC2-8AA5-0245-912B-9963F1DBE75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832465" y="5578272"/>
            <a:ext cx="1359535" cy="1312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025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xmlns="" id="{8B2BAECB-35E2-4DD9-8B8C-22D215DD0C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5" name="Picture 5" descr="Beaches in Morocco">
            <a:extLst>
              <a:ext uri="{FF2B5EF4-FFF2-40B4-BE49-F238E27FC236}">
                <a16:creationId xmlns:a16="http://schemas.microsoft.com/office/drawing/2014/main" xmlns="" id="{B9FB4AB1-F5D8-F84D-AB29-766C72062B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17" r="26751" b="-1"/>
          <a:stretch>
            <a:fillRect/>
          </a:stretch>
        </p:blipFill>
        <p:spPr bwMode="auto">
          <a:xfrm>
            <a:off x="8458590" y="1984188"/>
            <a:ext cx="3733411" cy="4873812"/>
          </a:xfrm>
          <a:custGeom>
            <a:avLst/>
            <a:gdLst/>
            <a:ahLst/>
            <a:cxnLst/>
            <a:rect l="l" t="t" r="r" b="b"/>
            <a:pathLst>
              <a:path w="5253320" h="6858000">
                <a:moveTo>
                  <a:pt x="722088" y="0"/>
                </a:moveTo>
                <a:lnTo>
                  <a:pt x="5253320" y="0"/>
                </a:lnTo>
                <a:lnTo>
                  <a:pt x="5253320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xmlns="" id="{DBBFBEC6-FA4A-6A4C-9351-86EC5103F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467834"/>
            <a:ext cx="6132605" cy="1738422"/>
          </a:xfrm>
        </p:spPr>
        <p:txBody>
          <a:bodyPr>
            <a:normAutofit/>
          </a:bodyPr>
          <a:lstStyle/>
          <a:p>
            <a:r>
              <a:rPr lang="de-DE" dirty="0"/>
              <a:t>Survey </a:t>
            </a:r>
            <a:r>
              <a:rPr lang="de-DE" dirty="0" err="1"/>
              <a:t>target</a:t>
            </a:r>
            <a:r>
              <a:rPr lang="de-DE" dirty="0"/>
              <a:t> </a:t>
            </a:r>
            <a:r>
              <a:rPr lang="de-DE" dirty="0" err="1"/>
              <a:t>groups</a:t>
            </a:r>
            <a:endParaRPr lang="de-DE" dirty="0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xmlns="" id="{13AC671C-E66F-43C5-A66A-C477339DD2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 flipV="1">
            <a:off x="5528235" y="0"/>
            <a:ext cx="6663765" cy="99209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89A8668D-4E9E-7347-9359-3A013F081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2" y="2206255"/>
            <a:ext cx="5487146" cy="4118345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buAutoNum type="arabicParenR"/>
            </a:pPr>
            <a:r>
              <a:rPr lang="de-DE" sz="2200" b="1" dirty="0"/>
              <a:t>Education </a:t>
            </a:r>
            <a:r>
              <a:rPr lang="de-DE" sz="2200" b="1" dirty="0" err="1"/>
              <a:t>Sector</a:t>
            </a:r>
            <a:r>
              <a:rPr lang="de-DE" sz="2200" b="1" dirty="0"/>
              <a:t>: </a:t>
            </a:r>
            <a:r>
              <a:rPr lang="de-DE" sz="2200" dirty="0" err="1"/>
              <a:t>schools</a:t>
            </a:r>
            <a:r>
              <a:rPr lang="de-DE" sz="2200" dirty="0"/>
              <a:t>, </a:t>
            </a:r>
            <a:r>
              <a:rPr lang="de-DE" sz="2200" dirty="0" err="1"/>
              <a:t>universities</a:t>
            </a:r>
            <a:r>
              <a:rPr lang="de-DE" sz="2200" dirty="0"/>
              <a:t> – </a:t>
            </a:r>
            <a:r>
              <a:rPr lang="de-DE" sz="2200" dirty="0" err="1"/>
              <a:t>pupils</a:t>
            </a:r>
            <a:r>
              <a:rPr lang="de-DE" sz="2200" dirty="0"/>
              <a:t>, </a:t>
            </a:r>
            <a:r>
              <a:rPr lang="de-DE" sz="2200" dirty="0" err="1"/>
              <a:t>students</a:t>
            </a:r>
            <a:r>
              <a:rPr lang="de-DE" sz="2200" dirty="0"/>
              <a:t>, </a:t>
            </a:r>
            <a:r>
              <a:rPr lang="de-DE" sz="2200" dirty="0" err="1"/>
              <a:t>teachers</a:t>
            </a:r>
            <a:r>
              <a:rPr lang="de-DE" sz="2200" dirty="0"/>
              <a:t>/ </a:t>
            </a:r>
            <a:r>
              <a:rPr lang="de-DE" sz="2200" dirty="0" err="1"/>
              <a:t>professors</a:t>
            </a:r>
            <a:r>
              <a:rPr lang="de-DE" sz="2200" dirty="0"/>
              <a:t> </a:t>
            </a:r>
            <a:br>
              <a:rPr lang="de-DE" sz="2200" dirty="0"/>
            </a:br>
            <a:r>
              <a:rPr lang="de-DE" sz="2200" dirty="0">
                <a:sym typeface="Wingdings" pitchFamily="2" charset="2"/>
              </a:rPr>
              <a:t> </a:t>
            </a:r>
            <a:r>
              <a:rPr lang="de-DE" sz="2200" dirty="0" err="1">
                <a:sym typeface="Wingdings" pitchFamily="2" charset="2"/>
              </a:rPr>
              <a:t>children</a:t>
            </a:r>
            <a:r>
              <a:rPr lang="de-DE" sz="2200" dirty="0">
                <a:sym typeface="Wingdings" pitchFamily="2" charset="2"/>
              </a:rPr>
              <a:t> </a:t>
            </a:r>
            <a:r>
              <a:rPr lang="de-DE" sz="2200" dirty="0" err="1">
                <a:sym typeface="Wingdings" pitchFamily="2" charset="2"/>
              </a:rPr>
              <a:t>under</a:t>
            </a:r>
            <a:r>
              <a:rPr lang="de-DE" sz="2200" dirty="0">
                <a:sym typeface="Wingdings" pitchFamily="2" charset="2"/>
              </a:rPr>
              <a:t> 14 will </a:t>
            </a:r>
            <a:r>
              <a:rPr lang="de-DE" sz="2200" dirty="0" err="1">
                <a:sym typeface="Wingdings" pitchFamily="2" charset="2"/>
              </a:rPr>
              <a:t>be</a:t>
            </a:r>
            <a:r>
              <a:rPr lang="de-DE" sz="2200" dirty="0">
                <a:sym typeface="Wingdings" pitchFamily="2" charset="2"/>
              </a:rPr>
              <a:t> </a:t>
            </a:r>
            <a:r>
              <a:rPr lang="de-DE" sz="2200" dirty="0" err="1">
                <a:sym typeface="Wingdings" pitchFamily="2" charset="2"/>
              </a:rPr>
              <a:t>considered</a:t>
            </a:r>
            <a:r>
              <a:rPr lang="de-DE" sz="2200" dirty="0">
                <a:sym typeface="Wingdings" pitchFamily="2" charset="2"/>
              </a:rPr>
              <a:t> </a:t>
            </a:r>
            <a:r>
              <a:rPr lang="de-DE" sz="2200" dirty="0" err="1">
                <a:sym typeface="Wingdings" pitchFamily="2" charset="2"/>
              </a:rPr>
              <a:t>seperately</a:t>
            </a:r>
            <a:r>
              <a:rPr lang="de-DE" sz="2200" dirty="0">
                <a:sym typeface="Wingdings" pitchFamily="2" charset="2"/>
              </a:rPr>
              <a:t> </a:t>
            </a:r>
          </a:p>
          <a:p>
            <a:pPr marL="457200" indent="-457200">
              <a:lnSpc>
                <a:spcPct val="90000"/>
              </a:lnSpc>
              <a:buAutoNum type="arabicParenR"/>
            </a:pPr>
            <a:endParaRPr lang="de-DE" sz="2200" dirty="0"/>
          </a:p>
          <a:p>
            <a:pPr marL="457200" indent="-457200">
              <a:lnSpc>
                <a:spcPct val="90000"/>
              </a:lnSpc>
              <a:buAutoNum type="arabicParenR"/>
            </a:pPr>
            <a:r>
              <a:rPr lang="de-DE" sz="2200" b="1" dirty="0" err="1"/>
              <a:t>Tourism</a:t>
            </a:r>
            <a:r>
              <a:rPr lang="de-DE" sz="2200" b="1" dirty="0"/>
              <a:t> </a:t>
            </a:r>
            <a:r>
              <a:rPr lang="de-DE" sz="2200" b="1" dirty="0" err="1"/>
              <a:t>Sector</a:t>
            </a:r>
            <a:r>
              <a:rPr lang="de-DE" sz="2200" dirty="0"/>
              <a:t>: </a:t>
            </a:r>
            <a:r>
              <a:rPr lang="en-US" sz="2200" dirty="0"/>
              <a:t>hotel, restaurant, and shop owners; tourists</a:t>
            </a:r>
          </a:p>
          <a:p>
            <a:pPr marL="457200" indent="-457200">
              <a:lnSpc>
                <a:spcPct val="90000"/>
              </a:lnSpc>
              <a:buAutoNum type="arabicParenR"/>
            </a:pPr>
            <a:endParaRPr lang="de-DE" sz="2200" dirty="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AutoNum type="arabicParenR"/>
            </a:pPr>
            <a:r>
              <a:rPr lang="en-US" sz="2200" b="1" dirty="0"/>
              <a:t>DRR Sector</a:t>
            </a:r>
            <a:r>
              <a:rPr lang="en-US" sz="2200" dirty="0"/>
              <a:t>: CPAs, ministries, DRR stakeholders; Civil Society: individuals (community level shall be investigated too) </a:t>
            </a:r>
            <a:endParaRPr lang="de-DE" sz="2200" dirty="0"/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xmlns="" id="{7F529FFE-253B-EC4B-95D1-1DA5DF775CA9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-2" y="5858107"/>
            <a:ext cx="988743" cy="1025913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0D9643B2-A106-964B-9B7A-5A57122EB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0500" y="25574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pic>
        <p:nvPicPr>
          <p:cNvPr id="17" name="Image 3" descr="A picture containing text, outdoor, ground, road&#10;&#10;Description automatically generated">
            <a:extLst>
              <a:ext uri="{FF2B5EF4-FFF2-40B4-BE49-F238E27FC236}">
                <a16:creationId xmlns:a16="http://schemas.microsoft.com/office/drawing/2014/main" xmlns="" id="{23A05C54-9672-456D-B761-3A8B15C5EFE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0"/>
          <a:stretch/>
        </p:blipFill>
        <p:spPr>
          <a:xfrm>
            <a:off x="8965580" y="0"/>
            <a:ext cx="3226419" cy="195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409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C18B23F-DE18-5A45-B0C0-DFBD0B881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2177" y="409978"/>
            <a:ext cx="6367644" cy="1382156"/>
          </a:xfrm>
        </p:spPr>
        <p:txBody>
          <a:bodyPr/>
          <a:lstStyle/>
          <a:p>
            <a:r>
              <a:rPr lang="de-DE" dirty="0"/>
              <a:t>Survey </a:t>
            </a:r>
            <a:r>
              <a:rPr lang="de-DE" dirty="0" err="1"/>
              <a:t>methods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65802606-1E60-7649-A4E7-71619F74C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4260" y="1792134"/>
            <a:ext cx="7363479" cy="4024424"/>
          </a:xfrm>
        </p:spPr>
        <p:txBody>
          <a:bodyPr/>
          <a:lstStyle/>
          <a:p>
            <a:pPr marL="0" indent="0">
              <a:buNone/>
            </a:pPr>
            <a:r>
              <a:rPr lang="de-DE" dirty="0" err="1">
                <a:solidFill>
                  <a:srgbClr val="0070C0"/>
                </a:solidFill>
              </a:rPr>
              <a:t>Conducting</a:t>
            </a:r>
            <a:r>
              <a:rPr lang="de-DE" dirty="0">
                <a:solidFill>
                  <a:srgbClr val="0070C0"/>
                </a:solidFill>
              </a:rPr>
              <a:t> Survey : Mixed Approach </a:t>
            </a:r>
          </a:p>
          <a:p>
            <a:pPr marL="0" indent="0">
              <a:buNone/>
            </a:pPr>
            <a:endParaRPr lang="de-DE" dirty="0">
              <a:sym typeface="Wingdings" pitchFamily="2" charset="2"/>
            </a:endParaRPr>
          </a:p>
          <a:p>
            <a:pPr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Citizen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Summit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combined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with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workshop</a:t>
            </a:r>
            <a:r>
              <a:rPr lang="de-DE" dirty="0">
                <a:sym typeface="Wingdings" pitchFamily="2" charset="2"/>
              </a:rPr>
              <a:t> </a:t>
            </a:r>
          </a:p>
          <a:p>
            <a:pPr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 Focus </a:t>
            </a:r>
            <a:r>
              <a:rPr lang="de-DE" dirty="0" err="1">
                <a:sym typeface="Wingdings" pitchFamily="2" charset="2"/>
              </a:rPr>
              <a:t>group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approach</a:t>
            </a:r>
            <a:endParaRPr lang="de-DE" dirty="0">
              <a:sym typeface="Wingdings" pitchFamily="2" charset="2"/>
            </a:endParaRPr>
          </a:p>
          <a:p>
            <a:pPr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 Information / </a:t>
            </a:r>
            <a:r>
              <a:rPr lang="de-DE" dirty="0" err="1">
                <a:sym typeface="Wingdings" pitchFamily="2" charset="2"/>
              </a:rPr>
              <a:t>interactive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workshop</a:t>
            </a:r>
            <a:endParaRPr lang="de-DE" dirty="0">
              <a:sym typeface="Wingdings" pitchFamily="2" charset="2"/>
            </a:endParaRPr>
          </a:p>
          <a:p>
            <a:pPr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 Web-</a:t>
            </a:r>
            <a:r>
              <a:rPr lang="de-DE" dirty="0" err="1">
                <a:sym typeface="Wingdings" pitchFamily="2" charset="2"/>
              </a:rPr>
              <a:t>based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survey</a:t>
            </a:r>
            <a:endParaRPr lang="de-DE" dirty="0">
              <a:sym typeface="Wingdings" pitchFamily="2" charset="2"/>
            </a:endParaRPr>
          </a:p>
          <a:p>
            <a:pPr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Engaging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children</a:t>
            </a:r>
            <a:endParaRPr lang="de-DE" dirty="0"/>
          </a:p>
          <a:p>
            <a:endParaRPr lang="de-DE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D5E4A8C5-C1DE-6B4F-8840-E8E153D78CB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555945"/>
            <a:ext cx="1359535" cy="1312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945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15F0A9D0-BB35-4CAB-B92D-E061B9D8E3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2F5DE35-776B-4C7D-AF2E-514E68BDD2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0" y="0"/>
            <a:ext cx="698360" cy="57024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4A65E4E8-1272-4386-BDFE-0129D7A7E2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 flipV="1">
            <a:off x="9642143" y="0"/>
            <a:ext cx="2549857" cy="207446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A6515F51-DBC6-42B8-9C34-749F69BB65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0897737" y="0"/>
            <a:ext cx="1294263" cy="5991367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C7749F84-92CF-EE49-AC38-789AF92B2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1521" y="166503"/>
            <a:ext cx="10529048" cy="1476375"/>
          </a:xfrm>
        </p:spPr>
        <p:txBody>
          <a:bodyPr>
            <a:normAutofit/>
          </a:bodyPr>
          <a:lstStyle/>
          <a:p>
            <a:r>
              <a:rPr lang="de-DE" dirty="0"/>
              <a:t>Survey </a:t>
            </a:r>
            <a:r>
              <a:rPr lang="de-DE" dirty="0" err="1"/>
              <a:t>questionnaire</a:t>
            </a:r>
            <a:endParaRPr lang="de-DE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873F5967-4993-405D-A3E6-84DCEFF44C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0" y="0"/>
            <a:ext cx="2403086" cy="103723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3B6EBC0C-A15D-2242-8B8E-46CF45D79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646" y="1512109"/>
            <a:ext cx="5416410" cy="4724304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de-DE" sz="2000" b="1" dirty="0" err="1">
                <a:solidFill>
                  <a:srgbClr val="0070C0"/>
                </a:solidFill>
              </a:rPr>
              <a:t>Four</a:t>
            </a:r>
            <a:r>
              <a:rPr lang="de-DE" sz="2000" b="1" dirty="0">
                <a:solidFill>
                  <a:srgbClr val="0070C0"/>
                </a:solidFill>
              </a:rPr>
              <a:t> Components:</a:t>
            </a:r>
            <a:br>
              <a:rPr lang="de-DE" sz="2000" b="1" dirty="0">
                <a:solidFill>
                  <a:srgbClr val="0070C0"/>
                </a:solidFill>
              </a:rPr>
            </a:br>
            <a:endParaRPr lang="de-DE" sz="2000" b="1" dirty="0">
              <a:solidFill>
                <a:srgbClr val="0070C0"/>
              </a:solidFill>
            </a:endParaRPr>
          </a:p>
          <a:p>
            <a:pPr marL="971550" lvl="1" indent="-514350">
              <a:lnSpc>
                <a:spcPct val="90000"/>
              </a:lnSpc>
              <a:buAutoNum type="romanUcParenR"/>
            </a:pPr>
            <a:r>
              <a:rPr lang="en-US" b="1" dirty="0">
                <a:solidFill>
                  <a:srgbClr val="0070C0"/>
                </a:solidFill>
              </a:rPr>
              <a:t>General context </a:t>
            </a:r>
            <a:r>
              <a:rPr lang="en-US" dirty="0"/>
              <a:t>and individual and community risk perception influenced by vulnerability and socio-cultural factors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de-DE" dirty="0"/>
              <a:t> </a:t>
            </a:r>
          </a:p>
          <a:p>
            <a:pPr marL="971550" lvl="1" indent="-514350">
              <a:lnSpc>
                <a:spcPct val="90000"/>
              </a:lnSpc>
              <a:buAutoNum type="romanUcParenR" startAt="2"/>
            </a:pPr>
            <a:r>
              <a:rPr lang="en-US" b="1" dirty="0">
                <a:solidFill>
                  <a:srgbClr val="0070C0"/>
                </a:solidFill>
              </a:rPr>
              <a:t>Pre-disaster</a:t>
            </a:r>
            <a:r>
              <a:rPr lang="en-US" dirty="0"/>
              <a:t>: Awareness, education, risk perception, mitigation, assessment and preparedness levels influenced by external factors</a:t>
            </a:r>
          </a:p>
          <a:p>
            <a:pPr marL="971550" lvl="1" indent="-514350">
              <a:lnSpc>
                <a:spcPct val="90000"/>
              </a:lnSpc>
              <a:buAutoNum type="romanUcParenR" startAt="2"/>
            </a:pPr>
            <a:endParaRPr lang="de-DE" dirty="0"/>
          </a:p>
          <a:p>
            <a:pPr marL="971550" lvl="1" indent="-514350">
              <a:lnSpc>
                <a:spcPct val="90000"/>
              </a:lnSpc>
              <a:buAutoNum type="romanUcParenR" startAt="3"/>
            </a:pPr>
            <a:r>
              <a:rPr lang="en-US" b="1" dirty="0">
                <a:solidFill>
                  <a:srgbClr val="0070C0"/>
                </a:solidFill>
              </a:rPr>
              <a:t>Disaster response </a:t>
            </a:r>
            <a:r>
              <a:rPr lang="en-US" dirty="0"/>
              <a:t>and factors affecting individual and collective response patterns</a:t>
            </a:r>
            <a:r>
              <a:rPr lang="de-DE" dirty="0"/>
              <a:t> </a:t>
            </a:r>
          </a:p>
          <a:p>
            <a:pPr marL="971550" lvl="1" indent="-514350">
              <a:lnSpc>
                <a:spcPct val="90000"/>
              </a:lnSpc>
              <a:buAutoNum type="romanUcParenR" startAt="3"/>
            </a:pPr>
            <a:endParaRPr lang="de-DE" dirty="0"/>
          </a:p>
          <a:p>
            <a:pPr marL="971550" lvl="1" indent="-514350">
              <a:lnSpc>
                <a:spcPct val="90000"/>
              </a:lnSpc>
              <a:buAutoNum type="romanUcParenR" startAt="3"/>
            </a:pPr>
            <a:r>
              <a:rPr lang="en-US" b="1" dirty="0">
                <a:solidFill>
                  <a:srgbClr val="0070C0"/>
                </a:solidFill>
              </a:rPr>
              <a:t>Post-disaster</a:t>
            </a:r>
            <a:r>
              <a:rPr lang="en-US" dirty="0"/>
              <a:t>: Recovery and learning opportunities enhancing resilience</a:t>
            </a:r>
            <a:endParaRPr lang="de-DE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A3A523CC-BD6C-4A0D-B9DB-1DC2CE1E2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6807758" y="5501473"/>
            <a:ext cx="5455709" cy="1356527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fik 4">
            <a:extLst>
              <a:ext uri="{FF2B5EF4-FFF2-40B4-BE49-F238E27FC236}">
                <a16:creationId xmlns:a16="http://schemas.microsoft.com/office/drawing/2014/main" xmlns="" id="{5D455927-E937-814E-8EA9-2BA0AC95BF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8056" y="1642878"/>
            <a:ext cx="6312580" cy="3898017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8E2D41E-80F0-A44E-837D-1EADF2BEC35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0832465" y="0"/>
            <a:ext cx="1359535" cy="1312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099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NEXT Steps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Contribute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b="1" dirty="0" err="1">
                <a:solidFill>
                  <a:srgbClr val="0070C0"/>
                </a:solidFill>
              </a:rPr>
              <a:t>component</a:t>
            </a:r>
            <a:r>
              <a:rPr lang="de-DE" b="1" dirty="0">
                <a:solidFill>
                  <a:srgbClr val="0070C0"/>
                </a:solidFill>
              </a:rPr>
              <a:t> 1, </a:t>
            </a:r>
            <a:r>
              <a:rPr lang="de-DE" b="1" dirty="0" err="1">
                <a:solidFill>
                  <a:srgbClr val="00B050"/>
                </a:solidFill>
              </a:rPr>
              <a:t>outcome</a:t>
            </a:r>
            <a:r>
              <a:rPr lang="de-DE" b="1" dirty="0">
                <a:solidFill>
                  <a:srgbClr val="00B050"/>
                </a:solidFill>
              </a:rPr>
              <a:t> 2 </a:t>
            </a:r>
            <a:r>
              <a:rPr lang="de-DE" dirty="0"/>
              <a:t>of the  European Union ECHO </a:t>
            </a:r>
            <a:r>
              <a:rPr lang="de-DE" dirty="0" err="1"/>
              <a:t>project</a:t>
            </a:r>
            <a:r>
              <a:rPr lang="de-DE" dirty="0"/>
              <a:t> on </a:t>
            </a:r>
            <a:r>
              <a:rPr lang="de-DE" i="1" dirty="0" err="1">
                <a:solidFill>
                  <a:schemeClr val="tx1"/>
                </a:solidFill>
              </a:rPr>
              <a:t>Strengthening</a:t>
            </a:r>
            <a:r>
              <a:rPr lang="de-DE" i="1" dirty="0">
                <a:solidFill>
                  <a:schemeClr val="tx1"/>
                </a:solidFill>
              </a:rPr>
              <a:t> the </a:t>
            </a:r>
            <a:r>
              <a:rPr lang="de-DE" i="1" dirty="0" err="1">
                <a:solidFill>
                  <a:schemeClr val="tx1"/>
                </a:solidFill>
              </a:rPr>
              <a:t>Resilience</a:t>
            </a:r>
            <a:r>
              <a:rPr lang="de-DE" i="1" dirty="0">
                <a:solidFill>
                  <a:schemeClr val="tx1"/>
                </a:solidFill>
              </a:rPr>
              <a:t> of </a:t>
            </a:r>
            <a:r>
              <a:rPr lang="de-DE" i="1" dirty="0" err="1">
                <a:solidFill>
                  <a:schemeClr val="tx1"/>
                </a:solidFill>
              </a:rPr>
              <a:t>Coastal</a:t>
            </a:r>
            <a:r>
              <a:rPr lang="de-DE" i="1" dirty="0">
                <a:solidFill>
                  <a:schemeClr val="tx1"/>
                </a:solidFill>
              </a:rPr>
              <a:t> Communities in the North-Eastern </a:t>
            </a:r>
            <a:r>
              <a:rPr lang="de-DE" i="1" dirty="0" err="1">
                <a:solidFill>
                  <a:schemeClr val="tx1"/>
                </a:solidFill>
              </a:rPr>
              <a:t>Atlantic</a:t>
            </a:r>
            <a:r>
              <a:rPr lang="de-DE" i="1" dirty="0">
                <a:solidFill>
                  <a:schemeClr val="tx1"/>
                </a:solidFill>
              </a:rPr>
              <a:t> and </a:t>
            </a:r>
            <a:r>
              <a:rPr lang="de-DE" i="1" dirty="0" err="1">
                <a:solidFill>
                  <a:schemeClr val="tx1"/>
                </a:solidFill>
              </a:rPr>
              <a:t>Mediterranean</a:t>
            </a:r>
            <a:r>
              <a:rPr lang="de-DE" i="1" dirty="0">
                <a:solidFill>
                  <a:schemeClr val="tx1"/>
                </a:solidFill>
              </a:rPr>
              <a:t> Region </a:t>
            </a:r>
            <a:r>
              <a:rPr lang="de-DE" i="1" dirty="0" err="1">
                <a:solidFill>
                  <a:schemeClr val="tx1"/>
                </a:solidFill>
              </a:rPr>
              <a:t>to</a:t>
            </a:r>
            <a:r>
              <a:rPr lang="de-DE" i="1" dirty="0">
                <a:solidFill>
                  <a:schemeClr val="tx1"/>
                </a:solidFill>
              </a:rPr>
              <a:t> the Impact of Tsunamis and </a:t>
            </a:r>
            <a:r>
              <a:rPr lang="de-DE" i="1" dirty="0" err="1">
                <a:solidFill>
                  <a:schemeClr val="tx1"/>
                </a:solidFill>
              </a:rPr>
              <a:t>other</a:t>
            </a:r>
            <a:r>
              <a:rPr lang="de-DE" i="1" dirty="0">
                <a:solidFill>
                  <a:schemeClr val="tx1"/>
                </a:solidFill>
              </a:rPr>
              <a:t> </a:t>
            </a:r>
            <a:r>
              <a:rPr lang="de-DE" i="1" dirty="0" err="1">
                <a:solidFill>
                  <a:schemeClr val="tx1"/>
                </a:solidFill>
              </a:rPr>
              <a:t>Sea</a:t>
            </a:r>
            <a:r>
              <a:rPr lang="de-DE" i="1" dirty="0">
                <a:solidFill>
                  <a:schemeClr val="tx1"/>
                </a:solidFill>
              </a:rPr>
              <a:t> Level-</a:t>
            </a:r>
            <a:r>
              <a:rPr lang="de-DE" i="1" dirty="0" err="1">
                <a:solidFill>
                  <a:schemeClr val="tx1"/>
                </a:solidFill>
              </a:rPr>
              <a:t>Related</a:t>
            </a:r>
            <a:r>
              <a:rPr lang="de-DE" i="1" dirty="0">
                <a:solidFill>
                  <a:schemeClr val="tx1"/>
                </a:solidFill>
              </a:rPr>
              <a:t> </a:t>
            </a:r>
            <a:r>
              <a:rPr lang="de-DE" i="1" dirty="0" err="1">
                <a:solidFill>
                  <a:schemeClr val="tx1"/>
                </a:solidFill>
              </a:rPr>
              <a:t>Coastal</a:t>
            </a:r>
            <a:r>
              <a:rPr lang="de-DE" i="1" dirty="0">
                <a:solidFill>
                  <a:schemeClr val="tx1"/>
                </a:solidFill>
              </a:rPr>
              <a:t> </a:t>
            </a:r>
            <a:r>
              <a:rPr lang="de-DE" i="1" dirty="0" err="1">
                <a:solidFill>
                  <a:schemeClr val="tx1"/>
                </a:solidFill>
              </a:rPr>
              <a:t>Hazards</a:t>
            </a:r>
            <a:r>
              <a:rPr lang="de-DE" i="1" dirty="0">
                <a:solidFill>
                  <a:schemeClr val="tx1"/>
                </a:solidFill>
              </a:rPr>
              <a:t> </a:t>
            </a:r>
          </a:p>
          <a:p>
            <a:endParaRPr lang="de-DE" i="1" dirty="0">
              <a:solidFill>
                <a:srgbClr val="0070C0"/>
              </a:solidFill>
            </a:endParaRPr>
          </a:p>
          <a:p>
            <a:r>
              <a:rPr lang="en-GB" b="1" dirty="0">
                <a:solidFill>
                  <a:srgbClr val="0070C0"/>
                </a:solidFill>
              </a:rPr>
              <a:t>Component 1</a:t>
            </a:r>
            <a:r>
              <a:rPr lang="en-GB" dirty="0"/>
              <a:t>: Adapt Global Tsunami Ready Standards and Guidelines and pilot Tsunami Ready within the framework of the ICG/NEAMTWS.</a:t>
            </a:r>
          </a:p>
          <a:p>
            <a:r>
              <a:rPr lang="en-GB" b="1" dirty="0">
                <a:solidFill>
                  <a:srgbClr val="00B050"/>
                </a:solidFill>
              </a:rPr>
              <a:t>Outcome 2: </a:t>
            </a:r>
            <a:r>
              <a:rPr lang="en-GB" dirty="0"/>
              <a:t>Understanding and communication of tsunami and other sea-level related risk in selected communities in Cyprus, Egypt, Malta and Morocco</a:t>
            </a:r>
            <a:r>
              <a:rPr lang="en-GB" b="1" dirty="0"/>
              <a:t> </a:t>
            </a:r>
            <a:r>
              <a:rPr lang="en-GB" dirty="0"/>
              <a:t>enhanced</a:t>
            </a:r>
            <a:endParaRPr lang="fr-FR" dirty="0"/>
          </a:p>
          <a:p>
            <a:endParaRPr lang="de-DE" i="1" dirty="0">
              <a:solidFill>
                <a:srgbClr val="0070C0"/>
              </a:solidFill>
            </a:endParaRPr>
          </a:p>
          <a:p>
            <a:endParaRPr lang="fr-FR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94B5D8A3-D4DD-FD4B-91C9-768899BAB3C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1250117" y="0"/>
            <a:ext cx="884421" cy="786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893091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Custom 34">
      <a:dk1>
        <a:sysClr val="windowText" lastClr="000000"/>
      </a:dk1>
      <a:lt1>
        <a:sysClr val="window" lastClr="FFFFFF"/>
      </a:lt1>
      <a:dk2>
        <a:srgbClr val="001E2E"/>
      </a:dk2>
      <a:lt2>
        <a:srgbClr val="F0ECEC"/>
      </a:lt2>
      <a:accent1>
        <a:srgbClr val="155767"/>
      </a:accent1>
      <a:accent2>
        <a:srgbClr val="BA9CA0"/>
      </a:accent2>
      <a:accent3>
        <a:srgbClr val="A57931"/>
      </a:accent3>
      <a:accent4>
        <a:srgbClr val="0E577C"/>
      </a:accent4>
      <a:accent5>
        <a:srgbClr val="CC846E"/>
      </a:accent5>
      <a:accent6>
        <a:srgbClr val="93767A"/>
      </a:accent6>
      <a:hlink>
        <a:srgbClr val="0563C1"/>
      </a:hlink>
      <a:folHlink>
        <a:srgbClr val="954F72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388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Univers Condensed Light</vt:lpstr>
      <vt:lpstr>Walbaum Display Light</vt:lpstr>
      <vt:lpstr>Wingdings</vt:lpstr>
      <vt:lpstr>AngleLinesVTI</vt:lpstr>
      <vt:lpstr>17th session of the ICG/NEAMTWS</vt:lpstr>
      <vt:lpstr>Development of a COASTAL multi-risk perception &amp; resilience study AND SURVEY QUESTIONNAIRES</vt:lpstr>
      <vt:lpstr>Key objectives</vt:lpstr>
      <vt:lpstr>Knowledge status on coastal multi-hazard risk perceptions</vt:lpstr>
      <vt:lpstr>Survey target groups</vt:lpstr>
      <vt:lpstr>Survey methods</vt:lpstr>
      <vt:lpstr>Survey questionnaire</vt:lpstr>
      <vt:lpstr>NEXT Steps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17th session of the ICG/NEAMTWS</dc:title>
  <dc:creator>Fiona Schmid</dc:creator>
  <cp:lastModifiedBy>Alejandro Rojas</cp:lastModifiedBy>
  <cp:revision>11</cp:revision>
  <dcterms:created xsi:type="dcterms:W3CDTF">2021-11-03T09:16:18Z</dcterms:created>
  <dcterms:modified xsi:type="dcterms:W3CDTF">2021-11-23T15:45:57Z</dcterms:modified>
</cp:coreProperties>
</file>