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01" r:id="rId3"/>
    <p:sldId id="300" r:id="rId4"/>
    <p:sldId id="285" r:id="rId5"/>
    <p:sldId id="262" r:id="rId6"/>
    <p:sldId id="314" r:id="rId7"/>
    <p:sldId id="298" r:id="rId8"/>
    <p:sldId id="299" r:id="rId9"/>
    <p:sldId id="315" r:id="rId10"/>
    <p:sldId id="323" r:id="rId11"/>
    <p:sldId id="324" r:id="rId12"/>
    <p:sldId id="306" r:id="rId13"/>
    <p:sldId id="265" r:id="rId14"/>
    <p:sldId id="297" r:id="rId15"/>
    <p:sldId id="271" r:id="rId16"/>
    <p:sldId id="288" r:id="rId17"/>
    <p:sldId id="311" r:id="rId18"/>
    <p:sldId id="269" r:id="rId19"/>
    <p:sldId id="325" r:id="rId20"/>
    <p:sldId id="305" r:id="rId21"/>
    <p:sldId id="312" r:id="rId22"/>
    <p:sldId id="304" r:id="rId23"/>
    <p:sldId id="322" r:id="rId24"/>
    <p:sldId id="308" r:id="rId25"/>
    <p:sldId id="317" r:id="rId26"/>
    <p:sldId id="320" r:id="rId27"/>
    <p:sldId id="318" r:id="rId28"/>
    <p:sldId id="290" r:id="rId29"/>
    <p:sldId id="307" r:id="rId30"/>
    <p:sldId id="291" r:id="rId31"/>
    <p:sldId id="326" r:id="rId32"/>
    <p:sldId id="294" r:id="rId33"/>
    <p:sldId id="295" r:id="rId34"/>
    <p:sldId id="273" r:id="rId35"/>
    <p:sldId id="319" r:id="rId36"/>
    <p:sldId id="276" r:id="rId37"/>
    <p:sldId id="274" r:id="rId38"/>
    <p:sldId id="327" r:id="rId39"/>
    <p:sldId id="313" r:id="rId40"/>
    <p:sldId id="278" r:id="rId41"/>
    <p:sldId id="283" r:id="rId42"/>
    <p:sldId id="279" r:id="rId43"/>
    <p:sldId id="302" r:id="rId44"/>
    <p:sldId id="280" r:id="rId45"/>
    <p:sldId id="284" r:id="rId46"/>
    <p:sldId id="309" r:id="rId47"/>
    <p:sldId id="310" r:id="rId48"/>
    <p:sldId id="296" r:id="rId49"/>
    <p:sldId id="282" r:id="rId50"/>
    <p:sldId id="281" r:id="rId5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dVCNiJXMvZ+KkpF8Wb+ZZjmAG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345D55-0782-46FC-A9C9-A708CB781EFB}">
  <a:tblStyle styleId="{26345D55-0782-46FC-A9C9-A708CB781EF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31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\Users\lorenzo_ingv\Documents\INGV%202019\Tsunami%20Risk%20Perception%20I-II-III\2020_3%20FASE\Elaborazioni_Output_2021\Output%20tsunami%202021%20percezione%20rischio%20e%20aree%20costie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\Users\lorenzo_ingv\Documents\INGV%202019\Tsunami%20Risk%20Perception%20I-II-III\2020_3%20FASE\Elaborazioni_Output_2021\Output%20tsunami%202021%20percezione%20rischio%20e%20aree%20costie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D13_Reg_Area_VersCost_1908!$BY$2</c:f>
              <c:strCache>
                <c:ptCount val="1"/>
                <c:pt idx="0">
                  <c:v>Not Probable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5075547822813703E-3"/>
                  <c:y val="1.7640254783616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485335626673997E-17"/>
                  <c:y val="1.32301910877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8.8201273918083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5075547822813703E-3"/>
                  <c:y val="8.82012739180845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D13_Reg_Area_VersCost_1908!$BX$3:$BX$12</c:f>
              <c:strCache>
                <c:ptCount val="10"/>
                <c:pt idx="0">
                  <c:v>Calabria</c:v>
                </c:pt>
                <c:pt idx="1">
                  <c:v>Sicily</c:v>
                </c:pt>
                <c:pt idx="2">
                  <c:v>Campania</c:v>
                </c:pt>
                <c:pt idx="3">
                  <c:v>Sardinia</c:v>
                </c:pt>
                <c:pt idx="4">
                  <c:v>Latium</c:v>
                </c:pt>
                <c:pt idx="5">
                  <c:v>Basilicata</c:v>
                </c:pt>
                <c:pt idx="6">
                  <c:v>Molise</c:v>
                </c:pt>
                <c:pt idx="7">
                  <c:v>Apulia</c:v>
                </c:pt>
                <c:pt idx="9">
                  <c:v>Telepanel</c:v>
                </c:pt>
              </c:strCache>
            </c:strRef>
          </c:cat>
          <c:val>
            <c:numRef>
              <c:f>D13_Reg_Area_VersCost_1908!$BY$3:$BY$12</c:f>
              <c:numCache>
                <c:formatCode>0%</c:formatCode>
                <c:ptCount val="10"/>
                <c:pt idx="0">
                  <c:v>0.312</c:v>
                </c:pt>
                <c:pt idx="1">
                  <c:v>0.28149999999999997</c:v>
                </c:pt>
                <c:pt idx="2">
                  <c:v>0.19600000000000001</c:v>
                </c:pt>
                <c:pt idx="3">
                  <c:v>0.19700000000000001</c:v>
                </c:pt>
                <c:pt idx="4">
                  <c:v>0.23300000000000001</c:v>
                </c:pt>
                <c:pt idx="5">
                  <c:v>0.47899999999999998</c:v>
                </c:pt>
                <c:pt idx="6">
                  <c:v>0.59</c:v>
                </c:pt>
                <c:pt idx="7">
                  <c:v>0.61599999999999999</c:v>
                </c:pt>
                <c:pt idx="9">
                  <c:v>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8BC-9D46-B1A1-DAE32075E9CD}"/>
            </c:ext>
          </c:extLst>
        </c:ser>
        <c:ser>
          <c:idx val="1"/>
          <c:order val="1"/>
          <c:tx>
            <c:strRef>
              <c:f>D13_Reg_Area_VersCost_1908!$BZ$2</c:f>
              <c:strCache>
                <c:ptCount val="1"/>
                <c:pt idx="0">
                  <c:v>Neither improbable nor probable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0151095645628E-2"/>
                  <c:y val="4.41006369590431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8.8201273918083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7537773911405902E-3"/>
                  <c:y val="-4.4100636959042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8BC-9D46-B1A1-DAE32075E9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D13_Reg_Area_VersCost_1908!$BX$3:$BX$12</c:f>
              <c:strCache>
                <c:ptCount val="10"/>
                <c:pt idx="0">
                  <c:v>Calabria</c:v>
                </c:pt>
                <c:pt idx="1">
                  <c:v>Sicily</c:v>
                </c:pt>
                <c:pt idx="2">
                  <c:v>Campania</c:v>
                </c:pt>
                <c:pt idx="3">
                  <c:v>Sardinia</c:v>
                </c:pt>
                <c:pt idx="4">
                  <c:v>Latium</c:v>
                </c:pt>
                <c:pt idx="5">
                  <c:v>Basilicata</c:v>
                </c:pt>
                <c:pt idx="6">
                  <c:v>Molise</c:v>
                </c:pt>
                <c:pt idx="7">
                  <c:v>Apulia</c:v>
                </c:pt>
                <c:pt idx="9">
                  <c:v>Telepanel</c:v>
                </c:pt>
              </c:strCache>
            </c:strRef>
          </c:cat>
          <c:val>
            <c:numRef>
              <c:f>D13_Reg_Area_VersCost_1908!$BZ$3:$BZ$12</c:f>
              <c:numCache>
                <c:formatCode>0%</c:formatCode>
                <c:ptCount val="10"/>
                <c:pt idx="0">
                  <c:v>7.1999999999999995E-2</c:v>
                </c:pt>
                <c:pt idx="1">
                  <c:v>0.27700000000000002</c:v>
                </c:pt>
                <c:pt idx="2">
                  <c:v>0.36</c:v>
                </c:pt>
                <c:pt idx="3">
                  <c:v>0.43099999999999999</c:v>
                </c:pt>
                <c:pt idx="4">
                  <c:v>0.45600000000000002</c:v>
                </c:pt>
                <c:pt idx="5">
                  <c:v>0.1</c:v>
                </c:pt>
                <c:pt idx="6">
                  <c:v>0.14000000000000001</c:v>
                </c:pt>
                <c:pt idx="7">
                  <c:v>8.4000000000000005E-2</c:v>
                </c:pt>
                <c:pt idx="9">
                  <c:v>0.377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38BC-9D46-B1A1-DAE32075E9CD}"/>
            </c:ext>
          </c:extLst>
        </c:ser>
        <c:ser>
          <c:idx val="2"/>
          <c:order val="2"/>
          <c:tx>
            <c:strRef>
              <c:f>D13_Reg_Area_VersCost_1908!$CA$2</c:f>
              <c:strCache>
                <c:ptCount val="1"/>
                <c:pt idx="0">
                  <c:v>Probable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768886955703399E-2"/>
                  <c:y val="-1.32301910877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537773911406899E-3"/>
                  <c:y val="-1.32301910877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38BC-9D46-B1A1-DAE32075E9C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5075547822814198E-3"/>
                  <c:y val="-1.7640254783616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38BC-9D46-B1A1-DAE32075E9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D13_Reg_Area_VersCost_1908!$BX$3:$BX$12</c:f>
              <c:strCache>
                <c:ptCount val="10"/>
                <c:pt idx="0">
                  <c:v>Calabria</c:v>
                </c:pt>
                <c:pt idx="1">
                  <c:v>Sicily</c:v>
                </c:pt>
                <c:pt idx="2">
                  <c:v>Campania</c:v>
                </c:pt>
                <c:pt idx="3">
                  <c:v>Sardinia</c:v>
                </c:pt>
                <c:pt idx="4">
                  <c:v>Latium</c:v>
                </c:pt>
                <c:pt idx="5">
                  <c:v>Basilicata</c:v>
                </c:pt>
                <c:pt idx="6">
                  <c:v>Molise</c:v>
                </c:pt>
                <c:pt idx="7">
                  <c:v>Apulia</c:v>
                </c:pt>
                <c:pt idx="9">
                  <c:v>Telepanel</c:v>
                </c:pt>
              </c:strCache>
            </c:strRef>
          </c:cat>
          <c:val>
            <c:numRef>
              <c:f>D13_Reg_Area_VersCost_1908!$CA$3:$CA$12</c:f>
              <c:numCache>
                <c:formatCode>0%</c:formatCode>
                <c:ptCount val="10"/>
                <c:pt idx="0">
                  <c:v>0.61599999999999999</c:v>
                </c:pt>
                <c:pt idx="1">
                  <c:v>0.4415</c:v>
                </c:pt>
                <c:pt idx="2">
                  <c:v>0.44400000000000001</c:v>
                </c:pt>
                <c:pt idx="3">
                  <c:v>0.372</c:v>
                </c:pt>
                <c:pt idx="4">
                  <c:v>0.311</c:v>
                </c:pt>
                <c:pt idx="5">
                  <c:v>0.42099999999999999</c:v>
                </c:pt>
                <c:pt idx="6">
                  <c:v>0.27</c:v>
                </c:pt>
                <c:pt idx="7">
                  <c:v>0.3</c:v>
                </c:pt>
                <c:pt idx="9">
                  <c:v>0.193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38BC-9D46-B1A1-DAE32075E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2212592"/>
        <c:axId val="372210632"/>
      </c:barChart>
      <c:catAx>
        <c:axId val="37221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10632"/>
        <c:crosses val="autoZero"/>
        <c:auto val="1"/>
        <c:lblAlgn val="ctr"/>
        <c:lblOffset val="100"/>
        <c:noMultiLvlLbl val="0"/>
      </c:catAx>
      <c:valAx>
        <c:axId val="372210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1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D27_RicezioneAllerta!$B$12:$J$12</c:f>
              <c:strCache>
                <c:ptCount val="9"/>
                <c:pt idx="0">
                  <c:v>E-mail</c:v>
                </c:pt>
                <c:pt idx="1">
                  <c:v>Be advised by friends, neighbours or relatives</c:v>
                </c:pt>
                <c:pt idx="2">
                  <c:v>Smarthpone application from official sources</c:v>
                </c:pt>
                <c:pt idx="3">
                  <c:v>SMS</c:v>
                </c:pt>
                <c:pt idx="4">
                  <c:v>Radio</c:v>
                </c:pt>
                <c:pt idx="5">
                  <c:v>Phone call (mobile or fixed telephone)</c:v>
                </c:pt>
                <c:pt idx="6">
                  <c:v>Internet and social media</c:v>
                </c:pt>
                <c:pt idx="7">
                  <c:v>Sirens or other acoustic devices</c:v>
                </c:pt>
                <c:pt idx="8">
                  <c:v>Television</c:v>
                </c:pt>
              </c:strCache>
            </c:strRef>
          </c:cat>
          <c:val>
            <c:numRef>
              <c:f>D27_RicezioneAllerta!$B$13:$J$13</c:f>
              <c:numCache>
                <c:formatCode>0%</c:formatCode>
                <c:ptCount val="9"/>
                <c:pt idx="0">
                  <c:v>0.03</c:v>
                </c:pt>
                <c:pt idx="1">
                  <c:v>0.05</c:v>
                </c:pt>
                <c:pt idx="2">
                  <c:v>0.13</c:v>
                </c:pt>
                <c:pt idx="3">
                  <c:v>0.18</c:v>
                </c:pt>
                <c:pt idx="4">
                  <c:v>0.22</c:v>
                </c:pt>
                <c:pt idx="5">
                  <c:v>0.24</c:v>
                </c:pt>
                <c:pt idx="6">
                  <c:v>0.26</c:v>
                </c:pt>
                <c:pt idx="7">
                  <c:v>0.32</c:v>
                </c:pt>
                <c:pt idx="8">
                  <c:v>0.62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AE-904C-8B88-C712A5474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2212200"/>
        <c:axId val="372212984"/>
      </c:barChart>
      <c:catAx>
        <c:axId val="372212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12984"/>
        <c:crosses val="autoZero"/>
        <c:auto val="1"/>
        <c:lblAlgn val="ctr"/>
        <c:lblOffset val="100"/>
        <c:noMultiLvlLbl val="0"/>
      </c:catAx>
      <c:valAx>
        <c:axId val="372212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1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9136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2c1be9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d2c1be9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4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D048A5E-C9AB-934C-B3E9-94B8C6DC3A5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33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7d30db7a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last-mile</a:t>
            </a:r>
            <a:endParaRPr/>
          </a:p>
        </p:txBody>
      </p:sp>
      <p:sp>
        <p:nvSpPr>
          <p:cNvPr id="266" name="Google Shape;266;gd7d30db7a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3429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7d30db7a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last-mile</a:t>
            </a:r>
            <a:endParaRPr/>
          </a:p>
        </p:txBody>
      </p:sp>
      <p:sp>
        <p:nvSpPr>
          <p:cNvPr id="266" name="Google Shape;266;gd7d30db7a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8376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7d30db7a5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last-mile</a:t>
            </a:r>
            <a:endParaRPr/>
          </a:p>
        </p:txBody>
      </p:sp>
      <p:sp>
        <p:nvSpPr>
          <p:cNvPr id="328" name="Google Shape;328;gd7d30db7a5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3846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7d30db7a5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last-mile</a:t>
            </a:r>
            <a:endParaRPr/>
          </a:p>
        </p:txBody>
      </p:sp>
      <p:sp>
        <p:nvSpPr>
          <p:cNvPr id="277" name="Google Shape;277;gd7d30db7a5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5744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7d30db7a5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last-mile</a:t>
            </a:r>
            <a:endParaRPr/>
          </a:p>
        </p:txBody>
      </p:sp>
      <p:sp>
        <p:nvSpPr>
          <p:cNvPr id="277" name="Google Shape;277;gd7d30db7a5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5648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7d30db7a5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As testified by this Factsheet, for about 15 years we have been building the NEAMTWS</a:t>
            </a:r>
            <a:endParaRPr/>
          </a:p>
        </p:txBody>
      </p:sp>
      <p:sp>
        <p:nvSpPr>
          <p:cNvPr id="344" name="Google Shape;344;gd7d30db7a5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8973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7d30db7a5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As testified by this Factsheet, for about 15 years we have been building the NEAMTWS</a:t>
            </a:r>
            <a:endParaRPr/>
          </a:p>
        </p:txBody>
      </p:sp>
      <p:sp>
        <p:nvSpPr>
          <p:cNvPr id="357" name="Google Shape;357;gd7d30db7a5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065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7d30db7a5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As testified by this Factsheet, for about 15 years we have been building the NEAMTWS</a:t>
            </a:r>
            <a:endParaRPr/>
          </a:p>
        </p:txBody>
      </p:sp>
      <p:sp>
        <p:nvSpPr>
          <p:cNvPr id="357" name="Google Shape;357;gd7d30db7a5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5812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7d30db7a5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As testified by this Factsheet, for about 15 years we have been building the NEAMTWS</a:t>
            </a:r>
            <a:endParaRPr/>
          </a:p>
        </p:txBody>
      </p:sp>
      <p:sp>
        <p:nvSpPr>
          <p:cNvPr id="369" name="Google Shape;369;gd7d30db7a5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159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D048A5E-C9AB-934C-B3E9-94B8C6DC3A5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885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d7d30db7a5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As testified by this Factsheet, for about 15 years we have been building the NEAMTWS</a:t>
            </a:r>
            <a:endParaRPr/>
          </a:p>
        </p:txBody>
      </p:sp>
      <p:sp>
        <p:nvSpPr>
          <p:cNvPr id="383" name="Google Shape;383;gd7d30db7a5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853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7d30db7a5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NEAMTWS Activations</a:t>
            </a:r>
            <a:endParaRPr/>
          </a:p>
        </p:txBody>
      </p:sp>
      <p:sp>
        <p:nvSpPr>
          <p:cNvPr id="148" name="Google Shape;148;gd7d30db7a5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921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7d30db7a5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NEAMTWS Activations</a:t>
            </a:r>
            <a:endParaRPr/>
          </a:p>
        </p:txBody>
      </p:sp>
      <p:sp>
        <p:nvSpPr>
          <p:cNvPr id="148" name="Google Shape;148;gd7d30db7a5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769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be4e618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fbe4e618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54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2c1be967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NEAM - Regional scale</a:t>
            </a:r>
            <a:endParaRPr/>
          </a:p>
        </p:txBody>
      </p:sp>
      <p:sp>
        <p:nvSpPr>
          <p:cNvPr id="175" name="Google Shape;175;gd2c1be967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754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1351cb71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b1351cb715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Dealing with / Communicating uncertainty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831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7d30db7a5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Aleatory and Epistemic</a:t>
            </a:r>
            <a:endParaRPr/>
          </a:p>
        </p:txBody>
      </p:sp>
      <p:sp>
        <p:nvSpPr>
          <p:cNvPr id="216" name="Google Shape;216;gd7d30db7a5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515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3089f57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a3089f57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00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96967"/>
            <a:ext cx="8520600" cy="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890400"/>
            <a:ext cx="8520600" cy="420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550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maps-neam.e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sumaps-neam.eu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ngv.it/cat/en" TargetMode="Externa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maps-neam.eu/" TargetMode="External"/><Relationship Id="rId7" Type="http://schemas.openxmlformats.org/officeDocument/2006/relationships/hyperlink" Target="https://rischi.protezionecivile.it/it/maremoto-0" TargetMode="External"/><Relationship Id="rId2" Type="http://schemas.openxmlformats.org/officeDocument/2006/relationships/hyperlink" Target="http://www.ingv.it/cat/e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gi2.isprambiente.it/tsunamimap/" TargetMode="External"/><Relationship Id="rId5" Type="http://schemas.openxmlformats.org/officeDocument/2006/relationships/hyperlink" Target="https://storymaps.arcgis.com/stories/32091c82e42a4d30a2f24b1e7b5955b6" TargetMode="External"/><Relationship Id="rId4" Type="http://schemas.openxmlformats.org/officeDocument/2006/relationships/hyperlink" Target="https://tsunamiarchive.ingv.it/emtc.2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2c1be9673_0_0"/>
          <p:cNvSpPr txBox="1">
            <a:spLocks noGrp="1"/>
          </p:cNvSpPr>
          <p:nvPr>
            <p:ph type="subTitle" idx="4294967295"/>
          </p:nvPr>
        </p:nvSpPr>
        <p:spPr>
          <a:xfrm>
            <a:off x="86354" y="1843687"/>
            <a:ext cx="8971289" cy="125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b="1" dirty="0" smtClean="0">
                <a:solidFill>
                  <a:srgbClr val="C00000"/>
                </a:solidFill>
              </a:rPr>
              <a:t>CAT-INGV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b="1" u="none" strike="noStrike" cap="none" dirty="0" err="1" smtClean="0">
                <a:solidFill>
                  <a:srgbClr val="C00000"/>
                </a:solidFill>
                <a:sym typeface="Calibri"/>
              </a:rPr>
              <a:t>Italian</a:t>
            </a:r>
            <a:r>
              <a:rPr lang="it-IT" b="1" u="none" strike="noStrike" cap="none" dirty="0" smtClean="0">
                <a:solidFill>
                  <a:srgbClr val="C00000"/>
                </a:solidFill>
                <a:sym typeface="Calibri"/>
              </a:rPr>
              <a:t> NTWC and Tsunami Service Provider @NEAMTWS</a:t>
            </a:r>
            <a:endParaRPr lang="it-IT" b="1" dirty="0">
              <a:solidFill>
                <a:srgbClr val="C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endParaRPr lang="it-IT" b="1" dirty="0" smtClean="0">
              <a:solidFill>
                <a:srgbClr val="C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sz="2800" b="1" dirty="0" smtClean="0">
                <a:solidFill>
                  <a:srgbClr val="C00000"/>
                </a:solidFill>
              </a:rPr>
              <a:t>Part of the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sz="2800" b="1" u="none" strike="noStrike" cap="none" dirty="0" err="1" smtClean="0">
                <a:solidFill>
                  <a:srgbClr val="C00000"/>
                </a:solidFill>
                <a:sym typeface="Calibri"/>
              </a:rPr>
              <a:t>Italian</a:t>
            </a:r>
            <a:r>
              <a:rPr lang="it-IT" sz="2800" b="1" u="none" strike="noStrike" cap="none" dirty="0" smtClean="0">
                <a:solidFill>
                  <a:srgbClr val="C00000"/>
                </a:solidFill>
                <a:sym typeface="Calibri"/>
              </a:rPr>
              <a:t> Tsunami </a:t>
            </a:r>
            <a:r>
              <a:rPr lang="it-IT" sz="2800" b="1" u="none" strike="noStrike" cap="none" dirty="0" err="1" smtClean="0">
                <a:solidFill>
                  <a:srgbClr val="C00000"/>
                </a:solidFill>
                <a:sym typeface="Calibri"/>
              </a:rPr>
              <a:t>Alert</a:t>
            </a:r>
            <a:r>
              <a:rPr lang="it-IT" sz="2800" b="1" u="none" strike="noStrike" cap="none" dirty="0" smtClean="0">
                <a:solidFill>
                  <a:srgbClr val="C00000"/>
                </a:solidFill>
                <a:sym typeface="Calibri"/>
              </a:rPr>
              <a:t> System (</a:t>
            </a:r>
            <a:r>
              <a:rPr lang="it-IT" sz="2800" b="1" u="none" strike="noStrike" cap="none" dirty="0" err="1" smtClean="0">
                <a:solidFill>
                  <a:srgbClr val="C00000"/>
                </a:solidFill>
                <a:sym typeface="Calibri"/>
              </a:rPr>
              <a:t>SiAM</a:t>
            </a:r>
            <a:r>
              <a:rPr lang="it-IT" sz="2800" b="1" u="none" strike="noStrike" cap="none" dirty="0" smtClean="0">
                <a:solidFill>
                  <a:srgbClr val="C00000"/>
                </a:solidFill>
                <a:sym typeface="Calibri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sz="2800" b="1" dirty="0" smtClean="0">
                <a:solidFill>
                  <a:srgbClr val="C00000"/>
                </a:solidFill>
              </a:rPr>
              <a:t>with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sz="2800" b="1" dirty="0" err="1" smtClean="0">
                <a:solidFill>
                  <a:srgbClr val="C00000"/>
                </a:solidFill>
              </a:rPr>
              <a:t>Department</a:t>
            </a:r>
            <a:r>
              <a:rPr lang="it-IT" sz="2800" b="1" dirty="0" smtClean="0">
                <a:solidFill>
                  <a:srgbClr val="C00000"/>
                </a:solidFill>
              </a:rPr>
              <a:t> of </a:t>
            </a:r>
            <a:r>
              <a:rPr lang="it-IT" sz="2800" b="1" dirty="0" err="1" smtClean="0">
                <a:solidFill>
                  <a:srgbClr val="C00000"/>
                </a:solidFill>
              </a:rPr>
              <a:t>Civil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Protection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32000"/>
              <a:buFont typeface="Arial"/>
              <a:buNone/>
            </a:pPr>
            <a:r>
              <a:rPr lang="it-IT" sz="2800" b="1" u="none" strike="noStrike" cap="none" dirty="0" smtClean="0">
                <a:solidFill>
                  <a:srgbClr val="C00000"/>
                </a:solidFill>
                <a:sym typeface="Calibri"/>
              </a:rPr>
              <a:t>ISPRA (</a:t>
            </a:r>
            <a:r>
              <a:rPr lang="it-IT" sz="2800" b="1" u="none" strike="noStrike" cap="none" dirty="0" err="1" smtClean="0">
                <a:solidFill>
                  <a:srgbClr val="C00000"/>
                </a:solidFill>
                <a:sym typeface="Calibri"/>
              </a:rPr>
              <a:t>Ist</a:t>
            </a:r>
            <a:r>
              <a:rPr lang="it-IT" sz="2800" b="1" u="none" strike="noStrike" cap="none" dirty="0" smtClean="0">
                <a:solidFill>
                  <a:srgbClr val="C00000"/>
                </a:solidFill>
                <a:sym typeface="Calibri"/>
              </a:rPr>
              <a:t>. </a:t>
            </a:r>
            <a:r>
              <a:rPr lang="it-IT" sz="2800" b="1" u="none" strike="noStrike" cap="none" dirty="0" err="1" smtClean="0">
                <a:solidFill>
                  <a:srgbClr val="C00000"/>
                </a:solidFill>
                <a:sym typeface="Calibri"/>
              </a:rPr>
              <a:t>Sup</a:t>
            </a:r>
            <a:r>
              <a:rPr lang="it-IT" sz="2800" b="1" u="none" strike="noStrike" cap="none" dirty="0" smtClean="0">
                <a:solidFill>
                  <a:srgbClr val="C00000"/>
                </a:solidFill>
                <a:sym typeface="Calibri"/>
              </a:rPr>
              <a:t>. Ricerca e Protezione Ambientale)</a:t>
            </a:r>
            <a:endParaRPr lang="it-IT" sz="2800" b="1" u="none" strike="noStrike" cap="none"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87" name="Google Shape;87;gd2c1be9673_0_0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d2c1be9673_0_0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gd2c1be9673_0_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972"/>
            <a:ext cx="9144000" cy="95210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0526" y="986453"/>
            <a:ext cx="41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/>
              <a:t>ICG/NEAMTWS </a:t>
            </a:r>
            <a:r>
              <a:rPr lang="it-IT" sz="3200" b="1" smtClean="0"/>
              <a:t>XVII</a:t>
            </a:r>
            <a:endParaRPr lang="it-IT" sz="3200" b="1"/>
          </a:p>
        </p:txBody>
      </p:sp>
      <p:pic>
        <p:nvPicPr>
          <p:cNvPr id="8" name="Google Shape;246;gb1351cb715_2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1963" y="1081687"/>
            <a:ext cx="1801091" cy="631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9;gd7d30db7a5_0_53"/>
          <p:cNvSpPr txBox="1">
            <a:spLocks/>
          </p:cNvSpPr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WARNING - Probabilistic Tsunami Forecast (</a:t>
            </a:r>
            <a:r>
              <a:rPr lang="en-GB" sz="2400" b="1" dirty="0" err="1" smtClean="0">
                <a:solidFill>
                  <a:schemeClr val="bg1"/>
                </a:solidFill>
              </a:rPr>
              <a:t>Selva</a:t>
            </a:r>
            <a:r>
              <a:rPr lang="en-GB" sz="2400" b="1" dirty="0" smtClean="0">
                <a:solidFill>
                  <a:schemeClr val="bg1"/>
                </a:solidFill>
              </a:rPr>
              <a:t> et al., 2021)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70542" y="678583"/>
            <a:ext cx="8617527" cy="4464383"/>
          </a:xfrm>
        </p:spPr>
        <p:txBody>
          <a:bodyPr>
            <a:normAutofit/>
          </a:bodyPr>
          <a:lstStyle/>
          <a:p>
            <a:r>
              <a:rPr lang="it-IT" sz="2400" dirty="0" err="1"/>
              <a:t>Comparison</a:t>
            </a:r>
            <a:r>
              <a:rPr lang="it-IT" sz="2400" dirty="0"/>
              <a:t> DM </a:t>
            </a:r>
            <a:r>
              <a:rPr lang="mr-IN" sz="2400" dirty="0"/>
              <a:t>–</a:t>
            </a:r>
            <a:r>
              <a:rPr lang="it-IT" sz="2400" dirty="0"/>
              <a:t> PTF for </a:t>
            </a:r>
            <a:r>
              <a:rPr lang="it-IT" sz="2400" dirty="0" smtClean="0"/>
              <a:t>2020 </a:t>
            </a:r>
            <a:r>
              <a:rPr lang="it-IT" sz="2400" dirty="0" err="1" smtClean="0"/>
              <a:t>Samos</a:t>
            </a:r>
            <a:r>
              <a:rPr lang="it-IT" sz="2400" dirty="0" smtClean="0"/>
              <a:t> </a:t>
            </a:r>
            <a:r>
              <a:rPr lang="it-IT" sz="2400" dirty="0" err="1" smtClean="0"/>
              <a:t>event</a:t>
            </a:r>
            <a:r>
              <a:rPr lang="it-IT" sz="2400" dirty="0" smtClean="0"/>
              <a:t> </a:t>
            </a:r>
            <a:r>
              <a:rPr lang="it-IT" sz="2400" dirty="0" err="1" smtClean="0"/>
              <a:t>during</a:t>
            </a:r>
            <a:r>
              <a:rPr lang="it-IT" sz="2400" dirty="0" smtClean="0"/>
              <a:t> </a:t>
            </a:r>
            <a:r>
              <a:rPr lang="it-IT" sz="2400" dirty="0"/>
              <a:t>WTAD</a:t>
            </a:r>
          </a:p>
        </p:txBody>
      </p:sp>
      <p:pic>
        <p:nvPicPr>
          <p:cNvPr id="6" name="Google Shape;539;g1003ee4e239_0_66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42" y="2023355"/>
            <a:ext cx="9052298" cy="352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47;gf88c7cce9d_0_1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81" y="1554784"/>
            <a:ext cx="4780449" cy="17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8;gf88c7cce9d_0_1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8" b="-4679"/>
          <a:stretch/>
        </p:blipFill>
        <p:spPr>
          <a:xfrm>
            <a:off x="2147056" y="3645759"/>
            <a:ext cx="4780449" cy="170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88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9;gd7d30db7a5_0_53"/>
          <p:cNvSpPr txBox="1">
            <a:spLocks/>
          </p:cNvSpPr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WARNING - Probabilistic Tsunami Forecast (</a:t>
            </a:r>
            <a:r>
              <a:rPr lang="en-GB" sz="2400" b="1" dirty="0" err="1" smtClean="0">
                <a:solidFill>
                  <a:schemeClr val="bg1"/>
                </a:solidFill>
              </a:rPr>
              <a:t>Selva</a:t>
            </a:r>
            <a:r>
              <a:rPr lang="en-GB" sz="2400" b="1" dirty="0" smtClean="0">
                <a:solidFill>
                  <a:schemeClr val="bg1"/>
                </a:solidFill>
              </a:rPr>
              <a:t> et al., 2021)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0" y="635860"/>
            <a:ext cx="8617527" cy="4464383"/>
          </a:xfrm>
        </p:spPr>
        <p:txBody>
          <a:bodyPr>
            <a:normAutofit/>
          </a:bodyPr>
          <a:lstStyle/>
          <a:p>
            <a:r>
              <a:rPr lang="it-IT" sz="2400" dirty="0" err="1"/>
              <a:t>Comparison</a:t>
            </a:r>
            <a:r>
              <a:rPr lang="it-IT" sz="2400" dirty="0"/>
              <a:t> DM </a:t>
            </a:r>
            <a:r>
              <a:rPr lang="mr-IN" sz="2400" dirty="0"/>
              <a:t>–</a:t>
            </a:r>
            <a:r>
              <a:rPr lang="it-IT" sz="2400" dirty="0"/>
              <a:t> PTF for </a:t>
            </a:r>
            <a:r>
              <a:rPr lang="it-IT" sz="2400" dirty="0" smtClean="0"/>
              <a:t>2020 </a:t>
            </a:r>
            <a:r>
              <a:rPr lang="it-IT" sz="2400" dirty="0" err="1" smtClean="0"/>
              <a:t>Samos</a:t>
            </a:r>
            <a:r>
              <a:rPr lang="it-IT" sz="2400" dirty="0" smtClean="0"/>
              <a:t> </a:t>
            </a:r>
            <a:r>
              <a:rPr lang="it-IT" sz="2400" dirty="0" err="1" smtClean="0"/>
              <a:t>event</a:t>
            </a:r>
            <a:r>
              <a:rPr lang="it-IT" sz="2400" dirty="0" smtClean="0"/>
              <a:t> </a:t>
            </a:r>
            <a:r>
              <a:rPr lang="it-IT" sz="2400" dirty="0" err="1" smtClean="0"/>
              <a:t>during</a:t>
            </a:r>
            <a:r>
              <a:rPr lang="it-IT" sz="2400" dirty="0" smtClean="0"/>
              <a:t> WTAD</a:t>
            </a:r>
          </a:p>
          <a:p>
            <a:r>
              <a:rPr lang="en" sz="2400" dirty="0"/>
              <a:t>From PTF to Alert </a:t>
            </a:r>
            <a:r>
              <a:rPr lang="en" sz="2400" dirty="0" smtClean="0"/>
              <a:t>Levels</a:t>
            </a:r>
            <a:endParaRPr lang="it-IT" sz="2400" dirty="0" smtClean="0"/>
          </a:p>
          <a:p>
            <a:r>
              <a:rPr lang="it-IT" sz="2400" dirty="0" smtClean="0"/>
              <a:t>Note the </a:t>
            </a:r>
            <a:r>
              <a:rPr lang="it-IT" sz="2400" dirty="0" err="1" smtClean="0"/>
              <a:t>higher</a:t>
            </a:r>
            <a:r>
              <a:rPr lang="it-IT" sz="2400" dirty="0" smtClean="0"/>
              <a:t> </a:t>
            </a:r>
            <a:r>
              <a:rPr lang="it-IT" sz="2400" dirty="0" err="1" smtClean="0"/>
              <a:t>resolution</a:t>
            </a:r>
            <a:r>
              <a:rPr lang="it-IT" sz="2400" dirty="0" smtClean="0"/>
              <a:t> of PTF</a:t>
            </a:r>
            <a:endParaRPr lang="it-IT" sz="2400" dirty="0"/>
          </a:p>
        </p:txBody>
      </p:sp>
      <p:sp>
        <p:nvSpPr>
          <p:cNvPr id="10" name="Google Shape;584;g1003ee4e239_0_725"/>
          <p:cNvSpPr txBox="1"/>
          <p:nvPr/>
        </p:nvSpPr>
        <p:spPr>
          <a:xfrm>
            <a:off x="6916443" y="5519741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AB40"/>
                </a:solidFill>
                <a:latin typeface="Raleway"/>
                <a:ea typeface="Raleway"/>
                <a:cs typeface="Raleway"/>
                <a:sym typeface="Raleway"/>
              </a:rPr>
              <a:t>Model 3</a:t>
            </a:r>
            <a:endParaRPr>
              <a:solidFill>
                <a:srgbClr val="FFAB40"/>
              </a:solidFill>
            </a:endParaRPr>
          </a:p>
        </p:txBody>
      </p:sp>
      <p:pic>
        <p:nvPicPr>
          <p:cNvPr id="11" name="Google Shape;585;g1003ee4e239_0_7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42" y="2550441"/>
            <a:ext cx="2848275" cy="272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86;g1003ee4e239_0_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943" y="2766541"/>
            <a:ext cx="852500" cy="161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7;g1003ee4e239_0_7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97"/>
          <a:stretch/>
        </p:blipFill>
        <p:spPr>
          <a:xfrm>
            <a:off x="4894942" y="1483641"/>
            <a:ext cx="2848275" cy="272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8;g1003ee4e239_0_72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142" y="2626641"/>
            <a:ext cx="2848275" cy="272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89;g1003ee4e239_0_7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97"/>
          <a:stretch/>
        </p:blipFill>
        <p:spPr>
          <a:xfrm>
            <a:off x="4098705" y="3957466"/>
            <a:ext cx="2848275" cy="27291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90;g1003ee4e239_0_725"/>
          <p:cNvSpPr txBox="1"/>
          <p:nvPr/>
        </p:nvSpPr>
        <p:spPr>
          <a:xfrm>
            <a:off x="7982818" y="1741741"/>
            <a:ext cx="85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PTF</a:t>
            </a:r>
            <a:endParaRPr sz="1600" i="1">
              <a:solidFill>
                <a:schemeClr val="dk1"/>
              </a:solidFill>
            </a:endParaRPr>
          </a:p>
        </p:txBody>
      </p:sp>
      <p:sp>
        <p:nvSpPr>
          <p:cNvPr id="17" name="Google Shape;591;g1003ee4e239_0_725"/>
          <p:cNvSpPr txBox="1"/>
          <p:nvPr/>
        </p:nvSpPr>
        <p:spPr>
          <a:xfrm>
            <a:off x="76218" y="2173001"/>
            <a:ext cx="2041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Decision Matrix</a:t>
            </a:r>
            <a:endParaRPr sz="1600" i="1" dirty="0">
              <a:solidFill>
                <a:schemeClr val="dk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6416" y="5316343"/>
            <a:ext cx="3464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the WTAD test, the PTF </a:t>
            </a:r>
            <a:r>
              <a:rPr lang="it-IT" dirty="0" err="1" smtClean="0"/>
              <a:t>run</a:t>
            </a:r>
            <a:r>
              <a:rPr lang="it-IT" dirty="0" smtClean="0"/>
              <a:t> time </a:t>
            </a:r>
            <a:r>
              <a:rPr lang="it-IT" dirty="0" err="1" smtClean="0"/>
              <a:t>was</a:t>
            </a:r>
            <a:r>
              <a:rPr lang="it-IT" dirty="0" smtClean="0"/>
              <a:t> of ~1 minute (8s for the DM),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margin</a:t>
            </a:r>
            <a:r>
              <a:rPr lang="it-IT" dirty="0" smtClean="0"/>
              <a:t> for </a:t>
            </a:r>
            <a:r>
              <a:rPr lang="it-IT" dirty="0" err="1" smtClean="0"/>
              <a:t>improvement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3967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it"/>
              <a:pPr/>
              <a:t>12</a:t>
            </a:fld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294967295"/>
          </p:nvPr>
        </p:nvSpPr>
        <p:spPr>
          <a:xfrm>
            <a:off x="4259495" y="1685783"/>
            <a:ext cx="54459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Bef>
                <a:spcPts val="0"/>
              </a:spcBef>
              <a:buSzPts val="1100"/>
              <a:buNone/>
            </a:pPr>
            <a:r>
              <a:rPr lang="it" sz="1800" b="1">
                <a:latin typeface="Comfortaa"/>
                <a:ea typeface="Comfortaa"/>
                <a:cs typeface="Comfortaa"/>
                <a:sym typeface="Comfortaa"/>
              </a:rPr>
              <a:t>On-the-fly SCENARIOS (Urgent Computing)</a:t>
            </a:r>
            <a:endParaRPr sz="1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spcBef>
                <a:spcPts val="0"/>
              </a:spcBef>
              <a:buSzPts val="1100"/>
              <a:buNone/>
            </a:pPr>
            <a:r>
              <a:rPr lang="it" sz="1400" b="1" dirty="0">
                <a:latin typeface="Comfortaa"/>
                <a:ea typeface="Comfortaa"/>
                <a:cs typeface="Comfortaa"/>
                <a:sym typeface="Comfortaa"/>
              </a:rPr>
              <a:t>POST-EVENT ASSESSMENT VERSION</a:t>
            </a:r>
            <a:endParaRPr sz="14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6" name="Google Shape;56;p13"/>
          <p:cNvGrpSpPr/>
          <p:nvPr/>
        </p:nvGrpSpPr>
        <p:grpSpPr>
          <a:xfrm>
            <a:off x="4288500" y="4159455"/>
            <a:ext cx="4855500" cy="2136185"/>
            <a:chOff x="4331450" y="3315625"/>
            <a:chExt cx="4855500" cy="2136185"/>
          </a:xfrm>
        </p:grpSpPr>
        <p:sp>
          <p:nvSpPr>
            <p:cNvPr id="57" name="Google Shape;57;p13"/>
            <p:cNvSpPr txBox="1"/>
            <p:nvPr/>
          </p:nvSpPr>
          <p:spPr>
            <a:xfrm>
              <a:off x="4331450" y="4343845"/>
              <a:ext cx="3628800" cy="1107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it" sz="2000" b="1" dirty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~800 nodes x 4 </a:t>
              </a:r>
              <a:r>
                <a:rPr lang="it" sz="2000" b="1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V100</a:t>
              </a:r>
              <a:endParaRPr lang="it-IT" sz="2000" b="1" dirty="0" smtClean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lvl="0"/>
              <a:r>
                <a:rPr lang="it-IT" sz="2000" b="1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on MARCONI100 </a:t>
              </a:r>
              <a:r>
                <a:rPr lang="it-IT" sz="2000" b="1" dirty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@CINECA</a:t>
              </a:r>
            </a:p>
            <a:p>
              <a:r>
                <a:rPr lang="it" sz="2000" b="1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endParaRPr sz="20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8" name="Google Shape;58;p13"/>
            <p:cNvSpPr txBox="1"/>
            <p:nvPr/>
          </p:nvSpPr>
          <p:spPr>
            <a:xfrm>
              <a:off x="4331450" y="3390993"/>
              <a:ext cx="4194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it" sz="2000" dirty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~</a:t>
              </a:r>
              <a:r>
                <a:rPr lang="it" sz="2000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38</a:t>
              </a:r>
              <a:r>
                <a:rPr lang="it-IT" sz="2000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,</a:t>
              </a:r>
              <a:r>
                <a:rPr lang="it" sz="2000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000 </a:t>
              </a:r>
              <a:r>
                <a:rPr lang="it" sz="2000" dirty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scenario simulations </a:t>
              </a:r>
              <a:endParaRPr sz="2000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9" name="Google Shape;59;p13"/>
            <p:cNvSpPr txBox="1"/>
            <p:nvPr/>
          </p:nvSpPr>
          <p:spPr>
            <a:xfrm>
              <a:off x="4331450" y="3315625"/>
              <a:ext cx="4855500" cy="1107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endParaRPr lang="it-IT" sz="2000" dirty="0" smtClean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endParaRPr lang="it-IT" sz="2000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r>
                <a:rPr lang="it" sz="2000" dirty="0" smtClean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Uncertainty </a:t>
              </a:r>
              <a:r>
                <a:rPr lang="it" sz="2000" dirty="0">
                  <a:solidFill>
                    <a:srgbClr val="C00000"/>
                  </a:solidFill>
                  <a:latin typeface="Raleway"/>
                  <a:ea typeface="Raleway"/>
                  <a:cs typeface="Raleway"/>
                  <a:sym typeface="Raleway"/>
                </a:rPr>
                <a:t>exploration up to 2 sigma</a:t>
              </a:r>
              <a:endParaRPr sz="2000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60" name="Google Shape;60;p13"/>
          <p:cNvSpPr txBox="1">
            <a:spLocks noGrp="1"/>
          </p:cNvSpPr>
          <p:nvPr>
            <p:ph type="body" idx="4294967295"/>
          </p:nvPr>
        </p:nvSpPr>
        <p:spPr>
          <a:xfrm>
            <a:off x="188150" y="5187675"/>
            <a:ext cx="34791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Bef>
                <a:spcPts val="0"/>
              </a:spcBef>
              <a:buSzPts val="1100"/>
              <a:buNone/>
            </a:pPr>
            <a:r>
              <a:rPr lang="it" sz="1800" b="1">
                <a:latin typeface="Comfortaa"/>
                <a:ea typeface="Comfortaa"/>
                <a:cs typeface="Comfortaa"/>
                <a:sym typeface="Comfortaa"/>
              </a:rPr>
              <a:t>Minutes to tens of minutes - optimization ongoing</a:t>
            </a:r>
            <a:endParaRPr sz="14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965410" y="33997"/>
            <a:ext cx="798871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Probabilistic</a:t>
            </a:r>
            <a:r>
              <a:rPr lang="it-IT" sz="24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Tsunami </a:t>
            </a:r>
            <a:r>
              <a:rPr lang="it-IT" sz="24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Forecast</a:t>
            </a:r>
            <a:r>
              <a:rPr lang="it-IT" sz="24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: 2020 </a:t>
            </a:r>
            <a:r>
              <a:rPr lang="it" sz="24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Samos Earthquake</a:t>
            </a:r>
            <a:endParaRPr sz="24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4259250" y="2160042"/>
            <a:ext cx="4914000" cy="23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it" sz="12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Prototype for applications in ARISTOTLE, event analysis at CAT-INGV.</a:t>
            </a:r>
            <a:endParaRPr sz="12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it" sz="12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Simulation ensembles to be run from scratch on large enough HPC clusters in urgent computing mode. </a:t>
            </a:r>
            <a:endParaRPr sz="12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it" sz="12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Provides exceedance probabilities for tsunami heights just off the coastline for almost equally spaced points of interest every 2 km in front of the coasts of the Mediterranean Sea (calculated along the 50 m and 10m isobath, then extrapolated at 1 m depth). </a:t>
            </a:r>
            <a:endParaRPr sz="12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6" y="1593274"/>
            <a:ext cx="3915261" cy="34844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188150" y="755934"/>
            <a:ext cx="371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Urgent</a:t>
            </a:r>
            <a:r>
              <a:rPr lang="it-IT" sz="2000" dirty="0" smtClean="0">
                <a:solidFill>
                  <a:srgbClr val="C00000"/>
                </a:solidFill>
              </a:rPr>
              <a:t> Computing </a:t>
            </a:r>
            <a:r>
              <a:rPr lang="it-IT" sz="2000" dirty="0" err="1" smtClean="0">
                <a:solidFill>
                  <a:srgbClr val="C00000"/>
                </a:solidFill>
              </a:rPr>
              <a:t>exercise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it-IT" sz="2000" dirty="0" smtClean="0">
                <a:solidFill>
                  <a:srgbClr val="C00000"/>
                </a:solidFill>
              </a:rPr>
              <a:t>WTAD </a:t>
            </a:r>
            <a:r>
              <a:rPr lang="mr-IN" sz="2000" dirty="0" smtClean="0">
                <a:solidFill>
                  <a:srgbClr val="C00000"/>
                </a:solidFill>
              </a:rPr>
              <a:t>–</a:t>
            </a:r>
            <a:r>
              <a:rPr lang="it-IT" sz="2000" dirty="0" smtClean="0">
                <a:solidFill>
                  <a:srgbClr val="C00000"/>
                </a:solidFill>
              </a:rPr>
              <a:t> Nov. 5, 2021</a:t>
            </a:r>
            <a:endParaRPr lang="it-IT" sz="2000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840" y="533972"/>
            <a:ext cx="1635160" cy="11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2c1be9673_0_63"/>
          <p:cNvSpPr txBox="1">
            <a:spLocks noGrp="1"/>
          </p:cNvSpPr>
          <p:nvPr>
            <p:ph type="title"/>
          </p:nvPr>
        </p:nvSpPr>
        <p:spPr>
          <a:xfrm>
            <a:off x="523425" y="5239775"/>
            <a:ext cx="816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Clr>
                <a:srgbClr val="595959"/>
              </a:buClr>
              <a:buSzPts val="2400"/>
            </a:pPr>
            <a:r>
              <a:rPr lang="en-GB" sz="1600" dirty="0" err="1">
                <a:solidFill>
                  <a:srgbClr val="595959"/>
                </a:solidFill>
              </a:rPr>
              <a:t>Basili</a:t>
            </a:r>
            <a:r>
              <a:rPr lang="en-GB" sz="1600" dirty="0">
                <a:solidFill>
                  <a:srgbClr val="595959"/>
                </a:solidFill>
              </a:rPr>
              <a:t> et al., </a:t>
            </a:r>
            <a:r>
              <a:rPr lang="en-GB" sz="1600" dirty="0" smtClean="0">
                <a:solidFill>
                  <a:srgbClr val="595959"/>
                </a:solidFill>
              </a:rPr>
              <a:t>2021 </a:t>
            </a:r>
            <a:r>
              <a:rPr lang="mr-IN" sz="1600" dirty="0" smtClean="0">
                <a:solidFill>
                  <a:srgbClr val="595959"/>
                </a:solidFill>
              </a:rPr>
              <a:t>–</a:t>
            </a:r>
            <a:r>
              <a:rPr lang="en-GB" sz="1600" dirty="0" smtClean="0">
                <a:solidFill>
                  <a:srgbClr val="595959"/>
                </a:solidFill>
              </a:rPr>
              <a:t> TSUMAPS-NEAM - </a:t>
            </a:r>
            <a:r>
              <a:rPr lang="it-IT" sz="1600" dirty="0">
                <a:hlinkClick r:id="rId3"/>
              </a:rPr>
              <a:t>http://www.tsumaps-neam.eu</a:t>
            </a:r>
            <a:r>
              <a:rPr lang="it-IT" sz="1600" dirty="0"/>
              <a:t> </a:t>
            </a:r>
            <a:endParaRPr sz="16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1600" dirty="0">
                <a:solidFill>
                  <a:srgbClr val="595959"/>
                </a:solidFill>
              </a:rPr>
              <a:t>Funded by DG-ECHO; NEAMTWS Reference, being used as a basis for homogenous planning and as a driver for the prioritization of local assessments</a:t>
            </a:r>
            <a:endParaRPr sz="3600" dirty="0"/>
          </a:p>
        </p:txBody>
      </p:sp>
      <p:pic>
        <p:nvPicPr>
          <p:cNvPr id="178" name="Google Shape;178;gd2c1be9673_0_6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475" y="876700"/>
            <a:ext cx="5509176" cy="408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d2c1be9673_0_6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462" y="6244922"/>
            <a:ext cx="716029" cy="31277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d2c1be9673_0_63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HAZARD </a:t>
            </a:r>
            <a:r>
              <a:rPr lang="en-GB" sz="2400" b="1" dirty="0">
                <a:solidFill>
                  <a:schemeClr val="bg1"/>
                </a:solidFill>
              </a:rPr>
              <a:t>modelling and mapping across scales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0"/>
            <a:ext cx="9144000" cy="431136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251833" y="41565"/>
            <a:ext cx="6859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Tsunami </a:t>
            </a:r>
            <a:r>
              <a:rPr lang="it-IT" sz="2400" dirty="0" err="1"/>
              <a:t>Hazard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 err="1" smtClean="0"/>
              <a:t>S</a:t>
            </a:r>
            <a:r>
              <a:rPr lang="it-IT" sz="2400" dirty="0" smtClean="0"/>
              <a:t>- PTHA) in the </a:t>
            </a:r>
            <a:r>
              <a:rPr lang="it-IT" sz="2400" dirty="0" err="1" smtClean="0"/>
              <a:t>Mediterranean</a:t>
            </a:r>
            <a:endParaRPr lang="it-IT" sz="2400" dirty="0"/>
          </a:p>
        </p:txBody>
      </p:sp>
      <p:pic>
        <p:nvPicPr>
          <p:cNvPr id="6" name="Google Shape;151;gd7d30db7a5_0_3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303818"/>
            <a:ext cx="731743" cy="2770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6206836" y="568036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4"/>
              </a:rPr>
              <a:t>http://www.tsumaps-neam.eu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39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1351cb715_2_6"/>
          <p:cNvSpPr txBox="1">
            <a:spLocks noGrp="1"/>
          </p:cNvSpPr>
          <p:nvPr>
            <p:ph type="title"/>
          </p:nvPr>
        </p:nvSpPr>
        <p:spPr>
          <a:xfrm>
            <a:off x="58225" y="0"/>
            <a:ext cx="9012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2400" b="1">
                <a:solidFill>
                  <a:schemeClr val="bg1"/>
                </a:solidFill>
              </a:rPr>
              <a:t>Inundation maps for Coastal Planning (including evacuation)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40" name="Google Shape;240;gb1351cb715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75" y="693625"/>
            <a:ext cx="656272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b1351cb715_2_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436" y="605400"/>
            <a:ext cx="2579900" cy="34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b1351cb715_2_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327" y="1201225"/>
            <a:ext cx="3123800" cy="25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b1351cb715_2_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922" y="3700975"/>
            <a:ext cx="2968928" cy="24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b1351cb715_2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5300" y="4273550"/>
            <a:ext cx="3579075" cy="18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b1351cb715_2_6"/>
          <p:cNvSpPr txBox="1">
            <a:spLocks noGrp="1"/>
          </p:cNvSpPr>
          <p:nvPr>
            <p:ph type="body" idx="1"/>
          </p:nvPr>
        </p:nvSpPr>
        <p:spPr>
          <a:xfrm>
            <a:off x="58225" y="2142650"/>
            <a:ext cx="3041100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-GB" sz="1800" b="1">
                <a:solidFill>
                  <a:srgbClr val="595959"/>
                </a:solidFill>
              </a:rPr>
              <a:t>Regional Hazard (NEAMTHM18)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-GB" sz="1800" b="1">
                <a:solidFill>
                  <a:srgbClr val="595959"/>
                </a:solidFill>
              </a:rPr>
              <a:t>2500 yr ARP + 84th percentile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-GB" sz="1800" b="1">
                <a:solidFill>
                  <a:srgbClr val="595959"/>
                </a:solidFill>
              </a:rPr>
              <a:t>Safety factors</a:t>
            </a:r>
            <a:endParaRPr sz="1800" b="1">
              <a:solidFill>
                <a:srgbClr val="595959"/>
              </a:solidFill>
            </a:endParaRPr>
          </a:p>
          <a:p>
            <a:pPr marL="342900" lvl="0" indent="-3048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en-GB" sz="1800" b="1">
                <a:solidFill>
                  <a:srgbClr val="595959"/>
                </a:solidFill>
              </a:rPr>
              <a:t>Coastal dissipation</a:t>
            </a:r>
            <a:endParaRPr sz="1800" b="1">
              <a:solidFill>
                <a:srgbClr val="595959"/>
              </a:solidFill>
            </a:endParaRPr>
          </a:p>
          <a:p>
            <a:pPr marL="45720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1800" b="1">
              <a:solidFill>
                <a:srgbClr val="595959"/>
              </a:solidFill>
            </a:endParaRPr>
          </a:p>
          <a:p>
            <a:pPr marL="342900" lvl="0" indent="-1905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1800" b="1">
              <a:solidFill>
                <a:srgbClr val="595959"/>
              </a:solidFill>
            </a:endParaRPr>
          </a:p>
        </p:txBody>
      </p:sp>
      <p:pic>
        <p:nvPicPr>
          <p:cNvPr id="246" name="Google Shape;246;gb1351cb715_2_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5163" y="605400"/>
            <a:ext cx="2143125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b1351cb715_2_6"/>
          <p:cNvSpPr txBox="1">
            <a:spLocks noGrp="1"/>
          </p:cNvSpPr>
          <p:nvPr>
            <p:ph type="title"/>
          </p:nvPr>
        </p:nvSpPr>
        <p:spPr>
          <a:xfrm>
            <a:off x="58231" y="1689250"/>
            <a:ext cx="30411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1800" b="1">
                <a:solidFill>
                  <a:srgbClr val="595959"/>
                </a:solidFill>
              </a:rPr>
              <a:t>DirPC SiAM; DPC, 2018</a:t>
            </a:r>
            <a:endParaRPr sz="3800" b="1"/>
          </a:p>
        </p:txBody>
      </p:sp>
      <p:sp>
        <p:nvSpPr>
          <p:cNvPr id="248" name="Google Shape;248;gb1351cb715_2_6"/>
          <p:cNvSpPr/>
          <p:nvPr/>
        </p:nvSpPr>
        <p:spPr>
          <a:xfrm>
            <a:off x="5243075" y="2126450"/>
            <a:ext cx="1112100" cy="55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b1351cb715_2_6"/>
          <p:cNvSpPr/>
          <p:nvPr/>
        </p:nvSpPr>
        <p:spPr>
          <a:xfrm rot="5400000">
            <a:off x="7249000" y="3367775"/>
            <a:ext cx="1112100" cy="55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b1351cb715_2_6"/>
          <p:cNvSpPr/>
          <p:nvPr/>
        </p:nvSpPr>
        <p:spPr>
          <a:xfrm rot="10800000">
            <a:off x="5047925" y="4723175"/>
            <a:ext cx="1112100" cy="55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gb1351cb715_2_6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909" y="-360219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Tsunami </a:t>
            </a:r>
            <a:r>
              <a:rPr lang="it-IT" sz="2800" b="1" dirty="0" err="1" smtClean="0">
                <a:solidFill>
                  <a:schemeClr val="bg1"/>
                </a:solidFill>
              </a:rPr>
              <a:t>Hazard</a:t>
            </a:r>
            <a:r>
              <a:rPr lang="it-IT" sz="2800" b="1" dirty="0" smtClean="0">
                <a:solidFill>
                  <a:schemeClr val="bg1"/>
                </a:solidFill>
              </a:rPr>
              <a:t> and </a:t>
            </a:r>
            <a:r>
              <a:rPr lang="it-IT" sz="2800" b="1" dirty="0" err="1">
                <a:solidFill>
                  <a:schemeClr val="bg1"/>
                </a:solidFill>
              </a:rPr>
              <a:t>i</a:t>
            </a:r>
            <a:r>
              <a:rPr lang="it-IT" sz="2800" b="1" dirty="0" err="1" smtClean="0">
                <a:solidFill>
                  <a:schemeClr val="bg1"/>
                </a:solidFill>
              </a:rPr>
              <a:t>nundation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zones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5" name="Google Shape;151;gd7d30db7a5_0_33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303818"/>
            <a:ext cx="731743" cy="27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09" y="1343934"/>
            <a:ext cx="7924800" cy="42825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65019" y="5749636"/>
            <a:ext cx="7897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ISPRA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completed</a:t>
            </a:r>
            <a:r>
              <a:rPr lang="it-IT" dirty="0" smtClean="0"/>
              <a:t> the </a:t>
            </a:r>
            <a:r>
              <a:rPr lang="it-IT" dirty="0" err="1" smtClean="0"/>
              <a:t>revision</a:t>
            </a:r>
            <a:r>
              <a:rPr lang="it-IT" dirty="0" smtClean="0"/>
              <a:t> of 13/15 </a:t>
            </a:r>
            <a:r>
              <a:rPr lang="it-IT" dirty="0" err="1" smtClean="0"/>
              <a:t>Regions</a:t>
            </a:r>
            <a:r>
              <a:rPr lang="it-IT" dirty="0" smtClean="0"/>
              <a:t>. Veneto and </a:t>
            </a:r>
            <a:r>
              <a:rPr lang="it-IT" dirty="0" err="1" smtClean="0"/>
              <a:t>Sardinia</a:t>
            </a:r>
            <a:r>
              <a:rPr lang="it-IT" dirty="0" smtClean="0"/>
              <a:t> by the end of 2021</a:t>
            </a:r>
            <a:endParaRPr lang="it-IT" dirty="0"/>
          </a:p>
        </p:txBody>
      </p:sp>
      <p:pic>
        <p:nvPicPr>
          <p:cNvPr id="7" name="Google Shape;246;gb1351cb715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4948" y="706321"/>
            <a:ext cx="1557161" cy="465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1;gd7d30db7a5_0_332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303818"/>
            <a:ext cx="731743" cy="2770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651162" y="5573477"/>
            <a:ext cx="7897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Zoom on the Messina </a:t>
            </a:r>
            <a:r>
              <a:rPr lang="it-IT" dirty="0" err="1" smtClean="0"/>
              <a:t>Straits</a:t>
            </a:r>
            <a:r>
              <a:rPr lang="it-IT" dirty="0" smtClean="0"/>
              <a:t> area with Watch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alert</a:t>
            </a:r>
            <a:r>
              <a:rPr lang="it-IT" dirty="0" smtClean="0"/>
              <a:t> zone (in light blue)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55" y="1107623"/>
            <a:ext cx="8103307" cy="4351068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84909" y="-360219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</a:rPr>
              <a:t>Tsunami </a:t>
            </a:r>
            <a:r>
              <a:rPr lang="it-IT" sz="2800" b="1" dirty="0" err="1" smtClean="0">
                <a:solidFill>
                  <a:schemeClr val="bg1"/>
                </a:solidFill>
              </a:rPr>
              <a:t>Hazard</a:t>
            </a:r>
            <a:r>
              <a:rPr lang="it-IT" sz="2800" b="1" dirty="0" smtClean="0">
                <a:solidFill>
                  <a:schemeClr val="bg1"/>
                </a:solidFill>
              </a:rPr>
              <a:t> and </a:t>
            </a:r>
            <a:r>
              <a:rPr lang="it-IT" sz="2800" b="1" dirty="0" err="1">
                <a:solidFill>
                  <a:schemeClr val="bg1"/>
                </a:solidFill>
              </a:rPr>
              <a:t>i</a:t>
            </a:r>
            <a:r>
              <a:rPr lang="it-IT" sz="2800" b="1" dirty="0" err="1" smtClean="0">
                <a:solidFill>
                  <a:schemeClr val="bg1"/>
                </a:solidFill>
              </a:rPr>
              <a:t>nundation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zones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7d30db7a5_0_199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800" b="1" dirty="0" smtClean="0">
                <a:solidFill>
                  <a:schemeClr val="bg1"/>
                </a:solidFill>
              </a:rPr>
              <a:t>Uncertainty in inundation maps</a:t>
            </a: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219" name="Google Shape;219;gd7d30db7a5_0_19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50" y="700525"/>
            <a:ext cx="2357376" cy="345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d7d30db7a5_0_19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75" y="4250600"/>
            <a:ext cx="2625848" cy="175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d7d30db7a5_0_19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075" y="571274"/>
            <a:ext cx="4877727" cy="29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d7d30db7a5_0_19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423" y="4042585"/>
            <a:ext cx="5737278" cy="15341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026728" y="5573605"/>
            <a:ext cx="2748147" cy="31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latin typeface="Calibri" charset="0"/>
                <a:ea typeface="Calibri" charset="0"/>
                <a:cs typeface="Calibri" charset="0"/>
              </a:rPr>
              <a:t>Tonini et al., 2021</a:t>
            </a:r>
            <a:endParaRPr lang="it-IT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Monitoring</a:t>
            </a:r>
            <a:r>
              <a:rPr lang="it-IT" dirty="0" smtClean="0"/>
              <a:t>: new </a:t>
            </a:r>
            <a:r>
              <a:rPr lang="it-IT" dirty="0" err="1" smtClean="0"/>
              <a:t>horizons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New generation </a:t>
            </a:r>
            <a:r>
              <a:rPr lang="it-IT" dirty="0" err="1" smtClean="0"/>
              <a:t>tide</a:t>
            </a:r>
            <a:r>
              <a:rPr lang="it-IT" dirty="0" smtClean="0"/>
              <a:t> </a:t>
            </a:r>
            <a:r>
              <a:rPr lang="it-IT" dirty="0" err="1" smtClean="0"/>
              <a:t>gauges</a:t>
            </a:r>
            <a:r>
              <a:rPr lang="it-IT" dirty="0" smtClean="0"/>
              <a:t> (ISPRA)</a:t>
            </a:r>
          </a:p>
          <a:p>
            <a:r>
              <a:rPr lang="it-IT" dirty="0" err="1" smtClean="0"/>
              <a:t>Seismomters</a:t>
            </a:r>
            <a:r>
              <a:rPr lang="it-IT" dirty="0" smtClean="0"/>
              <a:t> and pressure </a:t>
            </a:r>
            <a:r>
              <a:rPr lang="it-IT" dirty="0" err="1" smtClean="0"/>
              <a:t>sensors</a:t>
            </a:r>
            <a:r>
              <a:rPr lang="it-IT" dirty="0" smtClean="0"/>
              <a:t> </a:t>
            </a:r>
            <a:r>
              <a:rPr lang="it-IT" dirty="0" err="1" smtClean="0"/>
              <a:t>below</a:t>
            </a:r>
            <a:r>
              <a:rPr lang="it-IT" dirty="0" smtClean="0"/>
              <a:t> </a:t>
            </a:r>
            <a:r>
              <a:rPr lang="it-IT" dirty="0" err="1" smtClean="0"/>
              <a:t>oil</a:t>
            </a:r>
            <a:r>
              <a:rPr lang="it-IT" dirty="0" smtClean="0"/>
              <a:t>/gas </a:t>
            </a:r>
            <a:r>
              <a:rPr lang="it-IT" dirty="0" err="1" smtClean="0"/>
              <a:t>platforms</a:t>
            </a:r>
            <a:endParaRPr lang="it-IT" dirty="0" smtClean="0"/>
          </a:p>
          <a:p>
            <a:r>
              <a:rPr lang="it-IT" dirty="0" err="1" smtClean="0"/>
              <a:t>Deep-sea</a:t>
            </a:r>
            <a:r>
              <a:rPr lang="it-IT" dirty="0" smtClean="0"/>
              <a:t> </a:t>
            </a:r>
            <a:r>
              <a:rPr lang="it-IT" dirty="0" err="1" smtClean="0"/>
              <a:t>Observatories</a:t>
            </a:r>
            <a:r>
              <a:rPr lang="it-IT" dirty="0" smtClean="0"/>
              <a:t> and SMART </a:t>
            </a:r>
            <a:r>
              <a:rPr lang="it-IT" dirty="0" err="1" smtClean="0"/>
              <a:t>cables</a:t>
            </a:r>
            <a:r>
              <a:rPr lang="it-IT" dirty="0" smtClean="0"/>
              <a:t> in the </a:t>
            </a:r>
            <a:r>
              <a:rPr lang="it-IT" dirty="0" err="1" smtClean="0"/>
              <a:t>Ionian</a:t>
            </a:r>
            <a:r>
              <a:rPr lang="it-IT" dirty="0" smtClean="0"/>
              <a:t> Sea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355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8229" y="0"/>
            <a:ext cx="7886700" cy="994172"/>
          </a:xfrm>
        </p:spPr>
        <p:txBody>
          <a:bodyPr>
            <a:noAutofit/>
          </a:bodyPr>
          <a:lstStyle/>
          <a:p>
            <a:r>
              <a:rPr lang="it-IT" sz="2800" dirty="0" smtClean="0"/>
              <a:t>Update on </a:t>
            </a:r>
            <a:r>
              <a:rPr lang="it-IT" sz="2800" dirty="0" err="1" smtClean="0"/>
              <a:t>activities</a:t>
            </a:r>
            <a:r>
              <a:rPr lang="it-IT" sz="2800" dirty="0" smtClean="0"/>
              <a:t> of the </a:t>
            </a:r>
            <a:r>
              <a:rPr lang="it-IT" sz="2800" dirty="0" err="1" smtClean="0"/>
              <a:t>intersessional</a:t>
            </a:r>
            <a:r>
              <a:rPr lang="it-IT" sz="2800" dirty="0" smtClean="0"/>
              <a:t> </a:t>
            </a:r>
            <a:r>
              <a:rPr lang="it-IT" sz="2800" dirty="0" err="1" smtClean="0"/>
              <a:t>period</a:t>
            </a:r>
            <a:r>
              <a:rPr lang="it-IT" sz="2800" dirty="0" smtClean="0"/>
              <a:t> 2020- 2021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30877" y="994172"/>
            <a:ext cx="7457258" cy="4217432"/>
          </a:xfrm>
        </p:spPr>
        <p:txBody>
          <a:bodyPr>
            <a:noAutofit/>
          </a:bodyPr>
          <a:lstStyle/>
          <a:p>
            <a:r>
              <a:rPr lang="it-IT" sz="1400" b="1" dirty="0" err="1" smtClean="0">
                <a:solidFill>
                  <a:schemeClr val="bg2"/>
                </a:solidFill>
              </a:rPr>
              <a:t>Warning</a:t>
            </a:r>
            <a:endParaRPr lang="it-IT" sz="1400" b="1" dirty="0" smtClean="0">
              <a:solidFill>
                <a:schemeClr val="bg2"/>
              </a:solidFill>
            </a:endParaRPr>
          </a:p>
          <a:p>
            <a:pPr lvl="1"/>
            <a:r>
              <a:rPr lang="it-IT" sz="1200" dirty="0" err="1">
                <a:solidFill>
                  <a:schemeClr val="bg2"/>
                </a:solidFill>
              </a:rPr>
              <a:t>Events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smtClean="0">
                <a:solidFill>
                  <a:schemeClr val="bg2"/>
                </a:solidFill>
              </a:rPr>
              <a:t>2021 </a:t>
            </a:r>
          </a:p>
          <a:p>
            <a:pPr lvl="1"/>
            <a:r>
              <a:rPr lang="it-IT" sz="1200" dirty="0" smtClean="0">
                <a:solidFill>
                  <a:schemeClr val="bg2"/>
                </a:solidFill>
              </a:rPr>
              <a:t>New </a:t>
            </a:r>
            <a:r>
              <a:rPr lang="it-IT" sz="1200" dirty="0" err="1" smtClean="0">
                <a:solidFill>
                  <a:schemeClr val="bg2"/>
                </a:solidFill>
              </a:rPr>
              <a:t>methodology</a:t>
            </a:r>
            <a:r>
              <a:rPr lang="it-IT" sz="1200" dirty="0" smtClean="0">
                <a:solidFill>
                  <a:schemeClr val="bg2"/>
                </a:solidFill>
              </a:rPr>
              <a:t> under test (</a:t>
            </a:r>
            <a:r>
              <a:rPr lang="it-IT" sz="1200" dirty="0" err="1" smtClean="0">
                <a:solidFill>
                  <a:schemeClr val="bg2"/>
                </a:solidFill>
              </a:rPr>
              <a:t>Probabilstic</a:t>
            </a:r>
            <a:r>
              <a:rPr lang="it-IT" sz="1200" dirty="0" smtClean="0">
                <a:solidFill>
                  <a:schemeClr val="bg2"/>
                </a:solidFill>
              </a:rPr>
              <a:t> Tsunami </a:t>
            </a:r>
            <a:r>
              <a:rPr lang="it-IT" sz="1200" dirty="0" err="1" smtClean="0">
                <a:solidFill>
                  <a:schemeClr val="bg2"/>
                </a:solidFill>
              </a:rPr>
              <a:t>Forecasting</a:t>
            </a:r>
            <a:r>
              <a:rPr lang="it-IT" sz="1200" dirty="0" smtClean="0">
                <a:solidFill>
                  <a:schemeClr val="bg2"/>
                </a:solidFill>
              </a:rPr>
              <a:t>)</a:t>
            </a:r>
            <a:endParaRPr lang="it-IT" sz="1200" dirty="0">
              <a:solidFill>
                <a:schemeClr val="bg2"/>
              </a:solidFill>
            </a:endParaRPr>
          </a:p>
          <a:p>
            <a:pPr lvl="1"/>
            <a:r>
              <a:rPr lang="it-IT" sz="1200" dirty="0" err="1" smtClean="0">
                <a:solidFill>
                  <a:schemeClr val="bg2"/>
                </a:solidFill>
              </a:rPr>
              <a:t>Ongoing</a:t>
            </a:r>
            <a:r>
              <a:rPr lang="it-IT" sz="1200" dirty="0" smtClean="0">
                <a:solidFill>
                  <a:schemeClr val="bg2"/>
                </a:solidFill>
              </a:rPr>
              <a:t> </a:t>
            </a:r>
            <a:r>
              <a:rPr lang="it-IT" sz="1200" dirty="0" err="1" smtClean="0">
                <a:solidFill>
                  <a:schemeClr val="bg2"/>
                </a:solidFill>
              </a:rPr>
              <a:t>technological</a:t>
            </a:r>
            <a:r>
              <a:rPr lang="it-IT" sz="1200" dirty="0" smtClean="0">
                <a:solidFill>
                  <a:schemeClr val="bg2"/>
                </a:solidFill>
              </a:rPr>
              <a:t> </a:t>
            </a:r>
            <a:r>
              <a:rPr lang="it-IT" sz="1200" dirty="0" err="1" smtClean="0">
                <a:solidFill>
                  <a:schemeClr val="bg2"/>
                </a:solidFill>
              </a:rPr>
              <a:t>efforts</a:t>
            </a:r>
            <a:endParaRPr lang="it-IT" sz="1200" dirty="0" smtClean="0">
              <a:solidFill>
                <a:schemeClr val="bg2"/>
              </a:solidFill>
            </a:endParaRPr>
          </a:p>
          <a:p>
            <a:pPr lvl="1"/>
            <a:endParaRPr lang="it-IT" sz="1200" dirty="0" smtClean="0">
              <a:solidFill>
                <a:schemeClr val="bg2"/>
              </a:solidFill>
            </a:endParaRPr>
          </a:p>
          <a:p>
            <a:r>
              <a:rPr lang="it-IT" sz="1400" b="1" dirty="0" err="1" smtClean="0">
                <a:solidFill>
                  <a:schemeClr val="bg2"/>
                </a:solidFill>
              </a:rPr>
              <a:t>Hazard</a:t>
            </a:r>
            <a:r>
              <a:rPr lang="it-IT" sz="1400" b="1" dirty="0" smtClean="0">
                <a:solidFill>
                  <a:schemeClr val="bg2"/>
                </a:solidFill>
              </a:rPr>
              <a:t> </a:t>
            </a:r>
          </a:p>
          <a:p>
            <a:pPr lvl="1"/>
            <a:r>
              <a:rPr lang="it-IT" sz="1200" dirty="0" smtClean="0">
                <a:solidFill>
                  <a:schemeClr val="bg2"/>
                </a:solidFill>
              </a:rPr>
              <a:t>TSUMAPS-NEAM </a:t>
            </a:r>
            <a:r>
              <a:rPr lang="it-IT" sz="1200" dirty="0" err="1" smtClean="0">
                <a:solidFill>
                  <a:schemeClr val="bg2"/>
                </a:solidFill>
              </a:rPr>
              <a:t>paper</a:t>
            </a:r>
            <a:r>
              <a:rPr lang="it-IT" sz="1200" dirty="0" smtClean="0">
                <a:solidFill>
                  <a:schemeClr val="bg2"/>
                </a:solidFill>
              </a:rPr>
              <a:t> with NEAMTH18 </a:t>
            </a:r>
            <a:r>
              <a:rPr lang="it-IT" sz="1200" dirty="0" err="1" smtClean="0">
                <a:solidFill>
                  <a:schemeClr val="bg2"/>
                </a:solidFill>
              </a:rPr>
              <a:t>published</a:t>
            </a:r>
            <a:r>
              <a:rPr lang="it-IT" sz="1200" dirty="0" smtClean="0">
                <a:solidFill>
                  <a:schemeClr val="bg2"/>
                </a:solidFill>
              </a:rPr>
              <a:t> on </a:t>
            </a:r>
            <a:r>
              <a:rPr lang="it-IT" sz="1200" dirty="0" err="1" smtClean="0">
                <a:solidFill>
                  <a:schemeClr val="bg2"/>
                </a:solidFill>
              </a:rPr>
              <a:t>Frontiers</a:t>
            </a:r>
            <a:r>
              <a:rPr lang="it-IT" sz="1200" dirty="0" smtClean="0">
                <a:solidFill>
                  <a:schemeClr val="bg2"/>
                </a:solidFill>
              </a:rPr>
              <a:t> 2021</a:t>
            </a:r>
          </a:p>
          <a:p>
            <a:pPr lvl="1"/>
            <a:r>
              <a:rPr lang="it-IT" sz="1200" dirty="0" smtClean="0">
                <a:solidFill>
                  <a:schemeClr val="bg2"/>
                </a:solidFill>
              </a:rPr>
              <a:t>New </a:t>
            </a:r>
            <a:r>
              <a:rPr lang="it-IT" sz="1200" dirty="0" err="1" smtClean="0">
                <a:solidFill>
                  <a:schemeClr val="bg2"/>
                </a:solidFill>
              </a:rPr>
              <a:t>Italian</a:t>
            </a:r>
            <a:r>
              <a:rPr lang="it-IT" sz="1200" dirty="0" smtClean="0">
                <a:solidFill>
                  <a:schemeClr val="bg2"/>
                </a:solidFill>
              </a:rPr>
              <a:t> S-PTHA </a:t>
            </a:r>
            <a:r>
              <a:rPr lang="it-IT" sz="1200" dirty="0" err="1" smtClean="0">
                <a:solidFill>
                  <a:schemeClr val="bg2"/>
                </a:solidFill>
              </a:rPr>
              <a:t>map</a:t>
            </a:r>
            <a:r>
              <a:rPr lang="it-IT" sz="1200" dirty="0" smtClean="0">
                <a:solidFill>
                  <a:schemeClr val="bg2"/>
                </a:solidFill>
              </a:rPr>
              <a:t> (</a:t>
            </a:r>
            <a:r>
              <a:rPr lang="it-IT" sz="1200" dirty="0" err="1" smtClean="0">
                <a:solidFill>
                  <a:schemeClr val="bg2"/>
                </a:solidFill>
              </a:rPr>
              <a:t>ongoing</a:t>
            </a:r>
            <a:r>
              <a:rPr lang="it-IT" sz="1200" dirty="0" smtClean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it-IT" sz="1200" dirty="0" err="1">
                <a:solidFill>
                  <a:schemeClr val="bg2"/>
                </a:solidFill>
              </a:rPr>
              <a:t>Advancement</a:t>
            </a:r>
            <a:r>
              <a:rPr lang="it-IT" sz="1200" dirty="0">
                <a:solidFill>
                  <a:schemeClr val="bg2"/>
                </a:solidFill>
              </a:rPr>
              <a:t> of </a:t>
            </a:r>
            <a:r>
              <a:rPr lang="it-IT" sz="1200" dirty="0" err="1">
                <a:solidFill>
                  <a:schemeClr val="bg2"/>
                </a:solidFill>
              </a:rPr>
              <a:t>coastal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areas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inundation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mapping</a:t>
            </a:r>
            <a:r>
              <a:rPr lang="it-IT" sz="1200" dirty="0">
                <a:solidFill>
                  <a:schemeClr val="bg2"/>
                </a:solidFill>
              </a:rPr>
              <a:t> (ISPRA website)</a:t>
            </a:r>
            <a:r>
              <a:rPr lang="it-IT" sz="1200" b="1" dirty="0">
                <a:solidFill>
                  <a:schemeClr val="bg2"/>
                </a:solidFill>
              </a:rPr>
              <a:t> </a:t>
            </a:r>
          </a:p>
          <a:p>
            <a:pPr lvl="1"/>
            <a:r>
              <a:rPr lang="it-IT" sz="1200" dirty="0" err="1" smtClean="0">
                <a:solidFill>
                  <a:schemeClr val="bg2"/>
                </a:solidFill>
              </a:rPr>
              <a:t>Methods</a:t>
            </a:r>
            <a:r>
              <a:rPr lang="it-IT" sz="1200" dirty="0" smtClean="0">
                <a:solidFill>
                  <a:schemeClr val="bg2"/>
                </a:solidFill>
              </a:rPr>
              <a:t> for </a:t>
            </a:r>
            <a:r>
              <a:rPr lang="it-IT" sz="1200" dirty="0" err="1" smtClean="0">
                <a:solidFill>
                  <a:schemeClr val="bg2"/>
                </a:solidFill>
              </a:rPr>
              <a:t>local</a:t>
            </a:r>
            <a:r>
              <a:rPr lang="it-IT" sz="1200" dirty="0" smtClean="0">
                <a:solidFill>
                  <a:schemeClr val="bg2"/>
                </a:solidFill>
              </a:rPr>
              <a:t> </a:t>
            </a:r>
            <a:r>
              <a:rPr lang="it-IT" sz="1200" dirty="0" err="1" smtClean="0">
                <a:solidFill>
                  <a:schemeClr val="bg2"/>
                </a:solidFill>
              </a:rPr>
              <a:t>hazard</a:t>
            </a:r>
            <a:r>
              <a:rPr lang="it-IT" sz="1200" dirty="0" smtClean="0">
                <a:solidFill>
                  <a:schemeClr val="bg2"/>
                </a:solidFill>
              </a:rPr>
              <a:t> </a:t>
            </a:r>
            <a:r>
              <a:rPr lang="it-IT" sz="1200" dirty="0" err="1" smtClean="0">
                <a:solidFill>
                  <a:schemeClr val="bg2"/>
                </a:solidFill>
              </a:rPr>
              <a:t>assessment</a:t>
            </a:r>
            <a:r>
              <a:rPr lang="it-IT" sz="1200" dirty="0" smtClean="0">
                <a:solidFill>
                  <a:schemeClr val="bg2"/>
                </a:solidFill>
              </a:rPr>
              <a:t> (</a:t>
            </a:r>
            <a:r>
              <a:rPr lang="it-IT" sz="1200" dirty="0" err="1" smtClean="0">
                <a:solidFill>
                  <a:schemeClr val="bg2"/>
                </a:solidFill>
              </a:rPr>
              <a:t>uncertainty</a:t>
            </a:r>
            <a:r>
              <a:rPr lang="it-IT" sz="1200" dirty="0" smtClean="0">
                <a:solidFill>
                  <a:schemeClr val="bg2"/>
                </a:solidFill>
              </a:rPr>
              <a:t> estimate)</a:t>
            </a:r>
          </a:p>
          <a:p>
            <a:endParaRPr lang="it-IT" sz="1400" b="1" dirty="0" smtClean="0">
              <a:solidFill>
                <a:schemeClr val="bg2"/>
              </a:solidFill>
            </a:endParaRPr>
          </a:p>
          <a:p>
            <a:r>
              <a:rPr lang="it-IT" sz="1400" b="1" dirty="0" err="1" smtClean="0">
                <a:solidFill>
                  <a:schemeClr val="bg2"/>
                </a:solidFill>
              </a:rPr>
              <a:t>Mitigation</a:t>
            </a:r>
            <a:endParaRPr lang="it-IT" sz="1400" b="1" dirty="0" smtClean="0">
              <a:solidFill>
                <a:schemeClr val="bg2"/>
              </a:solidFill>
            </a:endParaRPr>
          </a:p>
          <a:p>
            <a:pPr lvl="1"/>
            <a:r>
              <a:rPr lang="it-IT" sz="1200" dirty="0">
                <a:solidFill>
                  <a:schemeClr val="bg2"/>
                </a:solidFill>
              </a:rPr>
              <a:t>NEAMWave2020/21</a:t>
            </a:r>
          </a:p>
          <a:p>
            <a:pPr lvl="1"/>
            <a:r>
              <a:rPr lang="it-IT" sz="1200" dirty="0">
                <a:solidFill>
                  <a:schemeClr val="bg2"/>
                </a:solidFill>
              </a:rPr>
              <a:t>Tsunami </a:t>
            </a:r>
            <a:r>
              <a:rPr lang="it-IT" sz="1200" dirty="0" err="1">
                <a:solidFill>
                  <a:schemeClr val="bg2"/>
                </a:solidFill>
              </a:rPr>
              <a:t>Risk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perception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studies</a:t>
            </a:r>
            <a:endParaRPr lang="it-IT" sz="1200" dirty="0">
              <a:solidFill>
                <a:schemeClr val="bg2"/>
              </a:solidFill>
            </a:endParaRPr>
          </a:p>
          <a:p>
            <a:pPr lvl="1"/>
            <a:r>
              <a:rPr lang="it-IT" sz="1200" dirty="0">
                <a:solidFill>
                  <a:schemeClr val="bg2"/>
                </a:solidFill>
              </a:rPr>
              <a:t>Io Non Rischio </a:t>
            </a:r>
            <a:r>
              <a:rPr lang="it-IT" sz="1200" dirty="0" err="1">
                <a:solidFill>
                  <a:schemeClr val="bg2"/>
                </a:solidFill>
              </a:rPr>
              <a:t>campaigns</a:t>
            </a:r>
            <a:r>
              <a:rPr lang="it-IT" sz="1200" dirty="0">
                <a:solidFill>
                  <a:schemeClr val="bg2"/>
                </a:solidFill>
              </a:rPr>
              <a:t> (</a:t>
            </a:r>
            <a:r>
              <a:rPr lang="it-IT" sz="1200" dirty="0" err="1">
                <a:solidFill>
                  <a:schemeClr val="bg2"/>
                </a:solidFill>
              </a:rPr>
              <a:t>October</a:t>
            </a:r>
            <a:r>
              <a:rPr lang="it-IT" sz="1200" dirty="0">
                <a:solidFill>
                  <a:schemeClr val="bg2"/>
                </a:solidFill>
              </a:rPr>
              <a:t> 2021)</a:t>
            </a:r>
          </a:p>
          <a:p>
            <a:pPr lvl="1"/>
            <a:r>
              <a:rPr lang="it-IT" sz="1200" dirty="0">
                <a:solidFill>
                  <a:schemeClr val="bg2"/>
                </a:solidFill>
              </a:rPr>
              <a:t>Tsunami </a:t>
            </a:r>
            <a:r>
              <a:rPr lang="it-IT" sz="1200" dirty="0" smtClean="0">
                <a:solidFill>
                  <a:schemeClr val="bg2"/>
                </a:solidFill>
              </a:rPr>
              <a:t>Ready (</a:t>
            </a:r>
            <a:r>
              <a:rPr lang="it-IT" sz="1200" dirty="0" err="1" smtClean="0">
                <a:solidFill>
                  <a:schemeClr val="bg2"/>
                </a:solidFill>
              </a:rPr>
              <a:t>see</a:t>
            </a:r>
            <a:r>
              <a:rPr lang="it-IT" sz="1200" dirty="0" smtClean="0">
                <a:solidFill>
                  <a:schemeClr val="bg2"/>
                </a:solidFill>
              </a:rPr>
              <a:t> </a:t>
            </a:r>
            <a:r>
              <a:rPr lang="it-IT" sz="1200" dirty="0" err="1" smtClean="0">
                <a:solidFill>
                  <a:schemeClr val="bg2"/>
                </a:solidFill>
              </a:rPr>
              <a:t>also</a:t>
            </a:r>
            <a:r>
              <a:rPr lang="it-IT" sz="1200" dirty="0" smtClean="0">
                <a:solidFill>
                  <a:schemeClr val="bg2"/>
                </a:solidFill>
              </a:rPr>
              <a:t> WG4 reports)</a:t>
            </a:r>
            <a:endParaRPr lang="it-IT" sz="1200" dirty="0">
              <a:solidFill>
                <a:schemeClr val="bg2"/>
              </a:solidFill>
            </a:endParaRPr>
          </a:p>
          <a:p>
            <a:pPr lvl="1"/>
            <a:r>
              <a:rPr lang="it-IT" sz="1200" dirty="0">
                <a:solidFill>
                  <a:schemeClr val="bg2"/>
                </a:solidFill>
              </a:rPr>
              <a:t>WTAD </a:t>
            </a:r>
            <a:r>
              <a:rPr lang="it-IT" sz="1200" dirty="0" smtClean="0">
                <a:solidFill>
                  <a:schemeClr val="bg2"/>
                </a:solidFill>
              </a:rPr>
              <a:t>2021 </a:t>
            </a:r>
            <a:endParaRPr lang="it-IT" sz="1200" dirty="0">
              <a:solidFill>
                <a:schemeClr val="bg2"/>
              </a:solidFill>
            </a:endParaRPr>
          </a:p>
          <a:p>
            <a:pPr lvl="1"/>
            <a:r>
              <a:rPr lang="it-IT" sz="1200" dirty="0">
                <a:solidFill>
                  <a:schemeClr val="bg2"/>
                </a:solidFill>
              </a:rPr>
              <a:t>IT-ALERT</a:t>
            </a:r>
          </a:p>
          <a:p>
            <a:endParaRPr lang="it-IT" sz="1400" b="1" dirty="0" smtClean="0">
              <a:solidFill>
                <a:schemeClr val="bg2"/>
              </a:solidFill>
            </a:endParaRPr>
          </a:p>
          <a:p>
            <a:r>
              <a:rPr lang="it-IT" sz="1400" b="1" dirty="0" smtClean="0">
                <a:solidFill>
                  <a:schemeClr val="bg2"/>
                </a:solidFill>
              </a:rPr>
              <a:t>Publications 2021</a:t>
            </a:r>
            <a:endParaRPr lang="it-IT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gd7d30db7a5_0_372"/>
          <p:cNvSpPr txBox="1">
            <a:spLocks/>
          </p:cNvSpPr>
          <p:nvPr/>
        </p:nvSpPr>
        <p:spPr>
          <a:xfrm>
            <a:off x="325581" y="46049"/>
            <a:ext cx="8562109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000" b="1" dirty="0" smtClean="0">
                <a:solidFill>
                  <a:schemeClr val="bg1"/>
                </a:solidFill>
              </a:rPr>
              <a:t>Monitoring: ongoing efforts </a:t>
            </a:r>
            <a:r>
              <a:rPr lang="en-GB" sz="2000" b="1" smtClean="0">
                <a:solidFill>
                  <a:schemeClr val="bg1"/>
                </a:solidFill>
              </a:rPr>
              <a:t>/ 1. </a:t>
            </a:r>
            <a:r>
              <a:rPr lang="en-GB" sz="2000" b="1" dirty="0" smtClean="0">
                <a:solidFill>
                  <a:schemeClr val="bg1"/>
                </a:solidFill>
              </a:rPr>
              <a:t>New generation tide gauges (ISPRA)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09" y="1567872"/>
            <a:ext cx="7869382" cy="442652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7200" y="733545"/>
            <a:ext cx="829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Six new generation sea level stations installed by ISPRA in 2021. </a:t>
            </a:r>
          </a:p>
          <a:p>
            <a:r>
              <a:rPr lang="en-US" sz="1800" dirty="0" smtClean="0"/>
              <a:t>High reliability, high frequency, strong resistance, high accuracy, with webcam. </a:t>
            </a:r>
            <a:endParaRPr lang="en-US" sz="1800" dirty="0"/>
          </a:p>
        </p:txBody>
      </p:sp>
      <p:pic>
        <p:nvPicPr>
          <p:cNvPr id="6" name="Google Shape;246;gb1351cb715_2_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95" b="-1"/>
          <a:stretch/>
        </p:blipFill>
        <p:spPr>
          <a:xfrm>
            <a:off x="8409709" y="545549"/>
            <a:ext cx="734291" cy="681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56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gd7d30db7a5_0_372"/>
          <p:cNvSpPr txBox="1">
            <a:spLocks/>
          </p:cNvSpPr>
          <p:nvPr/>
        </p:nvSpPr>
        <p:spPr>
          <a:xfrm>
            <a:off x="251763" y="0"/>
            <a:ext cx="8437418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000" b="1" dirty="0" smtClean="0">
                <a:solidFill>
                  <a:schemeClr val="bg1"/>
                </a:solidFill>
              </a:rPr>
              <a:t>Monitoring: ongoing efforts / 1. New generation tide gauges (ISPRA)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63" y="642532"/>
            <a:ext cx="6295966" cy="546732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61018" y="1094509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examples</a:t>
            </a:r>
            <a:r>
              <a:rPr lang="it-IT" dirty="0" smtClean="0"/>
              <a:t>: </a:t>
            </a:r>
          </a:p>
          <a:p>
            <a:r>
              <a:rPr lang="it-IT" dirty="0" smtClean="0"/>
              <a:t>Cetraro (Calabria) and Capo Passero (</a:t>
            </a:r>
            <a:r>
              <a:rPr lang="it-IT" dirty="0" err="1" smtClean="0"/>
              <a:t>Sicily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5" name="Google Shape;246;gb1351cb715_2_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95" b="-1"/>
          <a:stretch/>
        </p:blipFill>
        <p:spPr>
          <a:xfrm>
            <a:off x="8409709" y="545549"/>
            <a:ext cx="734291" cy="681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17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2" y="1579419"/>
            <a:ext cx="4981739" cy="4378036"/>
          </a:xfrm>
          <a:prstGeom prst="rect">
            <a:avLst/>
          </a:prstGeom>
        </p:spPr>
      </p:pic>
      <p:sp>
        <p:nvSpPr>
          <p:cNvPr id="4" name="Google Shape;281;gd7d30db7a5_0_372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Monitoring: ongoing efforts / 2. gas/oil platforms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144" y="2611582"/>
            <a:ext cx="3459937" cy="33458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259" y="592046"/>
            <a:ext cx="2727452" cy="9282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403" y="1473818"/>
            <a:ext cx="2727453" cy="1091267"/>
          </a:xfrm>
          <a:prstGeom prst="rect">
            <a:avLst/>
          </a:prstGeom>
        </p:spPr>
      </p:pic>
      <p:cxnSp>
        <p:nvCxnSpPr>
          <p:cNvPr id="9" name="Connettore 1 8"/>
          <p:cNvCxnSpPr>
            <a:stCxn id="6" idx="1"/>
          </p:cNvCxnSpPr>
          <p:nvPr/>
        </p:nvCxnSpPr>
        <p:spPr>
          <a:xfrm flipH="1">
            <a:off x="3435927" y="1056181"/>
            <a:ext cx="2246332" cy="1839419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37352" y="592046"/>
            <a:ext cx="498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Ongoing</a:t>
            </a:r>
            <a:r>
              <a:rPr lang="it-IT" dirty="0" smtClean="0"/>
              <a:t> </a:t>
            </a:r>
            <a:r>
              <a:rPr lang="it-IT" dirty="0" err="1" smtClean="0"/>
              <a:t>project</a:t>
            </a:r>
            <a:r>
              <a:rPr lang="it-IT" dirty="0" smtClean="0"/>
              <a:t>: </a:t>
            </a:r>
            <a:r>
              <a:rPr lang="it-IT" dirty="0" err="1" smtClean="0"/>
              <a:t>installing</a:t>
            </a:r>
            <a:r>
              <a:rPr lang="it-IT" dirty="0" smtClean="0"/>
              <a:t> </a:t>
            </a:r>
            <a:r>
              <a:rPr lang="it-IT" dirty="0" err="1" smtClean="0"/>
              <a:t>seismometers</a:t>
            </a:r>
            <a:r>
              <a:rPr lang="it-IT" dirty="0" smtClean="0"/>
              <a:t>, pressure </a:t>
            </a:r>
            <a:r>
              <a:rPr lang="it-IT" dirty="0" err="1" smtClean="0"/>
              <a:t>sensors</a:t>
            </a:r>
            <a:r>
              <a:rPr lang="it-IT" dirty="0" smtClean="0"/>
              <a:t>, and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sea</a:t>
            </a:r>
            <a:r>
              <a:rPr lang="it-IT" dirty="0" smtClean="0"/>
              <a:t> state </a:t>
            </a:r>
            <a:r>
              <a:rPr lang="it-IT" dirty="0" err="1" smtClean="0"/>
              <a:t>sensors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Funded</a:t>
            </a:r>
            <a:r>
              <a:rPr lang="it-IT" dirty="0" smtClean="0"/>
              <a:t> by National Project (PON) </a:t>
            </a:r>
            <a:r>
              <a:rPr lang="it-IT" dirty="0" err="1" smtClean="0"/>
              <a:t>InSEA</a:t>
            </a:r>
            <a:endParaRPr lang="it-IT" dirty="0" smtClean="0"/>
          </a:p>
          <a:p>
            <a:r>
              <a:rPr lang="it-IT" dirty="0" smtClean="0"/>
              <a:t>INGV Lab in Gibilmanna, </a:t>
            </a:r>
            <a:r>
              <a:rPr lang="it-IT" dirty="0" err="1" smtClean="0"/>
              <a:t>Sicily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46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90981" y="823110"/>
            <a:ext cx="88705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it" sz="1800" dirty="0">
                <a:latin typeface="Arial" panose="020B0604020202020204" pitchFamily="34" charset="0"/>
                <a:cs typeface="Arial" panose="020B0604020202020204" pitchFamily="34" charset="0"/>
              </a:rPr>
              <a:t>InSEA project: enhancement of Western Ionian Sea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97353" y="1208128"/>
            <a:ext cx="91440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endParaRPr dirty="0">
              <a:solidFill>
                <a:schemeClr val="accent1"/>
              </a:solidFill>
            </a:endParaRPr>
          </a:p>
          <a:p>
            <a:pPr>
              <a:lnSpc>
                <a:spcPct val="115000"/>
              </a:lnSpc>
            </a:pPr>
            <a:r>
              <a:rPr lang="it" dirty="0">
                <a:solidFill>
                  <a:schemeClr val="accent1"/>
                </a:solidFill>
              </a:rPr>
              <a:t>National Operative Programme – Research and Innovation 2014-2020</a:t>
            </a:r>
            <a:endParaRPr dirty="0">
              <a:solidFill>
                <a:schemeClr val="accent1"/>
              </a:solidFill>
            </a:endParaRPr>
          </a:p>
          <a:p>
            <a:pPr>
              <a:lnSpc>
                <a:spcPct val="115000"/>
              </a:lnSpc>
            </a:pPr>
            <a:r>
              <a:rPr lang="it" b="1" dirty="0">
                <a:solidFill>
                  <a:schemeClr val="accent1"/>
                </a:solidFill>
              </a:rPr>
              <a:t>InSEA: </a:t>
            </a:r>
            <a:r>
              <a:rPr lang="it" dirty="0">
                <a:solidFill>
                  <a:schemeClr val="accent1"/>
                </a:solidFill>
              </a:rPr>
              <a:t>Initiatives in Supporting the consolidation and enhancement of EMSO infrastructure and related Activities</a:t>
            </a:r>
            <a:endParaRPr dirty="0">
              <a:solidFill>
                <a:schemeClr val="accent1"/>
              </a:solidFill>
            </a:endParaRPr>
          </a:p>
          <a:p>
            <a:pPr>
              <a:lnSpc>
                <a:spcPct val="115000"/>
              </a:lnSpc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263" name="Google Shape;263;p21"/>
          <p:cNvSpPr txBox="1"/>
          <p:nvPr/>
        </p:nvSpPr>
        <p:spPr>
          <a:xfrm>
            <a:off x="2571750" y="3175650"/>
            <a:ext cx="6461100" cy="2177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dirty="0">
                <a:solidFill>
                  <a:srgbClr val="FFFFFF"/>
                </a:solidFill>
              </a:rPr>
              <a:t>Catania Site:</a:t>
            </a:r>
            <a:endParaRPr dirty="0">
              <a:solidFill>
                <a:srgbClr val="FFFFFF"/>
              </a:solidFill>
            </a:endParaRPr>
          </a:p>
          <a:p>
            <a:pPr marL="457200" indent="-317500">
              <a:buClr>
                <a:srgbClr val="FFFFFF"/>
              </a:buClr>
              <a:buSzPts val="1400"/>
              <a:buChar char="●"/>
            </a:pPr>
            <a:r>
              <a:rPr lang="it" dirty="0">
                <a:solidFill>
                  <a:srgbClr val="FFFFFF"/>
                </a:solidFill>
              </a:rPr>
              <a:t>JB + 2 new multidisciplinary seafloor observatories: CALIPSO and DIONE</a:t>
            </a:r>
            <a:endParaRPr dirty="0">
              <a:solidFill>
                <a:srgbClr val="FFFFFF"/>
              </a:solidFill>
            </a:endParaRPr>
          </a:p>
          <a:p>
            <a:pPr marL="457200" indent="-317500">
              <a:buClr>
                <a:srgbClr val="FFFFFF"/>
              </a:buClr>
              <a:buSzPts val="1400"/>
              <a:buChar char="●"/>
            </a:pPr>
            <a:r>
              <a:rPr lang="it" dirty="0">
                <a:solidFill>
                  <a:srgbClr val="FFFFFF"/>
                </a:solidFill>
              </a:rPr>
              <a:t>shore station enhancement (ICT and power supply 2kVA)</a:t>
            </a:r>
            <a:endParaRPr dirty="0">
              <a:solidFill>
                <a:srgbClr val="FFFFFF"/>
              </a:solidFill>
            </a:endParaRPr>
          </a:p>
          <a:p>
            <a:pPr marL="457200" indent="-317500">
              <a:buClr>
                <a:srgbClr val="FFFFFF"/>
              </a:buClr>
              <a:buSzPts val="1400"/>
              <a:buChar char="●"/>
            </a:pPr>
            <a:r>
              <a:rPr lang="it" b="1" dirty="0">
                <a:solidFill>
                  <a:srgbClr val="FFFFFF"/>
                </a:solidFill>
              </a:rPr>
              <a:t>Ionian SMART cable pilot project</a:t>
            </a:r>
            <a:endParaRPr b="1" dirty="0">
              <a:solidFill>
                <a:srgbClr val="FFFFFF"/>
              </a:solidFill>
            </a:endParaRPr>
          </a:p>
          <a:p>
            <a:endParaRPr dirty="0">
              <a:solidFill>
                <a:srgbClr val="FFFFFF"/>
              </a:solidFill>
            </a:endParaRPr>
          </a:p>
          <a:p>
            <a:r>
              <a:rPr lang="it" dirty="0">
                <a:solidFill>
                  <a:srgbClr val="FFFFFF"/>
                </a:solidFill>
              </a:rPr>
              <a:t>Capo Passero Site (3500 m bsl, 100km E/O cable): </a:t>
            </a:r>
            <a:endParaRPr dirty="0">
              <a:solidFill>
                <a:srgbClr val="FFFFFF"/>
              </a:solidFill>
            </a:endParaRPr>
          </a:p>
          <a:p>
            <a:pPr marL="457200" indent="-317500">
              <a:buClr>
                <a:srgbClr val="FFFFFF"/>
              </a:buClr>
              <a:buSzPts val="1400"/>
              <a:buChar char="●"/>
            </a:pPr>
            <a:r>
              <a:rPr lang="it" dirty="0">
                <a:solidFill>
                  <a:srgbClr val="FFFFFF"/>
                </a:solidFill>
              </a:rPr>
              <a:t>JB + 2 new multidisciplinary seafloor observatories: TETI and DORIDE</a:t>
            </a:r>
            <a:endParaRPr dirty="0">
              <a:solidFill>
                <a:srgbClr val="FFFFFF"/>
              </a:solidFill>
            </a:endParaRPr>
          </a:p>
          <a:p>
            <a:pPr marL="457200" indent="-317500">
              <a:buClr>
                <a:srgbClr val="FFFFFF"/>
              </a:buClr>
              <a:buSzPts val="1400"/>
              <a:buChar char="●"/>
            </a:pPr>
            <a:r>
              <a:rPr lang="it" dirty="0">
                <a:solidFill>
                  <a:srgbClr val="FFFFFF"/>
                </a:solidFill>
              </a:rPr>
              <a:t>EMSO data center in Portopalo shore station </a:t>
            </a:r>
            <a:endParaRPr dirty="0">
              <a:solidFill>
                <a:srgbClr val="FFFFFF"/>
              </a:solidFill>
            </a:endParaRPr>
          </a:p>
          <a:p>
            <a:r>
              <a:rPr lang="it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429910" y="2075395"/>
            <a:ext cx="5042548" cy="3632678"/>
            <a:chOff x="272082" y="-624188"/>
            <a:chExt cx="6858000" cy="5143500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82" y="-624188"/>
              <a:ext cx="6858000" cy="5143500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2573465" y="1740868"/>
              <a:ext cx="1799041" cy="348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CALIPSO &amp; DIONE</a:t>
              </a:r>
              <a:endParaRPr lang="it-IT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2519997" y="1930946"/>
              <a:ext cx="84250" cy="8134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675257" y="2046981"/>
              <a:ext cx="1522165" cy="348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SMART CABLE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642564" y="3517926"/>
              <a:ext cx="1705530" cy="367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TETI &amp; DORIDE</a:t>
              </a:r>
              <a:endParaRPr lang="it-IT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Ovale 17"/>
            <p:cNvSpPr/>
            <p:nvPr/>
          </p:nvSpPr>
          <p:spPr>
            <a:xfrm>
              <a:off x="2708256" y="3789346"/>
              <a:ext cx="84250" cy="8134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0850" y="2075395"/>
            <a:ext cx="3653270" cy="3632678"/>
            <a:chOff x="-11" y="2186785"/>
            <a:chExt cx="2841970" cy="2814398"/>
          </a:xfrm>
        </p:grpSpPr>
        <p:pic>
          <p:nvPicPr>
            <p:cNvPr id="262" name="Google Shape;262;p21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" y="2186785"/>
              <a:ext cx="2395544" cy="2814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ttangolo 2"/>
            <p:cNvSpPr/>
            <p:nvPr/>
          </p:nvSpPr>
          <p:spPr>
            <a:xfrm>
              <a:off x="934472" y="3692672"/>
              <a:ext cx="1491114" cy="269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it-IT" sz="1000" b="1" dirty="0">
                  <a:solidFill>
                    <a:schemeClr val="bg2"/>
                  </a:solidFill>
                </a:rPr>
                <a:t>37.54765 N, 15.3975 E</a:t>
              </a:r>
              <a:endParaRPr lang="it-IT" sz="1000" b="1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280313" y="4301436"/>
              <a:ext cx="1561646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it-IT" sz="1000" b="1" dirty="0">
                  <a:solidFill>
                    <a:schemeClr val="bg2"/>
                  </a:solidFill>
                </a:rPr>
                <a:t>36.29687 N, 15.97839 E</a:t>
              </a:r>
            </a:p>
          </p:txBody>
        </p:sp>
      </p:grpSp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9" name="Google Shape;281;gd7d30db7a5_0_372"/>
          <p:cNvSpPr txBox="1">
            <a:spLocks/>
          </p:cNvSpPr>
          <p:nvPr/>
        </p:nvSpPr>
        <p:spPr>
          <a:xfrm>
            <a:off x="-180109" y="46049"/>
            <a:ext cx="9324109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000" b="1" dirty="0" smtClean="0">
                <a:solidFill>
                  <a:schemeClr val="bg1"/>
                </a:solidFill>
              </a:rPr>
              <a:t>Monitoring: ongoing efforts / 3. Deep-Sea Observatories + Smart Cables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54727" y="6040582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G. Marinaro et al., ESC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48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gd7d30db7a5_0_372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6868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Monitoring: ongoing efforts / </a:t>
            </a:r>
            <a:r>
              <a:rPr lang="en-GB" sz="2400" b="1" dirty="0">
                <a:solidFill>
                  <a:schemeClr val="bg1"/>
                </a:solidFill>
              </a:rPr>
              <a:t>4</a:t>
            </a:r>
            <a:r>
              <a:rPr lang="en-GB" sz="2400" b="1" dirty="0" smtClean="0">
                <a:solidFill>
                  <a:schemeClr val="bg1"/>
                </a:solidFill>
              </a:rPr>
              <a:t>. a new buoy project in the Ionian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7" y="767755"/>
            <a:ext cx="3994727" cy="550401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418182" y="767755"/>
            <a:ext cx="3725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Ongoing</a:t>
            </a:r>
            <a:r>
              <a:rPr lang="it-IT" dirty="0" smtClean="0"/>
              <a:t> </a:t>
            </a:r>
            <a:r>
              <a:rPr lang="it-IT" dirty="0" err="1" smtClean="0"/>
              <a:t>project</a:t>
            </a:r>
            <a:r>
              <a:rPr lang="it-IT" dirty="0" smtClean="0"/>
              <a:t>: </a:t>
            </a:r>
            <a:r>
              <a:rPr lang="it-IT" dirty="0" err="1" smtClean="0"/>
              <a:t>installing</a:t>
            </a:r>
            <a:r>
              <a:rPr lang="it-IT" dirty="0" smtClean="0"/>
              <a:t> pressure </a:t>
            </a:r>
            <a:r>
              <a:rPr lang="it-IT" dirty="0" err="1" smtClean="0"/>
              <a:t>sensor</a:t>
            </a:r>
            <a:r>
              <a:rPr lang="it-IT" dirty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depth</a:t>
            </a:r>
            <a:r>
              <a:rPr lang="it-IT" dirty="0" smtClean="0"/>
              <a:t>.</a:t>
            </a:r>
          </a:p>
          <a:p>
            <a:r>
              <a:rPr lang="it-IT" dirty="0" smtClean="0"/>
              <a:t>More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half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already</a:t>
            </a:r>
            <a:r>
              <a:rPr lang="it-IT" dirty="0" smtClean="0"/>
              <a:t> in the Lab.</a:t>
            </a:r>
          </a:p>
          <a:p>
            <a:endParaRPr lang="it-IT" dirty="0" smtClean="0"/>
          </a:p>
          <a:p>
            <a:r>
              <a:rPr lang="it-IT" dirty="0" err="1" smtClean="0"/>
              <a:t>Funded</a:t>
            </a:r>
            <a:r>
              <a:rPr lang="it-IT" dirty="0" smtClean="0"/>
              <a:t> by National Project (PON) </a:t>
            </a:r>
            <a:r>
              <a:rPr lang="it-IT" dirty="0" err="1" smtClean="0"/>
              <a:t>InSEA</a:t>
            </a:r>
            <a:endParaRPr lang="it-IT" dirty="0" smtClean="0"/>
          </a:p>
          <a:p>
            <a:r>
              <a:rPr lang="it-IT" dirty="0" smtClean="0"/>
              <a:t>INGV Lab in Gibilmanna, </a:t>
            </a:r>
            <a:r>
              <a:rPr lang="it-IT" dirty="0" err="1" smtClean="0"/>
              <a:t>Sicily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6849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307261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</a:rPr>
              <a:t>Mitigation</a:t>
            </a:r>
            <a:r>
              <a:rPr lang="it-IT" sz="2800" b="1" dirty="0" smtClean="0">
                <a:solidFill>
                  <a:schemeClr val="bg1"/>
                </a:solidFill>
              </a:rPr>
              <a:t> and last </a:t>
            </a:r>
            <a:r>
              <a:rPr lang="it-IT" sz="2800" b="1" dirty="0" err="1" smtClean="0">
                <a:solidFill>
                  <a:schemeClr val="bg1"/>
                </a:solidFill>
              </a:rPr>
              <a:t>mile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activities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it-IT" dirty="0">
                <a:solidFill>
                  <a:schemeClr val="bg2"/>
                </a:solidFill>
              </a:rPr>
              <a:t>NEAMWave2020/21</a:t>
            </a:r>
          </a:p>
          <a:p>
            <a:pPr lvl="1"/>
            <a:r>
              <a:rPr lang="it-IT" dirty="0">
                <a:solidFill>
                  <a:schemeClr val="bg2"/>
                </a:solidFill>
              </a:rPr>
              <a:t>Tsunami </a:t>
            </a:r>
            <a:r>
              <a:rPr lang="it-IT" dirty="0" err="1">
                <a:solidFill>
                  <a:schemeClr val="bg2"/>
                </a:solidFill>
              </a:rPr>
              <a:t>Risk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perception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studies</a:t>
            </a:r>
            <a:endParaRPr lang="it-IT" dirty="0">
              <a:solidFill>
                <a:schemeClr val="bg2"/>
              </a:solidFill>
            </a:endParaRPr>
          </a:p>
          <a:p>
            <a:pPr lvl="1"/>
            <a:r>
              <a:rPr lang="it-IT" dirty="0">
                <a:solidFill>
                  <a:schemeClr val="bg2"/>
                </a:solidFill>
              </a:rPr>
              <a:t>Io Non Rischio </a:t>
            </a:r>
            <a:r>
              <a:rPr lang="it-IT" dirty="0" err="1">
                <a:solidFill>
                  <a:schemeClr val="bg2"/>
                </a:solidFill>
              </a:rPr>
              <a:t>campaigns</a:t>
            </a:r>
            <a:r>
              <a:rPr lang="it-IT" dirty="0">
                <a:solidFill>
                  <a:schemeClr val="bg2"/>
                </a:solidFill>
              </a:rPr>
              <a:t> (</a:t>
            </a:r>
            <a:r>
              <a:rPr lang="it-IT" dirty="0" err="1">
                <a:solidFill>
                  <a:schemeClr val="bg2"/>
                </a:solidFill>
              </a:rPr>
              <a:t>October</a:t>
            </a:r>
            <a:r>
              <a:rPr lang="it-IT" dirty="0">
                <a:solidFill>
                  <a:schemeClr val="bg2"/>
                </a:solidFill>
              </a:rPr>
              <a:t> 2021)</a:t>
            </a:r>
          </a:p>
          <a:p>
            <a:pPr lvl="1"/>
            <a:r>
              <a:rPr lang="it-IT" dirty="0">
                <a:solidFill>
                  <a:schemeClr val="bg2"/>
                </a:solidFill>
              </a:rPr>
              <a:t>Tsunami Ready</a:t>
            </a:r>
          </a:p>
          <a:p>
            <a:pPr lvl="1"/>
            <a:r>
              <a:rPr lang="it-IT" dirty="0">
                <a:solidFill>
                  <a:schemeClr val="bg2"/>
                </a:solidFill>
              </a:rPr>
              <a:t>WTAD 2021</a:t>
            </a:r>
          </a:p>
          <a:p>
            <a:pPr lvl="1"/>
            <a:r>
              <a:rPr lang="it-IT" dirty="0">
                <a:solidFill>
                  <a:schemeClr val="bg2"/>
                </a:solidFill>
              </a:rPr>
              <a:t>IT-ALERT</a:t>
            </a:r>
          </a:p>
          <a:p>
            <a:endParaRPr lang="it-IT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277090" y="3"/>
            <a:ext cx="9324108" cy="11430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400" b="1" dirty="0" err="1" smtClean="0">
                <a:solidFill>
                  <a:schemeClr val="bg1"/>
                </a:solidFill>
              </a:rPr>
              <a:t>Mitigation</a:t>
            </a:r>
            <a:r>
              <a:rPr lang="it-IT" sz="2400" b="1" dirty="0" smtClean="0">
                <a:solidFill>
                  <a:schemeClr val="bg1"/>
                </a:solidFill>
              </a:rPr>
              <a:t> and last </a:t>
            </a:r>
            <a:r>
              <a:rPr lang="it-IT" sz="2400" b="1" dirty="0" err="1" smtClean="0">
                <a:solidFill>
                  <a:schemeClr val="bg1"/>
                </a:solidFill>
              </a:rPr>
              <a:t>mile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activities</a:t>
            </a:r>
            <a:r>
              <a:rPr lang="it-IT" sz="2400" b="1" dirty="0" smtClean="0">
                <a:solidFill>
                  <a:schemeClr val="bg1"/>
                </a:solidFill>
              </a:rPr>
              <a:t>/1</a:t>
            </a:r>
            <a:r>
              <a:rPr lang="it-IT" sz="2400" b="1" dirty="0">
                <a:solidFill>
                  <a:schemeClr val="bg1"/>
                </a:solidFill>
              </a:rPr>
              <a:t>: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NEAMWAVE21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726" y="571503"/>
            <a:ext cx="1593273" cy="453733"/>
          </a:xfrm>
          <a:prstGeom prst="rect">
            <a:avLst/>
          </a:prstGeom>
        </p:spPr>
      </p:pic>
      <p:pic>
        <p:nvPicPr>
          <p:cNvPr id="5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321" y="1346202"/>
            <a:ext cx="3369679" cy="448656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43003"/>
            <a:ext cx="5677339" cy="250998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7503" y="5226416"/>
            <a:ext cx="4502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Played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on NEAMWave20 </a:t>
            </a:r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day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(March 9, 2021)</a:t>
            </a:r>
          </a:p>
          <a:p>
            <a:endParaRPr lang="it-IT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Replayed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on WTAD for Malta </a:t>
            </a:r>
            <a:r>
              <a:rPr lang="it-IT" dirty="0" err="1" smtClean="0">
                <a:latin typeface="Calibri" charset="0"/>
                <a:ea typeface="Calibri" charset="0"/>
                <a:cs typeface="Calibri" charset="0"/>
              </a:rPr>
              <a:t>exercise</a:t>
            </a:r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 (Nov.5, 2021)</a:t>
            </a:r>
            <a:endParaRPr lang="it-IT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918875"/>
              </p:ext>
            </p:extLst>
          </p:nvPr>
        </p:nvGraphicFramePr>
        <p:xfrm>
          <a:off x="2558867" y="3589482"/>
          <a:ext cx="2822112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1491981"/>
                <a:gridCol w="1330131"/>
              </a:tblGrid>
              <a:tr h="116473"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Earthquake parameters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M</a:t>
                      </a:r>
                      <a:r>
                        <a:rPr lang="en-GB" sz="1000" b="1" baseline="-25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w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7</a:t>
                      </a:r>
                      <a:r>
                        <a:rPr lang="en-US" sz="1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.</a:t>
                      </a:r>
                      <a:r>
                        <a:rPr lang="en-GB" sz="1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9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Longitude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16.95 °E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Latitude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37.12 °N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Depth (km)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10.0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Rupture Area (km</a:t>
                      </a:r>
                      <a:r>
                        <a:rPr lang="en-GB" sz="1000" b="1" baseline="3000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2</a:t>
                      </a: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)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~11000</a:t>
                      </a:r>
                      <a:endParaRPr lang="it-IT" sz="1100" dirty="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Slip (m)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2.7</a:t>
                      </a:r>
                      <a:r>
                        <a:rPr lang="en-GB" sz="1000" b="1" dirty="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 (</a:t>
                      </a:r>
                      <a:r>
                        <a:rPr lang="en-GB" sz="1000" dirty="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average)</a:t>
                      </a:r>
                      <a:endParaRPr lang="it-IT" sz="1100" dirty="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Rigidity (GPa)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000" dirty="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~30</a:t>
                      </a:r>
                      <a:endParaRPr lang="it-IT" sz="1100" dirty="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473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Rake</a:t>
                      </a:r>
                      <a:endParaRPr lang="it-IT" sz="110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Arial" charset="0"/>
                          <a:ea typeface="Cambria" charset="0"/>
                          <a:cs typeface="Arial" charset="0"/>
                        </a:rPr>
                        <a:t>90</a:t>
                      </a:r>
                      <a:endParaRPr lang="it-IT" sz="1100" dirty="0">
                        <a:effectLst/>
                        <a:latin typeface="Arial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50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277090" y="3"/>
            <a:ext cx="9324108" cy="11430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400" b="1" dirty="0" err="1" smtClean="0">
                <a:solidFill>
                  <a:schemeClr val="bg1"/>
                </a:solidFill>
              </a:rPr>
              <a:t>Mitigation</a:t>
            </a:r>
            <a:r>
              <a:rPr lang="it-IT" sz="2400" b="1" dirty="0" smtClean="0">
                <a:solidFill>
                  <a:schemeClr val="bg1"/>
                </a:solidFill>
              </a:rPr>
              <a:t> and last </a:t>
            </a:r>
            <a:r>
              <a:rPr lang="it-IT" sz="2400" b="1" dirty="0" err="1" smtClean="0">
                <a:solidFill>
                  <a:schemeClr val="bg1"/>
                </a:solidFill>
              </a:rPr>
              <a:t>mile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activities</a:t>
            </a:r>
            <a:r>
              <a:rPr lang="it-IT" sz="2400" b="1" dirty="0" smtClean="0">
                <a:solidFill>
                  <a:schemeClr val="bg1"/>
                </a:solidFill>
              </a:rPr>
              <a:t>/1</a:t>
            </a:r>
            <a:r>
              <a:rPr lang="it-IT" sz="2400" b="1" dirty="0">
                <a:solidFill>
                  <a:schemeClr val="bg1"/>
                </a:solidFill>
              </a:rPr>
              <a:t>:</a:t>
            </a:r>
            <a:r>
              <a:rPr lang="it-IT" sz="2400" b="1" dirty="0" smtClean="0">
                <a:solidFill>
                  <a:schemeClr val="bg1"/>
                </a:solidFill>
              </a:rPr>
              <a:t> NEAMWAVE20 /21</a:t>
            </a:r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26" y="787403"/>
            <a:ext cx="2235200" cy="711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3" y="2109357"/>
            <a:ext cx="2512352" cy="37799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26" y="1780309"/>
            <a:ext cx="2434679" cy="362988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821" y="787403"/>
            <a:ext cx="2565678" cy="321194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096" y="4121722"/>
            <a:ext cx="1788564" cy="257694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8171" y="771242"/>
            <a:ext cx="3395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NEAMWave20/21 in Minturno, </a:t>
            </a:r>
          </a:p>
          <a:p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Italian</a:t>
            </a:r>
            <a:r>
              <a:rPr lang="it-IT" dirty="0" smtClean="0"/>
              <a:t> </a:t>
            </a:r>
            <a:r>
              <a:rPr lang="it-IT" dirty="0" err="1" smtClean="0"/>
              <a:t>municipalities</a:t>
            </a:r>
            <a:endParaRPr lang="it-IT" dirty="0" smtClean="0"/>
          </a:p>
          <a:p>
            <a:r>
              <a:rPr lang="it-IT" dirty="0" err="1" smtClean="0"/>
              <a:t>running</a:t>
            </a:r>
            <a:r>
              <a:rPr lang="it-IT" dirty="0" smtClean="0"/>
              <a:t> for Tsunami Ready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7340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6810" y="-234231"/>
            <a:ext cx="8886353" cy="994172"/>
          </a:xfrm>
        </p:spPr>
        <p:txBody>
          <a:bodyPr>
            <a:normAutofit/>
          </a:bodyPr>
          <a:lstStyle/>
          <a:p>
            <a:pPr algn="r"/>
            <a:r>
              <a:rPr lang="it-IT" sz="2800" b="1" dirty="0" err="1">
                <a:solidFill>
                  <a:schemeClr val="bg1"/>
                </a:solidFill>
              </a:rPr>
              <a:t>Mitigation</a:t>
            </a:r>
            <a:r>
              <a:rPr lang="it-IT" sz="2800" b="1" dirty="0">
                <a:solidFill>
                  <a:schemeClr val="bg1"/>
                </a:solidFill>
              </a:rPr>
              <a:t> and last </a:t>
            </a:r>
            <a:r>
              <a:rPr lang="it-IT" sz="2800" b="1" dirty="0" err="1">
                <a:solidFill>
                  <a:schemeClr val="bg1"/>
                </a:solidFill>
              </a:rPr>
              <a:t>mile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  <a:r>
              <a:rPr lang="it-IT" sz="2800" b="1" dirty="0" err="1">
                <a:solidFill>
                  <a:schemeClr val="bg1"/>
                </a:solidFill>
              </a:rPr>
              <a:t>activities</a:t>
            </a:r>
            <a:r>
              <a:rPr lang="it-IT" sz="2800" b="1" dirty="0">
                <a:solidFill>
                  <a:schemeClr val="bg1"/>
                </a:solidFill>
              </a:rPr>
              <a:t>: </a:t>
            </a:r>
            <a:r>
              <a:rPr lang="it-IT" sz="2800" b="1" dirty="0" smtClean="0">
                <a:solidFill>
                  <a:schemeClr val="bg1"/>
                </a:solidFill>
              </a:rPr>
              <a:t>2. </a:t>
            </a:r>
            <a:r>
              <a:rPr lang="it-IT" sz="2800" b="1" dirty="0" err="1" smtClean="0">
                <a:solidFill>
                  <a:schemeClr val="bg1"/>
                </a:solidFill>
              </a:rPr>
              <a:t>Risk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perception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study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38945" y="5820008"/>
            <a:ext cx="580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2"/>
                </a:solidFill>
              </a:rPr>
              <a:t>(</a:t>
            </a:r>
            <a:r>
              <a:rPr lang="it-IT" sz="1200" dirty="0">
                <a:solidFill>
                  <a:schemeClr val="bg2"/>
                </a:solidFill>
              </a:rPr>
              <a:t>A. Cerase, M. </a:t>
            </a:r>
            <a:r>
              <a:rPr lang="it-IT" sz="1200" dirty="0" err="1">
                <a:solidFill>
                  <a:schemeClr val="bg2"/>
                </a:solidFill>
              </a:rPr>
              <a:t>Crescimbene</a:t>
            </a:r>
            <a:r>
              <a:rPr lang="it-IT" sz="1200" dirty="0">
                <a:solidFill>
                  <a:schemeClr val="bg2"/>
                </a:solidFill>
              </a:rPr>
              <a:t>, </a:t>
            </a:r>
            <a:r>
              <a:rPr lang="it-IT" sz="1200" dirty="0" err="1">
                <a:solidFill>
                  <a:schemeClr val="bg2"/>
                </a:solidFill>
              </a:rPr>
              <a:t>F</a:t>
            </a:r>
            <a:r>
              <a:rPr lang="it-IT" sz="1200" dirty="0">
                <a:solidFill>
                  <a:schemeClr val="bg2"/>
                </a:solidFill>
              </a:rPr>
              <a:t>. La Longa, A. Amato, </a:t>
            </a:r>
            <a:r>
              <a:rPr lang="it-IT" sz="1200" dirty="0" smtClean="0">
                <a:solidFill>
                  <a:schemeClr val="bg2"/>
                </a:solidFill>
              </a:rPr>
              <a:t>NHESS, 2019)</a:t>
            </a:r>
          </a:p>
          <a:p>
            <a:r>
              <a:rPr lang="it-IT" sz="1200" dirty="0" smtClean="0">
                <a:solidFill>
                  <a:schemeClr val="bg2"/>
                </a:solidFill>
              </a:rPr>
              <a:t>CUGLIARI ET AL. (2021), in progress</a:t>
            </a:r>
            <a:endParaRPr lang="it-IT" sz="1200" dirty="0">
              <a:solidFill>
                <a:schemeClr val="bg2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14" y="794981"/>
            <a:ext cx="4814449" cy="4209649"/>
          </a:xfrm>
          <a:prstGeom prst="rect">
            <a:avLst/>
          </a:prstGeom>
        </p:spPr>
      </p:pic>
      <p:pic>
        <p:nvPicPr>
          <p:cNvPr id="9" name="Google Shape;151;gd7d30db7a5_0_3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303818"/>
            <a:ext cx="731743" cy="2770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ella 9">
            <a:extLst>
              <a:ext uri="{FF2B5EF4-FFF2-40B4-BE49-F238E27FC236}">
                <a16:creationId xmlns:a16="http://schemas.microsoft.com/office/drawing/2014/main" xmlns="" id="{595B8627-C205-AB4E-A59D-A6AEC014F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390051"/>
              </p:ext>
            </p:extLst>
          </p:nvPr>
        </p:nvGraphicFramePr>
        <p:xfrm>
          <a:off x="0" y="1078401"/>
          <a:ext cx="4218714" cy="1886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57">
                  <a:extLst>
                    <a:ext uri="{9D8B030D-6E8A-4147-A177-3AD203B41FA5}">
                      <a16:colId xmlns:a16="http://schemas.microsoft.com/office/drawing/2014/main" xmlns="" val="3889177796"/>
                    </a:ext>
                  </a:extLst>
                </a:gridCol>
                <a:gridCol w="2109357">
                  <a:extLst>
                    <a:ext uri="{9D8B030D-6E8A-4147-A177-3AD203B41FA5}">
                      <a16:colId xmlns:a16="http://schemas.microsoft.com/office/drawing/2014/main" xmlns="" val="3773435815"/>
                    </a:ext>
                  </a:extLst>
                </a:gridCol>
              </a:tblGrid>
              <a:tr h="404586">
                <a:tc gridSpan="2">
                  <a:txBody>
                    <a:bodyPr/>
                    <a:lstStyle/>
                    <a:p>
                      <a:pPr algn="ctr"/>
                      <a:r>
                        <a:rPr lang="it-IT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Total survey </a:t>
                      </a:r>
                      <a:r>
                        <a:rPr lang="it-IT" sz="11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coverage</a:t>
                      </a:r>
                      <a:r>
                        <a:rPr lang="it-IT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 in </a:t>
                      </a:r>
                      <a:r>
                        <a:rPr lang="it-IT" sz="11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coastal</a:t>
                      </a:r>
                      <a:r>
                        <a:rPr lang="it-IT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 </a:t>
                      </a:r>
                      <a:r>
                        <a:rPr lang="it-IT" sz="1100" b="1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municipalities</a:t>
                      </a:r>
                      <a:r>
                        <a:rPr lang="it-IT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 (CATI) </a:t>
                      </a:r>
                    </a:p>
                    <a:p>
                      <a:pPr algn="ctr"/>
                      <a:r>
                        <a:rPr lang="it-IT" sz="11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</a:rPr>
                        <a:t>2018 | 2020 | 2021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9286541"/>
                  </a:ext>
                </a:extLst>
              </a:tr>
              <a:tr h="236645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Surveyed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coastal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regions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53% (8/15)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077805529"/>
                  </a:ext>
                </a:extLst>
              </a:tr>
              <a:tr h="236645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Surveyed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coastal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municipalities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70% – (450/645)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337618283"/>
                  </a:ext>
                </a:extLst>
              </a:tr>
              <a:tr h="557261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respondents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5.842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representative</a:t>
                      </a:r>
                      <a:r>
                        <a:rPr lang="it-IT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about</a:t>
                      </a:r>
                      <a:r>
                        <a:rPr lang="it-IT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12mln </a:t>
                      </a:r>
                      <a:r>
                        <a:rPr lang="it-IT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people</a:t>
                      </a:r>
                      <a:endParaRPr lang="it-IT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(7.342 with </a:t>
                      </a:r>
                      <a:r>
                        <a:rPr lang="it-IT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Telepanel</a:t>
                      </a:r>
                      <a:r>
                        <a:rPr lang="it-IT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4121787950"/>
                  </a:ext>
                </a:extLst>
              </a:tr>
              <a:tr h="451334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Km of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surveyed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coastline</a:t>
                      </a:r>
                      <a:endParaRPr lang="it-IT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77,9%</a:t>
                      </a:r>
                    </a:p>
                    <a:p>
                      <a:pPr algn="ctr"/>
                      <a:r>
                        <a:rPr lang="it-IT" sz="900" b="0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(6.166km/7.915km)</a:t>
                      </a:r>
                      <a:endParaRPr lang="it-IT" sz="9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644018980"/>
                  </a:ext>
                </a:extLst>
              </a:tr>
            </a:tbl>
          </a:graphicData>
        </a:graphic>
      </p:graphicFrame>
      <p:graphicFrame>
        <p:nvGraphicFramePr>
          <p:cNvPr id="8" name="Tabella 14">
            <a:extLst>
              <a:ext uri="{FF2B5EF4-FFF2-40B4-BE49-F238E27FC236}">
                <a16:creationId xmlns:a16="http://schemas.microsoft.com/office/drawing/2014/main" xmlns="" id="{4E745C66-1AAA-AA49-84BA-DAD425A09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6741"/>
              </p:ext>
            </p:extLst>
          </p:nvPr>
        </p:nvGraphicFramePr>
        <p:xfrm>
          <a:off x="0" y="3533895"/>
          <a:ext cx="4218714" cy="1012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57">
                  <a:extLst>
                    <a:ext uri="{9D8B030D-6E8A-4147-A177-3AD203B41FA5}">
                      <a16:colId xmlns:a16="http://schemas.microsoft.com/office/drawing/2014/main" xmlns="" val="2156592727"/>
                    </a:ext>
                  </a:extLst>
                </a:gridCol>
                <a:gridCol w="2109357">
                  <a:extLst>
                    <a:ext uri="{9D8B030D-6E8A-4147-A177-3AD203B41FA5}">
                      <a16:colId xmlns:a16="http://schemas.microsoft.com/office/drawing/2014/main" xmlns="" val="501782301"/>
                    </a:ext>
                  </a:extLst>
                </a:gridCol>
              </a:tblGrid>
              <a:tr h="273569">
                <a:tc gridSpan="2"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it-IT" sz="1100" b="1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  <a:ea typeface="+mn-ea"/>
                          <a:cs typeface="+mn-cs"/>
                        </a:rPr>
                        <a:t>2021 – </a:t>
                      </a:r>
                      <a:r>
                        <a:rPr lang="it-IT" sz="1100" b="1" i="0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  <a:ea typeface="+mn-ea"/>
                          <a:cs typeface="+mn-cs"/>
                        </a:rPr>
                        <a:t>Telepanel</a:t>
                      </a:r>
                      <a:r>
                        <a:rPr lang="it-IT" sz="1100" b="1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venir Medium" panose="02000503020000020003" pitchFamily="2" charset="0"/>
                          <a:ea typeface="+mn-ea"/>
                          <a:cs typeface="+mn-cs"/>
                        </a:rPr>
                        <a:t> (General public)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9002515"/>
                  </a:ext>
                </a:extLst>
              </a:tr>
              <a:tr h="722973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1500 </a:t>
                      </a:r>
                      <a:r>
                        <a:rPr lang="it-IT" sz="1200" dirty="0" err="1"/>
                        <a:t>total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respondents</a:t>
                      </a:r>
                      <a:endParaRPr lang="it-IT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Nationwide </a:t>
                      </a:r>
                      <a:r>
                        <a:rPr lang="it-IT" sz="1100" dirty="0" err="1"/>
                        <a:t>distributed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according</a:t>
                      </a:r>
                      <a:r>
                        <a:rPr lang="it-IT" sz="1100" dirty="0"/>
                        <a:t> to: </a:t>
                      </a:r>
                      <a:r>
                        <a:rPr lang="it-IT" sz="1100" dirty="0" err="1"/>
                        <a:t>age</a:t>
                      </a:r>
                      <a:r>
                        <a:rPr lang="it-IT" sz="1100" dirty="0"/>
                        <a:t>, gender, </a:t>
                      </a:r>
                      <a:r>
                        <a:rPr lang="it-IT" sz="1100" dirty="0" err="1"/>
                        <a:t>geographic</a:t>
                      </a:r>
                      <a:r>
                        <a:rPr lang="it-IT" sz="1100" dirty="0"/>
                        <a:t> area, educational </a:t>
                      </a:r>
                      <a:r>
                        <a:rPr lang="it-IT" sz="1100" dirty="0" err="1"/>
                        <a:t>qualification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variables</a:t>
                      </a:r>
                      <a:r>
                        <a:rPr lang="it-IT" sz="1100" dirty="0"/>
                        <a:t>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550436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xmlns="" id="{C3AEE3E0-0B0B-A249-97AC-D2C454BFF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241765"/>
              </p:ext>
            </p:extLst>
          </p:nvPr>
        </p:nvGraphicFramePr>
        <p:xfrm>
          <a:off x="0" y="662654"/>
          <a:ext cx="6264916" cy="3525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BDA6E223-1C72-CF4E-9D16-AC592B8C2A7A}"/>
              </a:ext>
            </a:extLst>
          </p:cNvPr>
          <p:cNvSpPr txBox="1"/>
          <p:nvPr/>
        </p:nvSpPr>
        <p:spPr>
          <a:xfrm>
            <a:off x="6264916" y="935580"/>
            <a:ext cx="2530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tsunami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perceived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differently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by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coastal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residents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compared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to the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average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it-IT" sz="1200" b="1" dirty="0" err="1">
                <a:latin typeface="Calibri" charset="0"/>
                <a:ea typeface="Calibri" charset="0"/>
                <a:cs typeface="Calibri" charset="0"/>
              </a:rPr>
              <a:t>Telepanel</a:t>
            </a:r>
            <a:r>
              <a:rPr lang="it-IT" sz="1200" b="1" dirty="0">
                <a:latin typeface="Calibri" charset="0"/>
                <a:ea typeface="Calibri" charset="0"/>
                <a:cs typeface="Calibri" charset="0"/>
              </a:rPr>
              <a:t>(general public</a:t>
            </a:r>
            <a:r>
              <a:rPr lang="it-IT" sz="1200" b="1" dirty="0" smtClean="0">
                <a:latin typeface="Calibri" charset="0"/>
                <a:ea typeface="Calibri" charset="0"/>
                <a:cs typeface="Calibri" charset="0"/>
              </a:rPr>
              <a:t>)?</a:t>
            </a:r>
            <a:endParaRPr lang="it-IT" sz="12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7F08FC20-EDCF-794F-89E7-2BCE69B8377E}"/>
              </a:ext>
            </a:extLst>
          </p:cNvPr>
          <p:cNvSpPr txBox="1"/>
          <p:nvPr/>
        </p:nvSpPr>
        <p:spPr>
          <a:xfrm>
            <a:off x="436295" y="54685"/>
            <a:ext cx="906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Tsunami </a:t>
            </a:r>
            <a:r>
              <a:rPr lang="it-IT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Perception</a:t>
            </a:r>
            <a:r>
              <a:rPr lang="it-IT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Surveys</a:t>
            </a:r>
            <a:r>
              <a:rPr lang="it-IT" sz="28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– 2018|2020|2021</a:t>
            </a:r>
          </a:p>
        </p:txBody>
      </p:sp>
      <p:graphicFrame>
        <p:nvGraphicFramePr>
          <p:cNvPr id="34" name="Grafico 33">
            <a:extLst>
              <a:ext uri="{FF2B5EF4-FFF2-40B4-BE49-F238E27FC236}">
                <a16:creationId xmlns:a16="http://schemas.microsoft.com/office/drawing/2014/main" xmlns="" id="{8350E285-4C9D-394F-A83E-BE5D4DB691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211524"/>
              </p:ext>
            </p:extLst>
          </p:nvPr>
        </p:nvGraphicFramePr>
        <p:xfrm>
          <a:off x="2651228" y="4561806"/>
          <a:ext cx="4639783" cy="177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CD5C3EE4-8F23-1F4A-A4F5-6C40C8109D9D}"/>
              </a:ext>
            </a:extLst>
          </p:cNvPr>
          <p:cNvSpPr txBox="1"/>
          <p:nvPr/>
        </p:nvSpPr>
        <p:spPr>
          <a:xfrm>
            <a:off x="2651227" y="4460733"/>
            <a:ext cx="46397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Which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 </a:t>
            </a:r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channels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/</a:t>
            </a:r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sources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 </a:t>
            </a:r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you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 </a:t>
            </a:r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want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 to </a:t>
            </a:r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receive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 tsunami </a:t>
            </a:r>
            <a:r>
              <a:rPr lang="it-IT" sz="1050" b="1" dirty="0" err="1">
                <a:solidFill>
                  <a:schemeClr val="dk1"/>
                </a:solidFill>
                <a:latin typeface="Avenir Book" panose="02000503020000020003" pitchFamily="2" charset="0"/>
              </a:rPr>
              <a:t>warnings</a:t>
            </a:r>
            <a:r>
              <a:rPr lang="it-IT" sz="1050" b="1" dirty="0">
                <a:solidFill>
                  <a:schemeClr val="dk1"/>
                </a:solidFill>
                <a:latin typeface="Avenir Book" panose="02000503020000020003" pitchFamily="2" charset="0"/>
              </a:rPr>
              <a:t> from?</a:t>
            </a:r>
            <a:endParaRPr lang="it-IT" sz="1050" b="1" dirty="0"/>
          </a:p>
        </p:txBody>
      </p:sp>
    </p:spTree>
    <p:extLst>
      <p:ext uri="{BB962C8B-B14F-4D97-AF65-F5344CB8AC3E}">
        <p14:creationId xmlns:p14="http://schemas.microsoft.com/office/powerpoint/2010/main" val="1580473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84018" y="-205905"/>
            <a:ext cx="9240982" cy="994172"/>
          </a:xfrm>
        </p:spPr>
        <p:txBody>
          <a:bodyPr>
            <a:noAutofit/>
          </a:bodyPr>
          <a:lstStyle/>
          <a:p>
            <a:pPr algn="r"/>
            <a:r>
              <a:rPr lang="it-IT" sz="2800" smtClean="0">
                <a:solidFill>
                  <a:schemeClr val="bg1"/>
                </a:solidFill>
              </a:rPr>
              <a:t>WARNING / CAT-INGV </a:t>
            </a:r>
            <a:r>
              <a:rPr lang="it-IT" sz="2800" dirty="0" smtClean="0">
                <a:solidFill>
                  <a:schemeClr val="bg1"/>
                </a:solidFill>
              </a:rPr>
              <a:t>in the </a:t>
            </a:r>
            <a:r>
              <a:rPr lang="it-IT" sz="2800" dirty="0" err="1" smtClean="0">
                <a:solidFill>
                  <a:schemeClr val="bg1"/>
                </a:solidFill>
              </a:rPr>
              <a:t>monitoring</a:t>
            </a:r>
            <a:r>
              <a:rPr lang="it-IT" sz="2800" dirty="0" smtClean="0">
                <a:solidFill>
                  <a:schemeClr val="bg1"/>
                </a:solidFill>
              </a:rPr>
              <a:t> room @ INGV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5" name="Immagine 4" descr="../../cose-CAT-maggio-giugno2017/foto-sala-cat/SALA%20SISMICA%20CONFIG.%20TSUNAMI%2007.02.2018%20%5B3%5D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929" y="788267"/>
            <a:ext cx="8094162" cy="51611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4336473" y="4241226"/>
            <a:ext cx="4322618" cy="1477328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100" dirty="0" smtClean="0"/>
              <a:t>21 </a:t>
            </a:r>
            <a:r>
              <a:rPr lang="it-IT" sz="2100" dirty="0" err="1" smtClean="0"/>
              <a:t>alert</a:t>
            </a:r>
            <a:r>
              <a:rPr lang="it-IT" sz="2100" dirty="0" smtClean="0"/>
              <a:t> </a:t>
            </a:r>
            <a:r>
              <a:rPr lang="it-IT" sz="2100" dirty="0" err="1" smtClean="0"/>
              <a:t>messages</a:t>
            </a:r>
            <a:r>
              <a:rPr lang="it-IT" sz="2100" dirty="0" smtClean="0"/>
              <a:t> </a:t>
            </a:r>
            <a:r>
              <a:rPr lang="it-IT" sz="2100" dirty="0" err="1" smtClean="0"/>
              <a:t>since</a:t>
            </a:r>
            <a:r>
              <a:rPr lang="it-IT" sz="2100" dirty="0" smtClean="0"/>
              <a:t> 2017</a:t>
            </a:r>
          </a:p>
          <a:p>
            <a:pPr marL="342900" indent="-342900">
              <a:buFontTx/>
              <a:buChar char="-"/>
            </a:pP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Watch </a:t>
            </a:r>
          </a:p>
          <a:p>
            <a:pPr marL="342900" indent="-342900">
              <a:buFontTx/>
              <a:buChar char="-"/>
            </a:pPr>
            <a:r>
              <a:rPr lang="it-IT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</a:t>
            </a:r>
            <a:r>
              <a:rPr lang="it-IT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Advisory</a:t>
            </a:r>
            <a:endParaRPr lang="it-IT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12 Information</a:t>
            </a:r>
          </a:p>
          <a:p>
            <a:pPr marL="342900" indent="-342900">
              <a:buFontTx/>
              <a:buChar char="-"/>
            </a:pPr>
            <a:r>
              <a:rPr lang="it-IT" sz="2100" b="1" dirty="0" smtClean="0"/>
              <a:t>6 </a:t>
            </a:r>
            <a:r>
              <a:rPr lang="it-IT" sz="2100" b="1" dirty="0" err="1" smtClean="0"/>
              <a:t>messages</a:t>
            </a:r>
            <a:r>
              <a:rPr lang="it-IT" sz="2100" b="1" dirty="0" smtClean="0"/>
              <a:t> in 2021 (3 A + 3 I)</a:t>
            </a:r>
          </a:p>
        </p:txBody>
      </p:sp>
    </p:spTree>
    <p:extLst>
      <p:ext uri="{BB962C8B-B14F-4D97-AF65-F5344CB8AC3E}">
        <p14:creationId xmlns:p14="http://schemas.microsoft.com/office/powerpoint/2010/main" val="5664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8374" y="-193970"/>
            <a:ext cx="7398965" cy="917698"/>
          </a:xfrm>
        </p:spPr>
        <p:txBody>
          <a:bodyPr vert="horz" lIns="63305" tIns="31652" rIns="63305" bIns="31652" rtlCol="0" anchor="ctr">
            <a:normAutofit/>
          </a:bodyPr>
          <a:lstStyle/>
          <a:p>
            <a:pPr algn="r"/>
            <a:r>
              <a:rPr lang="en-GB" sz="2492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Risk perception: Some </a:t>
            </a:r>
            <a:r>
              <a:rPr lang="en-GB" sz="2492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indications from the </a:t>
            </a:r>
            <a:r>
              <a:rPr lang="en-GB" sz="2492" dirty="0" smtClean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first surveys</a:t>
            </a:r>
            <a:endParaRPr lang="en-GB" sz="2492" dirty="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8698" y="983593"/>
            <a:ext cx="8938316" cy="3012465"/>
          </a:xfrm>
        </p:spPr>
        <p:txBody>
          <a:bodyPr>
            <a:noAutofit/>
          </a:bodyPr>
          <a:lstStyle/>
          <a:p>
            <a:r>
              <a:rPr lang="it-IT" sz="2200" dirty="0" err="1" smtClean="0">
                <a:solidFill>
                  <a:schemeClr val="bg2"/>
                </a:solidFill>
              </a:rPr>
              <a:t>Risk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perception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is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affected</a:t>
            </a:r>
            <a:r>
              <a:rPr lang="it-IT" sz="2200" dirty="0" smtClean="0">
                <a:solidFill>
                  <a:schemeClr val="bg2"/>
                </a:solidFill>
              </a:rPr>
              <a:t> by </a:t>
            </a:r>
            <a:r>
              <a:rPr lang="it-IT" sz="2200" dirty="0" err="1" smtClean="0">
                <a:solidFill>
                  <a:srgbClr val="FF0000"/>
                </a:solidFill>
              </a:rPr>
              <a:t>memory</a:t>
            </a:r>
            <a:r>
              <a:rPr lang="it-IT" sz="2200" dirty="0" smtClean="0">
                <a:solidFill>
                  <a:srgbClr val="FF0000"/>
                </a:solidFill>
              </a:rPr>
              <a:t> </a:t>
            </a:r>
            <a:r>
              <a:rPr lang="it-IT" sz="2200" dirty="0" smtClean="0">
                <a:solidFill>
                  <a:schemeClr val="bg2"/>
                </a:solidFill>
              </a:rPr>
              <a:t>(Calabria vs. Apulia</a:t>
            </a:r>
            <a:r>
              <a:rPr lang="it-IT" sz="2200" dirty="0">
                <a:solidFill>
                  <a:schemeClr val="bg2"/>
                </a:solidFill>
              </a:rPr>
              <a:t>), </a:t>
            </a:r>
            <a:r>
              <a:rPr lang="it-IT" sz="2200" dirty="0" err="1">
                <a:solidFill>
                  <a:schemeClr val="bg2"/>
                </a:solidFill>
              </a:rPr>
              <a:t>even</a:t>
            </a:r>
            <a:r>
              <a:rPr lang="it-IT" sz="2200" dirty="0">
                <a:solidFill>
                  <a:schemeClr val="bg2"/>
                </a:solidFill>
              </a:rPr>
              <a:t> of “</a:t>
            </a:r>
            <a:r>
              <a:rPr lang="it-IT" sz="2200" dirty="0" err="1">
                <a:solidFill>
                  <a:schemeClr val="bg2"/>
                </a:solidFill>
              </a:rPr>
              <a:t>old</a:t>
            </a:r>
            <a:r>
              <a:rPr lang="it-IT" sz="2200" dirty="0">
                <a:solidFill>
                  <a:schemeClr val="bg2"/>
                </a:solidFill>
              </a:rPr>
              <a:t>” </a:t>
            </a:r>
            <a:r>
              <a:rPr lang="it-IT" sz="2200" dirty="0" err="1">
                <a:solidFill>
                  <a:schemeClr val="bg2"/>
                </a:solidFill>
              </a:rPr>
              <a:t>events</a:t>
            </a:r>
            <a:r>
              <a:rPr lang="it-IT" sz="2200" dirty="0">
                <a:solidFill>
                  <a:schemeClr val="bg2"/>
                </a:solidFill>
              </a:rPr>
              <a:t> (e.g., 1908</a:t>
            </a:r>
            <a:r>
              <a:rPr lang="it-IT" sz="2200" dirty="0" smtClean="0">
                <a:solidFill>
                  <a:schemeClr val="bg2"/>
                </a:solidFill>
              </a:rPr>
              <a:t>), by </a:t>
            </a:r>
            <a:r>
              <a:rPr lang="it-IT" sz="2200" dirty="0" err="1" smtClean="0">
                <a:solidFill>
                  <a:srgbClr val="FF0000"/>
                </a:solidFill>
              </a:rPr>
              <a:t>education</a:t>
            </a:r>
            <a:r>
              <a:rPr lang="it-IT" sz="2200" dirty="0" smtClean="0">
                <a:solidFill>
                  <a:schemeClr val="bg2"/>
                </a:solidFill>
              </a:rPr>
              <a:t>, and </a:t>
            </a:r>
            <a:r>
              <a:rPr lang="it-IT" sz="2200" dirty="0" err="1" smtClean="0">
                <a:solidFill>
                  <a:schemeClr val="bg2"/>
                </a:solidFill>
              </a:rPr>
              <a:t>other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elements</a:t>
            </a:r>
            <a:endParaRPr lang="it-IT" sz="2200" dirty="0" smtClean="0">
              <a:solidFill>
                <a:schemeClr val="bg2"/>
              </a:solidFill>
            </a:endParaRPr>
          </a:p>
          <a:p>
            <a:r>
              <a:rPr lang="it-IT" sz="2200" dirty="0" smtClean="0">
                <a:solidFill>
                  <a:schemeClr val="bg2"/>
                </a:solidFill>
              </a:rPr>
              <a:t>Media images of big </a:t>
            </a:r>
            <a:r>
              <a:rPr lang="it-IT" sz="2200" dirty="0" err="1" smtClean="0">
                <a:solidFill>
                  <a:schemeClr val="bg2"/>
                </a:solidFill>
              </a:rPr>
              <a:t>tsunamis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affect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people’s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characterization</a:t>
            </a:r>
            <a:r>
              <a:rPr lang="it-IT" sz="2200" dirty="0" smtClean="0">
                <a:solidFill>
                  <a:schemeClr val="bg2"/>
                </a:solidFill>
              </a:rPr>
              <a:t> of </a:t>
            </a:r>
            <a:r>
              <a:rPr lang="it-IT" sz="2200" dirty="0" err="1" smtClean="0">
                <a:solidFill>
                  <a:schemeClr val="bg2"/>
                </a:solidFill>
              </a:rPr>
              <a:t>risk</a:t>
            </a:r>
            <a:r>
              <a:rPr lang="it-IT" sz="2200" dirty="0" smtClean="0">
                <a:solidFill>
                  <a:schemeClr val="bg2"/>
                </a:solidFill>
              </a:rPr>
              <a:t> (</a:t>
            </a:r>
            <a:r>
              <a:rPr lang="it-IT" sz="2200" dirty="0" err="1" smtClean="0">
                <a:solidFill>
                  <a:srgbClr val="FF0000"/>
                </a:solidFill>
              </a:rPr>
              <a:t>underrating</a:t>
            </a:r>
            <a:r>
              <a:rPr lang="it-IT" sz="2200" dirty="0" smtClean="0">
                <a:solidFill>
                  <a:srgbClr val="FF0000"/>
                </a:solidFill>
              </a:rPr>
              <a:t> small</a:t>
            </a:r>
            <a:r>
              <a:rPr lang="it-IT" sz="2200" dirty="0" smtClean="0">
                <a:solidFill>
                  <a:schemeClr val="bg2"/>
                </a:solidFill>
              </a:rPr>
              <a:t>, </a:t>
            </a:r>
            <a:r>
              <a:rPr lang="it-IT" sz="2200" dirty="0" err="1" smtClean="0">
                <a:solidFill>
                  <a:schemeClr val="bg2"/>
                </a:solidFill>
              </a:rPr>
              <a:t>dangerous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events</a:t>
            </a:r>
            <a:r>
              <a:rPr lang="it-IT" sz="2200" dirty="0" smtClean="0">
                <a:solidFill>
                  <a:schemeClr val="bg2"/>
                </a:solidFill>
              </a:rPr>
              <a:t>! </a:t>
            </a:r>
            <a:r>
              <a:rPr lang="mr-IN" sz="2200" dirty="0" smtClean="0">
                <a:solidFill>
                  <a:schemeClr val="bg2"/>
                </a:solidFill>
              </a:rPr>
              <a:t>–</a:t>
            </a:r>
            <a:r>
              <a:rPr lang="it-IT" sz="2200" dirty="0" smtClean="0">
                <a:solidFill>
                  <a:schemeClr val="bg2"/>
                </a:solidFill>
              </a:rPr>
              <a:t> more </a:t>
            </a:r>
            <a:r>
              <a:rPr lang="it-IT" sz="2200" dirty="0" err="1" smtClean="0">
                <a:solidFill>
                  <a:schemeClr val="bg2"/>
                </a:solidFill>
              </a:rPr>
              <a:t>likely</a:t>
            </a:r>
            <a:r>
              <a:rPr lang="it-IT" sz="2200" dirty="0" smtClean="0">
                <a:solidFill>
                  <a:schemeClr val="bg2"/>
                </a:solidFill>
              </a:rPr>
              <a:t>)</a:t>
            </a:r>
          </a:p>
          <a:p>
            <a:r>
              <a:rPr lang="it-IT" sz="2200" dirty="0" err="1" smtClean="0">
                <a:solidFill>
                  <a:schemeClr val="bg2"/>
                </a:solidFill>
              </a:rPr>
              <a:t>Different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>
                <a:solidFill>
                  <a:schemeClr val="bg2"/>
                </a:solidFill>
              </a:rPr>
              <a:t>words</a:t>
            </a:r>
            <a:r>
              <a:rPr lang="it-IT" sz="2200" dirty="0">
                <a:solidFill>
                  <a:schemeClr val="bg2"/>
                </a:solidFill>
              </a:rPr>
              <a:t> with the </a:t>
            </a:r>
            <a:r>
              <a:rPr lang="it-IT" sz="2200" dirty="0" err="1">
                <a:solidFill>
                  <a:schemeClr val="bg2"/>
                </a:solidFill>
              </a:rPr>
              <a:t>same</a:t>
            </a:r>
            <a:r>
              <a:rPr lang="it-IT" sz="2200" dirty="0">
                <a:solidFill>
                  <a:schemeClr val="bg2"/>
                </a:solidFill>
              </a:rPr>
              <a:t> </a:t>
            </a:r>
            <a:r>
              <a:rPr lang="it-IT" sz="2200" dirty="0" err="1">
                <a:solidFill>
                  <a:schemeClr val="bg2"/>
                </a:solidFill>
              </a:rPr>
              <a:t>meaning</a:t>
            </a:r>
            <a:r>
              <a:rPr lang="it-IT" sz="2200" dirty="0">
                <a:solidFill>
                  <a:schemeClr val="bg2"/>
                </a:solidFill>
              </a:rPr>
              <a:t> (</a:t>
            </a:r>
            <a:r>
              <a:rPr lang="it-IT" sz="2200" i="1" dirty="0">
                <a:solidFill>
                  <a:srgbClr val="FF0000"/>
                </a:solidFill>
              </a:rPr>
              <a:t>maremoto vs. tsunami</a:t>
            </a:r>
            <a:r>
              <a:rPr lang="it-IT" sz="2200" dirty="0">
                <a:solidFill>
                  <a:schemeClr val="bg2"/>
                </a:solidFill>
              </a:rPr>
              <a:t>) sound </a:t>
            </a:r>
            <a:r>
              <a:rPr lang="it-IT" sz="2200" dirty="0" err="1">
                <a:solidFill>
                  <a:schemeClr val="bg2"/>
                </a:solidFill>
              </a:rPr>
              <a:t>different</a:t>
            </a:r>
            <a:r>
              <a:rPr lang="it-IT" sz="2200" dirty="0">
                <a:solidFill>
                  <a:schemeClr val="bg2"/>
                </a:solidFill>
              </a:rPr>
              <a:t> for </a:t>
            </a:r>
            <a:r>
              <a:rPr lang="it-IT" sz="2200" dirty="0" err="1" smtClean="0">
                <a:solidFill>
                  <a:schemeClr val="bg2"/>
                </a:solidFill>
              </a:rPr>
              <a:t>laypeople</a:t>
            </a:r>
            <a:r>
              <a:rPr lang="it-IT" sz="2200" dirty="0" smtClean="0">
                <a:solidFill>
                  <a:schemeClr val="bg2"/>
                </a:solidFill>
              </a:rPr>
              <a:t> (</a:t>
            </a:r>
            <a:r>
              <a:rPr lang="it-IT" sz="2200" dirty="0" err="1" smtClean="0">
                <a:solidFill>
                  <a:schemeClr val="bg2"/>
                </a:solidFill>
              </a:rPr>
              <a:t>language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 err="1" smtClean="0">
                <a:solidFill>
                  <a:schemeClr val="bg2"/>
                </a:solidFill>
              </a:rPr>
              <a:t>problem</a:t>
            </a:r>
            <a:r>
              <a:rPr lang="it-IT" sz="2200" dirty="0" smtClean="0">
                <a:solidFill>
                  <a:schemeClr val="bg2"/>
                </a:solidFill>
              </a:rPr>
              <a:t>)</a:t>
            </a:r>
            <a:endParaRPr lang="it-IT" sz="2200" dirty="0">
              <a:solidFill>
                <a:schemeClr val="bg2"/>
              </a:solidFill>
            </a:endParaRPr>
          </a:p>
          <a:p>
            <a:r>
              <a:rPr lang="it-IT" sz="2200" dirty="0">
                <a:solidFill>
                  <a:srgbClr val="FF0000"/>
                </a:solidFill>
              </a:rPr>
              <a:t>Broadcast and </a:t>
            </a:r>
            <a:r>
              <a:rPr lang="it-IT" sz="2200" dirty="0" err="1">
                <a:solidFill>
                  <a:srgbClr val="FF0000"/>
                </a:solidFill>
              </a:rPr>
              <a:t>traditional</a:t>
            </a:r>
            <a:r>
              <a:rPr lang="it-IT" sz="2200" dirty="0">
                <a:solidFill>
                  <a:srgbClr val="FF0000"/>
                </a:solidFill>
              </a:rPr>
              <a:t> media </a:t>
            </a:r>
            <a:r>
              <a:rPr lang="it-IT" sz="2200" dirty="0">
                <a:solidFill>
                  <a:schemeClr val="bg2"/>
                </a:solidFill>
              </a:rPr>
              <a:t>are </a:t>
            </a:r>
            <a:r>
              <a:rPr lang="it-IT" sz="2200" dirty="0" err="1">
                <a:solidFill>
                  <a:schemeClr val="bg2"/>
                </a:solidFill>
              </a:rPr>
              <a:t>still</a:t>
            </a:r>
            <a:r>
              <a:rPr lang="it-IT" sz="2200" dirty="0">
                <a:solidFill>
                  <a:schemeClr val="bg2"/>
                </a:solidFill>
              </a:rPr>
              <a:t> </a:t>
            </a:r>
            <a:r>
              <a:rPr lang="it-IT" sz="2200" dirty="0" err="1">
                <a:solidFill>
                  <a:schemeClr val="bg2"/>
                </a:solidFill>
              </a:rPr>
              <a:t>relevant</a:t>
            </a:r>
            <a:r>
              <a:rPr lang="it-IT" sz="2200" dirty="0">
                <a:solidFill>
                  <a:schemeClr val="bg2"/>
                </a:solidFill>
              </a:rPr>
              <a:t> </a:t>
            </a:r>
            <a:r>
              <a:rPr lang="it-IT" sz="2200" dirty="0" err="1">
                <a:solidFill>
                  <a:schemeClr val="bg2"/>
                </a:solidFill>
              </a:rPr>
              <a:t>as</a:t>
            </a:r>
            <a:r>
              <a:rPr lang="it-IT" sz="2200" dirty="0">
                <a:solidFill>
                  <a:schemeClr val="bg2"/>
                </a:solidFill>
              </a:rPr>
              <a:t> information </a:t>
            </a:r>
            <a:r>
              <a:rPr lang="it-IT" sz="2200" dirty="0" err="1">
                <a:solidFill>
                  <a:schemeClr val="bg2"/>
                </a:solidFill>
              </a:rPr>
              <a:t>sources</a:t>
            </a:r>
            <a:r>
              <a:rPr lang="it-IT" sz="2200" dirty="0">
                <a:solidFill>
                  <a:schemeClr val="bg2"/>
                </a:solidFill>
              </a:rPr>
              <a:t> and </a:t>
            </a:r>
            <a:r>
              <a:rPr lang="it-IT" sz="2200" dirty="0" err="1">
                <a:solidFill>
                  <a:schemeClr val="bg2"/>
                </a:solidFill>
              </a:rPr>
              <a:t>alert</a:t>
            </a:r>
            <a:r>
              <a:rPr lang="it-IT" sz="2200" dirty="0">
                <a:solidFill>
                  <a:schemeClr val="bg2"/>
                </a:solidFill>
              </a:rPr>
              <a:t> </a:t>
            </a:r>
            <a:r>
              <a:rPr lang="it-IT" sz="2200" dirty="0" err="1">
                <a:solidFill>
                  <a:schemeClr val="bg2"/>
                </a:solidFill>
              </a:rPr>
              <a:t>dissemination</a:t>
            </a:r>
            <a:r>
              <a:rPr lang="it-IT" sz="2200" dirty="0">
                <a:solidFill>
                  <a:schemeClr val="bg2"/>
                </a:solidFill>
              </a:rPr>
              <a:t> </a:t>
            </a:r>
            <a:r>
              <a:rPr lang="it-IT" sz="2200" dirty="0" err="1">
                <a:solidFill>
                  <a:schemeClr val="bg2"/>
                </a:solidFill>
              </a:rPr>
              <a:t>channels</a:t>
            </a:r>
            <a:r>
              <a:rPr lang="it-IT" sz="2200" dirty="0">
                <a:solidFill>
                  <a:schemeClr val="bg2"/>
                </a:solidFill>
              </a:rPr>
              <a:t> (TV, radio, </a:t>
            </a:r>
            <a:r>
              <a:rPr lang="it-IT" sz="2200" dirty="0" err="1">
                <a:solidFill>
                  <a:schemeClr val="bg2"/>
                </a:solidFill>
              </a:rPr>
              <a:t>sirens</a:t>
            </a:r>
            <a:r>
              <a:rPr lang="it-IT" sz="2200" dirty="0">
                <a:solidFill>
                  <a:schemeClr val="bg2"/>
                </a:solidFill>
              </a:rPr>
              <a:t>) - more </a:t>
            </a:r>
            <a:r>
              <a:rPr lang="it-IT" sz="2200" dirty="0" err="1" smtClean="0">
                <a:solidFill>
                  <a:schemeClr val="bg2"/>
                </a:solidFill>
              </a:rPr>
              <a:t>than</a:t>
            </a:r>
            <a:r>
              <a:rPr lang="it-IT" sz="2200" dirty="0" smtClean="0">
                <a:solidFill>
                  <a:schemeClr val="bg2"/>
                </a:solidFill>
              </a:rPr>
              <a:t> </a:t>
            </a:r>
            <a:r>
              <a:rPr lang="it-IT" sz="2200" dirty="0">
                <a:solidFill>
                  <a:schemeClr val="bg2"/>
                </a:solidFill>
              </a:rPr>
              <a:t>Internet</a:t>
            </a:r>
          </a:p>
          <a:p>
            <a:r>
              <a:rPr lang="en-US" sz="2200" dirty="0">
                <a:solidFill>
                  <a:srgbClr val="FF0000"/>
                </a:solidFill>
                <a:ea typeface="Roboto" pitchFamily="2" charset="0"/>
              </a:rPr>
              <a:t>Interpersonal sources </a:t>
            </a:r>
            <a:r>
              <a:rPr lang="en-US" sz="2200" dirty="0">
                <a:solidFill>
                  <a:schemeClr val="bg2"/>
                </a:solidFill>
                <a:ea typeface="Roboto" pitchFamily="2" charset="0"/>
              </a:rPr>
              <a:t>and social networks are very relevant for some processes </a:t>
            </a:r>
            <a:r>
              <a:rPr lang="it-IT" sz="2200" dirty="0">
                <a:solidFill>
                  <a:schemeClr val="bg2"/>
                </a:solidFill>
                <a:ea typeface="Roboto" pitchFamily="2" charset="0"/>
              </a:rPr>
              <a:t>and for some </a:t>
            </a:r>
            <a:r>
              <a:rPr lang="it-IT" sz="2200" dirty="0" err="1">
                <a:solidFill>
                  <a:schemeClr val="bg2"/>
                </a:solidFill>
                <a:ea typeface="Roboto" pitchFamily="2" charset="0"/>
              </a:rPr>
              <a:t>categories</a:t>
            </a:r>
            <a:r>
              <a:rPr lang="it-IT" sz="2200" dirty="0">
                <a:solidFill>
                  <a:schemeClr val="bg2"/>
                </a:solidFill>
                <a:ea typeface="Roboto" pitchFamily="2" charset="0"/>
              </a:rPr>
              <a:t> (</a:t>
            </a:r>
            <a:r>
              <a:rPr lang="it-IT" sz="2200" dirty="0" err="1">
                <a:solidFill>
                  <a:schemeClr val="bg2"/>
                </a:solidFill>
                <a:ea typeface="Roboto" pitchFamily="2" charset="0"/>
              </a:rPr>
              <a:t>elders</a:t>
            </a:r>
            <a:r>
              <a:rPr lang="it-IT" sz="2200" dirty="0">
                <a:solidFill>
                  <a:schemeClr val="bg2"/>
                </a:solidFill>
                <a:ea typeface="Roboto" pitchFamily="2" charset="0"/>
              </a:rPr>
              <a:t>, </a:t>
            </a:r>
            <a:r>
              <a:rPr lang="it-IT" sz="2200" dirty="0" err="1">
                <a:solidFill>
                  <a:schemeClr val="bg2"/>
                </a:solidFill>
                <a:ea typeface="Roboto" pitchFamily="2" charset="0"/>
              </a:rPr>
              <a:t>people</a:t>
            </a:r>
            <a:r>
              <a:rPr lang="it-IT" sz="2200" dirty="0">
                <a:solidFill>
                  <a:schemeClr val="bg2"/>
                </a:solidFill>
                <a:ea typeface="Roboto" pitchFamily="2" charset="0"/>
              </a:rPr>
              <a:t> with </a:t>
            </a:r>
            <a:r>
              <a:rPr lang="it-IT" sz="2200" dirty="0" err="1">
                <a:solidFill>
                  <a:schemeClr val="bg2"/>
                </a:solidFill>
                <a:ea typeface="Roboto" pitchFamily="2" charset="0"/>
              </a:rPr>
              <a:t>low</a:t>
            </a:r>
            <a:r>
              <a:rPr lang="it-IT" sz="2200" dirty="0">
                <a:solidFill>
                  <a:schemeClr val="bg2"/>
                </a:solidFill>
                <a:ea typeface="Roboto" pitchFamily="2" charset="0"/>
              </a:rPr>
              <a:t> </a:t>
            </a:r>
            <a:r>
              <a:rPr lang="it-IT" sz="2200" dirty="0" err="1">
                <a:solidFill>
                  <a:schemeClr val="bg2"/>
                </a:solidFill>
                <a:ea typeface="Roboto" pitchFamily="2" charset="0"/>
              </a:rPr>
              <a:t>education</a:t>
            </a:r>
            <a:r>
              <a:rPr lang="it-IT" sz="2200" dirty="0">
                <a:solidFill>
                  <a:schemeClr val="bg2"/>
                </a:solidFill>
                <a:ea typeface="Roboto" pitchFamily="2" charset="0"/>
              </a:rPr>
              <a:t>)</a:t>
            </a:r>
            <a:endParaRPr lang="it-IT" sz="2200" dirty="0">
              <a:solidFill>
                <a:schemeClr val="bg2"/>
              </a:solidFill>
            </a:endParaRPr>
          </a:p>
          <a:p>
            <a:r>
              <a:rPr lang="en-GB" sz="2200" dirty="0">
                <a:solidFill>
                  <a:schemeClr val="bg2"/>
                </a:solidFill>
                <a:ea typeface="Roboto" pitchFamily="2" charset="0"/>
              </a:rPr>
              <a:t>People have </a:t>
            </a:r>
            <a:r>
              <a:rPr lang="en-GB" sz="2200" dirty="0">
                <a:solidFill>
                  <a:srgbClr val="FF0000"/>
                </a:solidFill>
                <a:ea typeface="Roboto" pitchFamily="2" charset="0"/>
              </a:rPr>
              <a:t>great expectations </a:t>
            </a:r>
            <a:r>
              <a:rPr lang="en-GB" sz="2200" dirty="0" smtClean="0">
                <a:solidFill>
                  <a:srgbClr val="FF0000"/>
                </a:solidFill>
                <a:ea typeface="Roboto" pitchFamily="2" charset="0"/>
              </a:rPr>
              <a:t>from </a:t>
            </a:r>
            <a:r>
              <a:rPr lang="en-GB" sz="2200" dirty="0">
                <a:solidFill>
                  <a:srgbClr val="FF0000"/>
                </a:solidFill>
                <a:ea typeface="Roboto" pitchFamily="2" charset="0"/>
              </a:rPr>
              <a:t>authorities</a:t>
            </a:r>
            <a:r>
              <a:rPr lang="en-GB" sz="2200" dirty="0">
                <a:solidFill>
                  <a:schemeClr val="bg2"/>
                </a:solidFill>
                <a:ea typeface="Roboto" pitchFamily="2" charset="0"/>
              </a:rPr>
              <a:t>, civil protection and research institutions to face tsunami risk and manage early warning issues</a:t>
            </a:r>
          </a:p>
          <a:p>
            <a:endParaRPr lang="it-IT" sz="2200" dirty="0">
              <a:solidFill>
                <a:schemeClr val="bg2"/>
              </a:solidFill>
            </a:endParaRPr>
          </a:p>
          <a:p>
            <a:endParaRPr lang="it-IT" sz="2200" dirty="0">
              <a:solidFill>
                <a:schemeClr val="bg2"/>
              </a:solidFill>
            </a:endParaRPr>
          </a:p>
          <a:p>
            <a:endParaRPr lang="en-GB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9" y="197989"/>
            <a:ext cx="5741126" cy="18407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031" y="1277004"/>
            <a:ext cx="3819406" cy="360509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826" y="4842669"/>
            <a:ext cx="3836864" cy="18622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5" y="2156712"/>
            <a:ext cx="4105003" cy="162003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37" y="6132812"/>
            <a:ext cx="2024743" cy="6749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9" y="4033008"/>
            <a:ext cx="2545984" cy="169817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845315" y="179286"/>
            <a:ext cx="3089448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Io Non Rischio </a:t>
            </a:r>
            <a:r>
              <a:rPr lang="it-IT" sz="1600" dirty="0" err="1" smtClean="0"/>
              <a:t>yearly</a:t>
            </a:r>
            <a:r>
              <a:rPr lang="it-IT" sz="1600" dirty="0" smtClean="0"/>
              <a:t> </a:t>
            </a:r>
            <a:r>
              <a:rPr lang="it-IT" sz="1600" dirty="0" err="1" smtClean="0"/>
              <a:t>campaigns</a:t>
            </a:r>
            <a:endParaRPr lang="it-IT" sz="1600" dirty="0" smtClean="0"/>
          </a:p>
          <a:p>
            <a:r>
              <a:rPr lang="it-IT" sz="1600" dirty="0" smtClean="0">
                <a:sym typeface="Wingdings"/>
              </a:rPr>
              <a:t>&lt;-----</a:t>
            </a:r>
            <a:endParaRPr lang="it-IT" sz="1600" dirty="0"/>
          </a:p>
          <a:p>
            <a:r>
              <a:rPr lang="it-IT" sz="1600" dirty="0" smtClean="0"/>
              <a:t>		CAT web site</a:t>
            </a:r>
            <a:endParaRPr lang="it-IT" sz="16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722" y="5179428"/>
            <a:ext cx="2325210" cy="1290841"/>
          </a:xfrm>
          <a:prstGeom prst="rect">
            <a:avLst/>
          </a:prstGeom>
        </p:spPr>
      </p:pic>
      <p:cxnSp>
        <p:nvCxnSpPr>
          <p:cNvPr id="14" name="Connettore 2 13"/>
          <p:cNvCxnSpPr/>
          <p:nvPr/>
        </p:nvCxnSpPr>
        <p:spPr>
          <a:xfrm>
            <a:off x="7628709" y="697450"/>
            <a:ext cx="13062" cy="579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22" y="3396715"/>
            <a:ext cx="1372093" cy="106444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76" y="1260763"/>
            <a:ext cx="7065818" cy="45633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56" y="2627369"/>
            <a:ext cx="613637" cy="4760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543" y="2627369"/>
            <a:ext cx="613637" cy="4760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730" y="2799637"/>
            <a:ext cx="391579" cy="3037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730" y="2403668"/>
            <a:ext cx="391579" cy="3037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730" y="2007699"/>
            <a:ext cx="391579" cy="303781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-749192" y="-259961"/>
            <a:ext cx="958839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it-IT" sz="2600" b="1" dirty="0" err="1" smtClean="0">
                <a:solidFill>
                  <a:schemeClr val="bg1"/>
                </a:solidFill>
              </a:rPr>
              <a:t>Mitigation</a:t>
            </a:r>
            <a:r>
              <a:rPr lang="it-IT" sz="2600" b="1" dirty="0" smtClean="0">
                <a:solidFill>
                  <a:schemeClr val="bg1"/>
                </a:solidFill>
              </a:rPr>
              <a:t> and last </a:t>
            </a:r>
            <a:r>
              <a:rPr lang="it-IT" sz="2600" b="1" dirty="0" err="1" smtClean="0">
                <a:solidFill>
                  <a:schemeClr val="bg1"/>
                </a:solidFill>
              </a:rPr>
              <a:t>mile</a:t>
            </a:r>
            <a:r>
              <a:rPr lang="it-IT" sz="2600" b="1" dirty="0" smtClean="0">
                <a:solidFill>
                  <a:schemeClr val="bg1"/>
                </a:solidFill>
              </a:rPr>
              <a:t> </a:t>
            </a:r>
            <a:r>
              <a:rPr lang="it-IT" sz="2600" b="1" dirty="0" err="1" smtClean="0">
                <a:solidFill>
                  <a:schemeClr val="bg1"/>
                </a:solidFill>
              </a:rPr>
              <a:t>activities</a:t>
            </a:r>
            <a:r>
              <a:rPr lang="it-IT" sz="2600" b="1" dirty="0" smtClean="0">
                <a:solidFill>
                  <a:schemeClr val="bg1"/>
                </a:solidFill>
              </a:rPr>
              <a:t>/4: Tsunami Ready in </a:t>
            </a:r>
            <a:r>
              <a:rPr lang="it-IT" sz="2600" b="1" dirty="0" err="1" smtClean="0">
                <a:solidFill>
                  <a:schemeClr val="bg1"/>
                </a:solidFill>
              </a:rPr>
              <a:t>Italy</a:t>
            </a:r>
            <a:endParaRPr lang="it-IT" sz="2600" dirty="0">
              <a:solidFill>
                <a:schemeClr val="tx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69356" y="5269961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First NTRB in NEAM </a:t>
            </a:r>
            <a:r>
              <a:rPr lang="it-IT" sz="1800" b="1" dirty="0" err="1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region</a:t>
            </a:r>
            <a:endParaRPr lang="it-IT" sz="1800" b="1" dirty="0" smtClean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t-IT" sz="1800" b="1" dirty="0" err="1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May</a:t>
            </a:r>
            <a:r>
              <a:rPr lang="it-IT" sz="1800" b="1" dirty="0" smtClean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, 2021</a:t>
            </a:r>
            <a:endParaRPr lang="it-IT" sz="1800" b="1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63" y="748146"/>
            <a:ext cx="8603673" cy="4876800"/>
          </a:xfrm>
          <a:prstGeom prst="rect">
            <a:avLst/>
          </a:prstGeom>
        </p:spPr>
      </p:pic>
      <p:sp>
        <p:nvSpPr>
          <p:cNvPr id="6" name="Google Shape;271;gd7d30db7a5_0_99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Mitigation and last-mile/4</a:t>
            </a:r>
            <a:r>
              <a:rPr lang="en-GB" sz="2400" b="1" dirty="0">
                <a:solidFill>
                  <a:schemeClr val="bg1"/>
                </a:solidFill>
              </a:rPr>
              <a:t>:</a:t>
            </a:r>
            <a:r>
              <a:rPr lang="en-GB" sz="2400" b="1" dirty="0" smtClean="0">
                <a:solidFill>
                  <a:schemeClr val="bg1"/>
                </a:solidFill>
              </a:rPr>
              <a:t> Tsunami Ready program in Italy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500254" y="5624946"/>
            <a:ext cx="381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European</a:t>
            </a:r>
            <a:r>
              <a:rPr lang="it-IT" dirty="0" smtClean="0"/>
              <a:t> </a:t>
            </a:r>
            <a:r>
              <a:rPr lang="it-IT" dirty="0" err="1" smtClean="0"/>
              <a:t>Geophysical</a:t>
            </a:r>
            <a:r>
              <a:rPr lang="it-IT" dirty="0" smtClean="0"/>
              <a:t> Union, April 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91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7d30db7a5_0_99"/>
          <p:cNvSpPr txBox="1">
            <a:spLocks noGrp="1"/>
          </p:cNvSpPr>
          <p:nvPr>
            <p:ph type="title"/>
          </p:nvPr>
        </p:nvSpPr>
        <p:spPr>
          <a:xfrm>
            <a:off x="875984" y="5090750"/>
            <a:ext cx="69897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1800" b="1">
                <a:solidFill>
                  <a:srgbClr val="595959"/>
                </a:solidFill>
              </a:rPr>
              <a:t>From Inundation Maps to Coastal Planning and Evacuation Routes</a:t>
            </a:r>
            <a:endParaRPr sz="1800" b="1" dirty="0">
              <a:solidFill>
                <a:srgbClr val="595959"/>
              </a:solidFill>
            </a:endParaRPr>
          </a:p>
        </p:txBody>
      </p:sp>
      <p:pic>
        <p:nvPicPr>
          <p:cNvPr id="269" name="Google Shape;269;gd7d30db7a5_0_9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d7d30db7a5_0_99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400" b="1" dirty="0" smtClean="0">
                <a:solidFill>
                  <a:schemeClr val="bg1"/>
                </a:solidFill>
              </a:rPr>
              <a:t>last-mile/4</a:t>
            </a:r>
            <a:r>
              <a:rPr lang="en-GB" sz="2400" b="1" dirty="0">
                <a:solidFill>
                  <a:schemeClr val="bg1"/>
                </a:solidFill>
              </a:rPr>
              <a:t>:</a:t>
            </a:r>
            <a:r>
              <a:rPr lang="en-GB" sz="2400" b="1" dirty="0" smtClean="0">
                <a:solidFill>
                  <a:schemeClr val="bg1"/>
                </a:solidFill>
              </a:rPr>
              <a:t> Tsunami Ready program in Italy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72" name="Google Shape;272;gd7d30db7a5_0_9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359" y="2535700"/>
            <a:ext cx="4529662" cy="25550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73" name="Google Shape;273;gd7d30db7a5_0_9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783550"/>
            <a:ext cx="4218434" cy="2555049"/>
          </a:xfrm>
          <a:prstGeom prst="rect">
            <a:avLst/>
          </a:prstGeom>
          <a:noFill/>
          <a:ln w="12700">
            <a:solidFill>
              <a:schemeClr val="bg2">
                <a:lumMod val="75000"/>
              </a:schemeClr>
            </a:solidFill>
          </a:ln>
        </p:spPr>
      </p:pic>
      <p:sp>
        <p:nvSpPr>
          <p:cNvPr id="274" name="Google Shape;274;gd7d30db7a5_0_99"/>
          <p:cNvSpPr txBox="1">
            <a:spLocks noGrp="1"/>
          </p:cNvSpPr>
          <p:nvPr>
            <p:ph type="title"/>
          </p:nvPr>
        </p:nvSpPr>
        <p:spPr>
          <a:xfrm>
            <a:off x="152400" y="657246"/>
            <a:ext cx="6938143" cy="547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1800" b="1" dirty="0" smtClean="0">
                <a:solidFill>
                  <a:srgbClr val="595959"/>
                </a:solidFill>
              </a:rPr>
              <a:t>Examples </a:t>
            </a:r>
            <a:r>
              <a:rPr lang="en-GB" sz="1800" b="1" dirty="0">
                <a:solidFill>
                  <a:srgbClr val="595959"/>
                </a:solidFill>
              </a:rPr>
              <a:t>from </a:t>
            </a:r>
            <a:r>
              <a:rPr lang="en-GB" sz="1800" b="1" dirty="0" err="1">
                <a:solidFill>
                  <a:srgbClr val="595959"/>
                </a:solidFill>
              </a:rPr>
              <a:t>Palmi</a:t>
            </a:r>
            <a:r>
              <a:rPr lang="en-GB" sz="1800" b="1" dirty="0">
                <a:solidFill>
                  <a:srgbClr val="595959"/>
                </a:solidFill>
              </a:rPr>
              <a:t>, </a:t>
            </a:r>
            <a:r>
              <a:rPr lang="en-GB" sz="1800" b="1" dirty="0" smtClean="0">
                <a:solidFill>
                  <a:srgbClr val="595959"/>
                </a:solidFill>
              </a:rPr>
              <a:t>Calabria, </a:t>
            </a:r>
            <a:r>
              <a:rPr lang="en-GB" sz="1800" b="1" dirty="0">
                <a:solidFill>
                  <a:srgbClr val="595959"/>
                </a:solidFill>
              </a:rPr>
              <a:t>and </a:t>
            </a:r>
            <a:r>
              <a:rPr lang="en-GB" sz="1800" b="1" dirty="0" err="1">
                <a:solidFill>
                  <a:srgbClr val="595959"/>
                </a:solidFill>
              </a:rPr>
              <a:t>Minturno</a:t>
            </a:r>
            <a:r>
              <a:rPr lang="en-GB" sz="1800" b="1" dirty="0">
                <a:solidFill>
                  <a:srgbClr val="595959"/>
                </a:solidFill>
              </a:rPr>
              <a:t>, Lazio</a:t>
            </a:r>
            <a:endParaRPr sz="1800" b="1" dirty="0">
              <a:solidFill>
                <a:srgbClr val="595959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639" y="545549"/>
            <a:ext cx="1718161" cy="1332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7d30db7a5_0_99"/>
          <p:cNvSpPr txBox="1">
            <a:spLocks noGrp="1"/>
          </p:cNvSpPr>
          <p:nvPr>
            <p:ph type="title"/>
          </p:nvPr>
        </p:nvSpPr>
        <p:spPr>
          <a:xfrm>
            <a:off x="6885708" y="2582451"/>
            <a:ext cx="2258292" cy="29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1400" b="1" dirty="0" smtClean="0">
                <a:solidFill>
                  <a:srgbClr val="595959"/>
                </a:solidFill>
              </a:rPr>
              <a:t>More details on WG4 and Tsunami Ready presentations</a:t>
            </a:r>
            <a:endParaRPr sz="1400" b="1" dirty="0">
              <a:solidFill>
                <a:srgbClr val="595959"/>
              </a:solidFill>
            </a:endParaRPr>
          </a:p>
        </p:txBody>
      </p:sp>
      <p:pic>
        <p:nvPicPr>
          <p:cNvPr id="269" name="Google Shape;269;gd7d30db7a5_0_9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d7d30db7a5_0_99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400" b="1" dirty="0" smtClean="0">
                <a:solidFill>
                  <a:schemeClr val="bg1"/>
                </a:solidFill>
              </a:rPr>
              <a:t>last-mile/4: Tsunami Ready program in Italy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74" name="Google Shape;274;gd7d30db7a5_0_99"/>
          <p:cNvSpPr txBox="1">
            <a:spLocks noGrp="1"/>
          </p:cNvSpPr>
          <p:nvPr>
            <p:ph type="title"/>
          </p:nvPr>
        </p:nvSpPr>
        <p:spPr>
          <a:xfrm>
            <a:off x="152400" y="351648"/>
            <a:ext cx="7427268" cy="140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rgbClr val="595959"/>
              </a:buClr>
              <a:buSzPts val="2400"/>
            </a:pPr>
            <a:r>
              <a:rPr lang="en-GB" sz="1400" b="1" dirty="0" smtClean="0">
                <a:solidFill>
                  <a:srgbClr val="595959"/>
                </a:solidFill>
              </a:rPr>
              <a:t>On November 2021, </a:t>
            </a:r>
            <a:r>
              <a:rPr lang="en-GB" sz="1400" b="1" dirty="0">
                <a:solidFill>
                  <a:srgbClr val="595959"/>
                </a:solidFill>
              </a:rPr>
              <a:t>the National </a:t>
            </a:r>
            <a:r>
              <a:rPr lang="en-GB" sz="1400" b="1" dirty="0" smtClean="0">
                <a:solidFill>
                  <a:srgbClr val="595959"/>
                </a:solidFill>
              </a:rPr>
              <a:t>Tsunami Ready Board asked an update to the three municipalities running for TR recognition</a:t>
            </a:r>
            <a:br>
              <a:rPr lang="en-GB" sz="1400" b="1" dirty="0" smtClean="0">
                <a:solidFill>
                  <a:srgbClr val="595959"/>
                </a:solidFill>
              </a:rPr>
            </a:br>
            <a:r>
              <a:rPr lang="en-GB" sz="1400" dirty="0" smtClean="0">
                <a:solidFill>
                  <a:srgbClr val="595959"/>
                </a:solidFill>
              </a:rPr>
              <a:t>Two answered promptly (the third one has just changed the Mayor and the Council and did not answered yet)</a:t>
            </a:r>
            <a:endParaRPr sz="1400" dirty="0">
              <a:solidFill>
                <a:srgbClr val="595959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668" y="545549"/>
            <a:ext cx="1312801" cy="10184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2" y="1564000"/>
            <a:ext cx="6816436" cy="44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d7d30db7a5_0_359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>
                <a:solidFill>
                  <a:srgbClr val="595959"/>
                </a:solidFill>
              </a:rPr>
              <a:t>Tsunami Ready Officially Started</a:t>
            </a:r>
            <a:endParaRPr/>
          </a:p>
        </p:txBody>
      </p:sp>
      <p:pic>
        <p:nvPicPr>
          <p:cNvPr id="331" name="Google Shape;331;gd7d30db7a5_0_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925" y="754075"/>
            <a:ext cx="4615276" cy="50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d7d30db7a5_0_3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d7d30db7a5_0_37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d7d30db7a5_0_3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6" y="2028825"/>
            <a:ext cx="7455314" cy="3748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3" name="Google Shape;283;gd7d30db7a5_0_372"/>
          <p:cNvGraphicFramePr/>
          <p:nvPr>
            <p:extLst>
              <p:ext uri="{D42A27DB-BD31-4B8C-83A1-F6EECF244321}">
                <p14:modId xmlns:p14="http://schemas.microsoft.com/office/powerpoint/2010/main" val="606354743"/>
              </p:ext>
            </p:extLst>
          </p:nvPr>
        </p:nvGraphicFramePr>
        <p:xfrm>
          <a:off x="329399" y="872936"/>
          <a:ext cx="8115850" cy="895650"/>
        </p:xfrm>
        <a:graphic>
          <a:graphicData uri="http://schemas.openxmlformats.org/drawingml/2006/table">
            <a:tbl>
              <a:tblPr firstRow="1" bandRow="1">
                <a:noFill/>
                <a:tableStyleId>{26345D55-0782-46FC-A9C9-A708CB781EFB}</a:tableStyleId>
              </a:tblPr>
              <a:tblGrid>
                <a:gridCol w="4057925"/>
                <a:gridCol w="4057925"/>
              </a:tblGrid>
              <a:tr h="4478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>
                          <a:solidFill>
                            <a:schemeClr val="bg1"/>
                          </a:solidFill>
                          <a:hlinkClick r:id="rId5"/>
                        </a:rPr>
                        <a:t>News on CAT-INGV </a:t>
                      </a:r>
                      <a:r>
                        <a:rPr lang="en-GB" sz="1800" u="none" strike="noStrike" cap="none" dirty="0" smtClean="0">
                          <a:solidFill>
                            <a:schemeClr val="bg1"/>
                          </a:solidFill>
                          <a:hlinkClick r:id="rId5"/>
                        </a:rPr>
                        <a:t>website (Italian and English)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47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From May 2020 (site release)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 smtClean="0"/>
                        <a:t>59</a:t>
                      </a:r>
                      <a:r>
                        <a:rPr lang="en-GB" sz="1800" u="none" strike="noStrike" cap="none" baseline="0" dirty="0" smtClean="0"/>
                        <a:t> </a:t>
                      </a:r>
                      <a:r>
                        <a:rPr lang="en-GB" sz="1800" u="none" strike="noStrike" cap="none" dirty="0" smtClean="0"/>
                        <a:t>News</a:t>
                      </a:r>
                      <a:endParaRPr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8" name="Google Shape;271;gd7d30db7a5_0_99"/>
          <p:cNvSpPr txBox="1">
            <a:spLocks/>
          </p:cNvSpPr>
          <p:nvPr/>
        </p:nvSpPr>
        <p:spPr>
          <a:xfrm>
            <a:off x="215649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The last-mile/5: CAT-INGV Website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d7d30db7a5_0_37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1;gd7d30db7a5_0_99"/>
          <p:cNvSpPr txBox="1">
            <a:spLocks/>
          </p:cNvSpPr>
          <p:nvPr/>
        </p:nvSpPr>
        <p:spPr>
          <a:xfrm>
            <a:off x="215649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The last-mile/6: IT-ALERT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5100"/>
            <a:ext cx="9144000" cy="398005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9600" y="5415155"/>
            <a:ext cx="796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Testing</a:t>
            </a:r>
            <a:r>
              <a:rPr lang="it-IT" dirty="0" smtClean="0"/>
              <a:t> </a:t>
            </a:r>
            <a:r>
              <a:rPr lang="it-IT" dirty="0" err="1" smtClean="0"/>
              <a:t>phase</a:t>
            </a:r>
            <a:r>
              <a:rPr lang="it-IT" dirty="0" smtClean="0"/>
              <a:t> </a:t>
            </a:r>
            <a:r>
              <a:rPr lang="it-IT" dirty="0" err="1" smtClean="0"/>
              <a:t>ongoing</a:t>
            </a:r>
            <a:r>
              <a:rPr lang="mr-IN" dirty="0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73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950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Papers</a:t>
            </a:r>
            <a:r>
              <a:rPr lang="it-IT" dirty="0" smtClean="0"/>
              <a:t> </a:t>
            </a:r>
            <a:r>
              <a:rPr lang="it-IT" dirty="0" err="1" smtClean="0"/>
              <a:t>published</a:t>
            </a:r>
            <a:r>
              <a:rPr lang="it-IT" dirty="0" smtClean="0"/>
              <a:t> in 2021</a:t>
            </a:r>
            <a:br>
              <a:rPr lang="it-IT" dirty="0" smtClean="0"/>
            </a:br>
            <a:r>
              <a:rPr lang="it-IT" dirty="0" smtClean="0"/>
              <a:t>by CAT-INGV and co-</a:t>
            </a:r>
            <a:r>
              <a:rPr lang="it-IT" dirty="0" err="1" smtClean="0"/>
              <a:t>authors</a:t>
            </a:r>
            <a:endParaRPr lang="it-IT" dirty="0"/>
          </a:p>
        </p:txBody>
      </p:sp>
      <p:sp>
        <p:nvSpPr>
          <p:cNvPr id="5" name="Freccia giù 4"/>
          <p:cNvSpPr/>
          <p:nvPr/>
        </p:nvSpPr>
        <p:spPr>
          <a:xfrm>
            <a:off x="4017819" y="2729346"/>
            <a:ext cx="609600" cy="12607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89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08" y="584030"/>
            <a:ext cx="8146473" cy="5637027"/>
          </a:xfrm>
          <a:prstGeom prst="rect">
            <a:avLst/>
          </a:prstGeom>
        </p:spPr>
      </p:pic>
      <p:sp>
        <p:nvSpPr>
          <p:cNvPr id="6" name="Google Shape;153;gd7d30db7a5_0_332"/>
          <p:cNvSpPr txBox="1">
            <a:spLocks noGrp="1"/>
          </p:cNvSpPr>
          <p:nvPr>
            <p:ph type="title"/>
          </p:nvPr>
        </p:nvSpPr>
        <p:spPr>
          <a:xfrm>
            <a:off x="0" y="46049"/>
            <a:ext cx="8950036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WARNING - </a:t>
            </a:r>
            <a:r>
              <a:rPr lang="it-IT" sz="2800" dirty="0" err="1" smtClean="0">
                <a:solidFill>
                  <a:schemeClr val="bg1"/>
                </a:solidFill>
              </a:rPr>
              <a:t>Mediterranean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events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that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triggered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CAT-INGV 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8" name="Google Shape;151;gd7d30db7a5_0_3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27" y="6259538"/>
            <a:ext cx="731743" cy="2474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457200" y="1039091"/>
            <a:ext cx="8492836" cy="1662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7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d7d30db7a5_0_29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d7d30db7a5_0_299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800" b="1" dirty="0" smtClean="0">
                <a:solidFill>
                  <a:schemeClr val="bg1"/>
                </a:solidFill>
              </a:rPr>
              <a:t>Recent papers: 1. Monitoring - Warning</a:t>
            </a:r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349" name="Google Shape;349;gd7d30db7a5_0_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741" y="748050"/>
            <a:ext cx="4966333" cy="44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d7d30db7a5_0_299"/>
          <p:cNvSpPr txBox="1"/>
          <p:nvPr/>
        </p:nvSpPr>
        <p:spPr>
          <a:xfrm>
            <a:off x="205038" y="5386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Amato et al., SRL, 2021</a:t>
            </a:r>
            <a:endParaRPr/>
          </a:p>
        </p:txBody>
      </p:sp>
      <p:pic>
        <p:nvPicPr>
          <p:cNvPr id="351" name="Google Shape;351;gd7d30db7a5_0_29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050" y="646800"/>
            <a:ext cx="1932874" cy="193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d7d30db7a5_0_29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825" y="1101600"/>
            <a:ext cx="2084126" cy="208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d7d30db7a5_0_29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700" y="2579675"/>
            <a:ext cx="2084126" cy="208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d7d30db7a5_0_299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395" y="4911475"/>
            <a:ext cx="3788006" cy="1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;gd7d30db7a5_0_508"/>
          <p:cNvSpPr txBox="1">
            <a:spLocks/>
          </p:cNvSpPr>
          <p:nvPr/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Recent papers: 2. Probabilistic Tsunami Forecasting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4931"/>
            <a:ext cx="6047385" cy="47330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45" y="3686873"/>
            <a:ext cx="4281055" cy="2090472"/>
          </a:xfrm>
          <a:prstGeom prst="rect">
            <a:avLst/>
          </a:prstGeom>
        </p:spPr>
      </p:pic>
      <p:pic>
        <p:nvPicPr>
          <p:cNvPr id="9" name="Google Shape;371;gd7d30db7a5_0_50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5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d7d30db7a5_0_50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d7d30db7a5_0_501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600" b="1" dirty="0" smtClean="0">
                <a:solidFill>
                  <a:schemeClr val="bg1"/>
                </a:solidFill>
              </a:rPr>
              <a:t>Recent papers: 3. Tsunami Hazard S-PTHA / NEAMTH18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10" name="Google Shape;91;gd2c1be9673_0_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409"/>
            <a:ext cx="4414462" cy="13821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24" y="4191529"/>
            <a:ext cx="3841238" cy="17010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40" y="2419034"/>
            <a:ext cx="3763322" cy="15216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871" y="2419034"/>
            <a:ext cx="4685130" cy="347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d7d30db7a5_0_50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d7d30db7a5_0_5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97950"/>
            <a:ext cx="5842301" cy="190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d7d30db7a5_0_5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94" y="2858600"/>
            <a:ext cx="5214581" cy="19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d7d30db7a5_0_501"/>
          <p:cNvSpPr txBox="1"/>
          <p:nvPr/>
        </p:nvSpPr>
        <p:spPr>
          <a:xfrm>
            <a:off x="205038" y="5386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Behrens et al., FEART, 2021</a:t>
            </a:r>
            <a:endParaRPr/>
          </a:p>
        </p:txBody>
      </p:sp>
      <p:pic>
        <p:nvPicPr>
          <p:cNvPr id="365" name="Google Shape;365;gd7d30db7a5_0_5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9052" y="3712996"/>
            <a:ext cx="3584623" cy="204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d7d30db7a5_0_5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1600" y="697950"/>
            <a:ext cx="3000000" cy="27193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1;gd2c1be9673_0_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  <p:sp>
        <p:nvSpPr>
          <p:cNvPr id="11" name="Google Shape;361;gd7d30db7a5_0_501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Recent papers: 4. Tsunami Hazard and Risk / Research Gaps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d7d30db7a5_0_50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d7d30db7a5_0_50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75" y="666288"/>
            <a:ext cx="5767300" cy="18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d7d30db7a5_0_5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975" y="2486451"/>
            <a:ext cx="5591234" cy="13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d7d30db7a5_0_5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675" y="4044000"/>
            <a:ext cx="2363391" cy="14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d7d30db7a5_0_5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8700" y="911374"/>
            <a:ext cx="200977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d7d30db7a5_0_5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25798" y="3984900"/>
            <a:ext cx="3319778" cy="16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d7d30db7a5_0_5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0625" y="3585650"/>
            <a:ext cx="2725800" cy="18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d7d30db7a5_0_508"/>
          <p:cNvSpPr txBox="1"/>
          <p:nvPr/>
        </p:nvSpPr>
        <p:spPr>
          <a:xfrm>
            <a:off x="205053" y="5615350"/>
            <a:ext cx="362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Selva et al., Nuovo Cimento, 2021</a:t>
            </a:r>
            <a:endParaRPr/>
          </a:p>
        </p:txBody>
      </p:sp>
      <p:sp>
        <p:nvSpPr>
          <p:cNvPr id="12" name="Google Shape;91;gd2c1be9673_0_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  <p:sp>
        <p:nvSpPr>
          <p:cNvPr id="13" name="Google Shape;361;gd7d30db7a5_0_501"/>
          <p:cNvSpPr txBox="1">
            <a:spLocks noGrp="1"/>
          </p:cNvSpPr>
          <p:nvPr>
            <p:ph type="title"/>
          </p:nvPr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Recent papers: 5. Tsunami risk for “atypical” sources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08" y="692727"/>
            <a:ext cx="8114792" cy="5480010"/>
          </a:xfrm>
          <a:prstGeom prst="rect">
            <a:avLst/>
          </a:prstGeom>
        </p:spPr>
      </p:pic>
      <p:sp>
        <p:nvSpPr>
          <p:cNvPr id="6" name="Google Shape;91;gd2c1be9673_0_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  <p:pic>
        <p:nvPicPr>
          <p:cNvPr id="7" name="Google Shape;371;gd7d30db7a5_0_50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61;gd7d30db7a5_0_501"/>
          <p:cNvSpPr txBox="1">
            <a:spLocks/>
          </p:cNvSpPr>
          <p:nvPr/>
        </p:nvSpPr>
        <p:spPr>
          <a:xfrm>
            <a:off x="0" y="46049"/>
            <a:ext cx="91440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Recent papers: 6. Tsunami Hazard, Warning, Risk reduction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3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gd2c1be9673_0_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  <p:pic>
        <p:nvPicPr>
          <p:cNvPr id="7" name="Google Shape;371;gd7d30db7a5_0_508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61;gd7d30db7a5_0_501"/>
          <p:cNvSpPr txBox="1">
            <a:spLocks/>
          </p:cNvSpPr>
          <p:nvPr/>
        </p:nvSpPr>
        <p:spPr>
          <a:xfrm>
            <a:off x="0" y="46049"/>
            <a:ext cx="91440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Recent papers: 7. The 2/5/2020 Crete earthquake-tsunami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2" y="670808"/>
            <a:ext cx="4632393" cy="275310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951" y="3423911"/>
            <a:ext cx="6105049" cy="34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71;gd7d30db7a5_0_508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61;gd7d30db7a5_0_501"/>
          <p:cNvSpPr txBox="1">
            <a:spLocks/>
          </p:cNvSpPr>
          <p:nvPr/>
        </p:nvSpPr>
        <p:spPr>
          <a:xfrm>
            <a:off x="0" y="46049"/>
            <a:ext cx="91440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 smtClean="0">
                <a:solidFill>
                  <a:schemeClr val="bg1"/>
                </a:solidFill>
              </a:rPr>
              <a:t>Recent papers: 8. Testing tsunami inundation maps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549"/>
            <a:ext cx="4802721" cy="41147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21" y="4823549"/>
            <a:ext cx="6331527" cy="169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45549"/>
            <a:ext cx="5262420" cy="5709126"/>
          </a:xfrm>
          <a:prstGeom prst="rect">
            <a:avLst/>
          </a:prstGeom>
        </p:spPr>
      </p:pic>
      <p:sp>
        <p:nvSpPr>
          <p:cNvPr id="3" name="Google Shape;373;gd7d30db7a5_0_508"/>
          <p:cNvSpPr txBox="1">
            <a:spLocks/>
          </p:cNvSpPr>
          <p:nvPr/>
        </p:nvSpPr>
        <p:spPr>
          <a:xfrm>
            <a:off x="457200" y="460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>
                <a:solidFill>
                  <a:schemeClr val="bg1"/>
                </a:solidFill>
              </a:rPr>
              <a:t>9</a:t>
            </a:r>
            <a:r>
              <a:rPr lang="en-GB" sz="2400" b="1" dirty="0" smtClean="0">
                <a:solidFill>
                  <a:schemeClr val="bg1"/>
                </a:solidFill>
              </a:rPr>
              <a:t>. Tsunami risk perception (2019)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Google Shape;91;gd2c1be9673_0_0"/>
          <p:cNvSpPr txBox="1"/>
          <p:nvPr/>
        </p:nvSpPr>
        <p:spPr>
          <a:xfrm>
            <a:off x="2190971" y="6254675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  <p:pic>
        <p:nvPicPr>
          <p:cNvPr id="5" name="Google Shape;371;gd7d30db7a5_0_50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300687"/>
            <a:ext cx="738644" cy="26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464" y="4117279"/>
            <a:ext cx="3470174" cy="18540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939" y="1363944"/>
            <a:ext cx="3424380" cy="239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Useful</a:t>
            </a:r>
            <a:r>
              <a:rPr lang="it-IT" dirty="0" smtClean="0"/>
              <a:t> Links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hlinkClick r:id="rId2"/>
              </a:rPr>
              <a:t>www.ingv.it/cat/en</a:t>
            </a:r>
            <a:r>
              <a:rPr lang="it-IT" sz="2800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hlinkClick r:id="rId3"/>
              </a:rPr>
              <a:t>http://www.tsumaps-neam.eu</a:t>
            </a:r>
            <a:r>
              <a:rPr lang="it-IT" sz="2800" dirty="0"/>
              <a:t> </a:t>
            </a:r>
            <a:endParaRPr lang="it-IT" sz="2800" dirty="0" smtClean="0"/>
          </a:p>
          <a:p>
            <a:pPr>
              <a:lnSpc>
                <a:spcPct val="150000"/>
              </a:lnSpc>
            </a:pPr>
            <a:r>
              <a:rPr lang="it-IT" sz="2800" dirty="0">
                <a:hlinkClick r:id="rId4"/>
              </a:rPr>
              <a:t>https://tsunamiarchive.ingv.it</a:t>
            </a:r>
            <a:r>
              <a:rPr lang="it-IT" sz="2800">
                <a:hlinkClick r:id="rId4"/>
              </a:rPr>
              <a:t>/emtc.2.0</a:t>
            </a:r>
            <a:r>
              <a:rPr lang="it-IT" sz="2800" smtClean="0">
                <a:hlinkClick r:id="rId4"/>
              </a:rPr>
              <a:t>/</a:t>
            </a:r>
            <a:r>
              <a:rPr lang="it-IT" sz="2800" smtClean="0"/>
              <a:t> 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 smtClean="0">
                <a:hlinkClick r:id="rId5"/>
              </a:rPr>
              <a:t>https</a:t>
            </a:r>
            <a:r>
              <a:rPr lang="it-IT" sz="2800" dirty="0">
                <a:hlinkClick r:id="rId5"/>
              </a:rPr>
              <a:t>://</a:t>
            </a:r>
            <a:r>
              <a:rPr lang="it-IT" sz="2800" dirty="0" smtClean="0">
                <a:hlinkClick r:id="rId5"/>
              </a:rPr>
              <a:t>storymaps.arcgis.com/stories/32091c82e42a4d30a2f24b1e7b5955b6</a:t>
            </a:r>
            <a:endParaRPr lang="it-IT" sz="2800" dirty="0" smtClean="0"/>
          </a:p>
          <a:p>
            <a:pPr>
              <a:lnSpc>
                <a:spcPct val="150000"/>
              </a:lnSpc>
            </a:pPr>
            <a:r>
              <a:rPr lang="it-IT" sz="2800" dirty="0" smtClean="0">
                <a:hlinkClick r:id="rId6"/>
              </a:rPr>
              <a:t>http</a:t>
            </a:r>
            <a:r>
              <a:rPr lang="it-IT" sz="2800" dirty="0">
                <a:hlinkClick r:id="rId6"/>
              </a:rPr>
              <a:t>://sgi2.isprambiente.it/tsunamimap</a:t>
            </a:r>
            <a:r>
              <a:rPr lang="it-IT" sz="2800" dirty="0" smtClean="0">
                <a:hlinkClick r:id="rId6"/>
              </a:rPr>
              <a:t>/</a:t>
            </a:r>
            <a:r>
              <a:rPr lang="it-IT" sz="2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hlinkClick r:id="rId7"/>
              </a:rPr>
              <a:t>https://</a:t>
            </a:r>
            <a:r>
              <a:rPr lang="it-IT" sz="2800" dirty="0" smtClean="0">
                <a:hlinkClick r:id="rId7"/>
              </a:rPr>
              <a:t>rischi.protezionecivile.it/it/maremoto-0</a:t>
            </a:r>
            <a:r>
              <a:rPr lang="it-IT" sz="2800" dirty="0" smtClean="0"/>
              <a:t> </a:t>
            </a:r>
          </a:p>
          <a:p>
            <a:pPr>
              <a:lnSpc>
                <a:spcPct val="150000"/>
              </a:lnSpc>
            </a:pPr>
            <a:endParaRPr lang="it-IT" sz="2800" dirty="0" smtClean="0"/>
          </a:p>
          <a:p>
            <a:pPr>
              <a:lnSpc>
                <a:spcPct val="150000"/>
              </a:lnSpc>
            </a:pPr>
            <a:endParaRPr lang="it-IT" sz="2800" dirty="0"/>
          </a:p>
        </p:txBody>
      </p:sp>
      <p:sp>
        <p:nvSpPr>
          <p:cNvPr id="6" name="Google Shape;91;gd2c1be9673_0_0"/>
          <p:cNvSpPr txBox="1"/>
          <p:nvPr/>
        </p:nvSpPr>
        <p:spPr>
          <a:xfrm>
            <a:off x="2214180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8893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7d30db7a5_0_332"/>
          <p:cNvSpPr txBox="1">
            <a:spLocks noGrp="1"/>
          </p:cNvSpPr>
          <p:nvPr>
            <p:ph type="title"/>
          </p:nvPr>
        </p:nvSpPr>
        <p:spPr>
          <a:xfrm>
            <a:off x="212600" y="5209131"/>
            <a:ext cx="90009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en-GB" sz="1800" b="1" dirty="0" smtClean="0">
                <a:solidFill>
                  <a:srgbClr val="595959"/>
                </a:solidFill>
              </a:rPr>
              <a:t>21 </a:t>
            </a:r>
            <a:r>
              <a:rPr lang="en-GB" sz="1800" b="1" dirty="0">
                <a:solidFill>
                  <a:srgbClr val="595959"/>
                </a:solidFill>
              </a:rPr>
              <a:t>CAT-INGV Activations </a:t>
            </a:r>
            <a:r>
              <a:rPr lang="en-GB" sz="1800" b="1" dirty="0" smtClean="0">
                <a:solidFill>
                  <a:srgbClr val="595959"/>
                </a:solidFill>
              </a:rPr>
              <a:t>2017-2021 </a:t>
            </a:r>
            <a:r>
              <a:rPr lang="mr-IN" sz="1800" b="1" dirty="0" smtClean="0">
                <a:solidFill>
                  <a:srgbClr val="595959"/>
                </a:solidFill>
              </a:rPr>
              <a:t>–</a:t>
            </a:r>
            <a:r>
              <a:rPr lang="en-GB" sz="1800" b="1" dirty="0" smtClean="0">
                <a:solidFill>
                  <a:srgbClr val="595959"/>
                </a:solidFill>
              </a:rPr>
              <a:t>  6 in 2021 (3 Info + 3 Advisory)</a:t>
            </a:r>
            <a:br>
              <a:rPr lang="en-GB" sz="1800" b="1" dirty="0" smtClean="0">
                <a:solidFill>
                  <a:srgbClr val="595959"/>
                </a:solidFill>
              </a:rPr>
            </a:br>
            <a:r>
              <a:rPr lang="en-GB" sz="1800" b="1" dirty="0" smtClean="0">
                <a:solidFill>
                  <a:srgbClr val="595959"/>
                </a:solidFill>
              </a:rPr>
              <a:t>Mw 5.6 - 7.0 </a:t>
            </a:r>
            <a:r>
              <a:rPr lang="en-GB" sz="1800" b="1" dirty="0">
                <a:solidFill>
                  <a:srgbClr val="595959"/>
                </a:solidFill>
              </a:rPr>
              <a:t>- Messages between 7-10 </a:t>
            </a:r>
            <a:r>
              <a:rPr lang="en-GB" sz="1800" b="1" dirty="0" smtClean="0">
                <a:solidFill>
                  <a:srgbClr val="595959"/>
                </a:solidFill>
              </a:rPr>
              <a:t>minutes</a:t>
            </a:r>
            <a:endParaRPr sz="1800" b="1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dirty="0" smtClean="0">
                <a:solidFill>
                  <a:srgbClr val="595959"/>
                </a:solidFill>
              </a:rPr>
              <a:t>M</a:t>
            </a:r>
            <a:r>
              <a:rPr lang="en-GB" sz="1800" dirty="0" err="1" smtClean="0">
                <a:solidFill>
                  <a:srgbClr val="595959"/>
                </a:solidFill>
              </a:rPr>
              <a:t>odified</a:t>
            </a:r>
            <a:r>
              <a:rPr lang="en-GB" sz="1800" dirty="0" smtClean="0">
                <a:solidFill>
                  <a:srgbClr val="595959"/>
                </a:solidFill>
              </a:rPr>
              <a:t> from: Amato </a:t>
            </a:r>
            <a:r>
              <a:rPr lang="en-GB" sz="1800" dirty="0">
                <a:solidFill>
                  <a:srgbClr val="595959"/>
                </a:solidFill>
              </a:rPr>
              <a:t>et al., </a:t>
            </a:r>
            <a:r>
              <a:rPr lang="en-GB" sz="1800" dirty="0" err="1" smtClean="0">
                <a:solidFill>
                  <a:srgbClr val="595959"/>
                </a:solidFill>
              </a:rPr>
              <a:t>Seismol</a:t>
            </a:r>
            <a:r>
              <a:rPr lang="en-GB" sz="1800" dirty="0" smtClean="0">
                <a:solidFill>
                  <a:srgbClr val="595959"/>
                </a:solidFill>
              </a:rPr>
              <a:t>. Res. Letters, 2021</a:t>
            </a: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151" name="Google Shape;151;gd7d30db7a5_0_3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d7d30db7a5_0_332"/>
          <p:cNvSpPr txBox="1">
            <a:spLocks noGrp="1"/>
          </p:cNvSpPr>
          <p:nvPr>
            <p:ph type="title"/>
          </p:nvPr>
        </p:nvSpPr>
        <p:spPr>
          <a:xfrm>
            <a:off x="334900" y="53986"/>
            <a:ext cx="87563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it-IT" sz="2400" dirty="0">
                <a:solidFill>
                  <a:schemeClr val="bg1"/>
                </a:solidFill>
              </a:rPr>
              <a:t>WARNING </a:t>
            </a:r>
            <a:r>
              <a:rPr lang="it-IT" sz="2400" dirty="0" smtClean="0">
                <a:solidFill>
                  <a:schemeClr val="bg1"/>
                </a:solidFill>
              </a:rPr>
              <a:t>- </a:t>
            </a:r>
            <a:r>
              <a:rPr lang="en-GB" sz="2400" b="1" dirty="0" smtClean="0">
                <a:solidFill>
                  <a:schemeClr val="bg1"/>
                </a:solidFill>
              </a:rPr>
              <a:t>Earthquakes and tsunami alerts 2017-2021 (November)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70"/>
          <a:stretch/>
        </p:blipFill>
        <p:spPr>
          <a:xfrm>
            <a:off x="69500" y="496652"/>
            <a:ext cx="9144000" cy="4712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d7d30db7a5_0_5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d7d30db7a5_0_514"/>
          <p:cNvSpPr txBox="1">
            <a:spLocks noGrp="1"/>
          </p:cNvSpPr>
          <p:nvPr>
            <p:ph type="title"/>
          </p:nvPr>
        </p:nvSpPr>
        <p:spPr>
          <a:xfrm>
            <a:off x="596200" y="2362949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 dirty="0">
                <a:solidFill>
                  <a:srgbClr val="595959"/>
                </a:solidFill>
              </a:rPr>
              <a:t>Thank you for your attention!</a:t>
            </a:r>
            <a:endParaRPr dirty="0"/>
          </a:p>
        </p:txBody>
      </p:sp>
      <p:sp>
        <p:nvSpPr>
          <p:cNvPr id="5" name="Google Shape;91;gd2c1be9673_0_0"/>
          <p:cNvSpPr txBox="1"/>
          <p:nvPr/>
        </p:nvSpPr>
        <p:spPr>
          <a:xfrm>
            <a:off x="2352729" y="6176077"/>
            <a:ext cx="334149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WTAD 2021 / 8 November 2021 </a:t>
            </a:r>
            <a:r>
              <a:rPr lang="mr-IN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GB" sz="1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NIOF-EGYPT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7d30db7a5_0_332"/>
          <p:cNvSpPr txBox="1">
            <a:spLocks noGrp="1"/>
          </p:cNvSpPr>
          <p:nvPr>
            <p:ph type="title"/>
          </p:nvPr>
        </p:nvSpPr>
        <p:spPr>
          <a:xfrm>
            <a:off x="71549" y="4448240"/>
            <a:ext cx="90009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b="1" dirty="0" err="1" smtClean="0">
                <a:solidFill>
                  <a:srgbClr val="595959"/>
                </a:solidFill>
              </a:rPr>
              <a:t>Main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results</a:t>
            </a:r>
            <a:r>
              <a:rPr lang="it-IT" sz="1800" b="1" dirty="0" smtClean="0">
                <a:solidFill>
                  <a:srgbClr val="595959"/>
                </a:solidFill>
              </a:rPr>
              <a:t>:</a:t>
            </a:r>
            <a:br>
              <a:rPr lang="it-IT" sz="1800" b="1" dirty="0" smtClean="0">
                <a:solidFill>
                  <a:srgbClr val="595959"/>
                </a:solidFill>
              </a:rPr>
            </a:br>
            <a:r>
              <a:rPr lang="it-IT" sz="1800" b="1" dirty="0">
                <a:solidFill>
                  <a:srgbClr val="595959"/>
                </a:solidFill>
              </a:rPr>
              <a:t/>
            </a:r>
            <a:br>
              <a:rPr lang="it-IT" sz="1800" b="1" dirty="0">
                <a:solidFill>
                  <a:srgbClr val="595959"/>
                </a:solidFill>
              </a:rPr>
            </a:br>
            <a:r>
              <a:rPr lang="it-IT" sz="1800" b="1" dirty="0" smtClean="0">
                <a:solidFill>
                  <a:srgbClr val="595959"/>
                </a:solidFill>
              </a:rPr>
              <a:t>- Use </a:t>
            </a:r>
            <a:r>
              <a:rPr lang="it-IT" sz="1800" b="1" dirty="0" err="1" smtClean="0">
                <a:solidFill>
                  <a:srgbClr val="595959"/>
                </a:solidFill>
              </a:rPr>
              <a:t>Mwp</a:t>
            </a:r>
            <a:r>
              <a:rPr lang="it-IT" sz="1800" b="1" dirty="0" smtClean="0">
                <a:solidFill>
                  <a:srgbClr val="595959"/>
                </a:solidFill>
              </a:rPr>
              <a:t> (</a:t>
            </a:r>
            <a:r>
              <a:rPr lang="it-IT" sz="1800" b="1" dirty="0" err="1" smtClean="0">
                <a:solidFill>
                  <a:srgbClr val="595959"/>
                </a:solidFill>
              </a:rPr>
              <a:t>instead</a:t>
            </a:r>
            <a:r>
              <a:rPr lang="it-IT" sz="1800" b="1" dirty="0" smtClean="0">
                <a:solidFill>
                  <a:srgbClr val="595959"/>
                </a:solidFill>
              </a:rPr>
              <a:t> of Mb) </a:t>
            </a:r>
            <a:r>
              <a:rPr lang="it-IT" sz="1800" b="1" dirty="0" err="1" smtClean="0">
                <a:solidFill>
                  <a:srgbClr val="595959"/>
                </a:solidFill>
              </a:rPr>
              <a:t>even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at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low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magnitude</a:t>
            </a:r>
            <a:r>
              <a:rPr lang="it-IT" sz="1800" b="1" dirty="0" smtClean="0">
                <a:solidFill>
                  <a:srgbClr val="595959"/>
                </a:solidFill>
              </a:rPr>
              <a:t> (5.0-5.8)</a:t>
            </a:r>
            <a:br>
              <a:rPr lang="it-IT" sz="1800" b="1" dirty="0" smtClean="0">
                <a:solidFill>
                  <a:srgbClr val="595959"/>
                </a:solidFill>
              </a:rPr>
            </a:br>
            <a:r>
              <a:rPr lang="it-IT" sz="1800" b="1" dirty="0" smtClean="0">
                <a:solidFill>
                  <a:srgbClr val="595959"/>
                </a:solidFill>
              </a:rPr>
              <a:t>- </a:t>
            </a:r>
            <a:r>
              <a:rPr lang="it-IT" sz="1800" b="1" dirty="0" err="1" smtClean="0">
                <a:solidFill>
                  <a:srgbClr val="595959"/>
                </a:solidFill>
              </a:rPr>
              <a:t>Feasibility</a:t>
            </a:r>
            <a:r>
              <a:rPr lang="it-IT" sz="1800" b="1" dirty="0" smtClean="0">
                <a:solidFill>
                  <a:srgbClr val="595959"/>
                </a:solidFill>
              </a:rPr>
              <a:t> of </a:t>
            </a:r>
            <a:r>
              <a:rPr lang="it-IT" sz="1800" b="1" dirty="0" err="1" smtClean="0">
                <a:solidFill>
                  <a:srgbClr val="595959"/>
                </a:solidFill>
              </a:rPr>
              <a:t>using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Early</a:t>
            </a:r>
            <a:r>
              <a:rPr lang="it-IT" sz="1800" b="1" dirty="0" smtClean="0">
                <a:solidFill>
                  <a:srgbClr val="595959"/>
                </a:solidFill>
              </a:rPr>
              <a:t>-Est </a:t>
            </a:r>
            <a:r>
              <a:rPr lang="it-IT" sz="1800" b="1" dirty="0" err="1" smtClean="0">
                <a:solidFill>
                  <a:srgbClr val="595959"/>
                </a:solidFill>
              </a:rPr>
              <a:t>solution</a:t>
            </a:r>
            <a:r>
              <a:rPr lang="it-IT" sz="1800" b="1" dirty="0" smtClean="0">
                <a:solidFill>
                  <a:srgbClr val="595959"/>
                </a:solidFill>
              </a:rPr>
              <a:t> n.002 </a:t>
            </a:r>
            <a:r>
              <a:rPr lang="it-IT" sz="1800" b="1" dirty="0" err="1" smtClean="0">
                <a:solidFill>
                  <a:srgbClr val="595959"/>
                </a:solidFill>
              </a:rPr>
              <a:t>instead</a:t>
            </a:r>
            <a:r>
              <a:rPr lang="it-IT" sz="1800" b="1" dirty="0" smtClean="0">
                <a:solidFill>
                  <a:srgbClr val="595959"/>
                </a:solidFill>
              </a:rPr>
              <a:t> of 005 (3 minutes in </a:t>
            </a:r>
            <a:r>
              <a:rPr lang="it-IT" sz="1800" b="1" dirty="0" err="1" smtClean="0">
                <a:solidFill>
                  <a:srgbClr val="595959"/>
                </a:solidFill>
              </a:rPr>
              <a:t>advance</a:t>
            </a:r>
            <a:r>
              <a:rPr lang="it-IT" sz="1800" b="1" dirty="0" smtClean="0">
                <a:solidFill>
                  <a:srgbClr val="595959"/>
                </a:solidFill>
              </a:rPr>
              <a:t>)</a:t>
            </a:r>
            <a:br>
              <a:rPr lang="it-IT" sz="1800" b="1" dirty="0" smtClean="0">
                <a:solidFill>
                  <a:srgbClr val="595959"/>
                </a:solidFill>
              </a:rPr>
            </a:br>
            <a:r>
              <a:rPr lang="it-IT" sz="1800" b="1" dirty="0" smtClean="0">
                <a:solidFill>
                  <a:srgbClr val="595959"/>
                </a:solidFill>
              </a:rPr>
              <a:t>- Times of </a:t>
            </a:r>
            <a:r>
              <a:rPr lang="it-IT" sz="1800" b="1" dirty="0" err="1" smtClean="0">
                <a:solidFill>
                  <a:srgbClr val="595959"/>
                </a:solidFill>
              </a:rPr>
              <a:t>alert</a:t>
            </a:r>
            <a:r>
              <a:rPr lang="it-IT" sz="1800" b="1" dirty="0" smtClean="0">
                <a:solidFill>
                  <a:srgbClr val="595959"/>
                </a:solidFill>
              </a:rPr>
              <a:t> delivery (2017-2021) </a:t>
            </a:r>
            <a:r>
              <a:rPr lang="it-IT" sz="1800" b="1" dirty="0" err="1" smtClean="0">
                <a:solidFill>
                  <a:srgbClr val="595959"/>
                </a:solidFill>
              </a:rPr>
              <a:t>shorter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than</a:t>
            </a:r>
            <a:r>
              <a:rPr lang="it-IT" sz="1800" b="1" dirty="0" smtClean="0">
                <a:solidFill>
                  <a:srgbClr val="595959"/>
                </a:solidFill>
              </a:rPr>
              <a:t> </a:t>
            </a:r>
            <a:r>
              <a:rPr lang="it-IT" sz="1800" b="1" dirty="0" err="1" smtClean="0">
                <a:solidFill>
                  <a:srgbClr val="595959"/>
                </a:solidFill>
              </a:rPr>
              <a:t>thought</a:t>
            </a:r>
            <a:r>
              <a:rPr lang="it-IT" sz="1800" b="1" dirty="0" smtClean="0">
                <a:solidFill>
                  <a:srgbClr val="595959"/>
                </a:solidFill>
              </a:rPr>
              <a:t> (7-10 minutes)</a:t>
            </a:r>
            <a:br>
              <a:rPr lang="it-IT" sz="1800" b="1" dirty="0" smtClean="0">
                <a:solidFill>
                  <a:srgbClr val="595959"/>
                </a:solidFill>
              </a:rPr>
            </a:br>
            <a:r>
              <a:rPr lang="it-IT" sz="1800" b="1" dirty="0" smtClean="0">
                <a:solidFill>
                  <a:srgbClr val="595959"/>
                </a:solidFill>
              </a:rPr>
              <a:t/>
            </a:r>
            <a:br>
              <a:rPr lang="it-IT" sz="1800" b="1" dirty="0" smtClean="0">
                <a:solidFill>
                  <a:srgbClr val="595959"/>
                </a:solidFill>
              </a:rPr>
            </a:br>
            <a:r>
              <a:rPr lang="it-IT" sz="1800" b="1" dirty="0">
                <a:solidFill>
                  <a:srgbClr val="595959"/>
                </a:solidFill>
              </a:rPr>
              <a:t/>
            </a:r>
            <a:br>
              <a:rPr lang="it-IT" sz="1800" b="1" dirty="0">
                <a:solidFill>
                  <a:srgbClr val="595959"/>
                </a:solidFill>
              </a:rPr>
            </a:br>
            <a:endParaRPr sz="1800" b="1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Calibri"/>
              <a:buNone/>
            </a:pPr>
            <a:r>
              <a:rPr lang="it-IT" sz="1800" dirty="0" smtClean="0">
                <a:solidFill>
                  <a:srgbClr val="595959"/>
                </a:solidFill>
              </a:rPr>
              <a:t>(</a:t>
            </a:r>
            <a:r>
              <a:rPr lang="en-GB" sz="1800" dirty="0" smtClean="0">
                <a:solidFill>
                  <a:srgbClr val="595959"/>
                </a:solidFill>
              </a:rPr>
              <a:t>Amato </a:t>
            </a:r>
            <a:r>
              <a:rPr lang="en-GB" sz="1800" dirty="0">
                <a:solidFill>
                  <a:srgbClr val="595959"/>
                </a:solidFill>
              </a:rPr>
              <a:t>et al., </a:t>
            </a:r>
            <a:r>
              <a:rPr lang="en-GB" sz="1800" dirty="0" err="1" smtClean="0">
                <a:solidFill>
                  <a:srgbClr val="595959"/>
                </a:solidFill>
              </a:rPr>
              <a:t>Seismol</a:t>
            </a:r>
            <a:r>
              <a:rPr lang="en-GB" sz="1800" dirty="0" smtClean="0">
                <a:solidFill>
                  <a:srgbClr val="595959"/>
                </a:solidFill>
              </a:rPr>
              <a:t>. Res. Letters, 2021)</a:t>
            </a: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151" name="Google Shape;151;gd7d30db7a5_0_3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71" y="6208763"/>
            <a:ext cx="879736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70"/>
          <a:stretch/>
        </p:blipFill>
        <p:spPr>
          <a:xfrm>
            <a:off x="1898185" y="711803"/>
            <a:ext cx="5347627" cy="2755969"/>
          </a:xfrm>
          <a:prstGeom prst="rect">
            <a:avLst/>
          </a:prstGeom>
        </p:spPr>
      </p:pic>
      <p:sp>
        <p:nvSpPr>
          <p:cNvPr id="7" name="Google Shape;153;gd7d30db7a5_0_332"/>
          <p:cNvSpPr txBox="1">
            <a:spLocks/>
          </p:cNvSpPr>
          <p:nvPr/>
        </p:nvSpPr>
        <p:spPr>
          <a:xfrm>
            <a:off x="334900" y="53986"/>
            <a:ext cx="87563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it-IT" sz="2400" smtClean="0">
                <a:solidFill>
                  <a:schemeClr val="bg1"/>
                </a:solidFill>
              </a:rPr>
              <a:t>WARNING - </a:t>
            </a:r>
            <a:r>
              <a:rPr lang="it-IT" sz="2400" b="1" smtClean="0">
                <a:solidFill>
                  <a:schemeClr val="bg1"/>
                </a:solidFill>
              </a:rPr>
              <a:t>Earthquakes and tsunami alerts 2017-2021 (November)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1" y="511463"/>
            <a:ext cx="9144000" cy="5603310"/>
          </a:xfrm>
          <a:prstGeom prst="rect">
            <a:avLst/>
          </a:prstGeom>
        </p:spPr>
      </p:pic>
      <p:sp>
        <p:nvSpPr>
          <p:cNvPr id="6" name="Google Shape;129;gd7d30db7a5_0_53"/>
          <p:cNvSpPr txBox="1">
            <a:spLocks/>
          </p:cNvSpPr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WARNING - Probabilistic Tsunami Forecast (</a:t>
            </a:r>
            <a:r>
              <a:rPr lang="en-GB" sz="2400" b="1" dirty="0" err="1" smtClean="0">
                <a:solidFill>
                  <a:schemeClr val="bg1"/>
                </a:solidFill>
              </a:rPr>
              <a:t>Selva</a:t>
            </a:r>
            <a:r>
              <a:rPr lang="en-GB" sz="2400" b="1" dirty="0" smtClean="0">
                <a:solidFill>
                  <a:schemeClr val="bg1"/>
                </a:solidFill>
              </a:rPr>
              <a:t> et al., 2021)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0" y="1179945"/>
            <a:ext cx="9019310" cy="4404199"/>
          </a:xfrm>
          <a:prstGeom prst="rect">
            <a:avLst/>
          </a:prstGeom>
        </p:spPr>
      </p:pic>
      <p:sp>
        <p:nvSpPr>
          <p:cNvPr id="4" name="Google Shape;129;gd7d30db7a5_0_53"/>
          <p:cNvSpPr txBox="1">
            <a:spLocks/>
          </p:cNvSpPr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WARNING - Probabilistic Tsunami Forecast (</a:t>
            </a:r>
            <a:r>
              <a:rPr lang="en-GB" sz="2400" b="1" dirty="0" err="1" smtClean="0">
                <a:solidFill>
                  <a:schemeClr val="bg1"/>
                </a:solidFill>
              </a:rPr>
              <a:t>Selva</a:t>
            </a:r>
            <a:r>
              <a:rPr lang="en-GB" sz="2400" b="1" dirty="0" smtClean="0">
                <a:solidFill>
                  <a:schemeClr val="bg1"/>
                </a:solidFill>
              </a:rPr>
              <a:t> et al., 2021)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9;gd7d30db7a5_0_53"/>
          <p:cNvSpPr txBox="1">
            <a:spLocks/>
          </p:cNvSpPr>
          <p:nvPr/>
        </p:nvSpPr>
        <p:spPr>
          <a:xfrm>
            <a:off x="581891" y="0"/>
            <a:ext cx="82296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GB" sz="2400" b="1" dirty="0" smtClean="0">
                <a:solidFill>
                  <a:schemeClr val="bg1"/>
                </a:solidFill>
              </a:rPr>
              <a:t>WARNING - Probabilistic Tsunami Forecast (</a:t>
            </a:r>
            <a:r>
              <a:rPr lang="en-GB" sz="2400" b="1" dirty="0" err="1" smtClean="0">
                <a:solidFill>
                  <a:schemeClr val="bg1"/>
                </a:solidFill>
              </a:rPr>
              <a:t>Selva</a:t>
            </a:r>
            <a:r>
              <a:rPr lang="en-GB" sz="2400" b="1" dirty="0" smtClean="0">
                <a:solidFill>
                  <a:schemeClr val="bg1"/>
                </a:solidFill>
              </a:rPr>
              <a:t> et al., 2021)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401781" y="824346"/>
            <a:ext cx="8229600" cy="4525963"/>
          </a:xfrm>
        </p:spPr>
        <p:txBody>
          <a:bodyPr>
            <a:normAutofit/>
          </a:bodyPr>
          <a:lstStyle/>
          <a:p>
            <a:r>
              <a:rPr lang="it-IT" sz="2400" dirty="0" err="1" smtClean="0"/>
              <a:t>Comparison</a:t>
            </a:r>
            <a:r>
              <a:rPr lang="it-IT" sz="2400" dirty="0" smtClean="0"/>
              <a:t> DM </a:t>
            </a:r>
            <a:r>
              <a:rPr lang="mr-IN" sz="2400" dirty="0" smtClean="0"/>
              <a:t>–</a:t>
            </a:r>
            <a:r>
              <a:rPr lang="it-IT" sz="2400" dirty="0" smtClean="0"/>
              <a:t> PTF for 2020 </a:t>
            </a:r>
            <a:r>
              <a:rPr lang="it-IT" sz="2400" dirty="0" err="1" smtClean="0"/>
              <a:t>Samos</a:t>
            </a:r>
            <a:r>
              <a:rPr lang="it-IT" sz="2400" dirty="0" smtClean="0"/>
              <a:t> </a:t>
            </a:r>
            <a:r>
              <a:rPr lang="it-IT" sz="2400" dirty="0" err="1" smtClean="0"/>
              <a:t>event</a:t>
            </a:r>
            <a:r>
              <a:rPr lang="it-IT" sz="2400" dirty="0" smtClean="0"/>
              <a:t> </a:t>
            </a:r>
            <a:r>
              <a:rPr lang="it-IT" sz="2400" dirty="0" err="1" smtClean="0"/>
              <a:t>during</a:t>
            </a:r>
            <a:r>
              <a:rPr lang="it-IT" sz="2400" dirty="0" smtClean="0"/>
              <a:t> WTAD</a:t>
            </a:r>
            <a:endParaRPr lang="it-IT" sz="2400" dirty="0"/>
          </a:p>
        </p:txBody>
      </p:sp>
      <p:pic>
        <p:nvPicPr>
          <p:cNvPr id="6" name="Google Shape;539;g1003ee4e239_0_66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81" y="1786343"/>
            <a:ext cx="9052298" cy="3520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8009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6996</TotalTime>
  <Words>1779</Words>
  <Application>Microsoft Office PowerPoint</Application>
  <PresentationFormat>On-screen Show (4:3)</PresentationFormat>
  <Paragraphs>264</Paragraphs>
  <Slides>50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</vt:lpstr>
      <vt:lpstr>Avenir Book</vt:lpstr>
      <vt:lpstr>Avenir Medium</vt:lpstr>
      <vt:lpstr>Calibri</vt:lpstr>
      <vt:lpstr>Cambria</vt:lpstr>
      <vt:lpstr>Comfortaa</vt:lpstr>
      <vt:lpstr>Raleway</vt:lpstr>
      <vt:lpstr>Roboto</vt:lpstr>
      <vt:lpstr>Times New Roman</vt:lpstr>
      <vt:lpstr>Wingdings</vt:lpstr>
      <vt:lpstr>Tema di Office</vt:lpstr>
      <vt:lpstr>PowerPoint Presentation</vt:lpstr>
      <vt:lpstr>Update on activities of the intersessional period 2020- 2021</vt:lpstr>
      <vt:lpstr>WARNING / CAT-INGV in the monitoring room @ INGV</vt:lpstr>
      <vt:lpstr>WARNING - Mediterranean events that triggered CAT-INGV </vt:lpstr>
      <vt:lpstr>21 CAT-INGV Activations 2017-2021 –  6 in 2021 (3 Info + 3 Advisory) Mw 5.6 - 7.0 - Messages between 7-10 minutes Modified from: Amato et al., Seismol. Res. Letters, 2021</vt:lpstr>
      <vt:lpstr>Main results:  - Use Mwp (instead of Mb) even at low magnitude (5.0-5.8) - Feasibility of using Early-Est solution n.002 instead of 005 (3 minutes in advance) - Times of alert delivery (2017-2021) shorter than thought (7-10 minutes)    (Amato et al., Seismol. Res. Letters, 2021)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Basili et al., 2021 – TSUMAPS-NEAM - http://www.tsumaps-neam.eu  Funded by DG-ECHO; NEAMTWS Reference, being used as a basis for homogenous planning and as a driver for the prioritization of local assessments</vt:lpstr>
      <vt:lpstr>PowerPoint Presentation</vt:lpstr>
      <vt:lpstr>Inundation maps for Coastal Planning (including evacuation)</vt:lpstr>
      <vt:lpstr>Tsunami Hazard and inundation zones</vt:lpstr>
      <vt:lpstr>Tsunami Hazard and inundation zones</vt:lpstr>
      <vt:lpstr>Uncertainty in inundation maps</vt:lpstr>
      <vt:lpstr>Monitoring: new horizons</vt:lpstr>
      <vt:lpstr>PowerPoint Presentation</vt:lpstr>
      <vt:lpstr>PowerPoint Presentation</vt:lpstr>
      <vt:lpstr>Monitoring: ongoing efforts / 2. gas/oil platforms</vt:lpstr>
      <vt:lpstr>InSEA project: enhancement of Western Ionian Sea</vt:lpstr>
      <vt:lpstr>Monitoring: ongoing efforts / 4. a new buoy project in the Ionian</vt:lpstr>
      <vt:lpstr>Mitigation and last mile activities</vt:lpstr>
      <vt:lpstr>PowerPoint Presentation</vt:lpstr>
      <vt:lpstr>PowerPoint Presentation</vt:lpstr>
      <vt:lpstr>Mitigation and last mile activities: 2. Risk perception study </vt:lpstr>
      <vt:lpstr>PowerPoint Presentation</vt:lpstr>
      <vt:lpstr>Risk perception: Some indications from the first surveys</vt:lpstr>
      <vt:lpstr>PowerPoint Presentation</vt:lpstr>
      <vt:lpstr>PowerPoint Presentation</vt:lpstr>
      <vt:lpstr>Mitigation and last-mile/4: Tsunami Ready program in Italy</vt:lpstr>
      <vt:lpstr>From Inundation Maps to Coastal Planning and Evacuation Routes</vt:lpstr>
      <vt:lpstr>More details on WG4 and Tsunami Ready presentations</vt:lpstr>
      <vt:lpstr>Tsunami Ready Officially Started</vt:lpstr>
      <vt:lpstr>PowerPoint Presentation</vt:lpstr>
      <vt:lpstr>PowerPoint Presentation</vt:lpstr>
      <vt:lpstr>Papers published in 2021 by CAT-INGV and co-authors</vt:lpstr>
      <vt:lpstr>Recent papers: 1. Monitoring - Warning</vt:lpstr>
      <vt:lpstr>PowerPoint Presentation</vt:lpstr>
      <vt:lpstr>Recent papers: 3. Tsunami Hazard S-PTHA / NEAMTH18</vt:lpstr>
      <vt:lpstr>Recent papers: 4. Tsunami Hazard and Risk / Research Gaps</vt:lpstr>
      <vt:lpstr>Recent papers: 5. Tsunami risk for “atypical” sources</vt:lpstr>
      <vt:lpstr>PowerPoint Presentation</vt:lpstr>
      <vt:lpstr>PowerPoint Presentation</vt:lpstr>
      <vt:lpstr>PowerPoint Presentation</vt:lpstr>
      <vt:lpstr>PowerPoint Presentation</vt:lpstr>
      <vt:lpstr>Useful Links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Stefano Lorito, INGV</dc:title>
  <dc:creator>Utente di Microsoft Office</dc:creator>
  <cp:lastModifiedBy>Alejandro Rojas</cp:lastModifiedBy>
  <cp:revision>119</cp:revision>
  <dcterms:created xsi:type="dcterms:W3CDTF">2018-12-06T08:46:58Z</dcterms:created>
  <dcterms:modified xsi:type="dcterms:W3CDTF">2021-11-23T15:47:29Z</dcterms:modified>
</cp:coreProperties>
</file>