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6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3"/>
  </p:normalViewPr>
  <p:slideViewPr>
    <p:cSldViewPr snapToGrid="0" snapToObjects="1">
      <p:cViewPr varScale="1">
        <p:scale>
          <a:sx n="92" d="100"/>
          <a:sy n="92" d="100"/>
        </p:scale>
        <p:origin x="4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7EF710F-F062-3545-BDFA-191C9CCC1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DAE28A0E-6E03-C140-8FEC-9C6568F65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7A244BE-B11B-BD49-AF78-119AE73E1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A1F-D254-FE4E-88BB-5CEBC23A9DA6}" type="datetimeFigureOut">
              <a:rPr lang="it-IT" smtClean="0"/>
              <a:t>23/11/2021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E11414D9-3A87-4542-B64B-C36848522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6BE528F-4311-184D-A960-68CC1F761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77C-21EB-1049-AA63-1F1C2D97A1C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489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E9A4A40-1D7F-4541-92DD-ABCF82A3E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C63775A1-1A76-8B40-8C71-D8AB09A7D9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F05D633-AF1D-F745-9840-9347FEDC1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A1F-D254-FE4E-88BB-5CEBC23A9DA6}" type="datetimeFigureOut">
              <a:rPr lang="it-IT" smtClean="0"/>
              <a:t>23/11/2021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44B6EB7-B196-2749-8C63-6CDC78685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1A93305-CF68-EE4C-B814-7E60BB3CA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77C-21EB-1049-AA63-1F1C2D97A1C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5356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0677888C-3170-9440-ACEF-A827644B62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2E82FA3C-5AA5-294C-9176-83D8ADEBA4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833E7892-3BF9-5146-819E-5420F1A01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A1F-D254-FE4E-88BB-5CEBC23A9DA6}" type="datetimeFigureOut">
              <a:rPr lang="it-IT" smtClean="0"/>
              <a:t>23/11/2021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76128A4-E0E8-1C46-A4E3-81B6DD103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F54E0C8E-9353-9F43-A45F-F260E3871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77C-21EB-1049-AA63-1F1C2D97A1C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2373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9CCF049-5227-6343-9BFC-951859A2F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6C7B5F79-7B0A-5447-9C68-8725605F4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55983D1-331D-2149-8D6B-F6F670324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A1F-D254-FE4E-88BB-5CEBC23A9DA6}" type="datetimeFigureOut">
              <a:rPr lang="it-IT" smtClean="0"/>
              <a:t>23/11/2021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E5BBD2BB-FA56-E54E-8460-EFD588FE8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09B92B2B-A3FE-0049-AA05-E7DB49CA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77C-21EB-1049-AA63-1F1C2D97A1C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0472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DF8CCD7-B5D7-4444-901A-B21CEE2E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A6EE3FA-E6C1-D54B-AD32-CB4DFD54B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F70EB21-9DD2-AF4A-BF76-E90A8E002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A1F-D254-FE4E-88BB-5CEBC23A9DA6}" type="datetimeFigureOut">
              <a:rPr lang="it-IT" smtClean="0"/>
              <a:t>23/11/2021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E02E2B1E-ACB1-BF42-BDA2-CC35D05A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7C632B7-43F8-C149-A64B-42ED6A671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77C-21EB-1049-AA63-1F1C2D97A1C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73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DF0CC09-C6E4-0449-9B41-D452EF6D8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0EE074B-BFBD-A44B-AAA0-24B07AA390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7F8ABA2E-1CE8-194F-9986-6B342A845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B02555B3-1C19-9D40-A281-B7AF7CA1B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A1F-D254-FE4E-88BB-5CEBC23A9DA6}" type="datetimeFigureOut">
              <a:rPr lang="it-IT" smtClean="0"/>
              <a:t>23/11/2021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95174397-C680-D04C-9AEB-7A31D6408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765BBB5E-EA9F-D14E-B7CA-442F4B5B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77C-21EB-1049-AA63-1F1C2D97A1C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042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9D065B0-BDD4-4E44-BF9C-AA8289316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E6127A19-FA3A-724A-9433-B5E70C1A9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6E6C9081-2762-D64E-A6B4-3D7E1DC37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272FD5FB-85CE-CA40-8F76-D66A431064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B9DF3D8A-A005-B148-B177-482E1E55E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A39290DC-6050-9D4E-847B-991F42CF5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A1F-D254-FE4E-88BB-5CEBC23A9DA6}" type="datetimeFigureOut">
              <a:rPr lang="it-IT" smtClean="0"/>
              <a:t>23/11/2021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1E42EAFC-C1E6-DC40-B3F9-9DCF8FC70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423FC502-36F3-1B4F-84E0-862767502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77C-21EB-1049-AA63-1F1C2D97A1C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5115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5A5A4FB-C94D-4744-A6C4-5D8DF8645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C13BDF07-AEFA-D240-840E-5D54A450A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A1F-D254-FE4E-88BB-5CEBC23A9DA6}" type="datetimeFigureOut">
              <a:rPr lang="it-IT" smtClean="0"/>
              <a:t>23/11/2021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CAB7F4D2-0F27-9D4A-8688-4071AF086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36035DD6-6243-8B41-825B-E2EC7BBA0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77C-21EB-1049-AA63-1F1C2D97A1C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719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C3D75687-5E44-3649-BA24-E0B3B138B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A1F-D254-FE4E-88BB-5CEBC23A9DA6}" type="datetimeFigureOut">
              <a:rPr lang="it-IT" smtClean="0"/>
              <a:t>23/11/2021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7CBDBE13-DBEE-1242-98D8-4D218866F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CA4BE8D4-3221-E34B-B59D-3D28FEA78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77C-21EB-1049-AA63-1F1C2D97A1C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194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421D926-BF59-E449-B88C-9C8E257D7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C546EC7-9A3F-0144-80E1-9B05B28BC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02E66F9C-25C6-9042-9B4E-67A4E7CC3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949C242E-21D4-B942-B0E2-5E8D9BDA5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A1F-D254-FE4E-88BB-5CEBC23A9DA6}" type="datetimeFigureOut">
              <a:rPr lang="it-IT" smtClean="0"/>
              <a:t>23/11/2021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AA1A0963-7D1A-4343-AC0F-2C9D9B67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27AB0188-23AD-8B4A-B8A4-52204852E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77C-21EB-1049-AA63-1F1C2D97A1C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3686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90D89DA-16B6-A54C-936C-6D6A68F59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B0004F8C-3B30-6F44-ACC9-66B336F6A7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1D8FAA6D-929B-DE4E-B8FB-EB0F803222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E5557774-DC3A-CA42-89E9-AA1D1BD31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EAA1F-D254-FE4E-88BB-5CEBC23A9DA6}" type="datetimeFigureOut">
              <a:rPr lang="it-IT" smtClean="0"/>
              <a:t>23/11/2021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FA593EE3-F4E5-4948-BF13-75F5CA23F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3142F4E5-B985-344D-8187-1B5CEBF89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0D77C-21EB-1049-AA63-1F1C2D97A1C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938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38E7AE5F-8D2D-CB4C-B6E1-5574ECF72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764B1EDD-0898-B746-A427-D8BAB1CEC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B1E84E7-484A-9B40-A988-0D5C5B8E56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EAA1F-D254-FE4E-88BB-5CEBC23A9DA6}" type="datetimeFigureOut">
              <a:rPr lang="it-IT" smtClean="0"/>
              <a:t>23/11/2021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9B3CC710-D2CB-6241-888D-342C522139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AD6D3B3-54D7-204B-8D90-CEAEF8757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0D77C-21EB-1049-AA63-1F1C2D97A1C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891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5815BAD-C04B-EA4C-B5D9-E3D5DDB98D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2800" b="1" dirty="0" err="1"/>
              <a:t>Working</a:t>
            </a:r>
            <a:r>
              <a:rPr lang="it-IT" sz="2800" b="1" dirty="0"/>
              <a:t> Group on </a:t>
            </a:r>
            <a:r>
              <a:rPr lang="it-IT" sz="2800" b="1" dirty="0" err="1"/>
              <a:t>Tsunamis</a:t>
            </a:r>
            <a:r>
              <a:rPr lang="it-IT" sz="2800" b="1" dirty="0"/>
              <a:t> and </a:t>
            </a:r>
            <a:r>
              <a:rPr lang="it-IT" sz="2800" b="1" dirty="0" err="1"/>
              <a:t>Other</a:t>
            </a:r>
            <a:r>
              <a:rPr lang="it-IT" sz="2800" b="1" dirty="0"/>
              <a:t> </a:t>
            </a:r>
            <a:r>
              <a:rPr lang="it-IT" sz="2800" b="1" dirty="0" err="1"/>
              <a:t>Hazards</a:t>
            </a:r>
            <a:r>
              <a:rPr lang="it-IT" sz="2800" b="1" dirty="0"/>
              <a:t> </a:t>
            </a:r>
            <a:r>
              <a:rPr lang="it-IT" sz="2800" b="1" dirty="0" err="1"/>
              <a:t>Related</a:t>
            </a:r>
            <a:r>
              <a:rPr lang="it-IT" sz="2800" b="1" dirty="0"/>
              <a:t> to Sea-Level </a:t>
            </a:r>
            <a:r>
              <a:rPr lang="it-IT" sz="2800" b="1" dirty="0" err="1"/>
              <a:t>Warning</a:t>
            </a: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/>
              <a:t>and </a:t>
            </a:r>
            <a:r>
              <a:rPr lang="it-IT" sz="2800" b="1" dirty="0" err="1"/>
              <a:t>Mitigation</a:t>
            </a:r>
            <a:r>
              <a:rPr lang="it-IT" sz="2800" b="1" dirty="0"/>
              <a:t> Systems (TOWS-WG)</a:t>
            </a:r>
            <a:br>
              <a:rPr lang="it-IT" sz="2800" b="1" dirty="0"/>
            </a:br>
            <a:r>
              <a:rPr lang="it-IT" sz="2800" b="1" dirty="0"/>
              <a:t/>
            </a:r>
            <a:br>
              <a:rPr lang="it-IT" sz="2800" b="1" dirty="0"/>
            </a:br>
            <a:endParaRPr lang="it-IT" sz="28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4B6C914A-B43C-F34A-ABC0-496391B725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 err="1"/>
              <a:t>Fourteenth</a:t>
            </a:r>
            <a:r>
              <a:rPr lang="it-IT" b="1" dirty="0"/>
              <a:t> Meeting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121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D9E06DE-0AC9-4344-A5A1-9BC4F27D7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IOC/TOWS-WG-XIV</a:t>
            </a:r>
            <a:br>
              <a:rPr lang="it-IT" dirty="0"/>
            </a:br>
            <a:r>
              <a:rPr lang="it-IT" dirty="0"/>
              <a:t>DECISIONS AND RECOMMENDATIONS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D50E6AC5-C86C-DA42-A31C-A25F4FAB9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Group </a:t>
            </a:r>
            <a:r>
              <a:rPr lang="it-IT" dirty="0" err="1"/>
              <a:t>recommended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IOC Assembly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31st session in 2021 take the </a:t>
            </a:r>
            <a:r>
              <a:rPr lang="it-IT" b="1" dirty="0" err="1"/>
              <a:t>following</a:t>
            </a:r>
            <a:r>
              <a:rPr lang="it-IT" b="1" dirty="0"/>
              <a:t> </a:t>
            </a:r>
            <a:r>
              <a:rPr lang="it-IT" b="1" dirty="0" err="1"/>
              <a:t>act</a:t>
            </a:r>
            <a:r>
              <a:rPr lang="it-IT" dirty="0" err="1"/>
              <a:t>ion</a:t>
            </a:r>
            <a:r>
              <a:rPr lang="it-IT" dirty="0"/>
              <a:t>: </a:t>
            </a: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/>
              <a:t>• To </a:t>
            </a:r>
            <a:r>
              <a:rPr lang="it-IT" dirty="0" err="1"/>
              <a:t>extend</a:t>
            </a:r>
            <a:r>
              <a:rPr lang="it-IT" dirty="0"/>
              <a:t> the </a:t>
            </a:r>
            <a:r>
              <a:rPr lang="it-IT" dirty="0" err="1"/>
              <a:t>tenure</a:t>
            </a:r>
            <a:r>
              <a:rPr lang="it-IT" dirty="0"/>
              <a:t> of the </a:t>
            </a:r>
            <a:r>
              <a:rPr lang="it-IT" dirty="0" err="1"/>
              <a:t>Working</a:t>
            </a:r>
            <a:r>
              <a:rPr lang="it-IT" dirty="0"/>
              <a:t> Group on </a:t>
            </a:r>
            <a:r>
              <a:rPr lang="it-IT" dirty="0" err="1"/>
              <a:t>Tsunamis</a:t>
            </a:r>
            <a:r>
              <a:rPr lang="it-IT" dirty="0"/>
              <a:t> and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Hazards</a:t>
            </a:r>
            <a:r>
              <a:rPr lang="it-IT" dirty="0"/>
              <a:t> </a:t>
            </a:r>
            <a:r>
              <a:rPr lang="it-IT" dirty="0" err="1"/>
              <a:t>related</a:t>
            </a:r>
            <a:r>
              <a:rPr lang="it-IT" dirty="0"/>
              <a:t> to Sea-Level </a:t>
            </a:r>
            <a:r>
              <a:rPr lang="it-IT" dirty="0" err="1"/>
              <a:t>Warning</a:t>
            </a:r>
            <a:r>
              <a:rPr lang="it-IT" dirty="0"/>
              <a:t> and </a:t>
            </a:r>
            <a:r>
              <a:rPr lang="it-IT" dirty="0" err="1"/>
              <a:t>Mitigation</a:t>
            </a:r>
            <a:r>
              <a:rPr lang="it-IT" dirty="0"/>
              <a:t> Systems and </a:t>
            </a:r>
            <a:r>
              <a:rPr lang="it-IT" dirty="0" err="1"/>
              <a:t>its</a:t>
            </a:r>
            <a:r>
              <a:rPr lang="it-IT" dirty="0"/>
              <a:t> Task Teams on: (i) </a:t>
            </a:r>
            <a:r>
              <a:rPr lang="it-IT" dirty="0" err="1"/>
              <a:t>Disaster</a:t>
            </a:r>
            <a:r>
              <a:rPr lang="it-IT" dirty="0"/>
              <a:t> Management &amp; </a:t>
            </a:r>
            <a:r>
              <a:rPr lang="it-IT" dirty="0" err="1"/>
              <a:t>Preparedness</a:t>
            </a:r>
            <a:r>
              <a:rPr lang="it-IT" dirty="0"/>
              <a:t> (TTDMP), and (ii) Tsunami Watch Operations (TTTWO), </a:t>
            </a:r>
            <a:r>
              <a:rPr lang="it-IT" sz="1400" dirty="0"/>
              <a:t>with </a:t>
            </a:r>
            <a:r>
              <a:rPr lang="it-IT" sz="1400" dirty="0" err="1"/>
              <a:t>terms</a:t>
            </a:r>
            <a:r>
              <a:rPr lang="it-IT" sz="1400" dirty="0"/>
              <a:t> of </a:t>
            </a:r>
            <a:r>
              <a:rPr lang="it-IT" sz="1400" dirty="0" err="1"/>
              <a:t>reference</a:t>
            </a:r>
            <a:r>
              <a:rPr lang="it-IT" sz="1400" dirty="0"/>
              <a:t> </a:t>
            </a:r>
            <a:r>
              <a:rPr lang="it-IT" sz="1400" dirty="0" err="1"/>
              <a:t>as</a:t>
            </a:r>
            <a:r>
              <a:rPr lang="it-IT" sz="1400" dirty="0"/>
              <a:t> </a:t>
            </a:r>
            <a:r>
              <a:rPr lang="it-IT" sz="1400" dirty="0" err="1"/>
              <a:t>given</a:t>
            </a:r>
            <a:r>
              <a:rPr lang="it-IT" sz="1400" dirty="0"/>
              <a:t> in IOC </a:t>
            </a:r>
            <a:r>
              <a:rPr lang="it-IT" sz="1400" dirty="0" err="1"/>
              <a:t>Resolution</a:t>
            </a:r>
            <a:r>
              <a:rPr lang="it-IT" sz="1400" dirty="0"/>
              <a:t> XXIV-14 [for TOWS-WG], report IOC/TOWS-WG-VI/3, </a:t>
            </a:r>
            <a:r>
              <a:rPr lang="it-IT" sz="1400" dirty="0" err="1"/>
              <a:t>Annex</a:t>
            </a:r>
            <a:r>
              <a:rPr lang="it-IT" sz="1400" dirty="0"/>
              <a:t> II [for TTDMP] and report IOC/TOWS-WG-X/3, </a:t>
            </a:r>
            <a:r>
              <a:rPr lang="it-IT" sz="1400" dirty="0" err="1"/>
              <a:t>Annex</a:t>
            </a:r>
            <a:r>
              <a:rPr lang="it-IT" sz="1400" dirty="0"/>
              <a:t> II (</a:t>
            </a:r>
            <a:r>
              <a:rPr lang="it-IT" sz="1400" dirty="0" err="1"/>
              <a:t>Appendix</a:t>
            </a:r>
            <a:r>
              <a:rPr lang="it-IT" sz="1400" dirty="0"/>
              <a:t> 1) [for TTTWO]. </a:t>
            </a:r>
            <a:endParaRPr lang="it-IT" sz="1400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6545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A14844C-B68B-AE41-A460-5F2E996F1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IOC/TOWS-WG-XIV</a:t>
            </a:r>
            <a:br>
              <a:rPr lang="it-IT" dirty="0"/>
            </a:br>
            <a:r>
              <a:rPr lang="it-IT" dirty="0"/>
              <a:t>DECISIONS AND RECOMMENDATIONS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99B1750-840D-B94A-9F3F-4788CEF23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The Group </a:t>
            </a:r>
            <a:r>
              <a:rPr lang="it-IT" dirty="0" err="1"/>
              <a:t>confirmed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b="1" dirty="0"/>
              <a:t>UN Decade of Ocean Science for </a:t>
            </a:r>
            <a:r>
              <a:rPr lang="it-IT" b="1" dirty="0" err="1"/>
              <a:t>Sustainable</a:t>
            </a:r>
            <a:r>
              <a:rPr lang="it-IT" b="1" dirty="0"/>
              <a:t> Development </a:t>
            </a:r>
            <a:r>
              <a:rPr lang="it-IT" b="1" dirty="0" err="1"/>
              <a:t>provides</a:t>
            </a:r>
            <a:r>
              <a:rPr lang="it-IT" b="1" dirty="0"/>
              <a:t> a once-in-a-generation </a:t>
            </a:r>
            <a:r>
              <a:rPr lang="it-IT" b="1" dirty="0" err="1"/>
              <a:t>opportunity</a:t>
            </a:r>
            <a:r>
              <a:rPr lang="it-IT" b="1" dirty="0"/>
              <a:t> to </a:t>
            </a:r>
            <a:r>
              <a:rPr lang="it-IT" b="1" dirty="0" err="1"/>
              <a:t>address</a:t>
            </a:r>
            <a:r>
              <a:rPr lang="it-IT" b="1" dirty="0"/>
              <a:t> and </a:t>
            </a:r>
            <a:r>
              <a:rPr lang="it-IT" b="1" dirty="0" err="1"/>
              <a:t>potentially</a:t>
            </a:r>
            <a:r>
              <a:rPr lang="it-IT" b="1" dirty="0"/>
              <a:t> </a:t>
            </a:r>
            <a:r>
              <a:rPr lang="it-IT" b="1" dirty="0" err="1"/>
              <a:t>fill</a:t>
            </a:r>
            <a:r>
              <a:rPr lang="it-IT" b="1" dirty="0"/>
              <a:t> </a:t>
            </a:r>
            <a:r>
              <a:rPr lang="it-IT" b="1" dirty="0" err="1"/>
              <a:t>capability</a:t>
            </a:r>
            <a:r>
              <a:rPr lang="it-IT" b="1" dirty="0"/>
              <a:t> gaps </a:t>
            </a:r>
            <a:r>
              <a:rPr lang="it-IT" dirty="0"/>
              <a:t>by </a:t>
            </a:r>
            <a:r>
              <a:rPr lang="it-IT" b="1" dirty="0" err="1"/>
              <a:t>leveraging</a:t>
            </a:r>
            <a:r>
              <a:rPr lang="it-IT" b="1" dirty="0"/>
              <a:t> </a:t>
            </a:r>
            <a:r>
              <a:rPr lang="it-IT" b="1" dirty="0" err="1"/>
              <a:t>novel</a:t>
            </a:r>
            <a:r>
              <a:rPr lang="it-IT" b="1" dirty="0"/>
              <a:t> </a:t>
            </a:r>
            <a:r>
              <a:rPr lang="it-IT" b="1" dirty="0" err="1"/>
              <a:t>sensing</a:t>
            </a:r>
            <a:r>
              <a:rPr lang="it-IT" b="1" dirty="0"/>
              <a:t> </a:t>
            </a:r>
            <a:r>
              <a:rPr lang="it-IT" b="1" dirty="0" err="1"/>
              <a:t>platforms</a:t>
            </a:r>
            <a:r>
              <a:rPr lang="it-IT" b="1" dirty="0"/>
              <a:t>, </a:t>
            </a:r>
            <a:r>
              <a:rPr lang="it-IT" b="1" dirty="0" err="1"/>
              <a:t>techniques</a:t>
            </a:r>
            <a:r>
              <a:rPr lang="it-IT" b="1" dirty="0"/>
              <a:t> and/or </a:t>
            </a:r>
            <a:r>
              <a:rPr lang="it-IT" b="1" dirty="0" err="1"/>
              <a:t>infrastructures</a:t>
            </a:r>
            <a:r>
              <a:rPr lang="it-IT" b="1" dirty="0"/>
              <a:t> in </a:t>
            </a:r>
            <a:r>
              <a:rPr lang="it-IT" b="1" dirty="0" err="1"/>
              <a:t>order</a:t>
            </a:r>
            <a:r>
              <a:rPr lang="it-IT" b="1" dirty="0"/>
              <a:t> to more </a:t>
            </a:r>
            <a:r>
              <a:rPr lang="it-IT" b="1" dirty="0" err="1"/>
              <a:t>quickly</a:t>
            </a:r>
            <a:r>
              <a:rPr lang="it-IT" b="1" dirty="0"/>
              <a:t> </a:t>
            </a:r>
            <a:r>
              <a:rPr lang="it-IT" b="1" dirty="0" err="1"/>
              <a:t>detect</a:t>
            </a:r>
            <a:r>
              <a:rPr lang="it-IT" b="1" dirty="0"/>
              <a:t>, </a:t>
            </a:r>
            <a:r>
              <a:rPr lang="it-IT" b="1" dirty="0" err="1"/>
              <a:t>measure</a:t>
            </a:r>
            <a:r>
              <a:rPr lang="it-IT" b="1" dirty="0"/>
              <a:t>, </a:t>
            </a:r>
            <a:r>
              <a:rPr lang="it-IT" b="1" dirty="0" err="1"/>
              <a:t>forecast</a:t>
            </a:r>
            <a:r>
              <a:rPr lang="it-IT" b="1" dirty="0"/>
              <a:t> and </a:t>
            </a:r>
            <a:r>
              <a:rPr lang="it-IT" b="1" dirty="0" err="1"/>
              <a:t>warn</a:t>
            </a:r>
            <a:r>
              <a:rPr lang="it-IT" b="1" dirty="0"/>
              <a:t> for </a:t>
            </a:r>
            <a:r>
              <a:rPr lang="it-IT" b="1" dirty="0" err="1"/>
              <a:t>tsunamis</a:t>
            </a:r>
            <a:r>
              <a:rPr lang="it-IT" dirty="0"/>
              <a:t>, </a:t>
            </a:r>
            <a:r>
              <a:rPr lang="it-IT" dirty="0" err="1"/>
              <a:t>even</a:t>
            </a:r>
            <a:r>
              <a:rPr lang="it-IT" dirty="0"/>
              <a:t> from the </a:t>
            </a:r>
            <a:r>
              <a:rPr lang="it-IT" dirty="0" err="1"/>
              <a:t>near-instant</a:t>
            </a:r>
            <a:r>
              <a:rPr lang="it-IT" dirty="0"/>
              <a:t>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form</a:t>
            </a:r>
            <a:r>
              <a:rPr lang="it-IT" dirty="0"/>
              <a:t>, and to </a:t>
            </a:r>
            <a:r>
              <a:rPr lang="it-IT" dirty="0" err="1"/>
              <a:t>enhance</a:t>
            </a:r>
            <a:r>
              <a:rPr lang="it-IT" dirty="0"/>
              <a:t> the </a:t>
            </a:r>
            <a:r>
              <a:rPr lang="it-IT" dirty="0" err="1"/>
              <a:t>preparedness</a:t>
            </a:r>
            <a:r>
              <a:rPr lang="it-IT" dirty="0"/>
              <a:t> of </a:t>
            </a:r>
            <a:r>
              <a:rPr lang="it-IT" dirty="0" err="1"/>
              <a:t>coastal</a:t>
            </a:r>
            <a:r>
              <a:rPr lang="it-IT" dirty="0"/>
              <a:t> </a:t>
            </a:r>
            <a:r>
              <a:rPr lang="it-IT" dirty="0" err="1"/>
              <a:t>communities</a:t>
            </a:r>
            <a:r>
              <a:rPr lang="it-IT" dirty="0"/>
              <a:t> for </a:t>
            </a:r>
            <a:r>
              <a:rPr lang="it-IT" dirty="0" err="1"/>
              <a:t>tsunamis</a:t>
            </a:r>
            <a:r>
              <a:rPr lang="it-IT" dirty="0"/>
              <a:t> </a:t>
            </a:r>
            <a:r>
              <a:rPr lang="it-IT" dirty="0" err="1"/>
              <a:t>though</a:t>
            </a:r>
            <a:r>
              <a:rPr lang="it-IT" dirty="0"/>
              <a:t> the UNESCO/IOC Tsunami Ready </a:t>
            </a:r>
            <a:r>
              <a:rPr lang="it-IT" dirty="0" err="1"/>
              <a:t>Programme</a:t>
            </a:r>
            <a:r>
              <a:rPr lang="it-IT" dirty="0"/>
              <a:t>; </a:t>
            </a:r>
            <a:endParaRPr lang="it-IT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0953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C7E0639-5B11-6A49-BE68-D0DA68919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IOC/TOWS-WG-XIV</a:t>
            </a:r>
            <a:br>
              <a:rPr lang="it-IT" dirty="0"/>
            </a:br>
            <a:r>
              <a:rPr lang="it-IT" dirty="0"/>
              <a:t>DECISIONS AND RECOMMENDATIONS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2B247CFD-CA5C-BA4D-BF8A-91ACF6E07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/>
              <a:t>The Group </a:t>
            </a:r>
            <a:r>
              <a:rPr lang="it-IT" dirty="0" err="1"/>
              <a:t>endorsed</a:t>
            </a:r>
            <a:r>
              <a:rPr lang="it-IT" dirty="0"/>
              <a:t> the </a:t>
            </a:r>
            <a:r>
              <a:rPr lang="it-IT" dirty="0" err="1"/>
              <a:t>document</a:t>
            </a:r>
            <a:r>
              <a:rPr lang="it-IT" dirty="0"/>
              <a:t> </a:t>
            </a:r>
            <a:r>
              <a:rPr lang="it-IT" i="1" dirty="0"/>
              <a:t>“</a:t>
            </a:r>
            <a:r>
              <a:rPr lang="it-IT" i="1" dirty="0" err="1"/>
              <a:t>Protecting</a:t>
            </a:r>
            <a:r>
              <a:rPr lang="it-IT" i="1" dirty="0"/>
              <a:t> </a:t>
            </a:r>
            <a:r>
              <a:rPr lang="it-IT" i="1" dirty="0" err="1"/>
              <a:t>Communities</a:t>
            </a:r>
            <a:r>
              <a:rPr lang="it-IT" i="1" dirty="0"/>
              <a:t> from the </a:t>
            </a:r>
            <a:r>
              <a:rPr lang="it-IT" i="1" dirty="0" err="1"/>
              <a:t>World’s</a:t>
            </a:r>
            <a:r>
              <a:rPr lang="it-IT" i="1" dirty="0"/>
              <a:t> </a:t>
            </a:r>
            <a:r>
              <a:rPr lang="it-IT" i="1" dirty="0" err="1"/>
              <a:t>Most</a:t>
            </a:r>
            <a:r>
              <a:rPr lang="it-IT" i="1" dirty="0"/>
              <a:t> Dangerous </a:t>
            </a:r>
            <a:r>
              <a:rPr lang="it-IT" i="1" dirty="0" err="1"/>
              <a:t>Waves</a:t>
            </a:r>
            <a:r>
              <a:rPr lang="it-IT" i="1" dirty="0"/>
              <a:t>: A Framework for Action under the UN Decade of Ocean Science for </a:t>
            </a:r>
            <a:r>
              <a:rPr lang="it-IT" i="1" dirty="0" err="1"/>
              <a:t>Sustainable</a:t>
            </a:r>
            <a:r>
              <a:rPr lang="it-IT" i="1" dirty="0"/>
              <a:t> Development” </a:t>
            </a:r>
            <a:r>
              <a:rPr lang="it-IT" dirty="0"/>
              <a:t>(</a:t>
            </a:r>
            <a:r>
              <a:rPr lang="it-IT" dirty="0" err="1"/>
              <a:t>annex</a:t>
            </a:r>
            <a:r>
              <a:rPr lang="it-IT" dirty="0"/>
              <a:t> 1 to </a:t>
            </a:r>
            <a:r>
              <a:rPr lang="it-IT" dirty="0" err="1"/>
              <a:t>Circular</a:t>
            </a:r>
            <a:r>
              <a:rPr lang="it-IT" dirty="0"/>
              <a:t> </a:t>
            </a:r>
            <a:r>
              <a:rPr lang="it-IT" dirty="0" err="1"/>
              <a:t>Letter</a:t>
            </a:r>
            <a:r>
              <a:rPr lang="it-IT" dirty="0"/>
              <a:t> 2825) </a:t>
            </a:r>
            <a:r>
              <a:rPr lang="it-IT" dirty="0" err="1"/>
              <a:t>as</a:t>
            </a:r>
            <a:r>
              <a:rPr lang="it-IT" dirty="0"/>
              <a:t> a </a:t>
            </a:r>
            <a:r>
              <a:rPr lang="it-IT" dirty="0" err="1"/>
              <a:t>guiding</a:t>
            </a:r>
            <a:r>
              <a:rPr lang="it-IT" dirty="0"/>
              <a:t> </a:t>
            </a:r>
            <a:r>
              <a:rPr lang="it-IT" dirty="0" err="1"/>
              <a:t>document</a:t>
            </a:r>
            <a:r>
              <a:rPr lang="it-IT" dirty="0"/>
              <a:t> to </a:t>
            </a:r>
            <a:r>
              <a:rPr lang="it-IT" dirty="0" err="1"/>
              <a:t>develop</a:t>
            </a:r>
            <a:r>
              <a:rPr lang="it-IT" dirty="0"/>
              <a:t> a </a:t>
            </a:r>
            <a:r>
              <a:rPr lang="it-IT" dirty="0" err="1"/>
              <a:t>Draft</a:t>
            </a:r>
            <a:r>
              <a:rPr lang="it-IT" dirty="0"/>
              <a:t> 10- </a:t>
            </a:r>
            <a:r>
              <a:rPr lang="it-IT" dirty="0" err="1"/>
              <a:t>Year</a:t>
            </a:r>
            <a:r>
              <a:rPr lang="it-IT" dirty="0"/>
              <a:t> </a:t>
            </a:r>
            <a:r>
              <a:rPr lang="it-IT" dirty="0" err="1"/>
              <a:t>Research</a:t>
            </a:r>
            <a:r>
              <a:rPr lang="it-IT" dirty="0"/>
              <a:t> and Development and </a:t>
            </a:r>
            <a:r>
              <a:rPr lang="it-IT" dirty="0" err="1"/>
              <a:t>Implementation</a:t>
            </a:r>
            <a:r>
              <a:rPr lang="it-IT" dirty="0"/>
              <a:t> Plan for the </a:t>
            </a:r>
            <a:r>
              <a:rPr lang="it-IT" i="1" dirty="0"/>
              <a:t>Ocean Decade Tsunami </a:t>
            </a:r>
            <a:r>
              <a:rPr lang="it-IT" i="1" dirty="0" err="1"/>
              <a:t>Programme</a:t>
            </a:r>
            <a:r>
              <a:rPr lang="it-IT" i="1" dirty="0"/>
              <a:t> (the </a:t>
            </a:r>
            <a:r>
              <a:rPr lang="it-IT" i="1" dirty="0" err="1"/>
              <a:t>programme</a:t>
            </a:r>
            <a:r>
              <a:rPr lang="it-IT" i="1" dirty="0"/>
              <a:t>) </a:t>
            </a:r>
            <a:r>
              <a:rPr lang="it-IT" dirty="0"/>
              <a:t>and </a:t>
            </a:r>
            <a:r>
              <a:rPr lang="it-IT" dirty="0" err="1"/>
              <a:t>recommended</a:t>
            </a:r>
            <a:r>
              <a:rPr lang="it-IT" dirty="0"/>
              <a:t> the </a:t>
            </a:r>
            <a:r>
              <a:rPr lang="it-IT" dirty="0" err="1"/>
              <a:t>following</a:t>
            </a:r>
            <a:r>
              <a:rPr lang="it-IT" dirty="0"/>
              <a:t> 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structure</a:t>
            </a:r>
            <a:r>
              <a:rPr lang="it-IT" dirty="0"/>
              <a:t> for </a:t>
            </a:r>
            <a:r>
              <a:rPr lang="it-IT" i="1" dirty="0"/>
              <a:t>the </a:t>
            </a:r>
            <a:r>
              <a:rPr lang="it-IT" i="1" dirty="0" err="1"/>
              <a:t>programme</a:t>
            </a:r>
            <a:r>
              <a:rPr lang="it-IT" dirty="0"/>
              <a:t>: </a:t>
            </a:r>
          </a:p>
          <a:p>
            <a:pPr marL="0" indent="0" algn="ctr">
              <a:buNone/>
            </a:pPr>
            <a:r>
              <a:rPr lang="it-IT" dirty="0">
                <a:effectLst/>
              </a:rPr>
              <a:t>⬇︎☟</a:t>
            </a:r>
          </a:p>
          <a:p>
            <a:pPr marL="0" indent="0" algn="ctr">
              <a:buNone/>
            </a:pPr>
            <a:r>
              <a:rPr lang="it-IT" dirty="0"/>
              <a:t>The TOWS-WG </a:t>
            </a:r>
            <a:r>
              <a:rPr lang="it-IT" dirty="0" err="1"/>
              <a:t>will</a:t>
            </a:r>
            <a:r>
              <a:rPr lang="it-IT" dirty="0"/>
              <a:t> </a:t>
            </a:r>
            <a:r>
              <a:rPr lang="it-IT" dirty="0" err="1"/>
              <a:t>perform</a:t>
            </a:r>
            <a:r>
              <a:rPr lang="it-IT" dirty="0"/>
              <a:t> Global </a:t>
            </a:r>
            <a:r>
              <a:rPr lang="it-IT" dirty="0" err="1"/>
              <a:t>Steering</a:t>
            </a:r>
            <a:r>
              <a:rPr lang="it-IT" dirty="0"/>
              <a:t> </a:t>
            </a:r>
            <a:r>
              <a:rPr lang="it-IT" dirty="0" err="1"/>
              <a:t>Committee</a:t>
            </a:r>
            <a:r>
              <a:rPr lang="it-IT" dirty="0"/>
              <a:t> </a:t>
            </a:r>
            <a:r>
              <a:rPr lang="it-IT" dirty="0" err="1"/>
              <a:t>functions</a:t>
            </a:r>
            <a:r>
              <a:rPr lang="it-IT" dirty="0"/>
              <a:t> for </a:t>
            </a:r>
            <a:r>
              <a:rPr lang="it-IT" i="1" dirty="0"/>
              <a:t>the </a:t>
            </a:r>
            <a:r>
              <a:rPr lang="it-IT" i="1" dirty="0" err="1"/>
              <a:t>programme</a:t>
            </a:r>
            <a:r>
              <a:rPr lang="it-IT" dirty="0"/>
              <a:t>; </a:t>
            </a:r>
          </a:p>
          <a:p>
            <a:r>
              <a:rPr lang="it-IT" dirty="0"/>
              <a:t>A </a:t>
            </a:r>
            <a:r>
              <a:rPr lang="it-IT" dirty="0" err="1"/>
              <a:t>Scientific</a:t>
            </a:r>
            <a:r>
              <a:rPr lang="it-IT" dirty="0"/>
              <a:t> </a:t>
            </a:r>
            <a:r>
              <a:rPr lang="it-IT" dirty="0" err="1"/>
              <a:t>Committee</a:t>
            </a:r>
            <a:r>
              <a:rPr lang="it-IT" dirty="0"/>
              <a:t> with </a:t>
            </a:r>
            <a:r>
              <a:rPr lang="it-IT" dirty="0" err="1"/>
              <a:t>Terms</a:t>
            </a:r>
            <a:r>
              <a:rPr lang="it-IT" dirty="0"/>
              <a:t> of Reference </a:t>
            </a:r>
            <a:r>
              <a:rPr lang="it-IT" dirty="0" err="1"/>
              <a:t>included</a:t>
            </a:r>
            <a:r>
              <a:rPr lang="it-IT" dirty="0"/>
              <a:t> in </a:t>
            </a:r>
            <a:r>
              <a:rPr lang="it-IT" dirty="0" err="1"/>
              <a:t>Appendix</a:t>
            </a:r>
            <a:r>
              <a:rPr lang="it-IT" dirty="0"/>
              <a:t> 1 of </a:t>
            </a:r>
            <a:r>
              <a:rPr lang="it-IT" dirty="0" err="1"/>
              <a:t>Annex</a:t>
            </a:r>
            <a:r>
              <a:rPr lang="it-IT" dirty="0"/>
              <a:t> II to </a:t>
            </a:r>
            <a:r>
              <a:rPr lang="it-IT" dirty="0" err="1"/>
              <a:t>this</a:t>
            </a:r>
            <a:r>
              <a:rPr lang="it-IT" dirty="0"/>
              <a:t> report, with an </a:t>
            </a:r>
            <a:r>
              <a:rPr lang="it-IT" dirty="0" err="1"/>
              <a:t>advisory</a:t>
            </a:r>
            <a:r>
              <a:rPr lang="it-IT" dirty="0"/>
              <a:t> </a:t>
            </a:r>
            <a:r>
              <a:rPr lang="it-IT" dirty="0" err="1"/>
              <a:t>role</a:t>
            </a:r>
            <a:r>
              <a:rPr lang="it-IT" dirty="0"/>
              <a:t> for the </a:t>
            </a:r>
            <a:r>
              <a:rPr lang="it-IT" dirty="0" err="1"/>
              <a:t>duration</a:t>
            </a:r>
            <a:r>
              <a:rPr lang="it-IT" dirty="0"/>
              <a:t> of </a:t>
            </a:r>
            <a:r>
              <a:rPr lang="it-IT" i="1" dirty="0"/>
              <a:t>the </a:t>
            </a:r>
            <a:r>
              <a:rPr lang="it-IT" i="1" dirty="0" err="1"/>
              <a:t>programme</a:t>
            </a:r>
            <a:r>
              <a:rPr lang="it-IT" i="1" dirty="0"/>
              <a:t> </a:t>
            </a: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dirty="0" err="1"/>
              <a:t>established</a:t>
            </a:r>
            <a:r>
              <a:rPr lang="it-IT" dirty="0"/>
              <a:t> with 4 </a:t>
            </a:r>
            <a:r>
              <a:rPr lang="it-IT" dirty="0" err="1"/>
              <a:t>members</a:t>
            </a:r>
            <a:r>
              <a:rPr lang="it-IT" dirty="0"/>
              <a:t> </a:t>
            </a:r>
            <a:r>
              <a:rPr lang="it-IT" dirty="0" err="1"/>
              <a:t>nominated</a:t>
            </a:r>
            <a:r>
              <a:rPr lang="it-IT" dirty="0"/>
              <a:t> by </a:t>
            </a:r>
            <a:r>
              <a:rPr lang="it-IT" dirty="0" err="1"/>
              <a:t>each</a:t>
            </a:r>
            <a:r>
              <a:rPr lang="it-IT" dirty="0"/>
              <a:t> of the TOWS-WG Task Teams and 3 </a:t>
            </a:r>
            <a:r>
              <a:rPr lang="it-IT" dirty="0" err="1"/>
              <a:t>members</a:t>
            </a:r>
            <a:r>
              <a:rPr lang="it-IT" dirty="0"/>
              <a:t> </a:t>
            </a:r>
            <a:r>
              <a:rPr lang="it-IT" dirty="0" err="1"/>
              <a:t>nominated</a:t>
            </a:r>
            <a:r>
              <a:rPr lang="it-IT" dirty="0"/>
              <a:t> by the TOWS-WG on the </a:t>
            </a:r>
            <a:r>
              <a:rPr lang="it-IT" dirty="0" err="1"/>
              <a:t>basis</a:t>
            </a:r>
            <a:r>
              <a:rPr lang="it-IT" dirty="0"/>
              <a:t> of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dirty="0" err="1"/>
              <a:t>scientific</a:t>
            </a:r>
            <a:r>
              <a:rPr lang="it-IT" dirty="0"/>
              <a:t> expertise.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members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serve for a </a:t>
            </a:r>
            <a:r>
              <a:rPr lang="it-IT" dirty="0" err="1"/>
              <a:t>period</a:t>
            </a:r>
            <a:r>
              <a:rPr lang="it-IT" dirty="0"/>
              <a:t> of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years</a:t>
            </a:r>
            <a:r>
              <a:rPr lang="it-IT" dirty="0"/>
              <a:t> and </a:t>
            </a:r>
            <a:r>
              <a:rPr lang="it-IT" dirty="0" err="1"/>
              <a:t>would</a:t>
            </a:r>
            <a:r>
              <a:rPr lang="it-IT" dirty="0"/>
              <a:t> be </a:t>
            </a:r>
            <a:r>
              <a:rPr lang="it-IT" dirty="0" err="1"/>
              <a:t>eligible</a:t>
            </a:r>
            <a:r>
              <a:rPr lang="it-IT" dirty="0"/>
              <a:t> for </a:t>
            </a:r>
            <a:r>
              <a:rPr lang="it-IT" dirty="0" err="1"/>
              <a:t>renewal</a:t>
            </a:r>
            <a:r>
              <a:rPr lang="it-IT" dirty="0"/>
              <a:t> once; </a:t>
            </a:r>
          </a:p>
          <a:p>
            <a:r>
              <a:rPr lang="it-IT" b="1" dirty="0"/>
              <a:t>The </a:t>
            </a:r>
            <a:r>
              <a:rPr lang="it-IT" b="1" dirty="0" err="1"/>
              <a:t>Scientific</a:t>
            </a:r>
            <a:r>
              <a:rPr lang="it-IT" b="1" dirty="0"/>
              <a:t> </a:t>
            </a:r>
            <a:r>
              <a:rPr lang="it-IT" b="1" dirty="0" err="1"/>
              <a:t>Committee</a:t>
            </a:r>
            <a:r>
              <a:rPr lang="it-IT" b="1" dirty="0"/>
              <a:t> </a:t>
            </a:r>
            <a:r>
              <a:rPr lang="it-IT" b="1" dirty="0" err="1"/>
              <a:t>will</a:t>
            </a:r>
            <a:r>
              <a:rPr lang="it-IT" b="1" dirty="0"/>
              <a:t> be </a:t>
            </a:r>
            <a:r>
              <a:rPr lang="it-IT" b="1" dirty="0" err="1"/>
              <a:t>tasked</a:t>
            </a:r>
            <a:r>
              <a:rPr lang="it-IT" b="1" dirty="0"/>
              <a:t> to </a:t>
            </a:r>
            <a:r>
              <a:rPr lang="it-IT" b="1" dirty="0" err="1"/>
              <a:t>develop</a:t>
            </a:r>
            <a:r>
              <a:rPr lang="it-IT" b="1" dirty="0"/>
              <a:t> a </a:t>
            </a:r>
            <a:r>
              <a:rPr lang="it-IT" b="1" dirty="0" err="1"/>
              <a:t>Draft</a:t>
            </a:r>
            <a:r>
              <a:rPr lang="it-IT" b="1" dirty="0"/>
              <a:t> 10-Year </a:t>
            </a:r>
            <a:r>
              <a:rPr lang="it-IT" b="1" dirty="0" err="1"/>
              <a:t>Research</a:t>
            </a:r>
            <a:r>
              <a:rPr lang="it-IT" dirty="0"/>
              <a:t>, </a:t>
            </a:r>
            <a:r>
              <a:rPr lang="it-IT" b="1" dirty="0"/>
              <a:t>Development and </a:t>
            </a:r>
            <a:r>
              <a:rPr lang="it-IT" b="1" dirty="0" err="1"/>
              <a:t>Implementation</a:t>
            </a:r>
            <a:r>
              <a:rPr lang="it-IT" b="1" dirty="0"/>
              <a:t> Plan</a:t>
            </a:r>
            <a:r>
              <a:rPr lang="it-IT" dirty="0"/>
              <a:t> for </a:t>
            </a:r>
            <a:r>
              <a:rPr lang="it-IT" i="1" dirty="0"/>
              <a:t>the </a:t>
            </a:r>
            <a:r>
              <a:rPr lang="it-IT" i="1" dirty="0" err="1"/>
              <a:t>programme</a:t>
            </a:r>
            <a:r>
              <a:rPr lang="it-IT" i="1" dirty="0"/>
              <a:t> </a:t>
            </a:r>
            <a:r>
              <a:rPr lang="it-IT" dirty="0"/>
              <a:t>for </a:t>
            </a:r>
            <a:r>
              <a:rPr lang="it-IT" dirty="0" err="1"/>
              <a:t>endorsement</a:t>
            </a:r>
            <a:r>
              <a:rPr lang="it-IT" dirty="0"/>
              <a:t> by the TOWS-WG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next</a:t>
            </a:r>
            <a:r>
              <a:rPr lang="it-IT" dirty="0"/>
              <a:t> meeting; </a:t>
            </a:r>
          </a:p>
          <a:p>
            <a:r>
              <a:rPr lang="it-IT" b="1" dirty="0"/>
              <a:t>The </a:t>
            </a:r>
            <a:r>
              <a:rPr lang="it-IT" b="1" dirty="0" err="1"/>
              <a:t>four</a:t>
            </a:r>
            <a:r>
              <a:rPr lang="it-IT" b="1" dirty="0"/>
              <a:t> </a:t>
            </a:r>
            <a:r>
              <a:rPr lang="it-IT" b="1" dirty="0" err="1"/>
              <a:t>Intergovernmental</a:t>
            </a:r>
            <a:r>
              <a:rPr lang="it-IT" b="1" dirty="0"/>
              <a:t> </a:t>
            </a:r>
            <a:r>
              <a:rPr lang="it-IT" b="1" dirty="0" err="1"/>
              <a:t>Coordination</a:t>
            </a:r>
            <a:r>
              <a:rPr lang="it-IT" b="1" dirty="0"/>
              <a:t> </a:t>
            </a:r>
            <a:r>
              <a:rPr lang="it-IT" b="1" dirty="0" err="1"/>
              <a:t>Groups</a:t>
            </a:r>
            <a:r>
              <a:rPr lang="it-IT" b="1" dirty="0"/>
              <a:t> (</a:t>
            </a:r>
            <a:r>
              <a:rPr lang="it-IT" b="1" dirty="0" err="1"/>
              <a:t>ICGs</a:t>
            </a:r>
            <a:r>
              <a:rPr lang="it-IT" b="1" dirty="0"/>
              <a:t>) </a:t>
            </a:r>
            <a:r>
              <a:rPr lang="it-IT" b="1" dirty="0" err="1"/>
              <a:t>will</a:t>
            </a:r>
            <a:r>
              <a:rPr lang="it-IT" b="1" dirty="0"/>
              <a:t> </a:t>
            </a:r>
            <a:r>
              <a:rPr lang="it-IT" b="1" dirty="0" err="1"/>
              <a:t>perform</a:t>
            </a:r>
            <a:r>
              <a:rPr lang="it-IT" b="1" dirty="0"/>
              <a:t> </a:t>
            </a:r>
            <a:r>
              <a:rPr lang="it-IT" b="1" dirty="0" err="1"/>
              <a:t>regional</a:t>
            </a:r>
            <a:r>
              <a:rPr lang="it-IT" b="1" dirty="0"/>
              <a:t> </a:t>
            </a:r>
            <a:r>
              <a:rPr lang="it-IT" b="1" dirty="0" err="1"/>
              <a:t>Steering</a:t>
            </a:r>
            <a:r>
              <a:rPr lang="it-IT" b="1" dirty="0"/>
              <a:t> </a:t>
            </a:r>
            <a:r>
              <a:rPr lang="it-IT" b="1" dirty="0" err="1"/>
              <a:t>Committee</a:t>
            </a:r>
            <a:r>
              <a:rPr lang="it-IT" b="1" dirty="0"/>
              <a:t> </a:t>
            </a:r>
            <a:r>
              <a:rPr lang="it-IT" b="1" dirty="0" err="1"/>
              <a:t>functions</a:t>
            </a:r>
            <a:r>
              <a:rPr lang="it-IT" dirty="0"/>
              <a:t>, </a:t>
            </a:r>
            <a:r>
              <a:rPr lang="it-IT" dirty="0" err="1"/>
              <a:t>including</a:t>
            </a:r>
            <a:r>
              <a:rPr lang="it-IT" dirty="0"/>
              <a:t> </a:t>
            </a:r>
            <a:r>
              <a:rPr lang="it-IT" dirty="0" err="1"/>
              <a:t>implementing</a:t>
            </a:r>
            <a:r>
              <a:rPr lang="it-IT" dirty="0"/>
              <a:t> </a:t>
            </a:r>
            <a:r>
              <a:rPr lang="it-IT" dirty="0" err="1"/>
              <a:t>coordinating</a:t>
            </a:r>
            <a:r>
              <a:rPr lang="it-IT" dirty="0"/>
              <a:t> </a:t>
            </a:r>
            <a:r>
              <a:rPr lang="it-IT" dirty="0" err="1"/>
              <a:t>roles</a:t>
            </a:r>
            <a:r>
              <a:rPr lang="it-IT" dirty="0"/>
              <a:t> for the </a:t>
            </a:r>
            <a:r>
              <a:rPr lang="it-IT" dirty="0" err="1"/>
              <a:t>regional</a:t>
            </a:r>
            <a:r>
              <a:rPr lang="it-IT" dirty="0"/>
              <a:t> </a:t>
            </a:r>
            <a:r>
              <a:rPr lang="it-IT" dirty="0" err="1"/>
              <a:t>aspects</a:t>
            </a:r>
            <a:r>
              <a:rPr lang="it-IT" dirty="0"/>
              <a:t> of </a:t>
            </a:r>
            <a:r>
              <a:rPr lang="it-IT" i="1" dirty="0"/>
              <a:t>the </a:t>
            </a:r>
            <a:r>
              <a:rPr lang="it-IT" i="1" dirty="0" err="1"/>
              <a:t>programme</a:t>
            </a:r>
            <a:r>
              <a:rPr lang="it-IT" dirty="0"/>
              <a:t>; </a:t>
            </a:r>
          </a:p>
          <a:p>
            <a:r>
              <a:rPr lang="it-IT" b="1" dirty="0"/>
              <a:t>A special </a:t>
            </a:r>
            <a:r>
              <a:rPr lang="it-IT" b="1" dirty="0" err="1"/>
              <a:t>Coalition</a:t>
            </a:r>
            <a:r>
              <a:rPr lang="it-IT" b="1" dirty="0"/>
              <a:t> for Tsunami Ready </a:t>
            </a:r>
            <a:r>
              <a:rPr lang="it-IT" b="1" dirty="0" err="1"/>
              <a:t>will</a:t>
            </a:r>
            <a:r>
              <a:rPr lang="it-IT" b="1" dirty="0"/>
              <a:t> be </a:t>
            </a:r>
            <a:r>
              <a:rPr lang="it-IT" b="1" dirty="0" err="1"/>
              <a:t>established</a:t>
            </a:r>
            <a:r>
              <a:rPr lang="it-IT" dirty="0"/>
              <a:t> in </a:t>
            </a:r>
            <a:r>
              <a:rPr lang="it-IT" dirty="0" err="1"/>
              <a:t>collaboration</a:t>
            </a:r>
            <a:r>
              <a:rPr lang="it-IT" dirty="0"/>
              <a:t> with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critical</a:t>
            </a:r>
            <a:r>
              <a:rPr lang="it-IT" dirty="0"/>
              <a:t> </a:t>
            </a:r>
            <a:r>
              <a:rPr lang="it-IT" dirty="0" err="1"/>
              <a:t>stakeholders</a:t>
            </a:r>
            <a:r>
              <a:rPr lang="it-IT" dirty="0"/>
              <a:t> </a:t>
            </a:r>
            <a:r>
              <a:rPr lang="it-IT" dirty="0" err="1"/>
              <a:t>across</a:t>
            </a:r>
            <a:r>
              <a:rPr lang="it-IT" dirty="0"/>
              <a:t> the UN </a:t>
            </a:r>
            <a:r>
              <a:rPr lang="it-IT" dirty="0" err="1"/>
              <a:t>structure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national</a:t>
            </a:r>
            <a:r>
              <a:rPr lang="it-IT" dirty="0"/>
              <a:t> </a:t>
            </a:r>
            <a:r>
              <a:rPr lang="it-IT" dirty="0" err="1"/>
              <a:t>civil</a:t>
            </a:r>
            <a:r>
              <a:rPr lang="it-IT" dirty="0"/>
              <a:t> </a:t>
            </a:r>
            <a:r>
              <a:rPr lang="it-IT" dirty="0" err="1"/>
              <a:t>protection</a:t>
            </a:r>
            <a:r>
              <a:rPr lang="it-IT" dirty="0"/>
              <a:t> </a:t>
            </a:r>
            <a:r>
              <a:rPr lang="it-IT" dirty="0" err="1"/>
              <a:t>agencies</a:t>
            </a:r>
            <a:r>
              <a:rPr lang="it-IT" dirty="0"/>
              <a:t> and </a:t>
            </a:r>
            <a:r>
              <a:rPr lang="it-IT" dirty="0" err="1"/>
              <a:t>will</a:t>
            </a:r>
            <a:r>
              <a:rPr lang="it-IT" dirty="0"/>
              <a:t> report to the TOWS-WG on Tsunami Ready </a:t>
            </a:r>
            <a:r>
              <a:rPr lang="it-IT" dirty="0" err="1"/>
              <a:t>aspects</a:t>
            </a:r>
            <a:r>
              <a:rPr lang="it-IT" dirty="0"/>
              <a:t> of </a:t>
            </a:r>
            <a:r>
              <a:rPr lang="it-IT" i="1" dirty="0"/>
              <a:t>the </a:t>
            </a:r>
            <a:r>
              <a:rPr lang="it-IT" i="1" dirty="0" err="1"/>
              <a:t>programm</a:t>
            </a:r>
            <a:r>
              <a:rPr lang="it-IT" dirty="0" err="1"/>
              <a:t>e</a:t>
            </a:r>
            <a:r>
              <a:rPr lang="it-IT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2461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850E682-AFEF-8B42-A622-C49892C7B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IOC/TOWS-WG-XIV</a:t>
            </a:r>
            <a:br>
              <a:rPr lang="it-IT" dirty="0"/>
            </a:br>
            <a:r>
              <a:rPr lang="it-IT" dirty="0"/>
              <a:t>DECISIONS AND RECOMMENDATIONS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E84220F-66E2-E24F-801C-3AA7FD4F9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t-IT" b="1" dirty="0"/>
              <a:t>The Group </a:t>
            </a:r>
            <a:r>
              <a:rPr lang="it-IT" b="1" dirty="0" err="1"/>
              <a:t>also</a:t>
            </a:r>
            <a:r>
              <a:rPr lang="it-IT" b="1" dirty="0"/>
              <a:t> </a:t>
            </a:r>
            <a:r>
              <a:rPr lang="it-IT" b="1" dirty="0" err="1"/>
              <a:t>recommended</a:t>
            </a:r>
            <a:r>
              <a:rPr lang="it-IT" b="1" dirty="0"/>
              <a:t> </a:t>
            </a:r>
            <a:r>
              <a:rPr lang="it-IT" b="1" dirty="0" err="1"/>
              <a:t>that</a:t>
            </a:r>
            <a:r>
              <a:rPr lang="it-IT" b="1" dirty="0"/>
              <a:t> the </a:t>
            </a:r>
            <a:r>
              <a:rPr lang="it-IT" b="1" dirty="0" err="1"/>
              <a:t>Draft</a:t>
            </a:r>
            <a:r>
              <a:rPr lang="it-IT" b="1" dirty="0"/>
              <a:t> 10-Year </a:t>
            </a:r>
            <a:r>
              <a:rPr lang="it-IT" b="1" dirty="0" err="1"/>
              <a:t>Research</a:t>
            </a:r>
            <a:r>
              <a:rPr lang="it-IT" b="1" dirty="0"/>
              <a:t>, Development and </a:t>
            </a:r>
            <a:r>
              <a:rPr lang="it-IT" b="1" dirty="0" err="1"/>
              <a:t>Implementation</a:t>
            </a:r>
            <a:r>
              <a:rPr lang="it-IT" b="1" dirty="0"/>
              <a:t> Plan for the Ocean Decade Tsunami </a:t>
            </a:r>
            <a:r>
              <a:rPr lang="it-IT" b="1" dirty="0" err="1"/>
              <a:t>Programme</a:t>
            </a:r>
            <a:r>
              <a:rPr lang="it-IT" b="1" dirty="0"/>
              <a:t> (the </a:t>
            </a:r>
            <a:r>
              <a:rPr lang="it-IT" b="1" dirty="0" err="1"/>
              <a:t>programme</a:t>
            </a:r>
            <a:r>
              <a:rPr lang="it-IT" b="1" dirty="0"/>
              <a:t>) </a:t>
            </a:r>
            <a:r>
              <a:rPr lang="it-IT" b="1" dirty="0" err="1"/>
              <a:t>is</a:t>
            </a:r>
            <a:r>
              <a:rPr lang="it-IT" b="1" dirty="0"/>
              <a:t> </a:t>
            </a:r>
            <a:r>
              <a:rPr lang="it-IT" b="1" dirty="0" err="1"/>
              <a:t>dedicated</a:t>
            </a:r>
            <a:r>
              <a:rPr lang="it-IT" b="1" dirty="0"/>
              <a:t> to </a:t>
            </a:r>
            <a:r>
              <a:rPr lang="it-IT" b="1" dirty="0" err="1"/>
              <a:t>achieving</a:t>
            </a:r>
            <a:r>
              <a:rPr lang="it-IT" b="1" dirty="0"/>
              <a:t> </a:t>
            </a:r>
            <a:r>
              <a:rPr lang="it-IT" b="1" dirty="0" err="1"/>
              <a:t>transformational</a:t>
            </a:r>
            <a:r>
              <a:rPr lang="it-IT" b="1" dirty="0"/>
              <a:t> </a:t>
            </a:r>
            <a:r>
              <a:rPr lang="it-IT" b="1" dirty="0" err="1"/>
              <a:t>advances</a:t>
            </a:r>
            <a:r>
              <a:rPr lang="it-IT" b="1" dirty="0"/>
              <a:t> in tsunami </a:t>
            </a:r>
            <a:r>
              <a:rPr lang="it-IT" b="1" dirty="0" err="1"/>
              <a:t>detection</a:t>
            </a:r>
            <a:r>
              <a:rPr lang="it-IT" dirty="0"/>
              <a:t>, </a:t>
            </a:r>
            <a:r>
              <a:rPr lang="it-IT" dirty="0" err="1"/>
              <a:t>measurement</a:t>
            </a:r>
            <a:r>
              <a:rPr lang="it-IT" dirty="0"/>
              <a:t> and </a:t>
            </a:r>
            <a:r>
              <a:rPr lang="it-IT" dirty="0" err="1"/>
              <a:t>forecasting</a:t>
            </a:r>
            <a:r>
              <a:rPr lang="it-IT" dirty="0"/>
              <a:t>, </a:t>
            </a:r>
            <a:r>
              <a:rPr lang="it-IT" dirty="0" err="1"/>
              <a:t>including</a:t>
            </a:r>
            <a:r>
              <a:rPr lang="it-IT" dirty="0"/>
              <a:t> </a:t>
            </a:r>
            <a:r>
              <a:rPr lang="it-IT" dirty="0" err="1"/>
              <a:t>tsunamis</a:t>
            </a:r>
            <a:r>
              <a:rPr lang="it-IT" dirty="0"/>
              <a:t> </a:t>
            </a:r>
            <a:r>
              <a:rPr lang="it-IT" dirty="0" err="1"/>
              <a:t>generated</a:t>
            </a:r>
            <a:r>
              <a:rPr lang="it-IT" dirty="0"/>
              <a:t> by non-</a:t>
            </a:r>
            <a:r>
              <a:rPr lang="it-IT" dirty="0" err="1"/>
              <a:t>seismic</a:t>
            </a:r>
            <a:r>
              <a:rPr lang="it-IT" dirty="0"/>
              <a:t> </a:t>
            </a:r>
            <a:r>
              <a:rPr lang="it-IT" dirty="0" err="1"/>
              <a:t>sources</a:t>
            </a:r>
            <a:r>
              <a:rPr lang="it-IT" dirty="0"/>
              <a:t>. The Group </a:t>
            </a:r>
            <a:r>
              <a:rPr lang="it-IT" dirty="0" err="1"/>
              <a:t>further</a:t>
            </a:r>
            <a:r>
              <a:rPr lang="it-IT" dirty="0"/>
              <a:t> </a:t>
            </a:r>
            <a:r>
              <a:rPr lang="it-IT" dirty="0" err="1"/>
              <a:t>recommended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dirty="0" err="1"/>
              <a:t>programme</a:t>
            </a:r>
            <a:r>
              <a:rPr lang="it-IT" dirty="0"/>
              <a:t> include the </a:t>
            </a:r>
            <a:r>
              <a:rPr lang="it-IT" dirty="0" err="1"/>
              <a:t>following</a:t>
            </a:r>
            <a:r>
              <a:rPr lang="it-IT" dirty="0"/>
              <a:t> focus </a:t>
            </a:r>
            <a:r>
              <a:rPr lang="it-IT" dirty="0" err="1"/>
              <a:t>areas</a:t>
            </a:r>
            <a:r>
              <a:rPr lang="it-IT" dirty="0"/>
              <a:t> </a:t>
            </a:r>
            <a:r>
              <a:rPr lang="it-IT" dirty="0" err="1"/>
              <a:t>related</a:t>
            </a:r>
            <a:r>
              <a:rPr lang="it-IT" dirty="0"/>
              <a:t> to tsunami </a:t>
            </a:r>
            <a:r>
              <a:rPr lang="it-IT" dirty="0" err="1"/>
              <a:t>warning</a:t>
            </a:r>
            <a:r>
              <a:rPr lang="it-IT" dirty="0"/>
              <a:t> </a:t>
            </a:r>
            <a:r>
              <a:rPr lang="it-IT" dirty="0" err="1"/>
              <a:t>capabilities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1. </a:t>
            </a:r>
            <a:r>
              <a:rPr lang="it-IT" b="1" dirty="0"/>
              <a:t>Expansion of </a:t>
            </a:r>
            <a:r>
              <a:rPr lang="it-IT" b="1" dirty="0" err="1"/>
              <a:t>existing</a:t>
            </a:r>
            <a:r>
              <a:rPr lang="it-IT" b="1" dirty="0"/>
              <a:t> </a:t>
            </a:r>
            <a:r>
              <a:rPr lang="it-IT" b="1" dirty="0" err="1"/>
              <a:t>observational</a:t>
            </a:r>
            <a:r>
              <a:rPr lang="it-IT" b="1" dirty="0"/>
              <a:t> </a:t>
            </a:r>
            <a:r>
              <a:rPr lang="it-IT" b="1" dirty="0" err="1"/>
              <a:t>systems</a:t>
            </a:r>
            <a:r>
              <a:rPr lang="it-IT" dirty="0"/>
              <a:t> </a:t>
            </a:r>
            <a:r>
              <a:rPr lang="it-IT" dirty="0" err="1"/>
              <a:t>including</a:t>
            </a:r>
            <a:r>
              <a:rPr lang="it-IT" dirty="0"/>
              <a:t> </a:t>
            </a:r>
            <a:r>
              <a:rPr lang="it-IT" dirty="0" err="1"/>
              <a:t>seismometers</a:t>
            </a:r>
            <a:r>
              <a:rPr lang="it-IT" dirty="0"/>
              <a:t>, </a:t>
            </a:r>
            <a:r>
              <a:rPr lang="it-IT" dirty="0" err="1"/>
              <a:t>coastal</a:t>
            </a:r>
            <a:r>
              <a:rPr lang="it-IT" dirty="0"/>
              <a:t> </a:t>
            </a:r>
            <a:r>
              <a:rPr lang="it-IT" dirty="0" err="1"/>
              <a:t>tide</a:t>
            </a:r>
            <a:r>
              <a:rPr lang="it-IT" dirty="0"/>
              <a:t> </a:t>
            </a:r>
            <a:r>
              <a:rPr lang="it-IT" dirty="0" err="1"/>
              <a:t>gauges</a:t>
            </a:r>
            <a:r>
              <a:rPr lang="it-IT" dirty="0"/>
              <a:t>, and </a:t>
            </a:r>
            <a:r>
              <a:rPr lang="it-IT" dirty="0" err="1"/>
              <a:t>deep</a:t>
            </a:r>
            <a:r>
              <a:rPr lang="it-IT" dirty="0"/>
              <a:t> </a:t>
            </a:r>
            <a:r>
              <a:rPr lang="it-IT" dirty="0" err="1"/>
              <a:t>ocean</a:t>
            </a:r>
            <a:r>
              <a:rPr lang="it-IT" dirty="0"/>
              <a:t> </a:t>
            </a:r>
            <a:r>
              <a:rPr lang="it-IT" dirty="0" err="1"/>
              <a:t>tsunameters</a:t>
            </a:r>
            <a:r>
              <a:rPr lang="it-IT" dirty="0"/>
              <a:t> to </a:t>
            </a:r>
            <a:r>
              <a:rPr lang="it-IT" dirty="0" err="1"/>
              <a:t>fill</a:t>
            </a:r>
            <a:r>
              <a:rPr lang="it-IT" dirty="0"/>
              <a:t> </a:t>
            </a:r>
            <a:r>
              <a:rPr lang="it-IT" dirty="0" err="1"/>
              <a:t>identified</a:t>
            </a:r>
            <a:r>
              <a:rPr lang="it-IT" dirty="0"/>
              <a:t> gaps      </a:t>
            </a:r>
          </a:p>
          <a:p>
            <a:pPr marL="0" indent="0">
              <a:buNone/>
            </a:pPr>
            <a:r>
              <a:rPr lang="it-IT" dirty="0"/>
              <a:t>2. </a:t>
            </a:r>
            <a:r>
              <a:rPr lang="it-IT" b="1" dirty="0" err="1"/>
              <a:t>Deploy</a:t>
            </a:r>
            <a:r>
              <a:rPr lang="it-IT" b="1" dirty="0"/>
              <a:t> new </a:t>
            </a:r>
            <a:r>
              <a:rPr lang="it-IT" b="1" dirty="0" err="1"/>
              <a:t>technologies</a:t>
            </a:r>
            <a:r>
              <a:rPr lang="it-IT" b="1" dirty="0"/>
              <a:t> to </a:t>
            </a:r>
            <a:r>
              <a:rPr lang="it-IT" b="1" dirty="0" err="1"/>
              <a:t>address</a:t>
            </a:r>
            <a:r>
              <a:rPr lang="it-IT" b="1" dirty="0"/>
              <a:t> </a:t>
            </a:r>
            <a:r>
              <a:rPr lang="it-IT" b="1" dirty="0" err="1"/>
              <a:t>observational</a:t>
            </a:r>
            <a:r>
              <a:rPr lang="it-IT" b="1" dirty="0"/>
              <a:t> gaps </a:t>
            </a:r>
            <a:r>
              <a:rPr lang="it-IT" b="1" dirty="0" err="1"/>
              <a:t>that</a:t>
            </a:r>
            <a:r>
              <a:rPr lang="it-IT" b="1" dirty="0"/>
              <a:t> </a:t>
            </a:r>
            <a:r>
              <a:rPr lang="it-IT" b="1" dirty="0" err="1"/>
              <a:t>cannot</a:t>
            </a:r>
            <a:r>
              <a:rPr lang="it-IT" b="1" dirty="0"/>
              <a:t> be </a:t>
            </a:r>
            <a:r>
              <a:rPr lang="it-IT" b="1" dirty="0" err="1"/>
              <a:t>covered</a:t>
            </a:r>
            <a:r>
              <a:rPr lang="it-IT" b="1" dirty="0"/>
              <a:t> by </a:t>
            </a:r>
            <a:r>
              <a:rPr lang="it-IT" b="1" dirty="0" err="1"/>
              <a:t>existing</a:t>
            </a:r>
            <a:r>
              <a:rPr lang="it-IT" b="1" dirty="0"/>
              <a:t> networks</a:t>
            </a:r>
            <a:r>
              <a:rPr lang="it-IT" dirty="0"/>
              <a:t>.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would</a:t>
            </a:r>
            <a:r>
              <a:rPr lang="it-IT" dirty="0"/>
              <a:t> include the </a:t>
            </a:r>
            <a:r>
              <a:rPr lang="it-IT" dirty="0" err="1"/>
              <a:t>widespread</a:t>
            </a:r>
            <a:r>
              <a:rPr lang="it-IT" dirty="0"/>
              <a:t> </a:t>
            </a:r>
            <a:r>
              <a:rPr lang="it-IT" dirty="0" err="1"/>
              <a:t>implementation</a:t>
            </a:r>
            <a:r>
              <a:rPr lang="it-IT" dirty="0"/>
              <a:t> of </a:t>
            </a:r>
            <a:r>
              <a:rPr lang="it-IT" dirty="0" err="1"/>
              <a:t>scientific</a:t>
            </a:r>
            <a:r>
              <a:rPr lang="it-IT" dirty="0"/>
              <a:t> </a:t>
            </a:r>
            <a:r>
              <a:rPr lang="it-IT" dirty="0" err="1"/>
              <a:t>instrumentation</a:t>
            </a:r>
            <a:r>
              <a:rPr lang="it-IT" dirty="0"/>
              <a:t> on </a:t>
            </a:r>
            <a:r>
              <a:rPr lang="it-IT" dirty="0" err="1"/>
              <a:t>deep-ocean</a:t>
            </a:r>
            <a:r>
              <a:rPr lang="it-IT" dirty="0"/>
              <a:t> </a:t>
            </a:r>
            <a:r>
              <a:rPr lang="it-IT" dirty="0" err="1"/>
              <a:t>telecommunications</a:t>
            </a:r>
            <a:r>
              <a:rPr lang="it-IT" dirty="0"/>
              <a:t> </a:t>
            </a:r>
            <a:r>
              <a:rPr lang="it-IT" dirty="0" err="1"/>
              <a:t>cables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developed</a:t>
            </a:r>
            <a:r>
              <a:rPr lang="it-IT" dirty="0"/>
              <a:t> by the ITU/WMO/UNESCO-IOC Joint Task Force (JTF) SMART </a:t>
            </a:r>
            <a:r>
              <a:rPr lang="it-IT" dirty="0" err="1"/>
              <a:t>Subsea</a:t>
            </a:r>
            <a:r>
              <a:rPr lang="it-IT" dirty="0"/>
              <a:t> </a:t>
            </a:r>
            <a:r>
              <a:rPr lang="it-IT" dirty="0" err="1"/>
              <a:t>Cables</a:t>
            </a:r>
            <a:r>
              <a:rPr lang="it-IT" dirty="0"/>
              <a:t> </a:t>
            </a:r>
            <a:r>
              <a:rPr lang="it-IT" dirty="0" err="1"/>
              <a:t>effort</a:t>
            </a:r>
            <a:r>
              <a:rPr lang="it-IT" dirty="0"/>
              <a:t> and </a:t>
            </a:r>
            <a:r>
              <a:rPr lang="it-IT" dirty="0" err="1"/>
              <a:t>submitted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 </a:t>
            </a:r>
            <a:r>
              <a:rPr lang="it-IT" dirty="0" err="1"/>
              <a:t>Programme</a:t>
            </a:r>
            <a:r>
              <a:rPr lang="it-IT" dirty="0"/>
              <a:t> to the UN Decade of Ocean Science for </a:t>
            </a:r>
            <a:r>
              <a:rPr lang="it-IT" dirty="0" err="1"/>
              <a:t>Sustainable</a:t>
            </a:r>
            <a:r>
              <a:rPr lang="it-IT" dirty="0"/>
              <a:t> Development;</a:t>
            </a:r>
          </a:p>
          <a:p>
            <a:pPr marL="0" indent="0">
              <a:buNone/>
            </a:pPr>
            <a:r>
              <a:rPr lang="it-IT" dirty="0"/>
              <a:t>3. </a:t>
            </a:r>
            <a:r>
              <a:rPr lang="it-IT" b="1" dirty="0"/>
              <a:t>Wide </a:t>
            </a:r>
            <a:r>
              <a:rPr lang="it-IT" b="1" dirty="0" err="1"/>
              <a:t>expansion</a:t>
            </a:r>
            <a:r>
              <a:rPr lang="it-IT" b="1" dirty="0"/>
              <a:t> of data </a:t>
            </a:r>
            <a:r>
              <a:rPr lang="it-IT" b="1" dirty="0" err="1"/>
              <a:t>access</a:t>
            </a:r>
            <a:r>
              <a:rPr lang="it-IT" b="1" dirty="0"/>
              <a:t> and </a:t>
            </a:r>
            <a:r>
              <a:rPr lang="it-IT" b="1" dirty="0" err="1"/>
              <a:t>availability</a:t>
            </a:r>
            <a:r>
              <a:rPr lang="it-IT" b="1" dirty="0"/>
              <a:t> and </a:t>
            </a:r>
            <a:r>
              <a:rPr lang="it-IT" b="1" dirty="0" err="1"/>
              <a:t>development</a:t>
            </a:r>
            <a:r>
              <a:rPr lang="it-IT" dirty="0"/>
              <a:t> of </a:t>
            </a:r>
            <a:r>
              <a:rPr lang="it-IT" dirty="0" err="1"/>
              <a:t>capability</a:t>
            </a:r>
            <a:r>
              <a:rPr lang="it-IT" dirty="0"/>
              <a:t> for </a:t>
            </a:r>
            <a:r>
              <a:rPr lang="it-IT" dirty="0" err="1"/>
              <a:t>real</a:t>
            </a:r>
            <a:r>
              <a:rPr lang="it-IT" dirty="0"/>
              <a:t>- time and </a:t>
            </a:r>
            <a:r>
              <a:rPr lang="it-IT" dirty="0" err="1"/>
              <a:t>near-real</a:t>
            </a:r>
            <a:r>
              <a:rPr lang="it-IT" dirty="0"/>
              <a:t> time </a:t>
            </a:r>
            <a:r>
              <a:rPr lang="it-IT" dirty="0" err="1"/>
              <a:t>sea</a:t>
            </a:r>
            <a:r>
              <a:rPr lang="it-IT" dirty="0"/>
              <a:t> </a:t>
            </a:r>
            <a:r>
              <a:rPr lang="it-IT" dirty="0" err="1"/>
              <a:t>level</a:t>
            </a:r>
            <a:r>
              <a:rPr lang="it-IT" dirty="0"/>
              <a:t>, </a:t>
            </a:r>
            <a:r>
              <a:rPr lang="it-IT" dirty="0" err="1"/>
              <a:t>seismic</a:t>
            </a:r>
            <a:r>
              <a:rPr lang="it-IT" dirty="0"/>
              <a:t> and GNSS-</a:t>
            </a:r>
            <a:r>
              <a:rPr lang="it-IT" dirty="0" err="1"/>
              <a:t>derived</a:t>
            </a:r>
            <a:r>
              <a:rPr lang="it-IT" dirty="0"/>
              <a:t> </a:t>
            </a:r>
            <a:r>
              <a:rPr lang="it-IT" dirty="0" err="1"/>
              <a:t>land</a:t>
            </a:r>
            <a:r>
              <a:rPr lang="it-IT" dirty="0"/>
              <a:t> </a:t>
            </a:r>
            <a:r>
              <a:rPr lang="it-IT" dirty="0" err="1"/>
              <a:t>motion</a:t>
            </a:r>
            <a:r>
              <a:rPr lang="it-IT" dirty="0"/>
              <a:t> data </a:t>
            </a:r>
            <a:r>
              <a:rPr lang="it-IT" dirty="0" err="1"/>
              <a:t>at</a:t>
            </a:r>
            <a:r>
              <a:rPr lang="it-IT" dirty="0"/>
              <a:t> an appropriate </a:t>
            </a:r>
            <a:r>
              <a:rPr lang="it-IT" dirty="0" err="1"/>
              <a:t>sampling</a:t>
            </a:r>
            <a:r>
              <a:rPr lang="it-IT" dirty="0"/>
              <a:t> rate and </a:t>
            </a:r>
            <a:r>
              <a:rPr lang="it-IT" dirty="0" err="1"/>
              <a:t>relevant</a:t>
            </a:r>
            <a:r>
              <a:rPr lang="it-IT" dirty="0"/>
              <a:t> </a:t>
            </a:r>
            <a:r>
              <a:rPr lang="it-IT" dirty="0" err="1"/>
              <a:t>tools</a:t>
            </a:r>
            <a:r>
              <a:rPr lang="it-IT" dirty="0"/>
              <a:t> to </a:t>
            </a:r>
            <a:r>
              <a:rPr lang="it-IT" dirty="0" err="1"/>
              <a:t>forecast</a:t>
            </a:r>
            <a:r>
              <a:rPr lang="it-IT" dirty="0"/>
              <a:t> </a:t>
            </a:r>
            <a:r>
              <a:rPr lang="it-IT" dirty="0" err="1"/>
              <a:t>tsunamis</a:t>
            </a:r>
            <a:r>
              <a:rPr lang="it-IT" dirty="0"/>
              <a:t> from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sources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4. </a:t>
            </a:r>
            <a:r>
              <a:rPr lang="it-IT" b="1" dirty="0" err="1"/>
              <a:t>Increase</a:t>
            </a:r>
            <a:r>
              <a:rPr lang="it-IT" b="1" dirty="0"/>
              <a:t> </a:t>
            </a:r>
            <a:r>
              <a:rPr lang="it-IT" b="1" dirty="0" err="1"/>
              <a:t>access</a:t>
            </a:r>
            <a:r>
              <a:rPr lang="it-IT" b="1" dirty="0"/>
              <a:t> and </a:t>
            </a:r>
            <a:r>
              <a:rPr lang="it-IT" b="1" dirty="0" err="1"/>
              <a:t>regularly</a:t>
            </a:r>
            <a:r>
              <a:rPr lang="it-IT" b="1" dirty="0"/>
              <a:t> update the </a:t>
            </a:r>
            <a:r>
              <a:rPr lang="it-IT" b="1" dirty="0" err="1"/>
              <a:t>collection</a:t>
            </a:r>
            <a:r>
              <a:rPr lang="it-IT" b="1" dirty="0"/>
              <a:t> of </a:t>
            </a:r>
            <a:r>
              <a:rPr lang="it-IT" b="1" dirty="0" err="1"/>
              <a:t>coastal</a:t>
            </a:r>
            <a:r>
              <a:rPr lang="it-IT" b="1" dirty="0"/>
              <a:t> </a:t>
            </a:r>
            <a:r>
              <a:rPr lang="it-IT" b="1" dirty="0" err="1"/>
              <a:t>topographic</a:t>
            </a:r>
            <a:r>
              <a:rPr lang="it-IT" b="1" dirty="0"/>
              <a:t> and </a:t>
            </a:r>
            <a:r>
              <a:rPr lang="it-IT" b="1" dirty="0" err="1"/>
              <a:t>bathymetric</a:t>
            </a:r>
            <a:r>
              <a:rPr lang="it-IT" b="1" dirty="0"/>
              <a:t> data</a:t>
            </a:r>
            <a:r>
              <a:rPr lang="it-IT" dirty="0"/>
              <a:t>, in </a:t>
            </a:r>
            <a:r>
              <a:rPr lang="it-IT" dirty="0" err="1"/>
              <a:t>collaboration</a:t>
            </a:r>
            <a:r>
              <a:rPr lang="it-IT" dirty="0"/>
              <a:t> with </a:t>
            </a:r>
            <a:r>
              <a:rPr lang="it-IT" dirty="0" err="1"/>
              <a:t>Seabed</a:t>
            </a:r>
            <a:r>
              <a:rPr lang="it-IT" dirty="0"/>
              <a:t> 2030,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high performance </a:t>
            </a:r>
            <a:r>
              <a:rPr lang="it-IT" dirty="0" err="1"/>
              <a:t>computational</a:t>
            </a:r>
            <a:r>
              <a:rPr lang="it-IT" dirty="0"/>
              <a:t> </a:t>
            </a:r>
            <a:r>
              <a:rPr lang="it-IT" dirty="0" err="1"/>
              <a:t>capabilities</a:t>
            </a:r>
            <a:r>
              <a:rPr lang="it-IT" dirty="0"/>
              <a:t> to </a:t>
            </a:r>
            <a:r>
              <a:rPr lang="it-IT" dirty="0" err="1"/>
              <a:t>enable</a:t>
            </a:r>
            <a:r>
              <a:rPr lang="it-IT" dirty="0"/>
              <a:t> more </a:t>
            </a:r>
            <a:r>
              <a:rPr lang="it-IT" dirty="0" err="1"/>
              <a:t>timely</a:t>
            </a:r>
            <a:r>
              <a:rPr lang="it-IT" dirty="0"/>
              <a:t>, accurate and </a:t>
            </a:r>
            <a:r>
              <a:rPr lang="it-IT" dirty="0" err="1"/>
              <a:t>comprehensive</a:t>
            </a:r>
            <a:r>
              <a:rPr lang="it-IT" dirty="0"/>
              <a:t> tsunami and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coastal</a:t>
            </a:r>
            <a:r>
              <a:rPr lang="it-IT" dirty="0"/>
              <a:t> </a:t>
            </a:r>
            <a:r>
              <a:rPr lang="it-IT" dirty="0" err="1"/>
              <a:t>hazard</a:t>
            </a:r>
            <a:r>
              <a:rPr lang="it-IT" dirty="0"/>
              <a:t> </a:t>
            </a:r>
            <a:r>
              <a:rPr lang="it-IT" dirty="0" err="1"/>
              <a:t>forecasts</a:t>
            </a:r>
            <a:r>
              <a:rPr lang="it-IT" dirty="0"/>
              <a:t> to </a:t>
            </a:r>
            <a:r>
              <a:rPr lang="it-IT" dirty="0" err="1"/>
              <a:t>better</a:t>
            </a:r>
            <a:r>
              <a:rPr lang="it-IT" dirty="0"/>
              <a:t> </a:t>
            </a:r>
            <a:r>
              <a:rPr lang="it-IT" dirty="0" err="1"/>
              <a:t>advise</a:t>
            </a:r>
            <a:r>
              <a:rPr lang="it-IT" dirty="0"/>
              <a:t> community </a:t>
            </a:r>
            <a:r>
              <a:rPr lang="it-IT" dirty="0" err="1"/>
              <a:t>response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5. </a:t>
            </a:r>
            <a:r>
              <a:rPr lang="it-IT" b="1" dirty="0" err="1"/>
              <a:t>Ensure</a:t>
            </a:r>
            <a:r>
              <a:rPr lang="it-IT" b="1" dirty="0"/>
              <a:t> </a:t>
            </a:r>
            <a:r>
              <a:rPr lang="it-IT" b="1" dirty="0" err="1"/>
              <a:t>all</a:t>
            </a:r>
            <a:r>
              <a:rPr lang="it-IT" b="1" dirty="0"/>
              <a:t> National Tsunami </a:t>
            </a:r>
            <a:r>
              <a:rPr lang="it-IT" b="1" dirty="0" err="1"/>
              <a:t>Warning</a:t>
            </a:r>
            <a:r>
              <a:rPr lang="it-IT" b="1" dirty="0"/>
              <a:t> Centres </a:t>
            </a:r>
            <a:r>
              <a:rPr lang="it-IT" b="1" dirty="0" err="1"/>
              <a:t>have</a:t>
            </a:r>
            <a:r>
              <a:rPr lang="it-IT" b="1" dirty="0"/>
              <a:t> </a:t>
            </a:r>
            <a:r>
              <a:rPr lang="it-IT" b="1" dirty="0" err="1"/>
              <a:t>access</a:t>
            </a:r>
            <a:r>
              <a:rPr lang="it-IT" b="1" dirty="0"/>
              <a:t> to data</a:t>
            </a:r>
            <a:r>
              <a:rPr lang="it-IT" dirty="0"/>
              <a:t>, </a:t>
            </a:r>
            <a:r>
              <a:rPr lang="it-IT" dirty="0" err="1"/>
              <a:t>tools</a:t>
            </a:r>
            <a:r>
              <a:rPr lang="it-IT" dirty="0"/>
              <a:t> and </a:t>
            </a:r>
            <a:r>
              <a:rPr lang="it-IT" dirty="0" err="1"/>
              <a:t>communication</a:t>
            </a:r>
            <a:r>
              <a:rPr lang="it-IT" dirty="0"/>
              <a:t> </a:t>
            </a:r>
            <a:r>
              <a:rPr lang="it-IT" dirty="0" err="1"/>
              <a:t>platforms</a:t>
            </a:r>
            <a:r>
              <a:rPr lang="it-IT" dirty="0"/>
              <a:t>, </a:t>
            </a:r>
            <a:r>
              <a:rPr lang="it-IT" dirty="0" err="1"/>
              <a:t>protocols</a:t>
            </a:r>
            <a:r>
              <a:rPr lang="it-IT" dirty="0"/>
              <a:t> and training to </a:t>
            </a:r>
            <a:r>
              <a:rPr lang="it-IT" dirty="0" err="1"/>
              <a:t>timely</a:t>
            </a:r>
            <a:r>
              <a:rPr lang="it-IT" dirty="0"/>
              <a:t> and </a:t>
            </a:r>
            <a:r>
              <a:rPr lang="it-IT" dirty="0" err="1"/>
              <a:t>effectively</a:t>
            </a:r>
            <a:r>
              <a:rPr lang="it-IT" dirty="0"/>
              <a:t> </a:t>
            </a:r>
            <a:r>
              <a:rPr lang="it-IT" dirty="0" err="1"/>
              <a:t>warn</a:t>
            </a:r>
            <a:r>
              <a:rPr lang="it-IT" dirty="0"/>
              <a:t> </a:t>
            </a:r>
            <a:r>
              <a:rPr lang="it-IT" dirty="0" err="1"/>
              <a:t>coastal</a:t>
            </a:r>
            <a:r>
              <a:rPr lang="it-IT" dirty="0"/>
              <a:t> and </a:t>
            </a:r>
            <a:r>
              <a:rPr lang="it-IT" dirty="0" err="1"/>
              <a:t>maritime</a:t>
            </a:r>
            <a:r>
              <a:rPr lang="it-IT" dirty="0"/>
              <a:t> </a:t>
            </a:r>
            <a:r>
              <a:rPr lang="it-IT" dirty="0" err="1"/>
              <a:t>communities</a:t>
            </a:r>
            <a:r>
              <a:rPr lang="it-IT" dirty="0"/>
              <a:t> </a:t>
            </a:r>
            <a:r>
              <a:rPr lang="it-IT" dirty="0" err="1"/>
              <a:t>threatened</a:t>
            </a:r>
            <a:r>
              <a:rPr lang="it-IT" dirty="0"/>
              <a:t> by </a:t>
            </a:r>
            <a:r>
              <a:rPr lang="it-IT" dirty="0" err="1"/>
              <a:t>tsunamis</a:t>
            </a:r>
            <a:r>
              <a:rPr lang="it-IT" dirty="0"/>
              <a:t> and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coastal</a:t>
            </a:r>
            <a:r>
              <a:rPr lang="it-IT" dirty="0"/>
              <a:t> </a:t>
            </a:r>
            <a:r>
              <a:rPr lang="it-IT" dirty="0" err="1"/>
              <a:t>hazards</a:t>
            </a:r>
            <a:r>
              <a:rPr lang="it-IT" dirty="0"/>
              <a:t> and are </a:t>
            </a:r>
            <a:r>
              <a:rPr lang="it-IT" dirty="0" err="1"/>
              <a:t>integrated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a multi </a:t>
            </a:r>
            <a:r>
              <a:rPr lang="it-IT" dirty="0" err="1"/>
              <a:t>hazard</a:t>
            </a:r>
            <a:r>
              <a:rPr lang="it-IT" dirty="0"/>
              <a:t> </a:t>
            </a:r>
            <a:r>
              <a:rPr lang="it-IT" dirty="0" err="1"/>
              <a:t>framework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8404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737A557-498F-4E41-BF51-AD10F0882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IOC/TOWS-WG-XIV</a:t>
            </a:r>
            <a:br>
              <a:rPr lang="it-IT" dirty="0"/>
            </a:br>
            <a:r>
              <a:rPr lang="it-IT" dirty="0"/>
              <a:t>DECISIONS AND RECOMMENDATIONS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EA9CD2E-B1AB-0E45-B4B1-AABC2E588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/>
              <a:t>The Group </a:t>
            </a:r>
            <a:r>
              <a:rPr lang="it-IT" dirty="0" err="1"/>
              <a:t>further</a:t>
            </a:r>
            <a:r>
              <a:rPr lang="it-IT" dirty="0"/>
              <a:t> </a:t>
            </a:r>
            <a:r>
              <a:rPr lang="it-IT" dirty="0" err="1"/>
              <a:t>recommended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b="1" dirty="0" err="1"/>
              <a:t>Draft</a:t>
            </a:r>
            <a:r>
              <a:rPr lang="it-IT" b="1" dirty="0"/>
              <a:t> 10-Year </a:t>
            </a:r>
            <a:r>
              <a:rPr lang="it-IT" b="1" dirty="0" err="1"/>
              <a:t>Research</a:t>
            </a:r>
            <a:r>
              <a:rPr lang="it-IT" b="1" dirty="0"/>
              <a:t>, Development and </a:t>
            </a:r>
            <a:r>
              <a:rPr lang="it-IT" b="1" dirty="0" err="1"/>
              <a:t>Implementation</a:t>
            </a:r>
            <a:r>
              <a:rPr lang="it-IT" b="1" dirty="0"/>
              <a:t> Plan for the Ocean Decade Tsunami </a:t>
            </a:r>
            <a:r>
              <a:rPr lang="it-IT" b="1" dirty="0" err="1"/>
              <a:t>Programme</a:t>
            </a:r>
            <a:r>
              <a:rPr lang="it-IT" b="1" dirty="0"/>
              <a:t> </a:t>
            </a:r>
            <a:r>
              <a:rPr lang="it-IT" dirty="0"/>
              <a:t>(the </a:t>
            </a:r>
            <a:r>
              <a:rPr lang="it-IT" dirty="0" err="1"/>
              <a:t>programme</a:t>
            </a:r>
            <a:r>
              <a:rPr lang="it-IT" dirty="0"/>
              <a:t>) </a:t>
            </a:r>
            <a:r>
              <a:rPr lang="it-IT" dirty="0" err="1"/>
              <a:t>contribute</a:t>
            </a:r>
            <a:r>
              <a:rPr lang="it-IT" dirty="0"/>
              <a:t> to </a:t>
            </a:r>
            <a:r>
              <a:rPr lang="it-IT" b="1" dirty="0" err="1"/>
              <a:t>achieving</a:t>
            </a:r>
            <a:r>
              <a:rPr lang="it-IT" b="1" dirty="0"/>
              <a:t> the </a:t>
            </a:r>
            <a:r>
              <a:rPr lang="it-IT" b="1" dirty="0" err="1"/>
              <a:t>societal</a:t>
            </a:r>
            <a:r>
              <a:rPr lang="it-IT" b="1" dirty="0"/>
              <a:t> </a:t>
            </a:r>
            <a:r>
              <a:rPr lang="it-IT" b="1" dirty="0" err="1"/>
              <a:t>outcome</a:t>
            </a:r>
            <a:r>
              <a:rPr lang="it-IT" b="1" dirty="0"/>
              <a:t> of “A </a:t>
            </a:r>
            <a:r>
              <a:rPr lang="it-IT" b="1" dirty="0" err="1"/>
              <a:t>Safe</a:t>
            </a:r>
            <a:r>
              <a:rPr lang="it-IT" b="1" dirty="0"/>
              <a:t> Ocean” </a:t>
            </a:r>
            <a:r>
              <a:rPr lang="it-IT" dirty="0"/>
              <a:t>with the </a:t>
            </a:r>
            <a:r>
              <a:rPr lang="it-IT" dirty="0" err="1"/>
              <a:t>aim</a:t>
            </a:r>
            <a:r>
              <a:rPr lang="it-IT" dirty="0"/>
              <a:t> of </a:t>
            </a:r>
            <a:r>
              <a:rPr lang="it-IT" dirty="0" err="1"/>
              <a:t>making</a:t>
            </a:r>
            <a:r>
              <a:rPr lang="it-IT" dirty="0"/>
              <a:t> 100% of </a:t>
            </a:r>
            <a:r>
              <a:rPr lang="it-IT" dirty="0" err="1"/>
              <a:t>communities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risk</a:t>
            </a:r>
            <a:r>
              <a:rPr lang="it-IT" dirty="0"/>
              <a:t> of tsunami </a:t>
            </a:r>
            <a:r>
              <a:rPr lang="it-IT" dirty="0" err="1"/>
              <a:t>prepared</a:t>
            </a:r>
            <a:r>
              <a:rPr lang="it-IT" dirty="0"/>
              <a:t> for and </a:t>
            </a:r>
            <a:r>
              <a:rPr lang="it-IT" dirty="0" err="1"/>
              <a:t>resilient</a:t>
            </a:r>
            <a:r>
              <a:rPr lang="it-IT" dirty="0"/>
              <a:t> to </a:t>
            </a:r>
            <a:r>
              <a:rPr lang="it-IT" dirty="0" err="1"/>
              <a:t>tsunamis</a:t>
            </a:r>
            <a:r>
              <a:rPr lang="it-IT" dirty="0"/>
              <a:t> by 2030 </a:t>
            </a:r>
            <a:r>
              <a:rPr lang="it-IT" dirty="0" err="1"/>
              <a:t>through</a:t>
            </a:r>
            <a:r>
              <a:rPr lang="it-IT" dirty="0"/>
              <a:t> the </a:t>
            </a:r>
            <a:r>
              <a:rPr lang="it-IT" dirty="0" err="1"/>
              <a:t>implementation</a:t>
            </a:r>
            <a:r>
              <a:rPr lang="it-IT" dirty="0"/>
              <a:t> of the UNESCO/IOC Tsunami Ready </a:t>
            </a:r>
            <a:r>
              <a:rPr lang="it-IT" dirty="0" err="1"/>
              <a:t>Programme</a:t>
            </a:r>
            <a:r>
              <a:rPr lang="it-IT" dirty="0"/>
              <a:t> and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initiatives</a:t>
            </a:r>
            <a:r>
              <a:rPr lang="it-IT" dirty="0"/>
              <a:t> to include,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limited</a:t>
            </a:r>
            <a:r>
              <a:rPr lang="it-IT" dirty="0"/>
              <a:t> to:</a:t>
            </a:r>
          </a:p>
          <a:p>
            <a:pPr marL="0" indent="0">
              <a:buNone/>
            </a:pPr>
            <a:r>
              <a:rPr lang="it-IT" dirty="0"/>
              <a:t>1. </a:t>
            </a:r>
            <a:r>
              <a:rPr lang="it-IT" b="1" dirty="0"/>
              <a:t>The </a:t>
            </a:r>
            <a:r>
              <a:rPr lang="it-IT" b="1" dirty="0" err="1"/>
              <a:t>adoption</a:t>
            </a:r>
            <a:r>
              <a:rPr lang="it-IT" b="1" dirty="0"/>
              <a:t> and </a:t>
            </a:r>
            <a:r>
              <a:rPr lang="it-IT" b="1" dirty="0" err="1"/>
              <a:t>continued</a:t>
            </a:r>
            <a:r>
              <a:rPr lang="it-IT" b="1" dirty="0"/>
              <a:t> </a:t>
            </a:r>
            <a:r>
              <a:rPr lang="it-IT" b="1" dirty="0" err="1"/>
              <a:t>implementation</a:t>
            </a:r>
            <a:r>
              <a:rPr lang="it-IT" b="1" dirty="0"/>
              <a:t> of the UNESCO/IOC Tsunami Ready </a:t>
            </a:r>
            <a:r>
              <a:rPr lang="it-IT" b="1" dirty="0" err="1"/>
              <a:t>Guidelines</a:t>
            </a:r>
            <a:r>
              <a:rPr lang="it-IT" b="1" dirty="0"/>
              <a:t> and </a:t>
            </a:r>
            <a:r>
              <a:rPr lang="it-IT" b="1" dirty="0" err="1"/>
              <a:t>Indicators</a:t>
            </a:r>
            <a:r>
              <a:rPr lang="it-IT" b="1" dirty="0"/>
              <a:t> </a:t>
            </a:r>
            <a:r>
              <a:rPr lang="it-IT" b="1" dirty="0" err="1"/>
              <a:t>as</a:t>
            </a:r>
            <a:r>
              <a:rPr lang="it-IT" b="1" dirty="0"/>
              <a:t> the </a:t>
            </a:r>
            <a:r>
              <a:rPr lang="it-IT" b="1" dirty="0" err="1"/>
              <a:t>international</a:t>
            </a:r>
            <a:r>
              <a:rPr lang="it-IT" b="1" dirty="0"/>
              <a:t> standard for </a:t>
            </a:r>
            <a:r>
              <a:rPr lang="it-IT" b="1" dirty="0" err="1"/>
              <a:t>evidence-based</a:t>
            </a:r>
            <a:r>
              <a:rPr lang="it-IT" b="1" dirty="0"/>
              <a:t> community </a:t>
            </a:r>
            <a:r>
              <a:rPr lang="it-IT" b="1" dirty="0" err="1"/>
              <a:t>preparedness</a:t>
            </a:r>
            <a:r>
              <a:rPr lang="it-IT" b="1" dirty="0"/>
              <a:t> for </a:t>
            </a:r>
            <a:r>
              <a:rPr lang="it-IT" b="1" dirty="0" err="1"/>
              <a:t>tsunamis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2. </a:t>
            </a:r>
            <a:r>
              <a:rPr lang="it-IT" b="1" dirty="0" err="1"/>
              <a:t>Enhanced</a:t>
            </a:r>
            <a:r>
              <a:rPr lang="it-IT" b="1" dirty="0"/>
              <a:t> </a:t>
            </a:r>
            <a:r>
              <a:rPr lang="it-IT" b="1" dirty="0" err="1"/>
              <a:t>access</a:t>
            </a:r>
            <a:r>
              <a:rPr lang="it-IT" b="1" dirty="0"/>
              <a:t> and </a:t>
            </a:r>
            <a:r>
              <a:rPr lang="it-IT" b="1" dirty="0" err="1"/>
              <a:t>capacity</a:t>
            </a:r>
            <a:r>
              <a:rPr lang="it-IT" b="1" dirty="0"/>
              <a:t> </a:t>
            </a:r>
            <a:r>
              <a:rPr lang="it-IT" b="1" dirty="0" err="1"/>
              <a:t>development</a:t>
            </a:r>
            <a:r>
              <a:rPr lang="it-IT" b="1" dirty="0"/>
              <a:t> for high-</a:t>
            </a:r>
            <a:r>
              <a:rPr lang="it-IT" b="1" dirty="0" err="1"/>
              <a:t>resolution</a:t>
            </a:r>
            <a:r>
              <a:rPr lang="it-IT" b="1" dirty="0"/>
              <a:t> </a:t>
            </a:r>
            <a:r>
              <a:rPr lang="it-IT" b="1" dirty="0" err="1"/>
              <a:t>near</a:t>
            </a:r>
            <a:r>
              <a:rPr lang="it-IT" b="1" dirty="0"/>
              <a:t> </a:t>
            </a:r>
            <a:r>
              <a:rPr lang="it-IT" b="1" dirty="0" err="1"/>
              <a:t>shore</a:t>
            </a:r>
            <a:r>
              <a:rPr lang="it-IT" b="1" dirty="0"/>
              <a:t> </a:t>
            </a:r>
            <a:r>
              <a:rPr lang="it-IT" b="1" dirty="0" err="1"/>
              <a:t>bathymetric</a:t>
            </a:r>
            <a:r>
              <a:rPr lang="it-IT" b="1" dirty="0"/>
              <a:t> and </a:t>
            </a:r>
            <a:r>
              <a:rPr lang="it-IT" b="1" dirty="0" err="1"/>
              <a:t>topographic</a:t>
            </a:r>
            <a:r>
              <a:rPr lang="it-IT" b="1" dirty="0"/>
              <a:t> data </a:t>
            </a:r>
            <a:r>
              <a:rPr lang="it-IT" dirty="0"/>
              <a:t>and </a:t>
            </a:r>
            <a:r>
              <a:rPr lang="it-IT" dirty="0" err="1"/>
              <a:t>identification</a:t>
            </a:r>
            <a:r>
              <a:rPr lang="it-IT" dirty="0"/>
              <a:t> of </a:t>
            </a:r>
            <a:r>
              <a:rPr lang="it-IT" dirty="0" err="1"/>
              <a:t>potential</a:t>
            </a:r>
            <a:r>
              <a:rPr lang="it-IT" dirty="0"/>
              <a:t> tsunami </a:t>
            </a:r>
            <a:r>
              <a:rPr lang="it-IT" dirty="0" err="1"/>
              <a:t>sources</a:t>
            </a:r>
            <a:r>
              <a:rPr lang="it-IT" dirty="0"/>
              <a:t> for accurate and </a:t>
            </a:r>
            <a:r>
              <a:rPr lang="it-IT" dirty="0" err="1"/>
              <a:t>improved</a:t>
            </a:r>
            <a:r>
              <a:rPr lang="it-IT" dirty="0"/>
              <a:t> </a:t>
            </a:r>
            <a:r>
              <a:rPr lang="it-IT" dirty="0" err="1"/>
              <a:t>inundation</a:t>
            </a:r>
            <a:r>
              <a:rPr lang="it-IT" dirty="0"/>
              <a:t> </a:t>
            </a:r>
            <a:r>
              <a:rPr lang="it-IT" dirty="0" err="1"/>
              <a:t>modelling</a:t>
            </a:r>
            <a:r>
              <a:rPr lang="it-IT" dirty="0"/>
              <a:t> and </a:t>
            </a:r>
            <a:r>
              <a:rPr lang="it-IT" dirty="0" err="1"/>
              <a:t>evacuation</a:t>
            </a:r>
            <a:r>
              <a:rPr lang="it-IT" dirty="0"/>
              <a:t> </a:t>
            </a:r>
            <a:r>
              <a:rPr lang="it-IT" dirty="0" err="1"/>
              <a:t>mapping</a:t>
            </a:r>
            <a:r>
              <a:rPr lang="it-IT" dirty="0"/>
              <a:t> and planning in </a:t>
            </a:r>
            <a:r>
              <a:rPr lang="it-IT" dirty="0" err="1"/>
              <a:t>support</a:t>
            </a:r>
            <a:r>
              <a:rPr lang="it-IT" dirty="0"/>
              <a:t> of Tsunami Ready </a:t>
            </a:r>
            <a:r>
              <a:rPr lang="it-IT" dirty="0" err="1"/>
              <a:t>communities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3. </a:t>
            </a:r>
            <a:r>
              <a:rPr lang="it-IT" b="1" dirty="0" err="1"/>
              <a:t>Enhanced</a:t>
            </a:r>
            <a:r>
              <a:rPr lang="it-IT" b="1" dirty="0"/>
              <a:t> </a:t>
            </a:r>
            <a:r>
              <a:rPr lang="it-IT" b="1" dirty="0" err="1"/>
              <a:t>integration</a:t>
            </a:r>
            <a:r>
              <a:rPr lang="it-IT" b="1" dirty="0"/>
              <a:t> to </a:t>
            </a:r>
            <a:r>
              <a:rPr lang="it-IT" b="1" dirty="0" err="1"/>
              <a:t>minimize</a:t>
            </a:r>
            <a:r>
              <a:rPr lang="it-IT" b="1" dirty="0"/>
              <a:t> tsunami </a:t>
            </a:r>
            <a:r>
              <a:rPr lang="it-IT" b="1" dirty="0" err="1"/>
              <a:t>disaster</a:t>
            </a:r>
            <a:r>
              <a:rPr lang="it-IT" b="1" dirty="0"/>
              <a:t> </a:t>
            </a:r>
            <a:r>
              <a:rPr lang="it-IT" b="1" dirty="0" err="1"/>
              <a:t>impacts</a:t>
            </a:r>
            <a:r>
              <a:rPr lang="it-IT" b="1" dirty="0"/>
              <a:t> and to </a:t>
            </a:r>
            <a:r>
              <a:rPr lang="it-IT" b="1" dirty="0" err="1"/>
              <a:t>enable</a:t>
            </a:r>
            <a:r>
              <a:rPr lang="it-IT" b="1" dirty="0"/>
              <a:t> </a:t>
            </a:r>
            <a:r>
              <a:rPr lang="it-IT" b="1" dirty="0" err="1"/>
              <a:t>rapid</a:t>
            </a:r>
            <a:r>
              <a:rPr lang="it-IT" b="1" dirty="0"/>
              <a:t> </a:t>
            </a:r>
            <a:r>
              <a:rPr lang="it-IT" b="1" dirty="0" err="1"/>
              <a:t>restoration</a:t>
            </a:r>
            <a:r>
              <a:rPr lang="it-IT" b="1" dirty="0"/>
              <a:t> of </a:t>
            </a:r>
            <a:r>
              <a:rPr lang="it-IT" b="1" dirty="0" err="1"/>
              <a:t>socio-economic</a:t>
            </a:r>
            <a:r>
              <a:rPr lang="it-IT" b="1" dirty="0"/>
              <a:t> </a:t>
            </a:r>
            <a:r>
              <a:rPr lang="it-IT" b="1" dirty="0" err="1"/>
              <a:t>activities</a:t>
            </a:r>
            <a:r>
              <a:rPr lang="it-IT" b="1" dirty="0"/>
              <a:t> </a:t>
            </a:r>
            <a:r>
              <a:rPr lang="it-IT" dirty="0"/>
              <a:t>and </a:t>
            </a:r>
            <a:r>
              <a:rPr lang="it-IT" dirty="0" err="1"/>
              <a:t>critical</a:t>
            </a:r>
            <a:r>
              <a:rPr lang="it-IT" dirty="0"/>
              <a:t> </a:t>
            </a:r>
            <a:r>
              <a:rPr lang="it-IT" dirty="0" err="1"/>
              <a:t>infrastructure</a:t>
            </a:r>
            <a:r>
              <a:rPr lang="it-IT" dirty="0"/>
              <a:t> </a:t>
            </a:r>
            <a:r>
              <a:rPr lang="it-IT" dirty="0" err="1"/>
              <a:t>services</a:t>
            </a:r>
            <a:r>
              <a:rPr lang="it-IT" dirty="0"/>
              <a:t> post tsunami </a:t>
            </a:r>
            <a:r>
              <a:rPr lang="it-IT" dirty="0" err="1"/>
              <a:t>impacts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7500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1BE676E-FB0C-D740-9180-61DE9A4B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IOC/TOWS-WG-XIV</a:t>
            </a:r>
            <a:br>
              <a:rPr lang="it-IT" dirty="0"/>
            </a:br>
            <a:r>
              <a:rPr lang="it-IT" dirty="0"/>
              <a:t>DECISIONS AND RECOMMENDATIONS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FC5F8CB6-E3D5-4741-892C-0B86E7694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The Group </a:t>
            </a:r>
            <a:r>
              <a:rPr lang="it-IT" dirty="0" err="1"/>
              <a:t>requested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IOC Assembly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31st session in 2021 </a:t>
            </a:r>
            <a:r>
              <a:rPr lang="it-IT" b="1" dirty="0" err="1"/>
              <a:t>consider</a:t>
            </a:r>
            <a:r>
              <a:rPr lang="it-IT" b="1" dirty="0"/>
              <a:t> </a:t>
            </a:r>
            <a:r>
              <a:rPr lang="it-IT" b="1" dirty="0" err="1"/>
              <a:t>approving</a:t>
            </a:r>
            <a:r>
              <a:rPr lang="it-IT" b="1" dirty="0"/>
              <a:t> the establishment of the Ocean Decade Tsunami </a:t>
            </a:r>
            <a:r>
              <a:rPr lang="it-IT" b="1" dirty="0" err="1"/>
              <a:t>Programme</a:t>
            </a:r>
            <a:r>
              <a:rPr lang="it-IT" b="1" dirty="0"/>
              <a:t> and the </a:t>
            </a:r>
            <a:r>
              <a:rPr lang="it-IT" b="1" dirty="0" err="1"/>
              <a:t>Scientific</a:t>
            </a:r>
            <a:r>
              <a:rPr lang="it-IT" b="1" dirty="0"/>
              <a:t> </a:t>
            </a:r>
            <a:r>
              <a:rPr lang="it-IT" b="1" dirty="0" err="1"/>
              <a:t>Committee</a:t>
            </a:r>
            <a:r>
              <a:rPr lang="it-IT" b="1" dirty="0"/>
              <a:t> to </a:t>
            </a:r>
            <a:r>
              <a:rPr lang="it-IT" b="1" dirty="0" err="1"/>
              <a:t>prepare</a:t>
            </a:r>
            <a:r>
              <a:rPr lang="it-IT" b="1" dirty="0"/>
              <a:t> the </a:t>
            </a:r>
            <a:r>
              <a:rPr lang="it-IT" b="1" dirty="0" err="1"/>
              <a:t>Draft</a:t>
            </a:r>
            <a:r>
              <a:rPr lang="it-IT" b="1" dirty="0"/>
              <a:t> 10-Year </a:t>
            </a:r>
            <a:r>
              <a:rPr lang="it-IT" b="1" dirty="0" err="1"/>
              <a:t>Research</a:t>
            </a:r>
            <a:r>
              <a:rPr lang="it-IT" b="1" dirty="0"/>
              <a:t>, Development and </a:t>
            </a:r>
            <a:r>
              <a:rPr lang="it-IT" b="1" dirty="0" err="1"/>
              <a:t>Implementation</a:t>
            </a:r>
            <a:r>
              <a:rPr lang="it-IT" b="1" dirty="0"/>
              <a:t> Plan </a:t>
            </a:r>
            <a:r>
              <a:rPr lang="it-IT" dirty="0"/>
              <a:t>for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programme</a:t>
            </a:r>
            <a:r>
              <a:rPr lang="it-IT" dirty="0"/>
              <a:t> </a:t>
            </a:r>
          </a:p>
          <a:p>
            <a:r>
              <a:rPr lang="it-IT" b="1" dirty="0"/>
              <a:t>The Group </a:t>
            </a:r>
            <a:r>
              <a:rPr lang="it-IT" b="1" dirty="0" err="1"/>
              <a:t>noted</a:t>
            </a:r>
            <a:r>
              <a:rPr lang="it-IT" b="1" dirty="0"/>
              <a:t> </a:t>
            </a:r>
            <a:r>
              <a:rPr lang="it-IT" b="1" dirty="0" err="1"/>
              <a:t>that</a:t>
            </a:r>
            <a:r>
              <a:rPr lang="it-IT" b="1" dirty="0"/>
              <a:t> ITIC and the Indonesia BMKG </a:t>
            </a:r>
            <a:r>
              <a:rPr lang="it-IT" b="1" dirty="0" err="1"/>
              <a:t>have</a:t>
            </a:r>
            <a:r>
              <a:rPr lang="it-IT" b="1" dirty="0"/>
              <a:t> </a:t>
            </a:r>
            <a:r>
              <a:rPr lang="it-IT" b="1" dirty="0" err="1"/>
              <a:t>been</a:t>
            </a:r>
            <a:r>
              <a:rPr lang="it-IT" b="1" dirty="0"/>
              <a:t> </a:t>
            </a:r>
            <a:r>
              <a:rPr lang="it-IT" b="1" dirty="0" err="1"/>
              <a:t>designated</a:t>
            </a:r>
            <a:r>
              <a:rPr lang="it-IT" b="1" dirty="0"/>
              <a:t> </a:t>
            </a:r>
            <a:r>
              <a:rPr lang="it-IT" b="1" dirty="0" err="1"/>
              <a:t>as</a:t>
            </a:r>
            <a:r>
              <a:rPr lang="it-IT" b="1" dirty="0"/>
              <a:t> Ocean </a:t>
            </a:r>
            <a:r>
              <a:rPr lang="it-IT" b="1" dirty="0" err="1"/>
              <a:t>Teacher</a:t>
            </a:r>
            <a:r>
              <a:rPr lang="it-IT" b="1" dirty="0"/>
              <a:t> Global Academy </a:t>
            </a:r>
            <a:r>
              <a:rPr lang="it-IT" b="1" dirty="0" err="1"/>
              <a:t>Specialized</a:t>
            </a:r>
            <a:r>
              <a:rPr lang="it-IT" b="1" dirty="0"/>
              <a:t> Training Centres (OTGA STC) in 2020</a:t>
            </a:r>
            <a:r>
              <a:rPr lang="it-IT" dirty="0"/>
              <a:t>.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further</a:t>
            </a:r>
            <a:r>
              <a:rPr lang="it-IT" dirty="0"/>
              <a:t> </a:t>
            </a:r>
            <a:r>
              <a:rPr lang="it-IT" dirty="0" err="1"/>
              <a:t>noted</a:t>
            </a:r>
            <a:r>
              <a:rPr lang="it-IT" dirty="0"/>
              <a:t> the </a:t>
            </a:r>
            <a:r>
              <a:rPr lang="it-IT" dirty="0" err="1"/>
              <a:t>confirmation</a:t>
            </a:r>
            <a:r>
              <a:rPr lang="it-IT" dirty="0"/>
              <a:t> by ITIC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take the </a:t>
            </a:r>
            <a:r>
              <a:rPr lang="it-IT" dirty="0" err="1"/>
              <a:t>lead</a:t>
            </a:r>
            <a:r>
              <a:rPr lang="it-IT" dirty="0"/>
              <a:t> to </a:t>
            </a:r>
            <a:r>
              <a:rPr lang="it-IT" dirty="0" err="1"/>
              <a:t>develop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training under the OTGA, in </a:t>
            </a:r>
            <a:r>
              <a:rPr lang="it-IT" dirty="0" err="1"/>
              <a:t>collaboration</a:t>
            </a:r>
            <a:r>
              <a:rPr lang="it-IT" dirty="0"/>
              <a:t> with the IOC, </a:t>
            </a:r>
            <a:r>
              <a:rPr lang="it-IT" dirty="0" err="1"/>
              <a:t>TICs</a:t>
            </a:r>
            <a:r>
              <a:rPr lang="it-IT" dirty="0"/>
              <a:t>, </a:t>
            </a:r>
            <a:r>
              <a:rPr lang="it-IT" dirty="0" err="1"/>
              <a:t>practitioner</a:t>
            </a:r>
            <a:r>
              <a:rPr lang="it-IT" dirty="0"/>
              <a:t> </a:t>
            </a:r>
            <a:r>
              <a:rPr lang="it-IT" dirty="0" err="1"/>
              <a:t>experts</a:t>
            </a:r>
            <a:r>
              <a:rPr lang="it-IT" dirty="0"/>
              <a:t>, and Indonesia BMKG;</a:t>
            </a:r>
          </a:p>
        </p:txBody>
      </p:sp>
    </p:spTree>
    <p:extLst>
      <p:ext uri="{BB962C8B-B14F-4D97-AF65-F5344CB8AC3E}">
        <p14:creationId xmlns:p14="http://schemas.microsoft.com/office/powerpoint/2010/main" val="1270884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4082CC4-445A-EC41-9B47-6442107A6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IOC/TOWS-WG-XIV</a:t>
            </a:r>
            <a:br>
              <a:rPr lang="it-IT" dirty="0"/>
            </a:br>
            <a:r>
              <a:rPr lang="it-IT" dirty="0"/>
              <a:t>DECISIONS AND RECOMMENDATIONS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5B3B786-718C-D248-8F85-4F93FD96A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Group </a:t>
            </a:r>
            <a:r>
              <a:rPr lang="it-IT" dirty="0" err="1"/>
              <a:t>recommended</a:t>
            </a:r>
            <a:r>
              <a:rPr lang="it-IT" dirty="0"/>
              <a:t> to the IOC Assembly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31st session in 2021 to </a:t>
            </a:r>
            <a:r>
              <a:rPr lang="it-IT" dirty="0" err="1"/>
              <a:t>encourage</a:t>
            </a:r>
            <a:r>
              <a:rPr lang="it-IT" dirty="0"/>
              <a:t>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to:</a:t>
            </a:r>
          </a:p>
          <a:p>
            <a:pPr marL="0" indent="0">
              <a:buNone/>
            </a:pPr>
            <a:r>
              <a:rPr lang="it-IT" dirty="0"/>
              <a:t>• </a:t>
            </a:r>
            <a:r>
              <a:rPr lang="it-IT" b="1" dirty="0"/>
              <a:t>Use best </a:t>
            </a:r>
            <a:r>
              <a:rPr lang="it-IT" b="1" dirty="0" err="1"/>
              <a:t>practices</a:t>
            </a:r>
            <a:r>
              <a:rPr lang="it-IT" b="1" dirty="0"/>
              <a:t> in </a:t>
            </a:r>
            <a:r>
              <a:rPr lang="it-IT" b="1" dirty="0" err="1"/>
              <a:t>engineering</a:t>
            </a:r>
            <a:r>
              <a:rPr lang="it-IT" b="1" dirty="0"/>
              <a:t> design and </a:t>
            </a:r>
            <a:r>
              <a:rPr lang="it-IT" b="1" dirty="0" err="1"/>
              <a:t>construction</a:t>
            </a:r>
            <a:r>
              <a:rPr lang="it-IT" b="1" dirty="0"/>
              <a:t> of </a:t>
            </a:r>
            <a:r>
              <a:rPr lang="it-IT" b="1" dirty="0" err="1"/>
              <a:t>evacuation</a:t>
            </a:r>
            <a:r>
              <a:rPr lang="it-IT" b="1" dirty="0"/>
              <a:t> </a:t>
            </a:r>
            <a:r>
              <a:rPr lang="it-IT" b="1" dirty="0" err="1"/>
              <a:t>shelters</a:t>
            </a:r>
            <a:r>
              <a:rPr lang="it-IT" b="1" dirty="0"/>
              <a:t>, </a:t>
            </a:r>
            <a:r>
              <a:rPr lang="it-IT" b="1" dirty="0" err="1"/>
              <a:t>especially</a:t>
            </a:r>
            <a:r>
              <a:rPr lang="it-IT" b="1" dirty="0"/>
              <a:t> </a:t>
            </a:r>
            <a:r>
              <a:rPr lang="it-IT" b="1" dirty="0" err="1"/>
              <a:t>where</a:t>
            </a:r>
            <a:r>
              <a:rPr lang="it-IT" b="1" dirty="0"/>
              <a:t> </a:t>
            </a:r>
            <a:r>
              <a:rPr lang="it-IT" b="1" dirty="0" err="1"/>
              <a:t>local</a:t>
            </a:r>
            <a:r>
              <a:rPr lang="it-IT" b="1" dirty="0"/>
              <a:t> tsunami </a:t>
            </a:r>
            <a:r>
              <a:rPr lang="it-IT" b="1" dirty="0" err="1"/>
              <a:t>hazards</a:t>
            </a:r>
            <a:r>
              <a:rPr lang="it-IT" b="1" dirty="0"/>
              <a:t> </a:t>
            </a:r>
            <a:r>
              <a:rPr lang="it-IT" b="1" dirty="0" err="1"/>
              <a:t>exist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• </a:t>
            </a:r>
            <a:r>
              <a:rPr lang="it-IT" b="1" dirty="0"/>
              <a:t>Include the IOTIC compilation of </a:t>
            </a:r>
            <a:r>
              <a:rPr lang="it-IT" b="1" dirty="0" err="1"/>
              <a:t>school</a:t>
            </a:r>
            <a:r>
              <a:rPr lang="it-IT" b="1" dirty="0"/>
              <a:t> DRR and </a:t>
            </a:r>
            <a:r>
              <a:rPr lang="it-IT" b="1" dirty="0" err="1"/>
              <a:t>preparedness</a:t>
            </a:r>
            <a:r>
              <a:rPr lang="it-IT" b="1" dirty="0"/>
              <a:t> </a:t>
            </a:r>
            <a:r>
              <a:rPr lang="it-IT" b="1" dirty="0" err="1"/>
              <a:t>materials</a:t>
            </a:r>
            <a:r>
              <a:rPr lang="it-IT" b="1" dirty="0"/>
              <a:t> </a:t>
            </a:r>
            <a:r>
              <a:rPr lang="it-IT" b="1" dirty="0" err="1"/>
              <a:t>as</a:t>
            </a:r>
            <a:r>
              <a:rPr lang="it-IT" b="1" dirty="0"/>
              <a:t> a </a:t>
            </a:r>
            <a:r>
              <a:rPr lang="it-IT" b="1" dirty="0" err="1"/>
              <a:t>resource</a:t>
            </a:r>
            <a:r>
              <a:rPr lang="it-IT" b="1" dirty="0"/>
              <a:t>, and </a:t>
            </a:r>
            <a:r>
              <a:rPr lang="it-IT" b="1" dirty="0" err="1"/>
              <a:t>especially</a:t>
            </a:r>
            <a:r>
              <a:rPr lang="it-IT" b="1" dirty="0"/>
              <a:t> </a:t>
            </a:r>
            <a:r>
              <a:rPr lang="it-IT" b="1" dirty="0" err="1"/>
              <a:t>as</a:t>
            </a:r>
            <a:r>
              <a:rPr lang="it-IT" b="1" dirty="0"/>
              <a:t> part of Tsunami Ready </a:t>
            </a:r>
            <a:r>
              <a:rPr lang="it-IT" b="1" dirty="0" err="1"/>
              <a:t>pilots</a:t>
            </a:r>
            <a:r>
              <a:rPr lang="it-IT" b="1" dirty="0"/>
              <a:t> </a:t>
            </a:r>
            <a:r>
              <a:rPr lang="it-IT" b="1" dirty="0" err="1"/>
              <a:t>that</a:t>
            </a:r>
            <a:r>
              <a:rPr lang="it-IT" b="1" dirty="0"/>
              <a:t> include </a:t>
            </a:r>
            <a:r>
              <a:rPr lang="it-IT" b="1" dirty="0" err="1"/>
              <a:t>schools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885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E990E14-6B9A-9F4D-AD14-B8A86E749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IOC/TOWS-WG-XIV</a:t>
            </a:r>
            <a:br>
              <a:rPr lang="it-IT" dirty="0"/>
            </a:br>
            <a:r>
              <a:rPr lang="it-IT" dirty="0"/>
              <a:t>DECISIONS AND RECOMMENDATIONS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69138C6-711C-E446-98B8-0431431C1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/>
              <a:t>The Group </a:t>
            </a:r>
            <a:r>
              <a:rPr lang="it-IT" dirty="0" err="1"/>
              <a:t>recommended</a:t>
            </a:r>
            <a:r>
              <a:rPr lang="it-IT" dirty="0"/>
              <a:t> the IOC Assembly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31st session in 2021 to </a:t>
            </a:r>
            <a:r>
              <a:rPr lang="it-IT" dirty="0" err="1"/>
              <a:t>instruct</a:t>
            </a:r>
            <a:r>
              <a:rPr lang="it-IT" dirty="0"/>
              <a:t> the </a:t>
            </a:r>
            <a:r>
              <a:rPr lang="it-IT" dirty="0" err="1"/>
              <a:t>regional</a:t>
            </a:r>
            <a:r>
              <a:rPr lang="it-IT" dirty="0"/>
              <a:t> </a:t>
            </a:r>
            <a:r>
              <a:rPr lang="it-IT" dirty="0" err="1"/>
              <a:t>Intergovernmental</a:t>
            </a:r>
            <a:r>
              <a:rPr lang="it-IT" dirty="0"/>
              <a:t> </a:t>
            </a:r>
            <a:r>
              <a:rPr lang="it-IT" dirty="0" err="1"/>
              <a:t>Coordination</a:t>
            </a:r>
            <a:r>
              <a:rPr lang="it-IT" dirty="0"/>
              <a:t> </a:t>
            </a:r>
            <a:r>
              <a:rPr lang="it-IT" dirty="0" err="1"/>
              <a:t>Groups</a:t>
            </a:r>
            <a:r>
              <a:rPr lang="it-IT" dirty="0"/>
              <a:t> to:</a:t>
            </a:r>
          </a:p>
          <a:p>
            <a:pPr marL="0" indent="0">
              <a:buNone/>
            </a:pPr>
            <a:r>
              <a:rPr lang="it-IT" dirty="0"/>
              <a:t>• </a:t>
            </a:r>
            <a:r>
              <a:rPr lang="it-IT" b="1" dirty="0"/>
              <a:t>Continue the strong </a:t>
            </a:r>
            <a:r>
              <a:rPr lang="it-IT" b="1" dirty="0" err="1"/>
              <a:t>collaboration</a:t>
            </a:r>
            <a:r>
              <a:rPr lang="it-IT" b="1" dirty="0"/>
              <a:t> </a:t>
            </a:r>
            <a:r>
              <a:rPr lang="it-IT" b="1" dirty="0" err="1"/>
              <a:t>between</a:t>
            </a:r>
            <a:r>
              <a:rPr lang="it-IT" b="1" dirty="0"/>
              <a:t> the IOC and UNDRR for the 2021 WTAD</a:t>
            </a:r>
            <a:r>
              <a:rPr lang="it-IT" dirty="0"/>
              <a:t>, </a:t>
            </a:r>
            <a:r>
              <a:rPr lang="it-IT" dirty="0" err="1"/>
              <a:t>noting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2021 WTAD, </a:t>
            </a:r>
            <a:r>
              <a:rPr lang="it-IT" dirty="0" err="1"/>
              <a:t>November</a:t>
            </a:r>
            <a:r>
              <a:rPr lang="it-IT" dirty="0"/>
              <a:t> 5, </a:t>
            </a:r>
            <a:r>
              <a:rPr lang="it-IT" dirty="0" err="1"/>
              <a:t>will</a:t>
            </a:r>
            <a:r>
              <a:rPr lang="it-IT" dirty="0"/>
              <a:t> </a:t>
            </a:r>
            <a:r>
              <a:rPr lang="it-IT" dirty="0" err="1"/>
              <a:t>highlight</a:t>
            </a:r>
            <a:r>
              <a:rPr lang="it-IT" dirty="0"/>
              <a:t> Target </a:t>
            </a:r>
            <a:r>
              <a:rPr lang="it-IT" dirty="0" err="1"/>
              <a:t>F</a:t>
            </a:r>
            <a:r>
              <a:rPr lang="it-IT" dirty="0"/>
              <a:t> of the Sendai Framework on </a:t>
            </a:r>
            <a:r>
              <a:rPr lang="it-IT" dirty="0" err="1"/>
              <a:t>international</a:t>
            </a:r>
            <a:r>
              <a:rPr lang="it-IT" dirty="0"/>
              <a:t> </a:t>
            </a:r>
            <a:r>
              <a:rPr lang="it-IT" dirty="0" err="1"/>
              <a:t>cooperation</a:t>
            </a:r>
            <a:r>
              <a:rPr lang="it-IT" dirty="0"/>
              <a:t> to </a:t>
            </a:r>
            <a:r>
              <a:rPr lang="it-IT" dirty="0" err="1"/>
              <a:t>developing</a:t>
            </a:r>
            <a:r>
              <a:rPr lang="it-IT" dirty="0"/>
              <a:t> </a:t>
            </a:r>
            <a:r>
              <a:rPr lang="it-IT" dirty="0" err="1"/>
              <a:t>countries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 </a:t>
            </a:r>
            <a:r>
              <a:rPr lang="it-IT" dirty="0" err="1"/>
              <a:t>support</a:t>
            </a:r>
            <a:r>
              <a:rPr lang="it-IT" dirty="0"/>
              <a:t> to the </a:t>
            </a:r>
            <a:r>
              <a:rPr lang="it-IT" dirty="0" err="1"/>
              <a:t>implementation</a:t>
            </a:r>
            <a:r>
              <a:rPr lang="it-IT" dirty="0"/>
              <a:t> of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dirty="0" err="1"/>
              <a:t>national</a:t>
            </a:r>
            <a:r>
              <a:rPr lang="it-IT" dirty="0"/>
              <a:t> and </a:t>
            </a:r>
            <a:r>
              <a:rPr lang="it-IT" dirty="0" err="1"/>
              <a:t>local</a:t>
            </a:r>
            <a:r>
              <a:rPr lang="it-IT" dirty="0"/>
              <a:t> </a:t>
            </a:r>
            <a:r>
              <a:rPr lang="it-IT" dirty="0" err="1"/>
              <a:t>strategies</a:t>
            </a:r>
            <a:r>
              <a:rPr lang="it-IT" dirty="0"/>
              <a:t> for </a:t>
            </a:r>
            <a:r>
              <a:rPr lang="it-IT" dirty="0" err="1"/>
              <a:t>disaster</a:t>
            </a:r>
            <a:r>
              <a:rPr lang="it-IT" dirty="0"/>
              <a:t> </a:t>
            </a:r>
            <a:r>
              <a:rPr lang="it-IT" dirty="0" err="1"/>
              <a:t>risk</a:t>
            </a:r>
            <a:r>
              <a:rPr lang="it-IT" dirty="0"/>
              <a:t> </a:t>
            </a:r>
            <a:r>
              <a:rPr lang="it-IT" dirty="0" err="1"/>
              <a:t>reduction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• </a:t>
            </a:r>
            <a:r>
              <a:rPr lang="it-IT" b="1" u="sng" dirty="0" err="1"/>
              <a:t>Urgently</a:t>
            </a:r>
            <a:r>
              <a:rPr lang="it-IT" b="1" u="sng" dirty="0"/>
              <a:t> complete Tsunami Ready </a:t>
            </a:r>
            <a:r>
              <a:rPr lang="it-IT" b="1" u="sng" dirty="0" err="1"/>
              <a:t>Guidelines</a:t>
            </a:r>
            <a:r>
              <a:rPr lang="it-IT" b="1" u="sng" dirty="0"/>
              <a:t> </a:t>
            </a:r>
            <a:r>
              <a:rPr lang="it-IT" dirty="0"/>
              <a:t>(IOC </a:t>
            </a:r>
            <a:r>
              <a:rPr lang="it-IT" dirty="0" err="1"/>
              <a:t>Manuals</a:t>
            </a:r>
            <a:r>
              <a:rPr lang="it-IT" dirty="0"/>
              <a:t> and </a:t>
            </a:r>
            <a:r>
              <a:rPr lang="it-IT" dirty="0" err="1"/>
              <a:t>Guides</a:t>
            </a:r>
            <a:r>
              <a:rPr lang="it-IT" dirty="0"/>
              <a:t>, 74) for </a:t>
            </a:r>
            <a:r>
              <a:rPr lang="it-IT" dirty="0" err="1"/>
              <a:t>widespread</a:t>
            </a:r>
            <a:r>
              <a:rPr lang="it-IT" dirty="0"/>
              <a:t> </a:t>
            </a:r>
            <a:r>
              <a:rPr lang="it-IT" dirty="0" err="1"/>
              <a:t>distribution</a:t>
            </a:r>
            <a:r>
              <a:rPr lang="it-IT" dirty="0"/>
              <a:t> to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• </a:t>
            </a:r>
            <a:r>
              <a:rPr lang="it-IT" b="1" dirty="0"/>
              <a:t>Include </a:t>
            </a:r>
            <a:r>
              <a:rPr lang="it-IT" b="1" dirty="0" err="1"/>
              <a:t>local</a:t>
            </a:r>
            <a:r>
              <a:rPr lang="it-IT" b="1" dirty="0"/>
              <a:t> source tsunami Standard Operating </a:t>
            </a:r>
            <a:r>
              <a:rPr lang="it-IT" b="1" dirty="0" err="1"/>
              <a:t>Procedures</a:t>
            </a:r>
            <a:r>
              <a:rPr lang="it-IT" b="1" dirty="0"/>
              <a:t> </a:t>
            </a:r>
            <a:r>
              <a:rPr lang="it-IT" b="1" dirty="0" err="1"/>
              <a:t>as</a:t>
            </a:r>
            <a:r>
              <a:rPr lang="it-IT" b="1" dirty="0"/>
              <a:t> an </a:t>
            </a:r>
            <a:r>
              <a:rPr lang="it-IT" b="1" dirty="0" err="1"/>
              <a:t>important</a:t>
            </a:r>
            <a:r>
              <a:rPr lang="it-IT" b="1" dirty="0"/>
              <a:t> component of the UNESCO/IOC Tsunami Ready </a:t>
            </a:r>
            <a:r>
              <a:rPr lang="it-IT" b="1" dirty="0" err="1"/>
              <a:t>programme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• </a:t>
            </a:r>
            <a:r>
              <a:rPr lang="it-IT" b="1" dirty="0" err="1"/>
              <a:t>Develop</a:t>
            </a:r>
            <a:r>
              <a:rPr lang="it-IT" b="1" dirty="0"/>
              <a:t> </a:t>
            </a:r>
            <a:r>
              <a:rPr lang="it-IT" b="1" dirty="0" err="1"/>
              <a:t>standardized</a:t>
            </a:r>
            <a:r>
              <a:rPr lang="it-IT" b="1" dirty="0"/>
              <a:t> trainings </a:t>
            </a:r>
            <a:r>
              <a:rPr lang="it-IT" dirty="0" err="1"/>
              <a:t>that</a:t>
            </a:r>
            <a:r>
              <a:rPr lang="it-IT" dirty="0"/>
              <a:t> can be </a:t>
            </a:r>
            <a:r>
              <a:rPr lang="it-IT" dirty="0" err="1"/>
              <a:t>delivered</a:t>
            </a:r>
            <a:r>
              <a:rPr lang="it-IT" dirty="0"/>
              <a:t> online or in </a:t>
            </a:r>
            <a:r>
              <a:rPr lang="it-IT" dirty="0" err="1"/>
              <a:t>person</a:t>
            </a:r>
            <a:r>
              <a:rPr lang="it-IT" dirty="0"/>
              <a:t>, in </a:t>
            </a:r>
            <a:r>
              <a:rPr lang="it-IT" dirty="0" err="1"/>
              <a:t>particular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 the Ocean </a:t>
            </a:r>
            <a:r>
              <a:rPr lang="it-IT" dirty="0" err="1"/>
              <a:t>Teacher</a:t>
            </a:r>
            <a:r>
              <a:rPr lang="it-IT" dirty="0"/>
              <a:t> Global Academy (OTGA);</a:t>
            </a:r>
          </a:p>
          <a:p>
            <a:pPr marL="0" indent="0">
              <a:buNone/>
            </a:pPr>
            <a:r>
              <a:rPr lang="it-IT" dirty="0"/>
              <a:t>• With </a:t>
            </a:r>
            <a:r>
              <a:rPr lang="it-IT" dirty="0" err="1"/>
              <a:t>regard</a:t>
            </a:r>
            <a:r>
              <a:rPr lang="it-IT" dirty="0"/>
              <a:t> to the </a:t>
            </a:r>
            <a:r>
              <a:rPr lang="it-IT" dirty="0" err="1"/>
              <a:t>next</a:t>
            </a:r>
            <a:r>
              <a:rPr lang="it-IT" dirty="0"/>
              <a:t> </a:t>
            </a:r>
            <a:r>
              <a:rPr lang="it-IT" b="1" dirty="0"/>
              <a:t>Tsunami Symposium, incorporate more </a:t>
            </a:r>
            <a:r>
              <a:rPr lang="it-IT" b="1" dirty="0" err="1"/>
              <a:t>diversity</a:t>
            </a:r>
            <a:r>
              <a:rPr lang="it-IT" b="1" dirty="0"/>
              <a:t> in the </a:t>
            </a:r>
            <a:r>
              <a:rPr lang="it-IT" b="1" dirty="0" err="1"/>
              <a:t>organizing</a:t>
            </a:r>
            <a:r>
              <a:rPr lang="it-IT" b="1" dirty="0"/>
              <a:t> </a:t>
            </a:r>
            <a:r>
              <a:rPr lang="it-IT" b="1" dirty="0" err="1"/>
              <a:t>committee</a:t>
            </a:r>
            <a:r>
              <a:rPr lang="it-IT" b="1" dirty="0"/>
              <a:t> by </a:t>
            </a:r>
            <a:r>
              <a:rPr lang="it-IT" b="1" dirty="0" err="1"/>
              <a:t>inclusion</a:t>
            </a:r>
            <a:r>
              <a:rPr lang="it-IT" b="1" dirty="0"/>
              <a:t> of </a:t>
            </a:r>
            <a:r>
              <a:rPr lang="it-IT" b="1" dirty="0" err="1"/>
              <a:t>all</a:t>
            </a:r>
            <a:r>
              <a:rPr lang="it-IT" b="1" dirty="0"/>
              <a:t> </a:t>
            </a:r>
            <a:r>
              <a:rPr lang="it-IT" b="1" dirty="0" err="1"/>
              <a:t>regions</a:t>
            </a:r>
            <a:r>
              <a:rPr lang="it-IT" dirty="0"/>
              <a:t>; </a:t>
            </a:r>
            <a:r>
              <a:rPr lang="it-IT" dirty="0" err="1"/>
              <a:t>consider</a:t>
            </a:r>
            <a:r>
              <a:rPr lang="it-IT" dirty="0"/>
              <a:t> a </a:t>
            </a:r>
            <a:r>
              <a:rPr lang="it-IT" dirty="0" err="1"/>
              <a:t>venue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can </a:t>
            </a:r>
            <a:r>
              <a:rPr lang="it-IT" dirty="0" err="1"/>
              <a:t>accommodate</a:t>
            </a:r>
            <a:r>
              <a:rPr lang="it-IT" dirty="0"/>
              <a:t> a </a:t>
            </a:r>
            <a:r>
              <a:rPr lang="it-IT" dirty="0" err="1"/>
              <a:t>hybrid</a:t>
            </a:r>
            <a:r>
              <a:rPr lang="it-IT" dirty="0"/>
              <a:t> meeting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would</a:t>
            </a:r>
            <a:r>
              <a:rPr lang="it-IT" dirty="0"/>
              <a:t> </a:t>
            </a:r>
            <a:r>
              <a:rPr lang="it-IT" dirty="0" err="1"/>
              <a:t>enable</a:t>
            </a:r>
            <a:r>
              <a:rPr lang="it-IT" dirty="0"/>
              <a:t> the </a:t>
            </a:r>
            <a:r>
              <a:rPr lang="it-IT" dirty="0" err="1"/>
              <a:t>most</a:t>
            </a:r>
            <a:r>
              <a:rPr lang="it-IT" dirty="0"/>
              <a:t> </a:t>
            </a:r>
            <a:r>
              <a:rPr lang="it-IT" dirty="0" err="1"/>
              <a:t>people</a:t>
            </a:r>
            <a:r>
              <a:rPr lang="it-IT" dirty="0"/>
              <a:t> to </a:t>
            </a:r>
            <a:r>
              <a:rPr lang="it-IT" dirty="0" err="1"/>
              <a:t>successfully</a:t>
            </a:r>
            <a:r>
              <a:rPr lang="it-IT" dirty="0"/>
              <a:t> </a:t>
            </a:r>
            <a:r>
              <a:rPr lang="it-IT" dirty="0" err="1"/>
              <a:t>participate</a:t>
            </a:r>
            <a:r>
              <a:rPr lang="it-IT" dirty="0"/>
              <a:t> and </a:t>
            </a:r>
            <a:r>
              <a:rPr lang="it-IT" dirty="0" err="1"/>
              <a:t>engage</a:t>
            </a:r>
            <a:r>
              <a:rPr lang="it-IT" dirty="0"/>
              <a:t>; and </a:t>
            </a:r>
            <a:r>
              <a:rPr lang="it-IT" dirty="0" err="1"/>
              <a:t>explore</a:t>
            </a:r>
            <a:r>
              <a:rPr lang="it-IT" dirty="0"/>
              <a:t> </a:t>
            </a:r>
            <a:r>
              <a:rPr lang="it-IT" dirty="0" err="1"/>
              <a:t>funding</a:t>
            </a:r>
            <a:r>
              <a:rPr lang="it-IT" dirty="0"/>
              <a:t> </a:t>
            </a:r>
            <a:r>
              <a:rPr lang="it-IT" dirty="0" err="1"/>
              <a:t>opportunities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9999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50F153E-B631-9F4D-AF64-00FBD73FC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IOC/TOWS-WG-XIV</a:t>
            </a:r>
            <a:br>
              <a:rPr lang="it-IT" dirty="0"/>
            </a:br>
            <a:r>
              <a:rPr lang="it-IT" dirty="0"/>
              <a:t>DECISIONS AND RECOMMENDATIONS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56FC864-4D48-EB46-A8C1-E714D18FC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/>
              <a:t>The Group </a:t>
            </a:r>
            <a:r>
              <a:rPr lang="it-IT" b="1" dirty="0" err="1"/>
              <a:t>requested</a:t>
            </a:r>
            <a:r>
              <a:rPr lang="it-IT" b="1" dirty="0"/>
              <a:t> the </a:t>
            </a:r>
            <a:r>
              <a:rPr lang="it-IT" b="1" dirty="0" err="1"/>
              <a:t>Secretariat</a:t>
            </a:r>
            <a:r>
              <a:rPr lang="it-IT" b="1" dirty="0"/>
              <a:t> to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• </a:t>
            </a:r>
            <a:r>
              <a:rPr lang="it-IT" b="1" dirty="0" err="1"/>
              <a:t>Organize</a:t>
            </a:r>
            <a:r>
              <a:rPr lang="it-IT" b="1" dirty="0"/>
              <a:t> a </a:t>
            </a:r>
            <a:r>
              <a:rPr lang="it-IT" b="1" dirty="0" err="1"/>
              <a:t>virtual</a:t>
            </a:r>
            <a:r>
              <a:rPr lang="it-IT" b="1" dirty="0"/>
              <a:t> meeting on WAVE </a:t>
            </a:r>
            <a:r>
              <a:rPr lang="it-IT" b="1" dirty="0" err="1"/>
              <a:t>exercises</a:t>
            </a:r>
            <a:r>
              <a:rPr lang="it-IT" b="1" dirty="0"/>
              <a:t> </a:t>
            </a:r>
            <a:r>
              <a:rPr lang="it-IT" dirty="0"/>
              <a:t>to coordinate so </a:t>
            </a:r>
            <a:r>
              <a:rPr lang="it-IT" dirty="0" err="1"/>
              <a:t>as</a:t>
            </a:r>
            <a:r>
              <a:rPr lang="it-IT" dirty="0"/>
              <a:t> to </a:t>
            </a:r>
            <a:r>
              <a:rPr lang="it-IT" dirty="0" err="1"/>
              <a:t>minimize</a:t>
            </a:r>
            <a:r>
              <a:rPr lang="it-IT" dirty="0"/>
              <a:t> date </a:t>
            </a:r>
            <a:r>
              <a:rPr lang="it-IT" dirty="0" err="1"/>
              <a:t>conflicts</a:t>
            </a:r>
            <a:r>
              <a:rPr lang="it-IT" dirty="0"/>
              <a:t> and </a:t>
            </a:r>
            <a:r>
              <a:rPr lang="it-IT" b="1" dirty="0"/>
              <a:t>share best </a:t>
            </a:r>
            <a:r>
              <a:rPr lang="it-IT" b="1" dirty="0" err="1"/>
              <a:t>practices</a:t>
            </a:r>
            <a:r>
              <a:rPr lang="it-IT" b="1" dirty="0"/>
              <a:t> for </a:t>
            </a:r>
            <a:r>
              <a:rPr lang="it-IT" b="1" dirty="0" err="1"/>
              <a:t>exercise</a:t>
            </a:r>
            <a:r>
              <a:rPr lang="it-IT" b="1" dirty="0"/>
              <a:t> </a:t>
            </a:r>
            <a:r>
              <a:rPr lang="it-IT" b="1" dirty="0" err="1"/>
              <a:t>evaluation</a:t>
            </a:r>
            <a:r>
              <a:rPr lang="it-IT" b="1" dirty="0"/>
              <a:t> </a:t>
            </a:r>
            <a:r>
              <a:rPr lang="it-IT" dirty="0"/>
              <a:t>and the use of online </a:t>
            </a:r>
            <a:r>
              <a:rPr lang="it-IT" dirty="0" err="1"/>
              <a:t>tools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• </a:t>
            </a:r>
            <a:r>
              <a:rPr lang="it-IT" b="1" dirty="0" err="1"/>
              <a:t>Arrange</a:t>
            </a:r>
            <a:r>
              <a:rPr lang="it-IT" b="1" dirty="0"/>
              <a:t> a </a:t>
            </a:r>
            <a:r>
              <a:rPr lang="it-IT" b="1" dirty="0" err="1"/>
              <a:t>virtual</a:t>
            </a:r>
            <a:r>
              <a:rPr lang="it-IT" b="1" dirty="0"/>
              <a:t> meeting of the TT DMP on </a:t>
            </a:r>
            <a:r>
              <a:rPr lang="it-IT" b="1" dirty="0" err="1"/>
              <a:t>key</a:t>
            </a:r>
            <a:r>
              <a:rPr lang="it-IT" b="1" dirty="0"/>
              <a:t> performance </a:t>
            </a:r>
            <a:r>
              <a:rPr lang="it-IT" b="1" dirty="0" err="1"/>
              <a:t>indicators</a:t>
            </a:r>
            <a:r>
              <a:rPr lang="it-IT" b="1" dirty="0"/>
              <a:t> </a:t>
            </a:r>
            <a:r>
              <a:rPr lang="it-IT" dirty="0"/>
              <a:t>(</a:t>
            </a:r>
            <a:r>
              <a:rPr lang="it-IT" dirty="0" err="1"/>
              <a:t>KPIs</a:t>
            </a:r>
            <a:r>
              <a:rPr lang="it-IT" dirty="0"/>
              <a:t>) in the </a:t>
            </a:r>
            <a:r>
              <a:rPr lang="it-IT" dirty="0" err="1"/>
              <a:t>near</a:t>
            </a:r>
            <a:r>
              <a:rPr lang="it-IT" dirty="0"/>
              <a:t> future to </a:t>
            </a:r>
            <a:r>
              <a:rPr lang="it-IT" dirty="0" err="1"/>
              <a:t>discuss</a:t>
            </a:r>
            <a:r>
              <a:rPr lang="it-IT" dirty="0"/>
              <a:t> a work </a:t>
            </a:r>
            <a:r>
              <a:rPr lang="it-IT" dirty="0" err="1"/>
              <a:t>plan</a:t>
            </a:r>
            <a:r>
              <a:rPr lang="it-IT" dirty="0"/>
              <a:t> for </a:t>
            </a:r>
            <a:r>
              <a:rPr lang="it-IT" dirty="0" err="1"/>
              <a:t>harmonizing</a:t>
            </a:r>
            <a:r>
              <a:rPr lang="it-IT" dirty="0"/>
              <a:t> performance </a:t>
            </a:r>
            <a:r>
              <a:rPr lang="it-IT" dirty="0" err="1"/>
              <a:t>monitoring</a:t>
            </a:r>
            <a:r>
              <a:rPr lang="it-IT" dirty="0"/>
              <a:t> </a:t>
            </a:r>
            <a:r>
              <a:rPr lang="it-IT" dirty="0" err="1"/>
              <a:t>frameworks</a:t>
            </a:r>
            <a:r>
              <a:rPr lang="it-IT" dirty="0"/>
              <a:t> </a:t>
            </a:r>
            <a:r>
              <a:rPr lang="it-IT" dirty="0" err="1"/>
              <a:t>across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the </a:t>
            </a:r>
            <a:r>
              <a:rPr lang="it-IT" dirty="0" err="1"/>
              <a:t>ICGs</a:t>
            </a:r>
            <a:r>
              <a:rPr lang="it-IT" dirty="0"/>
              <a:t>, </a:t>
            </a:r>
            <a:r>
              <a:rPr lang="it-IT" dirty="0" err="1"/>
              <a:t>that</a:t>
            </a:r>
            <a:r>
              <a:rPr lang="it-IT" dirty="0"/>
              <a:t> include </a:t>
            </a:r>
            <a:r>
              <a:rPr lang="it-IT" dirty="0" err="1"/>
              <a:t>KPIs</a:t>
            </a:r>
            <a:r>
              <a:rPr lang="it-IT" dirty="0"/>
              <a:t> for </a:t>
            </a:r>
            <a:r>
              <a:rPr lang="it-IT" dirty="0" err="1"/>
              <a:t>integrating</a:t>
            </a:r>
            <a:r>
              <a:rPr lang="it-IT" dirty="0"/>
              <a:t> </a:t>
            </a:r>
            <a:r>
              <a:rPr lang="it-IT" dirty="0" err="1"/>
              <a:t>international</a:t>
            </a:r>
            <a:r>
              <a:rPr lang="it-IT" dirty="0"/>
              <a:t> </a:t>
            </a:r>
            <a:r>
              <a:rPr lang="it-IT" dirty="0" err="1"/>
              <a:t>cooperation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the </a:t>
            </a:r>
            <a:r>
              <a:rPr lang="it-IT" dirty="0" err="1"/>
              <a:t>KPIs</a:t>
            </a:r>
            <a:r>
              <a:rPr lang="it-IT" dirty="0"/>
              <a:t> of CARIBE-EWS, IOTWMS, and NEAMTWS;</a:t>
            </a:r>
          </a:p>
          <a:p>
            <a:pPr marL="0" indent="0">
              <a:buNone/>
            </a:pPr>
            <a:r>
              <a:rPr lang="it-IT" dirty="0"/>
              <a:t>• </a:t>
            </a:r>
            <a:r>
              <a:rPr lang="it-IT" b="1" dirty="0" err="1"/>
              <a:t>Identify</a:t>
            </a:r>
            <a:r>
              <a:rPr lang="it-IT" b="1" dirty="0"/>
              <a:t> </a:t>
            </a:r>
            <a:r>
              <a:rPr lang="it-IT" b="1" dirty="0" err="1"/>
              <a:t>possible</a:t>
            </a:r>
            <a:r>
              <a:rPr lang="it-IT" b="1" dirty="0"/>
              <a:t> </a:t>
            </a:r>
            <a:r>
              <a:rPr lang="it-IT" b="1" dirty="0" err="1"/>
              <a:t>funding</a:t>
            </a:r>
            <a:r>
              <a:rPr lang="it-IT" b="1" dirty="0"/>
              <a:t> </a:t>
            </a:r>
            <a:r>
              <a:rPr lang="it-IT" b="1" dirty="0" err="1"/>
              <a:t>sources</a:t>
            </a:r>
            <a:r>
              <a:rPr lang="it-IT" b="1" dirty="0"/>
              <a:t> to </a:t>
            </a:r>
            <a:r>
              <a:rPr lang="it-IT" b="1" dirty="0" err="1"/>
              <a:t>translate</a:t>
            </a:r>
            <a:r>
              <a:rPr lang="it-IT" b="1" dirty="0"/>
              <a:t> the Japan best </a:t>
            </a:r>
            <a:r>
              <a:rPr lang="it-IT" b="1" dirty="0" err="1"/>
              <a:t>practice</a:t>
            </a:r>
            <a:r>
              <a:rPr lang="it-IT" b="1" dirty="0"/>
              <a:t> </a:t>
            </a:r>
            <a:r>
              <a:rPr lang="it-IT" b="1" dirty="0" err="1"/>
              <a:t>document</a:t>
            </a:r>
            <a:r>
              <a:rPr lang="it-IT" b="1" dirty="0"/>
              <a:t> to English and </a:t>
            </a:r>
            <a:r>
              <a:rPr lang="it-IT" b="1" dirty="0" err="1"/>
              <a:t>other</a:t>
            </a:r>
            <a:r>
              <a:rPr lang="it-IT" b="1" dirty="0"/>
              <a:t> </a:t>
            </a:r>
            <a:r>
              <a:rPr lang="it-IT" b="1" dirty="0" err="1"/>
              <a:t>languages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91523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1371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Working Group on Tsunamis and Other Hazards Related to Sea-Level Warning and Mitigation Systems (TOWS-WG)  </vt:lpstr>
      <vt:lpstr>IOC/TOWS-WG-XIV DECISIONS AND RECOMMENDATIONS</vt:lpstr>
      <vt:lpstr>IOC/TOWS-WG-XIV DECISIONS AND RECOMMENDATIONS</vt:lpstr>
      <vt:lpstr>IOC/TOWS-WG-XIV DECISIONS AND RECOMMENDATIONS</vt:lpstr>
      <vt:lpstr>IOC/TOWS-WG-XIV DECISIONS AND RECOMMENDATIONS</vt:lpstr>
      <vt:lpstr>IOC/TOWS-WG-XIV DECISIONS AND RECOMMENDATIONS</vt:lpstr>
      <vt:lpstr>IOC/TOWS-WG-XIV DECISIONS AND RECOMMENDATIONS</vt:lpstr>
      <vt:lpstr>IOC/TOWS-WG-XIV DECISIONS AND RECOMMENDATIONS</vt:lpstr>
      <vt:lpstr>IOC/TOWS-WG-XIV DECISIONS AND RECOMMENDATIONS</vt:lpstr>
      <vt:lpstr>IOC/TOWS-WG-XIV DECISIONS AND RECOMMENDATIONS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Group on Tsunamis and Other Hazards Related to Sea-Level Warning and Mitigation Systems (TOWS-WG) Fourteenth Meeting</dc:title>
  <dc:creator>Cecilia Valbonesi</dc:creator>
  <cp:lastModifiedBy>Alejandro Rojas</cp:lastModifiedBy>
  <cp:revision>11</cp:revision>
  <dcterms:created xsi:type="dcterms:W3CDTF">2021-11-23T16:29:24Z</dcterms:created>
  <dcterms:modified xsi:type="dcterms:W3CDTF">2021-11-23T18:45:57Z</dcterms:modified>
</cp:coreProperties>
</file>