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5" r:id="rId2"/>
  </p:sldMasterIdLst>
  <p:notesMasterIdLst>
    <p:notesMasterId r:id="rId13"/>
  </p:notesMasterIdLst>
  <p:sldIdLst>
    <p:sldId id="1192" r:id="rId3"/>
    <p:sldId id="258" r:id="rId4"/>
    <p:sldId id="256" r:id="rId5"/>
    <p:sldId id="257" r:id="rId6"/>
    <p:sldId id="516" r:id="rId7"/>
    <p:sldId id="1047" r:id="rId8"/>
    <p:sldId id="1191" r:id="rId9"/>
    <p:sldId id="1171" r:id="rId10"/>
    <p:sldId id="1163" r:id="rId11"/>
    <p:sldId id="117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D7FF"/>
    <a:srgbClr val="00487E"/>
    <a:srgbClr val="FFD9FF"/>
    <a:srgbClr val="FFD1FF"/>
    <a:srgbClr val="FFE5FF"/>
    <a:srgbClr val="9BECFF"/>
    <a:srgbClr val="CCCCFF"/>
    <a:srgbClr val="FFCCFF"/>
    <a:srgbClr val="4472C4"/>
    <a:srgbClr val="61E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29" autoAdjust="0"/>
    <p:restoredTop sz="51509" autoAdjust="0"/>
  </p:normalViewPr>
  <p:slideViewPr>
    <p:cSldViewPr snapToGrid="0">
      <p:cViewPr varScale="1">
        <p:scale>
          <a:sx n="56" d="100"/>
          <a:sy n="56" d="100"/>
        </p:scale>
        <p:origin x="396" y="66"/>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7" d="100"/>
          <a:sy n="87" d="100"/>
        </p:scale>
        <p:origin x="380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5D30A-D64F-4D40-9F96-1DB3FF2D736E}" type="datetimeFigureOut">
              <a:rPr lang="ru-RU" smtClean="0"/>
              <a:t>22.11.2021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980651-37F7-4C09-A639-75DC8E0156D3}" type="slidenum">
              <a:rPr lang="ru-RU" smtClean="0"/>
              <a:t>‹#›</a:t>
            </a:fld>
            <a:endParaRPr lang="ru-RU"/>
          </a:p>
        </p:txBody>
      </p:sp>
    </p:spTree>
    <p:extLst>
      <p:ext uri="{BB962C8B-B14F-4D97-AF65-F5344CB8AC3E}">
        <p14:creationId xmlns:p14="http://schemas.microsoft.com/office/powerpoint/2010/main" val="2240702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orldoceanreview.com/en/wor-1/coasts/living-in-coastal-areas/#:~:text=This%20is%20not%20easy%20because%20no%20reliable%20topographical,estimated%20to%20increase%20to%20400%20to%20500%20millio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f6ba00e53_0_3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ef6ba00e53_0_3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In response to the devastating Indian tsunami of December 2004, the IOC </a:t>
            </a:r>
            <a:r>
              <a:rPr lang="en-US" sz="1200" b="0" kern="1200" dirty="0">
                <a:solidFill>
                  <a:schemeClr val="tx1"/>
                </a:solidFill>
                <a:effectLst/>
                <a:latin typeface="+mn-lt"/>
                <a:ea typeface="+mn-ea"/>
                <a:cs typeface="+mn-cs"/>
              </a:rPr>
              <a:t>UNESCO together </a:t>
            </a:r>
            <a:r>
              <a:rPr lang="en-GB" sz="1200" b="0" kern="1200" dirty="0">
                <a:solidFill>
                  <a:schemeClr val="tx1"/>
                </a:solidFill>
                <a:effectLst/>
                <a:latin typeface="+mn-lt"/>
                <a:ea typeface="+mn-ea"/>
                <a:cs typeface="+mn-cs"/>
              </a:rPr>
              <a:t>with partners from the UN and outside has developed a well-organized and focused </a:t>
            </a:r>
            <a:r>
              <a:rPr lang="en-US" sz="1200" b="0" strike="noStrike" kern="1200" dirty="0">
                <a:solidFill>
                  <a:schemeClr val="tx1"/>
                </a:solidFill>
                <a:effectLst/>
                <a:latin typeface="+mn-lt"/>
                <a:ea typeface="+mn-ea"/>
                <a:cs typeface="+mn-cs"/>
              </a:rPr>
              <a:t>t</a:t>
            </a:r>
            <a:r>
              <a:rPr lang="en-US" b="0" strike="noStrike" dirty="0"/>
              <a:t>he</a:t>
            </a:r>
            <a:r>
              <a:rPr lang="en-US" b="0" dirty="0"/>
              <a:t> Global Tsunami</a:t>
            </a:r>
            <a:r>
              <a:rPr lang="en-US" b="0" baseline="0" dirty="0"/>
              <a:t> Warning and Mitigation System. The System  covers over close to 1.5 million km of coastline (Lauretta Burke, Yumiko Kura, Ken Kassem, Carmen </a:t>
            </a:r>
            <a:r>
              <a:rPr lang="en-US" b="0" baseline="0" dirty="0" err="1"/>
              <a:t>Revenga</a:t>
            </a:r>
            <a:r>
              <a:rPr lang="en-US" b="0" baseline="0" dirty="0"/>
              <a:t>, Mark Spalding, and Don McAllister, Pilot Analysis of Global Ecosystems: Coastal Ecosystems, World Resources Institute, Washington D.C. April 2001) in ~150 countries and provides tsunami threat information in direct support of the over 1Billion people that live in low-lying coastal areas (</a:t>
            </a:r>
            <a:r>
              <a:rPr lang="en-US" b="0" dirty="0">
                <a:hlinkClick r:id="rId3"/>
              </a:rPr>
              <a:t>Living in coastal areas « World Ocean Review</a:t>
            </a:r>
            <a:r>
              <a:rPr lang="en-US" b="0" dirty="0"/>
              <a:t>).</a:t>
            </a:r>
            <a:r>
              <a:rPr lang="en-US" b="0" baseline="0" dirty="0"/>
              <a:t> The system is made up of four regional intergovernmental systems covering the Pacific, Indian, and Northeastern Atlantic Ocean basins as well as the Mediterranean Sea and Caribbean Sea and adjacent regions, with eleven IOC Member States serving as either basin-wide or regional Tsunami Service Providers. </a:t>
            </a:r>
            <a:r>
              <a:rPr lang="en-GB" sz="1200" b="0" kern="1200" dirty="0">
                <a:solidFill>
                  <a:schemeClr val="tx1"/>
                </a:solidFill>
                <a:effectLst/>
                <a:latin typeface="+mn-lt"/>
                <a:ea typeface="+mn-ea"/>
                <a:cs typeface="+mn-cs"/>
              </a:rPr>
              <a:t>The areas of responsibility of the Tsunami Service Providers are highlighted on the Map in different </a:t>
            </a:r>
            <a:r>
              <a:rPr lang="en-GB" sz="1200" b="0" kern="1200" dirty="0" err="1">
                <a:solidFill>
                  <a:schemeClr val="tx1"/>
                </a:solidFill>
                <a:effectLst/>
                <a:latin typeface="+mn-lt"/>
                <a:ea typeface="+mn-ea"/>
                <a:cs typeface="+mn-cs"/>
              </a:rPr>
              <a:t>colors</a:t>
            </a:r>
            <a:r>
              <a:rPr lang="en-GB" sz="1200" b="0" kern="1200" dirty="0">
                <a:solidFill>
                  <a:schemeClr val="tx1"/>
                </a:solidFill>
                <a:effectLst/>
                <a:latin typeface="+mn-lt"/>
                <a:ea typeface="+mn-ea"/>
                <a:cs typeface="+mn-cs"/>
              </a:rPr>
              <a:t>.</a:t>
            </a:r>
            <a:r>
              <a:rPr lang="ru-RU" b="0" dirty="0">
                <a:effectLst/>
              </a:rPr>
              <a:t> </a:t>
            </a:r>
            <a:endParaRPr lang="en-US" b="0" dirty="0"/>
          </a:p>
        </p:txBody>
      </p:sp>
      <p:sp>
        <p:nvSpPr>
          <p:cNvPr id="4" name="Slide Number Placeholder 3"/>
          <p:cNvSpPr>
            <a:spLocks noGrp="1"/>
          </p:cNvSpPr>
          <p:nvPr>
            <p:ph type="sldNum" sz="quarter" idx="10"/>
          </p:nvPr>
        </p:nvSpPr>
        <p:spPr/>
        <p:txBody>
          <a:bodyPr/>
          <a:lstStyle/>
          <a:p>
            <a:fld id="{A5980651-37F7-4C09-A639-75DC8E0156D3}" type="slidenum">
              <a:rPr lang="ru-RU" smtClean="0"/>
              <a:t>2</a:t>
            </a:fld>
            <a:endParaRPr lang="ru-RU"/>
          </a:p>
        </p:txBody>
      </p:sp>
    </p:spTree>
    <p:extLst>
      <p:ext uri="{BB962C8B-B14F-4D97-AF65-F5344CB8AC3E}">
        <p14:creationId xmlns:p14="http://schemas.microsoft.com/office/powerpoint/2010/main" val="3121261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9ab45d819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9ab45d8190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extLst>
      <p:ext uri="{BB962C8B-B14F-4D97-AF65-F5344CB8AC3E}">
        <p14:creationId xmlns:p14="http://schemas.microsoft.com/office/powerpoint/2010/main" val="58188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f6ba00e53_0_4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ef6ba00e53_0_4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1" charset="0"/>
                <a:ea typeface="ＭＳ Ｐゴシック" pitchFamily="34" charset="-128"/>
                <a:cs typeface="ＭＳ Ｐゴシック" pitchFamily="-1" charset="-128"/>
              </a:rPr>
              <a:t>contribute to improve our understanding of tsunami and other coastal hazards by expanding our knowledge of past or potential tsunami and other coastal hazards sources,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itchFamily="-1" charset="0"/>
                <a:ea typeface="ＭＳ Ｐゴシック" pitchFamily="34" charset="-128"/>
                <a:cs typeface="ＭＳ Ｐゴシック" pitchFamily="-1" charset="-128"/>
              </a:rPr>
              <a:t>continue to help vulnerable communities around the world meet the guidelines outlined in the UNESCO/IOC Tsunami Ready program</a:t>
            </a:r>
            <a:endParaRPr lang="en-US" sz="1200" kern="1200" dirty="0">
              <a:solidFill>
                <a:schemeClr val="tx1"/>
              </a:solidFill>
              <a:effectLst/>
              <a:latin typeface="Arial" pitchFamily="-1" charset="0"/>
              <a:ea typeface="ＭＳ Ｐゴシック" pitchFamily="34" charset="-128"/>
              <a:cs typeface="ＭＳ Ｐゴシック" pitchFamily="-1" charset="-128"/>
            </a:endParaRPr>
          </a:p>
          <a:p>
            <a:endParaRPr lang="en-US" dirty="0"/>
          </a:p>
        </p:txBody>
      </p:sp>
      <p:sp>
        <p:nvSpPr>
          <p:cNvPr id="4" name="Slide Number Placeholder 3"/>
          <p:cNvSpPr>
            <a:spLocks noGrp="1"/>
          </p:cNvSpPr>
          <p:nvPr>
            <p:ph type="sldNum" sz="quarter" idx="10"/>
          </p:nvPr>
        </p:nvSpPr>
        <p:spPr/>
        <p:txBody>
          <a:bodyPr/>
          <a:lstStyle/>
          <a:p>
            <a:pPr>
              <a:defRPr/>
            </a:pPr>
            <a:fld id="{0BA0D901-A092-4074-B673-027E6D64240A}" type="slidenum">
              <a:rPr lang="en-US" smtClean="0"/>
              <a:pPr>
                <a:defRPr/>
              </a:pPr>
              <a:t>5</a:t>
            </a:fld>
            <a:endParaRPr lang="en-US"/>
          </a:p>
        </p:txBody>
      </p:sp>
    </p:spTree>
    <p:extLst>
      <p:ext uri="{BB962C8B-B14F-4D97-AF65-F5344CB8AC3E}">
        <p14:creationId xmlns:p14="http://schemas.microsoft.com/office/powerpoint/2010/main" val="408142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75914F-B87A-6F49-A96C-65D504689B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1370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vision for</a:t>
            </a:r>
            <a:r>
              <a:rPr lang="en-US" baseline="0" dirty="0"/>
              <a:t> advancing the GTWS as a dedicated Tsunami </a:t>
            </a:r>
            <a:r>
              <a:rPr lang="en-US" baseline="0" dirty="0" err="1"/>
              <a:t>Programme</a:t>
            </a:r>
            <a:r>
              <a:rPr lang="en-US" baseline="0" dirty="0"/>
              <a:t> under the UN Decade is based on two over-arching aspects. The first aspect is to fully explore technological and observational advances that will allow us to move from a capability based largely on seismic assumptions and large uncertainties to one based on real-time dynamic assessment and low uncertainties. The second aspect will be to match these capability advancements with improved community preparedness efforts, including striving for 100% Tsunami Ready or comparable recognition of all at-risk coastlines. In this way—by combining scientific and technological advances with unprecedented levels understanding and preparedness—we look to achieve true long-term tsunami </a:t>
            </a:r>
            <a:r>
              <a:rPr lang="en-US" b="1" baseline="0" dirty="0"/>
              <a:t>resilience </a:t>
            </a:r>
            <a:r>
              <a:rPr lang="en-US" b="0" baseline="0" dirty="0"/>
              <a:t>where communities have access to accurate real-time tsunami impact forecasts that enable them to minimize impacts and maintain critical infrastructures and services even under extreme circumstances.</a:t>
            </a:r>
            <a:endParaRPr lang="ru-RU" b="1" dirty="0"/>
          </a:p>
          <a:p>
            <a:endParaRPr lang="ru-RU" dirty="0"/>
          </a:p>
        </p:txBody>
      </p:sp>
      <p:sp>
        <p:nvSpPr>
          <p:cNvPr id="4" name="Slide Number Placeholder 3"/>
          <p:cNvSpPr>
            <a:spLocks noGrp="1"/>
          </p:cNvSpPr>
          <p:nvPr>
            <p:ph type="sldNum" sz="quarter" idx="5"/>
          </p:nvPr>
        </p:nvSpPr>
        <p:spPr/>
        <p:txBody>
          <a:bodyPr/>
          <a:lstStyle/>
          <a:p>
            <a:fld id="{A5980651-37F7-4C09-A639-75DC8E0156D3}" type="slidenum">
              <a:rPr lang="ru-RU" smtClean="0"/>
              <a:t>7</a:t>
            </a:fld>
            <a:endParaRPr lang="ru-RU"/>
          </a:p>
        </p:txBody>
      </p:sp>
    </p:spTree>
    <p:extLst>
      <p:ext uri="{BB962C8B-B14F-4D97-AF65-F5344CB8AC3E}">
        <p14:creationId xmlns:p14="http://schemas.microsoft.com/office/powerpoint/2010/main" val="269532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fld id="{A5980651-37F7-4C09-A639-75DC8E0156D3}" type="slidenum">
              <a:rPr lang="ru-RU" smtClean="0"/>
              <a:t>9</a:t>
            </a:fld>
            <a:endParaRPr lang="ru-RU"/>
          </a:p>
        </p:txBody>
      </p:sp>
    </p:spTree>
    <p:extLst>
      <p:ext uri="{BB962C8B-B14F-4D97-AF65-F5344CB8AC3E}">
        <p14:creationId xmlns:p14="http://schemas.microsoft.com/office/powerpoint/2010/main" val="1995348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recognize that there is much room for scientific advances related to the field of tsunami warning. We also recognize that scientific advances are only as important as the societal outcomes they influence. With this in mind, the Tsunami </a:t>
            </a:r>
            <a:r>
              <a:rPr lang="en-US" baseline="0" dirty="0" err="1"/>
              <a:t>Programme</a:t>
            </a:r>
            <a:r>
              <a:rPr lang="en-US" baseline="0" dirty="0"/>
              <a:t>, under the UN Decade of Ocean Science for Sustainable Development, will strive to ensure *all* threatened communities achieve tsunami resilience through a combination of advanced scientific capability and dedicated preparedness efforts by the year 2030. This is a Grand Challenge and one the Global Tsunami Warning and Mitigation System and it’s supporting components eagerly embraces. </a:t>
            </a:r>
            <a:endParaRPr lang="en-US" dirty="0"/>
          </a:p>
        </p:txBody>
      </p:sp>
      <p:sp>
        <p:nvSpPr>
          <p:cNvPr id="4" name="Slide Number Placeholder 3"/>
          <p:cNvSpPr>
            <a:spLocks noGrp="1"/>
          </p:cNvSpPr>
          <p:nvPr>
            <p:ph type="sldNum" sz="quarter" idx="10"/>
          </p:nvPr>
        </p:nvSpPr>
        <p:spPr/>
        <p:txBody>
          <a:bodyPr/>
          <a:lstStyle/>
          <a:p>
            <a:fld id="{A5980651-37F7-4C09-A639-75DC8E0156D3}" type="slidenum">
              <a:rPr lang="ru-RU" smtClean="0"/>
              <a:t>10</a:t>
            </a:fld>
            <a:endParaRPr lang="ru-RU"/>
          </a:p>
        </p:txBody>
      </p:sp>
    </p:spTree>
    <p:extLst>
      <p:ext uri="{BB962C8B-B14F-4D97-AF65-F5344CB8AC3E}">
        <p14:creationId xmlns:p14="http://schemas.microsoft.com/office/powerpoint/2010/main" val="3362019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FA10D61-741C-694A-A3F4-5E682BBE613B}" type="datetime1">
              <a:rPr lang="en-US" smtClean="0"/>
              <a:t>11/22/2021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E91EC6-940A-44F4-9575-86FC82B01364}" type="slidenum">
              <a:rPr lang="ru-RU" smtClean="0"/>
              <a:t>‹#›</a:t>
            </a:fld>
            <a:endParaRPr lang="ru-RU"/>
          </a:p>
        </p:txBody>
      </p:sp>
    </p:spTree>
    <p:extLst>
      <p:ext uri="{BB962C8B-B14F-4D97-AF65-F5344CB8AC3E}">
        <p14:creationId xmlns:p14="http://schemas.microsoft.com/office/powerpoint/2010/main" val="245953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80B8D69-F065-0245-89D6-F8B1F18EEF65}" type="datetime1">
              <a:rPr lang="en-US" smtClean="0"/>
              <a:t>11/22/2021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E91EC6-940A-44F4-9575-86FC82B01364}" type="slidenum">
              <a:rPr lang="ru-RU" smtClean="0"/>
              <a:t>‹#›</a:t>
            </a:fld>
            <a:endParaRPr lang="ru-RU"/>
          </a:p>
        </p:txBody>
      </p:sp>
    </p:spTree>
    <p:extLst>
      <p:ext uri="{BB962C8B-B14F-4D97-AF65-F5344CB8AC3E}">
        <p14:creationId xmlns:p14="http://schemas.microsoft.com/office/powerpoint/2010/main" val="1783039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E064FDB-E7F1-AB4D-9405-0F4AEC9F8297}" type="datetime1">
              <a:rPr lang="en-US" smtClean="0"/>
              <a:t>11/22/2021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E91EC6-940A-44F4-9575-86FC82B01364}" type="slidenum">
              <a:rPr lang="ru-RU" smtClean="0"/>
              <a:t>‹#›</a:t>
            </a:fld>
            <a:endParaRPr lang="ru-RU"/>
          </a:p>
        </p:txBody>
      </p:sp>
    </p:spTree>
    <p:extLst>
      <p:ext uri="{BB962C8B-B14F-4D97-AF65-F5344CB8AC3E}">
        <p14:creationId xmlns:p14="http://schemas.microsoft.com/office/powerpoint/2010/main" val="3649775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15"/>
        <p:cNvGrpSpPr/>
        <p:nvPr/>
      </p:nvGrpSpPr>
      <p:grpSpPr>
        <a:xfrm>
          <a:off x="0" y="0"/>
          <a:ext cx="0" cy="0"/>
          <a:chOff x="0" y="0"/>
          <a:chExt cx="0" cy="0"/>
        </a:xfrm>
      </p:grpSpPr>
      <p:sp>
        <p:nvSpPr>
          <p:cNvPr id="116" name="Google Shape;116;gef6ba00e53_0_44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gef6ba00e53_0_4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gef6ba00e53_0_440"/>
          <p:cNvSpPr/>
          <p:nvPr/>
        </p:nvSpPr>
        <p:spPr>
          <a:xfrm>
            <a:off x="2445868" y="0"/>
            <a:ext cx="9746100" cy="6858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gef6ba00e53_0_440"/>
          <p:cNvSpPr/>
          <p:nvPr/>
        </p:nvSpPr>
        <p:spPr>
          <a:xfrm rot="5400000">
            <a:off x="1412876" y="3379939"/>
            <a:ext cx="2423400" cy="98100"/>
          </a:xfrm>
          <a:prstGeom prst="rect">
            <a:avLst/>
          </a:prstGeom>
          <a:solidFill>
            <a:srgbClr val="18325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0" name="Google Shape;120;gef6ba00e53_0_440"/>
          <p:cNvSpPr/>
          <p:nvPr/>
        </p:nvSpPr>
        <p:spPr>
          <a:xfrm>
            <a:off x="0" y="0"/>
            <a:ext cx="2445900" cy="6858000"/>
          </a:xfrm>
          <a:prstGeom prst="rect">
            <a:avLst/>
          </a:prstGeom>
          <a:solidFill>
            <a:srgbClr val="0069B4"/>
          </a:solidFill>
          <a:ln w="12700" cap="flat" cmpd="sng">
            <a:solidFill>
              <a:srgbClr val="41B7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1" name="Google Shape;121;gef6ba00e53_0_440"/>
          <p:cNvPicPr preferRelativeResize="0"/>
          <p:nvPr/>
        </p:nvPicPr>
        <p:blipFill rotWithShape="1">
          <a:blip r:embed="rId2">
            <a:alphaModFix/>
          </a:blip>
          <a:srcRect/>
          <a:stretch/>
        </p:blipFill>
        <p:spPr>
          <a:xfrm>
            <a:off x="10575486" y="152363"/>
            <a:ext cx="1495758" cy="1405711"/>
          </a:xfrm>
          <a:prstGeom prst="rect">
            <a:avLst/>
          </a:prstGeom>
          <a:noFill/>
          <a:ln>
            <a:noFill/>
          </a:ln>
        </p:spPr>
      </p:pic>
    </p:spTree>
    <p:extLst>
      <p:ext uri="{BB962C8B-B14F-4D97-AF65-F5344CB8AC3E}">
        <p14:creationId xmlns:p14="http://schemas.microsoft.com/office/powerpoint/2010/main" val="2770635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6"/>
        <p:cNvGrpSpPr/>
        <p:nvPr/>
      </p:nvGrpSpPr>
      <p:grpSpPr>
        <a:xfrm>
          <a:off x="0" y="0"/>
          <a:ext cx="0" cy="0"/>
          <a:chOff x="0" y="0"/>
          <a:chExt cx="0" cy="0"/>
        </a:xfrm>
      </p:grpSpPr>
    </p:spTree>
    <p:extLst>
      <p:ext uri="{BB962C8B-B14F-4D97-AF65-F5344CB8AC3E}">
        <p14:creationId xmlns:p14="http://schemas.microsoft.com/office/powerpoint/2010/main" val="2008109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DAE3F6B-A0FA-9C46-86B0-759C05AE3270}" type="datetime1">
              <a:rPr lang="en-US" smtClean="0"/>
              <a:t>11/22/2021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E91EC6-940A-44F4-9575-86FC82B01364}" type="slidenum">
              <a:rPr lang="ru-RU" smtClean="0"/>
              <a:t>‹#›</a:t>
            </a:fld>
            <a:endParaRPr lang="ru-RU"/>
          </a:p>
        </p:txBody>
      </p:sp>
    </p:spTree>
    <p:extLst>
      <p:ext uri="{BB962C8B-B14F-4D97-AF65-F5344CB8AC3E}">
        <p14:creationId xmlns:p14="http://schemas.microsoft.com/office/powerpoint/2010/main" val="2403287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F3C4890-791D-634A-8C36-B19013395EC9}" type="datetime1">
              <a:rPr lang="en-US" smtClean="0"/>
              <a:t>11/22/2021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E91EC6-940A-44F4-9575-86FC82B01364}" type="slidenum">
              <a:rPr lang="ru-RU" smtClean="0"/>
              <a:t>‹#›</a:t>
            </a:fld>
            <a:endParaRPr lang="ru-RU"/>
          </a:p>
        </p:txBody>
      </p:sp>
    </p:spTree>
    <p:extLst>
      <p:ext uri="{BB962C8B-B14F-4D97-AF65-F5344CB8AC3E}">
        <p14:creationId xmlns:p14="http://schemas.microsoft.com/office/powerpoint/2010/main" val="413255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3F67D23-B28E-C940-A3F4-7BF99AFF0B2F}" type="datetime1">
              <a:rPr lang="en-US" smtClean="0"/>
              <a:t>11/22/2021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E91EC6-940A-44F4-9575-86FC82B01364}" type="slidenum">
              <a:rPr lang="ru-RU" smtClean="0"/>
              <a:t>‹#›</a:t>
            </a:fld>
            <a:endParaRPr lang="ru-RU"/>
          </a:p>
        </p:txBody>
      </p:sp>
    </p:spTree>
    <p:extLst>
      <p:ext uri="{BB962C8B-B14F-4D97-AF65-F5344CB8AC3E}">
        <p14:creationId xmlns:p14="http://schemas.microsoft.com/office/powerpoint/2010/main" val="425867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85D99C1-47CF-DC4B-A2E3-5EDEE5F1F284}" type="datetime1">
              <a:rPr lang="en-US" smtClean="0"/>
              <a:t>11/22/2021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9E91EC6-940A-44F4-9575-86FC82B01364}" type="slidenum">
              <a:rPr lang="ru-RU" smtClean="0"/>
              <a:t>‹#›</a:t>
            </a:fld>
            <a:endParaRPr lang="ru-RU"/>
          </a:p>
        </p:txBody>
      </p:sp>
    </p:spTree>
    <p:extLst>
      <p:ext uri="{BB962C8B-B14F-4D97-AF65-F5344CB8AC3E}">
        <p14:creationId xmlns:p14="http://schemas.microsoft.com/office/powerpoint/2010/main" val="1781712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1689B19-42A6-0046-93A3-3B9BA25C3235}" type="datetime1">
              <a:rPr lang="en-US" smtClean="0"/>
              <a:t>11/22/2021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9E91EC6-940A-44F4-9575-86FC82B01364}" type="slidenum">
              <a:rPr lang="ru-RU" smtClean="0"/>
              <a:t>‹#›</a:t>
            </a:fld>
            <a:endParaRPr lang="ru-RU"/>
          </a:p>
        </p:txBody>
      </p:sp>
    </p:spTree>
    <p:extLst>
      <p:ext uri="{BB962C8B-B14F-4D97-AF65-F5344CB8AC3E}">
        <p14:creationId xmlns:p14="http://schemas.microsoft.com/office/powerpoint/2010/main" val="173074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39537-27AC-4A42-9446-0FE617456BA6}" type="datetime1">
              <a:rPr lang="en-US" smtClean="0"/>
              <a:t>11/22/2021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9E91EC6-940A-44F4-9575-86FC82B01364}" type="slidenum">
              <a:rPr lang="ru-RU" smtClean="0"/>
              <a:t>‹#›</a:t>
            </a:fld>
            <a:endParaRPr lang="ru-RU"/>
          </a:p>
        </p:txBody>
      </p:sp>
    </p:spTree>
    <p:extLst>
      <p:ext uri="{BB962C8B-B14F-4D97-AF65-F5344CB8AC3E}">
        <p14:creationId xmlns:p14="http://schemas.microsoft.com/office/powerpoint/2010/main" val="2031953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1EC05B9-EF71-E448-9CD6-48A86D496269}" type="datetime1">
              <a:rPr lang="en-US" smtClean="0"/>
              <a:t>11/22/2021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E91EC6-940A-44F4-9575-86FC82B01364}" type="slidenum">
              <a:rPr lang="ru-RU" smtClean="0"/>
              <a:t>‹#›</a:t>
            </a:fld>
            <a:endParaRPr lang="ru-RU"/>
          </a:p>
        </p:txBody>
      </p:sp>
    </p:spTree>
    <p:extLst>
      <p:ext uri="{BB962C8B-B14F-4D97-AF65-F5344CB8AC3E}">
        <p14:creationId xmlns:p14="http://schemas.microsoft.com/office/powerpoint/2010/main" val="2595073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2C67D48-6180-D841-8F20-9663FC54B6CD}" type="datetime1">
              <a:rPr lang="en-US" smtClean="0"/>
              <a:t>11/22/2021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E91EC6-940A-44F4-9575-86FC82B01364}" type="slidenum">
              <a:rPr lang="ru-RU" smtClean="0"/>
              <a:t>‹#›</a:t>
            </a:fld>
            <a:endParaRPr lang="ru-RU"/>
          </a:p>
        </p:txBody>
      </p:sp>
    </p:spTree>
    <p:extLst>
      <p:ext uri="{BB962C8B-B14F-4D97-AF65-F5344CB8AC3E}">
        <p14:creationId xmlns:p14="http://schemas.microsoft.com/office/powerpoint/2010/main" val="1013502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54A31-E5D3-1A47-A5C7-806BD257C11E}" type="datetime1">
              <a:rPr lang="en-US" smtClean="0"/>
              <a:t>11/22/2021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91EC6-940A-44F4-9575-86FC82B01364}" type="slidenum">
              <a:rPr lang="ru-RU" smtClean="0"/>
              <a:t>‹#›</a:t>
            </a:fld>
            <a:endParaRPr lang="ru-RU"/>
          </a:p>
        </p:txBody>
      </p:sp>
    </p:spTree>
    <p:extLst>
      <p:ext uri="{BB962C8B-B14F-4D97-AF65-F5344CB8AC3E}">
        <p14:creationId xmlns:p14="http://schemas.microsoft.com/office/powerpoint/2010/main" val="31524536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gef6ba00e53_0_38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gef6ba00e53_0_38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gef6ba00e53_0_38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01" name="Google Shape;101;gef6ba00e53_0_381"/>
          <p:cNvPicPr preferRelativeResize="0"/>
          <p:nvPr/>
        </p:nvPicPr>
        <p:blipFill rotWithShape="1">
          <a:blip r:embed="rId3">
            <a:alphaModFix/>
          </a:blip>
          <a:srcRect/>
          <a:stretch/>
        </p:blipFill>
        <p:spPr>
          <a:xfrm>
            <a:off x="10071544" y="216362"/>
            <a:ext cx="1999700" cy="951923"/>
          </a:xfrm>
          <a:prstGeom prst="rect">
            <a:avLst/>
          </a:prstGeom>
          <a:noFill/>
          <a:ln>
            <a:noFill/>
          </a:ln>
        </p:spPr>
      </p:pic>
      <p:sp>
        <p:nvSpPr>
          <p:cNvPr id="102" name="Google Shape;102;gef6ba00e53_0_381"/>
          <p:cNvSpPr/>
          <p:nvPr/>
        </p:nvSpPr>
        <p:spPr>
          <a:xfrm rot="5400000">
            <a:off x="1721106" y="3812553"/>
            <a:ext cx="1639500" cy="110400"/>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3" name="Google Shape;103;gef6ba00e53_0_381"/>
          <p:cNvSpPr/>
          <p:nvPr/>
        </p:nvSpPr>
        <p:spPr>
          <a:xfrm>
            <a:off x="0" y="-7428"/>
            <a:ext cx="12192000" cy="6858000"/>
          </a:xfrm>
          <a:prstGeom prst="rect">
            <a:avLst/>
          </a:prstGeom>
          <a:solidFill>
            <a:srgbClr val="0069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4" name="Google Shape;104;gef6ba00e53_0_381"/>
          <p:cNvPicPr preferRelativeResize="0"/>
          <p:nvPr/>
        </p:nvPicPr>
        <p:blipFill rotWithShape="1">
          <a:blip r:embed="rId4">
            <a:alphaModFix/>
          </a:blip>
          <a:srcRect/>
          <a:stretch/>
        </p:blipFill>
        <p:spPr>
          <a:xfrm>
            <a:off x="1548951" y="2025894"/>
            <a:ext cx="2920169" cy="2806212"/>
          </a:xfrm>
          <a:prstGeom prst="rect">
            <a:avLst/>
          </a:prstGeom>
          <a:noFill/>
          <a:ln>
            <a:noFill/>
          </a:ln>
        </p:spPr>
      </p:pic>
      <p:sp>
        <p:nvSpPr>
          <p:cNvPr id="105" name="Google Shape;105;gef6ba00e53_0_381"/>
          <p:cNvSpPr/>
          <p:nvPr/>
        </p:nvSpPr>
        <p:spPr>
          <a:xfrm rot="5400000">
            <a:off x="4884369" y="3379939"/>
            <a:ext cx="2423400" cy="98100"/>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2645231"/>
      </p:ext>
    </p:extLst>
  </p:cSld>
  <p:clrMap bg1="lt1" tx1="dk1" bg2="dk2" tx2="lt2" accent1="accent1" accent2="accent2" accent3="accent3" accent4="accent4" accent5="accent5" accent6="accent6" hlink="hlink" folHlink="folHlink"/>
  <p:sldLayoutIdLst>
    <p:sldLayoutId id="214748368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ef6ba00e53_0_376"/>
          <p:cNvSpPr/>
          <p:nvPr/>
        </p:nvSpPr>
        <p:spPr>
          <a:xfrm>
            <a:off x="6508376" y="610503"/>
            <a:ext cx="5038165" cy="6059238"/>
          </a:xfrm>
          <a:prstGeom prst="rect">
            <a:avLst/>
          </a:prstGeom>
          <a:noFill/>
          <a:ln>
            <a:noFill/>
          </a:ln>
        </p:spPr>
        <p:txBody>
          <a:bodyPr spcFirstLastPara="1" wrap="square" lIns="91425" tIns="45700" rIns="91425" bIns="45700" anchor="t" anchorCtr="0">
            <a:noAutofit/>
          </a:bodyPr>
          <a:lstStyle/>
          <a:p>
            <a:pPr lvl="0" algn="ctr" defTabSz="914400">
              <a:lnSpc>
                <a:spcPct val="115000"/>
              </a:lnSpc>
              <a:buClr>
                <a:srgbClr val="000000"/>
              </a:buClr>
              <a:buSzPts val="1100"/>
            </a:pPr>
            <a:r>
              <a:rPr kumimoji="0" lang="en-US" sz="4800" b="1" i="0" u="none" strike="noStrike" kern="0" cap="none" spc="0" normalizeH="0" baseline="0" noProof="0" dirty="0">
                <a:ln>
                  <a:noFill/>
                </a:ln>
                <a:solidFill>
                  <a:srgbClr val="FFFFFF"/>
                </a:solidFill>
                <a:effectLst/>
                <a:uLnTx/>
                <a:uFillTx/>
                <a:latin typeface="Calibri"/>
                <a:ea typeface="Calibri"/>
                <a:cs typeface="Calibri"/>
                <a:sym typeface="Calibri"/>
              </a:rPr>
              <a:t>THE UN OCEAN DECADE </a:t>
            </a:r>
            <a:r>
              <a:rPr kumimoji="0" lang="en-US" sz="4800" b="1" i="0" u="none" strike="noStrike" kern="0" cap="none" spc="0" normalizeH="0" baseline="0" noProof="0" dirty="0">
                <a:ln>
                  <a:noFill/>
                </a:ln>
                <a:solidFill>
                  <a:srgbClr val="00B050"/>
                </a:solidFill>
                <a:effectLst/>
                <a:uLnTx/>
                <a:uFillTx/>
                <a:latin typeface="Calibri"/>
                <a:ea typeface="Calibri"/>
                <a:cs typeface="Calibri"/>
                <a:sym typeface="Calibri"/>
              </a:rPr>
              <a:t>SAFE OCEAN</a:t>
            </a:r>
            <a:r>
              <a:rPr kumimoji="0" lang="en-US" sz="4800" b="1" i="0" u="none" strike="noStrike" kern="0" cap="none" spc="0" normalizeH="0" baseline="0" noProof="0" dirty="0">
                <a:ln>
                  <a:noFill/>
                </a:ln>
                <a:solidFill>
                  <a:srgbClr val="FFFFFF"/>
                </a:solidFill>
                <a:effectLst/>
                <a:uLnTx/>
                <a:uFillTx/>
                <a:latin typeface="Calibri"/>
                <a:ea typeface="Calibri"/>
                <a:cs typeface="Calibri"/>
                <a:sym typeface="Calibri"/>
              </a:rPr>
              <a:t> OUTCOME AND </a:t>
            </a:r>
            <a:r>
              <a:rPr lang="en-US" sz="4800" b="1" kern="0" dirty="0">
                <a:solidFill>
                  <a:srgbClr val="FFFFFF"/>
                </a:solidFill>
                <a:latin typeface="Calibri"/>
                <a:ea typeface="Calibri"/>
                <a:cs typeface="Calibri"/>
                <a:sym typeface="Calibri"/>
              </a:rPr>
              <a:t>TSUNAMI EARLY</a:t>
            </a:r>
          </a:p>
          <a:p>
            <a:pPr lvl="0" algn="ctr" defTabSz="914400">
              <a:lnSpc>
                <a:spcPct val="115000"/>
              </a:lnSpc>
              <a:buClr>
                <a:srgbClr val="000000"/>
              </a:buClr>
              <a:buSzPts val="1100"/>
              <a:defRPr/>
            </a:pPr>
            <a:r>
              <a:rPr lang="en-US" sz="4800" b="1" kern="0" dirty="0">
                <a:solidFill>
                  <a:srgbClr val="FFFFFF"/>
                </a:solidFill>
                <a:latin typeface="Calibri"/>
                <a:ea typeface="Calibri"/>
                <a:cs typeface="Calibri"/>
                <a:sym typeface="Calibri"/>
              </a:rPr>
              <a:t>WARNING </a:t>
            </a:r>
            <a:r>
              <a:rPr kumimoji="0" lang="en-US" sz="4800" b="1" i="0" u="none" strike="noStrike" kern="0" cap="none" spc="0" normalizeH="0" baseline="0" noProof="0" dirty="0">
                <a:ln>
                  <a:noFill/>
                </a:ln>
                <a:solidFill>
                  <a:srgbClr val="FFFFFF"/>
                </a:solidFill>
                <a:effectLst/>
                <a:uLnTx/>
                <a:uFillTx/>
                <a:latin typeface="Calibri"/>
                <a:ea typeface="Calibri"/>
                <a:cs typeface="Calibri"/>
                <a:sym typeface="Calibri"/>
              </a:rPr>
              <a:t>SYSTEMS</a:t>
            </a:r>
            <a:endParaRPr kumimoji="0" sz="4800" b="1"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800" b="1" i="0" u="none" strike="noStrike" kern="0" cap="none" spc="0" normalizeH="0" baseline="0" noProof="0" dirty="0">
              <a:ln>
                <a:noFill/>
              </a:ln>
              <a:solidFill>
                <a:srgbClr val="FFFFFF"/>
              </a:solidFill>
              <a:effectLst/>
              <a:uLnTx/>
              <a:uFillTx/>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57A285-3455-4944-B4F0-C2EB1631B031}"/>
              </a:ext>
            </a:extLst>
          </p:cNvPr>
          <p:cNvSpPr>
            <a:spLocks noGrp="1"/>
          </p:cNvSpPr>
          <p:nvPr>
            <p:ph type="sldNum" sz="quarter" idx="12"/>
          </p:nvPr>
        </p:nvSpPr>
        <p:spPr/>
        <p:txBody>
          <a:bodyPr/>
          <a:lstStyle/>
          <a:p>
            <a:fld id="{29E91EC6-940A-44F4-9575-86FC82B01364}" type="slidenum">
              <a:rPr lang="ru-RU" smtClean="0"/>
              <a:t>10</a:t>
            </a:fld>
            <a:endParaRPr lang="ru-RU"/>
          </a:p>
        </p:txBody>
      </p:sp>
      <p:pic>
        <p:nvPicPr>
          <p:cNvPr id="5" name="Рисунок 7">
            <a:extLst>
              <a:ext uri="{FF2B5EF4-FFF2-40B4-BE49-F238E27FC236}">
                <a16:creationId xmlns:a16="http://schemas.microsoft.com/office/drawing/2014/main" id="{3D0A25F7-591D-7144-A566-66D8F7B27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Прямоугольник 5">
            <a:extLst>
              <a:ext uri="{FF2B5EF4-FFF2-40B4-BE49-F238E27FC236}">
                <a16:creationId xmlns:a16="http://schemas.microsoft.com/office/drawing/2014/main" id="{57809001-4D77-C24C-9A4B-7643F7EA9D90}"/>
              </a:ext>
            </a:extLst>
          </p:cNvPr>
          <p:cNvSpPr/>
          <p:nvPr/>
        </p:nvSpPr>
        <p:spPr>
          <a:xfrm>
            <a:off x="0" y="273508"/>
            <a:ext cx="12192000" cy="461665"/>
          </a:xfrm>
          <a:prstGeom prst="rect">
            <a:avLst/>
          </a:prstGeom>
        </p:spPr>
        <p:txBody>
          <a:bodyPr wrap="square">
            <a:spAutoFit/>
          </a:bodyPr>
          <a:lstStyle/>
          <a:p>
            <a:pPr algn="ctr"/>
            <a:r>
              <a:rPr lang="en-US" sz="2400" b="1" spc="300" dirty="0">
                <a:solidFill>
                  <a:srgbClr val="006BBC"/>
                </a:solidFill>
              </a:rPr>
              <a:t>OCEAN DECADE TSUNAMI PROGRAMME:</a:t>
            </a:r>
          </a:p>
        </p:txBody>
      </p:sp>
      <p:sp>
        <p:nvSpPr>
          <p:cNvPr id="7" name="Прямоугольник 6">
            <a:extLst>
              <a:ext uri="{FF2B5EF4-FFF2-40B4-BE49-F238E27FC236}">
                <a16:creationId xmlns:a16="http://schemas.microsoft.com/office/drawing/2014/main" id="{7984C139-F212-C241-B901-F4BB91A97113}"/>
              </a:ext>
            </a:extLst>
          </p:cNvPr>
          <p:cNvSpPr/>
          <p:nvPr/>
        </p:nvSpPr>
        <p:spPr>
          <a:xfrm>
            <a:off x="2365374" y="2304068"/>
            <a:ext cx="8845550" cy="646331"/>
          </a:xfrm>
          <a:prstGeom prst="rect">
            <a:avLst/>
          </a:prstGeom>
        </p:spPr>
        <p:txBody>
          <a:bodyPr wrap="square">
            <a:spAutoFit/>
          </a:bodyPr>
          <a:lstStyle/>
          <a:p>
            <a:pPr>
              <a:lnSpc>
                <a:spcPct val="90000"/>
              </a:lnSpc>
              <a:spcBef>
                <a:spcPts val="1800"/>
              </a:spcBef>
              <a:buClr>
                <a:srgbClr val="006BBC"/>
              </a:buClr>
            </a:pPr>
            <a:r>
              <a:rPr lang="en-US" sz="4000" spc="430" dirty="0">
                <a:solidFill>
                  <a:srgbClr val="4472C4"/>
                </a:solidFill>
              </a:rPr>
              <a:t>THE MAIN SOCIAL OUTCOME</a:t>
            </a:r>
          </a:p>
        </p:txBody>
      </p:sp>
      <p:sp>
        <p:nvSpPr>
          <p:cNvPr id="8" name="Прямоугольник 8">
            <a:extLst>
              <a:ext uri="{FF2B5EF4-FFF2-40B4-BE49-F238E27FC236}">
                <a16:creationId xmlns:a16="http://schemas.microsoft.com/office/drawing/2014/main" id="{2933AABD-2440-AF4C-9B83-3A27BA002AF2}"/>
              </a:ext>
            </a:extLst>
          </p:cNvPr>
          <p:cNvSpPr/>
          <p:nvPr/>
        </p:nvSpPr>
        <p:spPr>
          <a:xfrm>
            <a:off x="3038474" y="3314602"/>
            <a:ext cx="6664326" cy="812530"/>
          </a:xfrm>
          <a:prstGeom prst="rect">
            <a:avLst/>
          </a:prstGeom>
        </p:spPr>
        <p:txBody>
          <a:bodyPr wrap="square">
            <a:spAutoFit/>
          </a:bodyPr>
          <a:lstStyle/>
          <a:p>
            <a:pPr algn="ctr">
              <a:lnSpc>
                <a:spcPct val="90000"/>
              </a:lnSpc>
              <a:spcBef>
                <a:spcPts val="1800"/>
              </a:spcBef>
              <a:buClr>
                <a:srgbClr val="006BBC"/>
              </a:buClr>
            </a:pPr>
            <a:r>
              <a:rPr lang="en-US" sz="2600" b="1" spc="180" dirty="0">
                <a:solidFill>
                  <a:schemeClr val="bg1"/>
                </a:solidFill>
              </a:rPr>
              <a:t>OF COMMUNITIES AT RISK OF TSUNAMI </a:t>
            </a:r>
            <a:r>
              <a:rPr lang="en-US" sz="2600" b="1" dirty="0">
                <a:solidFill>
                  <a:schemeClr val="bg1"/>
                </a:solidFill>
              </a:rPr>
              <a:t>PREPARED FOR AND RESILIENT TO TSUNAMIS</a:t>
            </a:r>
          </a:p>
        </p:txBody>
      </p:sp>
      <p:sp>
        <p:nvSpPr>
          <p:cNvPr id="9" name="Прямоугольник 9">
            <a:extLst>
              <a:ext uri="{FF2B5EF4-FFF2-40B4-BE49-F238E27FC236}">
                <a16:creationId xmlns:a16="http://schemas.microsoft.com/office/drawing/2014/main" id="{72CCA001-062A-934D-B5C0-4D964D0D7BB9}"/>
              </a:ext>
            </a:extLst>
          </p:cNvPr>
          <p:cNvSpPr/>
          <p:nvPr/>
        </p:nvSpPr>
        <p:spPr>
          <a:xfrm>
            <a:off x="196850" y="3314602"/>
            <a:ext cx="2133600" cy="1075679"/>
          </a:xfrm>
          <a:prstGeom prst="rect">
            <a:avLst/>
          </a:prstGeom>
        </p:spPr>
        <p:txBody>
          <a:bodyPr wrap="square">
            <a:spAutoFit/>
          </a:bodyPr>
          <a:lstStyle/>
          <a:p>
            <a:pPr algn="ctr">
              <a:lnSpc>
                <a:spcPct val="90000"/>
              </a:lnSpc>
              <a:spcBef>
                <a:spcPts val="1800"/>
              </a:spcBef>
              <a:buClr>
                <a:srgbClr val="006BBC"/>
              </a:buClr>
            </a:pPr>
            <a:r>
              <a:rPr lang="en-US" sz="2600" b="1" dirty="0">
                <a:solidFill>
                  <a:schemeClr val="bg1"/>
                </a:solidFill>
              </a:rPr>
              <a:t>TO MAKE </a:t>
            </a:r>
            <a:br>
              <a:rPr lang="ru-RU" sz="2600" b="1" dirty="0">
                <a:solidFill>
                  <a:schemeClr val="bg1"/>
                </a:solidFill>
              </a:rPr>
            </a:br>
            <a:r>
              <a:rPr lang="en-US" sz="4500" b="1" dirty="0">
                <a:solidFill>
                  <a:schemeClr val="bg1"/>
                </a:solidFill>
              </a:rPr>
              <a:t>100%</a:t>
            </a:r>
          </a:p>
        </p:txBody>
      </p:sp>
      <p:sp>
        <p:nvSpPr>
          <p:cNvPr id="10" name="Прямоугольник 10">
            <a:extLst>
              <a:ext uri="{FF2B5EF4-FFF2-40B4-BE49-F238E27FC236}">
                <a16:creationId xmlns:a16="http://schemas.microsoft.com/office/drawing/2014/main" id="{DCAF09E1-C444-7D40-A0E3-B462ED082E81}"/>
              </a:ext>
            </a:extLst>
          </p:cNvPr>
          <p:cNvSpPr/>
          <p:nvPr/>
        </p:nvSpPr>
        <p:spPr>
          <a:xfrm>
            <a:off x="10229850" y="3110073"/>
            <a:ext cx="1962149" cy="1215717"/>
          </a:xfrm>
          <a:prstGeom prst="rect">
            <a:avLst/>
          </a:prstGeom>
        </p:spPr>
        <p:txBody>
          <a:bodyPr wrap="square">
            <a:spAutoFit/>
          </a:bodyPr>
          <a:lstStyle/>
          <a:p>
            <a:pPr algn="ctr">
              <a:lnSpc>
                <a:spcPct val="80000"/>
              </a:lnSpc>
              <a:spcBef>
                <a:spcPts val="1800"/>
              </a:spcBef>
              <a:buClr>
                <a:srgbClr val="006BBC"/>
              </a:buClr>
            </a:pPr>
            <a:r>
              <a:rPr lang="en-US" sz="2600" b="1" dirty="0">
                <a:solidFill>
                  <a:schemeClr val="bg1"/>
                </a:solidFill>
              </a:rPr>
              <a:t>BY</a:t>
            </a:r>
            <a:r>
              <a:rPr lang="en-US" sz="4000" dirty="0">
                <a:solidFill>
                  <a:schemeClr val="bg1"/>
                </a:solidFill>
              </a:rPr>
              <a:t> </a:t>
            </a:r>
            <a:br>
              <a:rPr lang="ru-RU" sz="5000" dirty="0">
                <a:solidFill>
                  <a:schemeClr val="bg1"/>
                </a:solidFill>
              </a:rPr>
            </a:br>
            <a:r>
              <a:rPr lang="en-US" sz="5000" dirty="0">
                <a:solidFill>
                  <a:schemeClr val="bg1"/>
                </a:solidFill>
              </a:rPr>
              <a:t>2030</a:t>
            </a:r>
          </a:p>
        </p:txBody>
      </p:sp>
      <p:sp>
        <p:nvSpPr>
          <p:cNvPr id="11" name="Номер слайда 5">
            <a:extLst>
              <a:ext uri="{FF2B5EF4-FFF2-40B4-BE49-F238E27FC236}">
                <a16:creationId xmlns:a16="http://schemas.microsoft.com/office/drawing/2014/main" id="{304EB3AD-DDB7-E74C-AC85-6DD8D19AAB3D}"/>
              </a:ext>
            </a:extLst>
          </p:cNvPr>
          <p:cNvSpPr txBox="1">
            <a:spLocks noChangeAspect="1"/>
          </p:cNvSpPr>
          <p:nvPr/>
        </p:nvSpPr>
        <p:spPr>
          <a:xfrm>
            <a:off x="11760001" y="6474047"/>
            <a:ext cx="288000" cy="288000"/>
          </a:xfrm>
          <a:prstGeom prst="flowChartConnector">
            <a:avLst/>
          </a:prstGeom>
          <a:solidFill>
            <a:schemeClr val="bg1">
              <a:alpha val="80000"/>
            </a:schemeClr>
          </a:solidFill>
          <a:ln w="6350">
            <a:noFill/>
            <a:prstDash val="solid"/>
          </a:ln>
        </p:spPr>
        <p:txBody>
          <a:bodyPr vert="horz" lIns="0" tIns="0" rIns="0" bIns="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CA7347-4776-487A-BB57-D0C09A6B820D}" type="slidenum">
              <a:rPr lang="ru-RU" smtClean="0">
                <a:solidFill>
                  <a:schemeClr val="accent1"/>
                </a:solidFill>
              </a:rPr>
              <a:pPr algn="ctr"/>
              <a:t>10</a:t>
            </a:fld>
            <a:endParaRPr lang="ru-RU" dirty="0">
              <a:solidFill>
                <a:schemeClr val="accent1"/>
              </a:solidFill>
            </a:endParaRPr>
          </a:p>
        </p:txBody>
      </p:sp>
    </p:spTree>
    <p:extLst>
      <p:ext uri="{BB962C8B-B14F-4D97-AF65-F5344CB8AC3E}">
        <p14:creationId xmlns:p14="http://schemas.microsoft.com/office/powerpoint/2010/main" val="694210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Рисунок 32">
            <a:extLst>
              <a:ext uri="{FF2B5EF4-FFF2-40B4-BE49-F238E27FC236}">
                <a16:creationId xmlns:a16="http://schemas.microsoft.com/office/drawing/2014/main" id="{D3EDCFD4-9C52-46BD-9F2F-7F387147ED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a:extLst>
              <a:ext uri="{FF2B5EF4-FFF2-40B4-BE49-F238E27FC236}">
                <a16:creationId xmlns:a16="http://schemas.microsoft.com/office/drawing/2014/main" id="{23DE0A9B-E4F2-4CED-B6E4-AA76BD927AA7}"/>
              </a:ext>
            </a:extLst>
          </p:cNvPr>
          <p:cNvSpPr/>
          <p:nvPr/>
        </p:nvSpPr>
        <p:spPr>
          <a:xfrm>
            <a:off x="0" y="189161"/>
            <a:ext cx="12192000" cy="461665"/>
          </a:xfrm>
          <a:prstGeom prst="rect">
            <a:avLst/>
          </a:prstGeom>
        </p:spPr>
        <p:txBody>
          <a:bodyPr wrap="square">
            <a:spAutoFit/>
          </a:bodyPr>
          <a:lstStyle/>
          <a:p>
            <a:pPr algn="ctr"/>
            <a:r>
              <a:rPr lang="ru-RU" sz="2400" b="1" spc="280" dirty="0">
                <a:solidFill>
                  <a:srgbClr val="006BBC"/>
                </a:solidFill>
              </a:rPr>
              <a:t>EXISTING SERVICES OF THE GLOBAL TSUNAMI WARNING SYSTEM</a:t>
            </a:r>
          </a:p>
        </p:txBody>
      </p:sp>
      <p:sp>
        <p:nvSpPr>
          <p:cNvPr id="3" name="Прямоугольник 2">
            <a:extLst>
              <a:ext uri="{FF2B5EF4-FFF2-40B4-BE49-F238E27FC236}">
                <a16:creationId xmlns:a16="http://schemas.microsoft.com/office/drawing/2014/main" id="{CCFDC197-9E50-4D5A-9FD8-EFB600BC1E0A}"/>
              </a:ext>
            </a:extLst>
          </p:cNvPr>
          <p:cNvSpPr/>
          <p:nvPr/>
        </p:nvSpPr>
        <p:spPr>
          <a:xfrm>
            <a:off x="330133" y="2540081"/>
            <a:ext cx="2338110" cy="2831544"/>
          </a:xfrm>
          <a:prstGeom prst="rect">
            <a:avLst/>
          </a:prstGeom>
        </p:spPr>
        <p:txBody>
          <a:bodyPr wrap="square">
            <a:spAutoFit/>
          </a:bodyPr>
          <a:lstStyle/>
          <a:p>
            <a:r>
              <a:rPr lang="ru-RU" sz="1400" b="1" dirty="0"/>
              <a:t>NEAMTWS</a:t>
            </a:r>
          </a:p>
          <a:p>
            <a:r>
              <a:rPr lang="ru-RU" sz="900" dirty="0" err="1"/>
              <a:t>North</a:t>
            </a:r>
            <a:r>
              <a:rPr lang="ru-RU" sz="900" dirty="0"/>
              <a:t> </a:t>
            </a:r>
            <a:r>
              <a:rPr lang="ru-RU" sz="900" dirty="0" err="1"/>
              <a:t>Eastern</a:t>
            </a:r>
            <a:r>
              <a:rPr lang="ru-RU" sz="900" dirty="0"/>
              <a:t> </a:t>
            </a:r>
            <a:r>
              <a:rPr lang="ru-RU" sz="900" dirty="0" err="1"/>
              <a:t>Atlantic</a:t>
            </a:r>
            <a:r>
              <a:rPr lang="ru-RU" sz="900" dirty="0"/>
              <a:t>, </a:t>
            </a:r>
            <a:r>
              <a:rPr lang="ru-RU" sz="900" dirty="0" err="1"/>
              <a:t>Mediterranean</a:t>
            </a:r>
            <a:r>
              <a:rPr lang="ru-RU" sz="900" dirty="0"/>
              <a:t> </a:t>
            </a:r>
          </a:p>
          <a:p>
            <a:r>
              <a:rPr lang="ru-RU" sz="900" dirty="0" err="1"/>
              <a:t>and</a:t>
            </a:r>
            <a:r>
              <a:rPr lang="ru-RU" sz="900" dirty="0"/>
              <a:t> </a:t>
            </a:r>
            <a:r>
              <a:rPr lang="ru-RU" sz="900" dirty="0" err="1"/>
              <a:t>connected</a:t>
            </a:r>
            <a:r>
              <a:rPr lang="ru-RU" sz="900" dirty="0"/>
              <a:t> </a:t>
            </a:r>
            <a:r>
              <a:rPr lang="ru-RU" sz="900" dirty="0" err="1"/>
              <a:t>seas</a:t>
            </a:r>
            <a:r>
              <a:rPr lang="ru-RU" sz="900" dirty="0"/>
              <a:t> </a:t>
            </a:r>
            <a:r>
              <a:rPr lang="ru-RU" sz="900" dirty="0" err="1"/>
              <a:t>Tsunami</a:t>
            </a:r>
            <a:r>
              <a:rPr lang="ru-RU" sz="900" dirty="0"/>
              <a:t> </a:t>
            </a:r>
            <a:r>
              <a:rPr lang="ru-RU" sz="900" dirty="0" err="1"/>
              <a:t>Warning</a:t>
            </a:r>
            <a:r>
              <a:rPr lang="ru-RU" sz="900" dirty="0"/>
              <a:t> </a:t>
            </a:r>
            <a:br>
              <a:rPr lang="ru-RU" sz="900" dirty="0"/>
            </a:br>
            <a:r>
              <a:rPr lang="ru-RU" sz="900" dirty="0" err="1"/>
              <a:t>and</a:t>
            </a:r>
            <a:r>
              <a:rPr lang="ru-RU" sz="900" dirty="0"/>
              <a:t> </a:t>
            </a:r>
            <a:r>
              <a:rPr lang="ru-RU" sz="900" dirty="0" err="1"/>
              <a:t>Mitigation</a:t>
            </a:r>
            <a:r>
              <a:rPr lang="ru-RU" sz="900" dirty="0"/>
              <a:t> </a:t>
            </a:r>
            <a:r>
              <a:rPr lang="ru-RU" sz="900" dirty="0" err="1"/>
              <a:t>System</a:t>
            </a:r>
            <a:endParaRPr lang="ru-RU" sz="900" dirty="0"/>
          </a:p>
          <a:p>
            <a:endParaRPr lang="ru-RU" sz="900" dirty="0"/>
          </a:p>
          <a:p>
            <a:r>
              <a:rPr lang="ru-RU" sz="900" dirty="0" err="1"/>
              <a:t>Accredited</a:t>
            </a:r>
            <a:r>
              <a:rPr lang="ru-RU" sz="900" dirty="0"/>
              <a:t> </a:t>
            </a:r>
            <a:r>
              <a:rPr lang="ru-RU" sz="900" dirty="0" err="1"/>
              <a:t>TSPs</a:t>
            </a:r>
            <a:r>
              <a:rPr lang="ru-RU" sz="900" dirty="0"/>
              <a:t>: </a:t>
            </a:r>
          </a:p>
          <a:p>
            <a:r>
              <a:rPr lang="ru-RU" sz="900" b="1" dirty="0"/>
              <a:t>CENALT </a:t>
            </a:r>
            <a:br>
              <a:rPr lang="ru-RU" sz="900" dirty="0"/>
            </a:br>
            <a:r>
              <a:rPr lang="ru-RU" sz="900" dirty="0" err="1"/>
              <a:t>Centre</a:t>
            </a:r>
            <a:r>
              <a:rPr lang="ru-RU" sz="900" dirty="0"/>
              <a:t> </a:t>
            </a:r>
            <a:r>
              <a:rPr lang="ru-RU" sz="900" dirty="0" err="1"/>
              <a:t>d'Alerte</a:t>
            </a:r>
            <a:r>
              <a:rPr lang="ru-RU" sz="900" dirty="0"/>
              <a:t> </a:t>
            </a:r>
            <a:r>
              <a:rPr lang="ru-RU" sz="900" dirty="0" err="1"/>
              <a:t>aux</a:t>
            </a:r>
            <a:r>
              <a:rPr lang="ru-RU" sz="900" dirty="0"/>
              <a:t> </a:t>
            </a:r>
            <a:r>
              <a:rPr lang="ru-RU" sz="900" dirty="0" err="1"/>
              <a:t>Tsunamis</a:t>
            </a:r>
            <a:r>
              <a:rPr lang="ru-RU" sz="900" dirty="0"/>
              <a:t> </a:t>
            </a:r>
          </a:p>
          <a:p>
            <a:r>
              <a:rPr lang="ru-RU" sz="900" b="1" dirty="0"/>
              <a:t>IPMA</a:t>
            </a:r>
            <a:r>
              <a:rPr lang="ru-RU" sz="900" dirty="0"/>
              <a:t> </a:t>
            </a:r>
            <a:br>
              <a:rPr lang="ru-RU" sz="900" dirty="0"/>
            </a:br>
            <a:r>
              <a:rPr lang="ru-RU" sz="900" dirty="0" err="1"/>
              <a:t>Instituto</a:t>
            </a:r>
            <a:r>
              <a:rPr lang="ru-RU" sz="900" dirty="0"/>
              <a:t> </a:t>
            </a:r>
            <a:r>
              <a:rPr lang="ru-RU" sz="900" dirty="0" err="1"/>
              <a:t>Portugues</a:t>
            </a:r>
            <a:r>
              <a:rPr lang="ru-RU" sz="900" dirty="0"/>
              <a:t> </a:t>
            </a:r>
            <a:r>
              <a:rPr lang="ru-RU" sz="900" dirty="0" err="1"/>
              <a:t>do</a:t>
            </a:r>
            <a:r>
              <a:rPr lang="ru-RU" sz="900" dirty="0"/>
              <a:t> </a:t>
            </a:r>
            <a:r>
              <a:rPr lang="ru-RU" sz="900" dirty="0" err="1"/>
              <a:t>Mar</a:t>
            </a:r>
            <a:r>
              <a:rPr lang="ru-RU" sz="900" dirty="0"/>
              <a:t> e </a:t>
            </a:r>
            <a:r>
              <a:rPr lang="ru-RU" sz="900" dirty="0" err="1"/>
              <a:t>da</a:t>
            </a:r>
            <a:r>
              <a:rPr lang="ru-RU" sz="900" dirty="0"/>
              <a:t> </a:t>
            </a:r>
            <a:r>
              <a:rPr lang="ru-RU" sz="900" dirty="0" err="1"/>
              <a:t>Atmosfera</a:t>
            </a:r>
            <a:endParaRPr lang="ru-RU" sz="900" dirty="0"/>
          </a:p>
          <a:p>
            <a:r>
              <a:rPr lang="ru-RU" sz="900" b="1" dirty="0"/>
              <a:t>INGV</a:t>
            </a:r>
            <a:r>
              <a:rPr lang="ru-RU" sz="900" dirty="0"/>
              <a:t> </a:t>
            </a:r>
            <a:br>
              <a:rPr lang="ru-RU" sz="900" dirty="0"/>
            </a:br>
            <a:r>
              <a:rPr lang="ru-RU" sz="900" dirty="0" err="1"/>
              <a:t>Istituto</a:t>
            </a:r>
            <a:r>
              <a:rPr lang="ru-RU" sz="900" dirty="0"/>
              <a:t> </a:t>
            </a:r>
            <a:r>
              <a:rPr lang="ru-RU" sz="900" dirty="0" err="1"/>
              <a:t>Nazionale</a:t>
            </a:r>
            <a:r>
              <a:rPr lang="ru-RU" sz="900" dirty="0"/>
              <a:t> </a:t>
            </a:r>
            <a:r>
              <a:rPr lang="ru-RU" sz="900" dirty="0" err="1"/>
              <a:t>di</a:t>
            </a:r>
            <a:r>
              <a:rPr lang="ru-RU" sz="900" dirty="0"/>
              <a:t> </a:t>
            </a:r>
            <a:r>
              <a:rPr lang="ru-RU" sz="900" dirty="0" err="1"/>
              <a:t>Geofisica</a:t>
            </a:r>
            <a:r>
              <a:rPr lang="ru-RU" sz="900" dirty="0"/>
              <a:t> e </a:t>
            </a:r>
            <a:r>
              <a:rPr lang="ru-RU" sz="900" dirty="0" err="1"/>
              <a:t>Vulcanologia</a:t>
            </a:r>
            <a:r>
              <a:rPr lang="ru-RU" sz="900" dirty="0"/>
              <a:t> </a:t>
            </a:r>
          </a:p>
          <a:p>
            <a:r>
              <a:rPr lang="ru-RU" sz="900" b="1" dirty="0"/>
              <a:t>KOERI</a:t>
            </a:r>
            <a:r>
              <a:rPr lang="ru-RU" sz="900" dirty="0"/>
              <a:t> </a:t>
            </a:r>
            <a:br>
              <a:rPr lang="ru-RU" sz="900" dirty="0"/>
            </a:br>
            <a:r>
              <a:rPr lang="ru-RU" sz="900" dirty="0" err="1"/>
              <a:t>Kandilli</a:t>
            </a:r>
            <a:r>
              <a:rPr lang="ru-RU" sz="900" dirty="0"/>
              <a:t> </a:t>
            </a:r>
            <a:r>
              <a:rPr lang="ru-RU" sz="900" dirty="0" err="1"/>
              <a:t>Observatory</a:t>
            </a:r>
            <a:r>
              <a:rPr lang="ru-RU" sz="900" dirty="0"/>
              <a:t> </a:t>
            </a:r>
            <a:r>
              <a:rPr lang="ru-RU" sz="900" dirty="0" err="1"/>
              <a:t>and</a:t>
            </a:r>
            <a:r>
              <a:rPr lang="ru-RU" sz="900" dirty="0"/>
              <a:t> </a:t>
            </a:r>
            <a:r>
              <a:rPr lang="ru-RU" sz="900" dirty="0" err="1"/>
              <a:t>Earthquake</a:t>
            </a:r>
            <a:r>
              <a:rPr lang="ru-RU" sz="900" dirty="0"/>
              <a:t> </a:t>
            </a:r>
            <a:r>
              <a:rPr lang="ru-RU" sz="900" dirty="0" err="1"/>
              <a:t>Research</a:t>
            </a:r>
            <a:r>
              <a:rPr lang="ru-RU" sz="900" dirty="0"/>
              <a:t> </a:t>
            </a:r>
            <a:r>
              <a:rPr lang="ru-RU" sz="900" dirty="0" err="1"/>
              <a:t>Institute</a:t>
            </a:r>
            <a:endParaRPr lang="ru-RU" sz="900" dirty="0"/>
          </a:p>
          <a:p>
            <a:r>
              <a:rPr lang="ru-RU" sz="900" b="1" dirty="0"/>
              <a:t>NOA </a:t>
            </a:r>
            <a:br>
              <a:rPr lang="ru-RU" sz="900" dirty="0"/>
            </a:br>
            <a:r>
              <a:rPr lang="ru-RU" sz="900" dirty="0" err="1"/>
              <a:t>National</a:t>
            </a:r>
            <a:r>
              <a:rPr lang="ru-RU" sz="900" dirty="0"/>
              <a:t> </a:t>
            </a:r>
            <a:r>
              <a:rPr lang="ru-RU" sz="900" dirty="0" err="1"/>
              <a:t>Observatory</a:t>
            </a:r>
            <a:r>
              <a:rPr lang="ru-RU" sz="900" dirty="0"/>
              <a:t> </a:t>
            </a:r>
            <a:r>
              <a:rPr lang="ru-RU" sz="900" dirty="0" err="1"/>
              <a:t>of</a:t>
            </a:r>
            <a:r>
              <a:rPr lang="ru-RU" sz="900" dirty="0"/>
              <a:t> </a:t>
            </a:r>
            <a:r>
              <a:rPr lang="ru-RU" sz="900" dirty="0" err="1"/>
              <a:t>Athens</a:t>
            </a:r>
            <a:r>
              <a:rPr lang="ru-RU" sz="900" dirty="0"/>
              <a:t> </a:t>
            </a:r>
          </a:p>
          <a:p>
            <a:endParaRPr lang="ru-RU" sz="900" dirty="0"/>
          </a:p>
          <a:p>
            <a:r>
              <a:rPr lang="ru-RU" sz="900" b="1" dirty="0" err="1"/>
              <a:t>Planned</a:t>
            </a:r>
            <a:endParaRPr lang="ru-RU" sz="900" b="1" dirty="0"/>
          </a:p>
        </p:txBody>
      </p:sp>
      <p:cxnSp>
        <p:nvCxnSpPr>
          <p:cNvPr id="6" name="Прямая соединительная линия 5">
            <a:extLst>
              <a:ext uri="{FF2B5EF4-FFF2-40B4-BE49-F238E27FC236}">
                <a16:creationId xmlns:a16="http://schemas.microsoft.com/office/drawing/2014/main" id="{19A91FAB-093A-4280-B7A5-C0725E4A8DE7}"/>
              </a:ext>
            </a:extLst>
          </p:cNvPr>
          <p:cNvCxnSpPr>
            <a:cxnSpLocks/>
          </p:cNvCxnSpPr>
          <p:nvPr/>
        </p:nvCxnSpPr>
        <p:spPr>
          <a:xfrm>
            <a:off x="166915" y="3562434"/>
            <a:ext cx="163218" cy="0"/>
          </a:xfrm>
          <a:prstGeom prst="line">
            <a:avLst/>
          </a:prstGeom>
          <a:ln w="76200">
            <a:solidFill>
              <a:srgbClr val="019746"/>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id="{0AD71B3A-2076-4E11-9D0F-A5CCEB188E7B}"/>
              </a:ext>
            </a:extLst>
          </p:cNvPr>
          <p:cNvCxnSpPr/>
          <p:nvPr/>
        </p:nvCxnSpPr>
        <p:spPr>
          <a:xfrm>
            <a:off x="166915" y="5209505"/>
            <a:ext cx="163218" cy="0"/>
          </a:xfrm>
          <a:prstGeom prst="line">
            <a:avLst/>
          </a:prstGeom>
          <a:ln w="50800">
            <a:solidFill>
              <a:srgbClr val="AECA1D"/>
            </a:solidFill>
          </a:ln>
        </p:spPr>
        <p:style>
          <a:lnRef idx="1">
            <a:schemeClr val="accent1"/>
          </a:lnRef>
          <a:fillRef idx="0">
            <a:schemeClr val="accent1"/>
          </a:fillRef>
          <a:effectRef idx="0">
            <a:schemeClr val="accent1"/>
          </a:effectRef>
          <a:fontRef idx="minor">
            <a:schemeClr val="tx1"/>
          </a:fontRef>
        </p:style>
      </p:cxnSp>
      <p:sp>
        <p:nvSpPr>
          <p:cNvPr id="8" name="Прямоугольник 7">
            <a:extLst>
              <a:ext uri="{FF2B5EF4-FFF2-40B4-BE49-F238E27FC236}">
                <a16:creationId xmlns:a16="http://schemas.microsoft.com/office/drawing/2014/main" id="{B8C7DA24-F595-4D9C-8308-FB5F81281528}"/>
              </a:ext>
            </a:extLst>
          </p:cNvPr>
          <p:cNvSpPr/>
          <p:nvPr/>
        </p:nvSpPr>
        <p:spPr>
          <a:xfrm>
            <a:off x="10136841" y="1576886"/>
            <a:ext cx="2001371" cy="646331"/>
          </a:xfrm>
          <a:prstGeom prst="rect">
            <a:avLst/>
          </a:prstGeom>
        </p:spPr>
        <p:txBody>
          <a:bodyPr wrap="square">
            <a:spAutoFit/>
          </a:bodyPr>
          <a:lstStyle/>
          <a:p>
            <a:r>
              <a:rPr lang="ru-RU" sz="900" dirty="0" err="1"/>
              <a:t>The</a:t>
            </a:r>
            <a:r>
              <a:rPr lang="ru-RU" sz="900" dirty="0"/>
              <a:t> </a:t>
            </a:r>
            <a:r>
              <a:rPr lang="ru-RU" sz="900" dirty="0" err="1"/>
              <a:t>services</a:t>
            </a:r>
            <a:r>
              <a:rPr lang="ru-RU" sz="900" dirty="0"/>
              <a:t> </a:t>
            </a:r>
            <a:r>
              <a:rPr lang="ru-RU" sz="900" dirty="0" err="1"/>
              <a:t>provided</a:t>
            </a:r>
            <a:r>
              <a:rPr lang="ru-RU" sz="900" dirty="0"/>
              <a:t> </a:t>
            </a:r>
            <a:r>
              <a:rPr lang="ru-RU" sz="900" dirty="0" err="1"/>
              <a:t>by</a:t>
            </a:r>
            <a:r>
              <a:rPr lang="ru-RU" sz="900" dirty="0"/>
              <a:t> </a:t>
            </a:r>
            <a:r>
              <a:rPr lang="ru-RU" sz="900" dirty="0" err="1"/>
              <a:t>the</a:t>
            </a:r>
            <a:r>
              <a:rPr lang="ru-RU" sz="900" dirty="0"/>
              <a:t> </a:t>
            </a:r>
          </a:p>
          <a:p>
            <a:r>
              <a:rPr lang="ru-RU" sz="900" b="1" dirty="0"/>
              <a:t>US </a:t>
            </a:r>
            <a:r>
              <a:rPr lang="ru-RU" sz="900" b="1" dirty="0" err="1"/>
              <a:t>National</a:t>
            </a:r>
            <a:r>
              <a:rPr lang="ru-RU" sz="900" b="1" dirty="0"/>
              <a:t> </a:t>
            </a:r>
            <a:r>
              <a:rPr lang="ru-RU" sz="900" b="1" dirty="0" err="1"/>
              <a:t>Tsunami</a:t>
            </a:r>
            <a:r>
              <a:rPr lang="ru-RU" sz="900" b="1" dirty="0"/>
              <a:t> </a:t>
            </a:r>
            <a:r>
              <a:rPr lang="ru-RU" sz="900" b="1" dirty="0" err="1"/>
              <a:t>Warning</a:t>
            </a:r>
            <a:r>
              <a:rPr lang="ru-RU" sz="900" b="1" dirty="0"/>
              <a:t> </a:t>
            </a:r>
            <a:r>
              <a:rPr lang="ru-RU" sz="900" b="1" dirty="0" err="1"/>
              <a:t>Center</a:t>
            </a:r>
            <a:r>
              <a:rPr lang="ru-RU" sz="900" b="1" dirty="0"/>
              <a:t> </a:t>
            </a:r>
          </a:p>
          <a:p>
            <a:r>
              <a:rPr lang="ru-RU" sz="900" dirty="0" err="1"/>
              <a:t>are</a:t>
            </a:r>
            <a:r>
              <a:rPr lang="ru-RU" sz="900" dirty="0"/>
              <a:t> </a:t>
            </a:r>
            <a:r>
              <a:rPr lang="ru-RU" sz="900" dirty="0" err="1"/>
              <a:t>outside</a:t>
            </a:r>
            <a:r>
              <a:rPr lang="ru-RU" sz="900" dirty="0"/>
              <a:t> </a:t>
            </a:r>
            <a:r>
              <a:rPr lang="ru-RU" sz="900" dirty="0" err="1"/>
              <a:t>the</a:t>
            </a:r>
            <a:r>
              <a:rPr lang="ru-RU" sz="900" dirty="0"/>
              <a:t> </a:t>
            </a:r>
            <a:r>
              <a:rPr lang="ru-RU" sz="900" dirty="0" err="1"/>
              <a:t>framework</a:t>
            </a:r>
            <a:r>
              <a:rPr lang="ru-RU" sz="900" dirty="0"/>
              <a:t> </a:t>
            </a:r>
            <a:r>
              <a:rPr lang="ru-RU" sz="900" dirty="0" err="1"/>
              <a:t>of</a:t>
            </a:r>
            <a:r>
              <a:rPr lang="ru-RU" sz="900" dirty="0"/>
              <a:t> </a:t>
            </a:r>
            <a:r>
              <a:rPr lang="ru-RU" sz="900" dirty="0" err="1"/>
              <a:t>the</a:t>
            </a:r>
            <a:r>
              <a:rPr lang="ru-RU" sz="900" dirty="0"/>
              <a:t> IOC </a:t>
            </a:r>
          </a:p>
          <a:p>
            <a:r>
              <a:rPr lang="ru-RU" sz="900" dirty="0" err="1"/>
              <a:t>coordinated</a:t>
            </a:r>
            <a:r>
              <a:rPr lang="ru-RU" sz="900" dirty="0"/>
              <a:t> </a:t>
            </a:r>
            <a:r>
              <a:rPr lang="ru-RU" sz="900" dirty="0" err="1"/>
              <a:t>tsunami</a:t>
            </a:r>
            <a:r>
              <a:rPr lang="ru-RU" sz="900" dirty="0"/>
              <a:t> </a:t>
            </a:r>
            <a:r>
              <a:rPr lang="ru-RU" sz="900" dirty="0" err="1"/>
              <a:t>warning</a:t>
            </a:r>
            <a:r>
              <a:rPr lang="ru-RU" sz="900" dirty="0"/>
              <a:t> </a:t>
            </a:r>
            <a:r>
              <a:rPr lang="ru-RU" sz="900" dirty="0" err="1"/>
              <a:t>systems</a:t>
            </a:r>
            <a:endParaRPr lang="ru-RU" sz="900" dirty="0"/>
          </a:p>
        </p:txBody>
      </p:sp>
      <p:cxnSp>
        <p:nvCxnSpPr>
          <p:cNvPr id="9" name="Прямая соединительная линия 8">
            <a:extLst>
              <a:ext uri="{FF2B5EF4-FFF2-40B4-BE49-F238E27FC236}">
                <a16:creationId xmlns:a16="http://schemas.microsoft.com/office/drawing/2014/main" id="{3D791653-76F6-46F8-BB58-8FAFC0E7922F}"/>
              </a:ext>
            </a:extLst>
          </p:cNvPr>
          <p:cNvCxnSpPr/>
          <p:nvPr/>
        </p:nvCxnSpPr>
        <p:spPr>
          <a:xfrm>
            <a:off x="9976549" y="1829572"/>
            <a:ext cx="163218" cy="0"/>
          </a:xfrm>
          <a:prstGeom prst="line">
            <a:avLst/>
          </a:prstGeom>
          <a:ln w="76200">
            <a:solidFill>
              <a:srgbClr val="C7665F"/>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a:extLst>
              <a:ext uri="{FF2B5EF4-FFF2-40B4-BE49-F238E27FC236}">
                <a16:creationId xmlns:a16="http://schemas.microsoft.com/office/drawing/2014/main" id="{575A9990-7B79-4413-9A30-375417EE6D59}"/>
              </a:ext>
            </a:extLst>
          </p:cNvPr>
          <p:cNvSpPr/>
          <p:nvPr/>
        </p:nvSpPr>
        <p:spPr>
          <a:xfrm>
            <a:off x="10443686" y="2522636"/>
            <a:ext cx="1788459" cy="1585049"/>
          </a:xfrm>
          <a:prstGeom prst="rect">
            <a:avLst/>
          </a:prstGeom>
        </p:spPr>
        <p:txBody>
          <a:bodyPr wrap="square">
            <a:spAutoFit/>
          </a:bodyPr>
          <a:lstStyle/>
          <a:p>
            <a:r>
              <a:rPr lang="ru-RU" sz="1400" b="1" dirty="0"/>
              <a:t>CARIBE-EWS</a:t>
            </a:r>
            <a:r>
              <a:rPr lang="ru-RU" sz="900" dirty="0"/>
              <a:t> </a:t>
            </a:r>
          </a:p>
          <a:p>
            <a:r>
              <a:rPr lang="ru-RU" sz="900" dirty="0" err="1"/>
              <a:t>Tsunamis</a:t>
            </a:r>
            <a:r>
              <a:rPr lang="ru-RU" sz="900" dirty="0"/>
              <a:t> </a:t>
            </a:r>
            <a:r>
              <a:rPr lang="ru-RU" sz="900" dirty="0" err="1"/>
              <a:t>and</a:t>
            </a:r>
            <a:r>
              <a:rPr lang="ru-RU" sz="900" dirty="0"/>
              <a:t> </a:t>
            </a:r>
            <a:r>
              <a:rPr lang="ru-RU" sz="900" dirty="0" err="1"/>
              <a:t>Other</a:t>
            </a:r>
            <a:r>
              <a:rPr lang="ru-RU" sz="900" dirty="0"/>
              <a:t> </a:t>
            </a:r>
            <a:r>
              <a:rPr lang="ru-RU" sz="900" dirty="0" err="1"/>
              <a:t>Coastal</a:t>
            </a:r>
            <a:r>
              <a:rPr lang="ru-RU" sz="900" dirty="0"/>
              <a:t> </a:t>
            </a:r>
            <a:r>
              <a:rPr lang="ru-RU" sz="900" dirty="0" err="1"/>
              <a:t>Hazards</a:t>
            </a:r>
            <a:r>
              <a:rPr lang="ru-RU" sz="900" dirty="0"/>
              <a:t> </a:t>
            </a:r>
            <a:r>
              <a:rPr lang="ru-RU" sz="900" dirty="0" err="1"/>
              <a:t>Warning</a:t>
            </a:r>
            <a:r>
              <a:rPr lang="ru-RU" sz="900" dirty="0"/>
              <a:t> </a:t>
            </a:r>
            <a:r>
              <a:rPr lang="ru-RU" sz="900" dirty="0" err="1"/>
              <a:t>System</a:t>
            </a:r>
            <a:r>
              <a:rPr lang="ru-RU" sz="900" dirty="0"/>
              <a:t> </a:t>
            </a:r>
            <a:r>
              <a:rPr lang="ru-RU" sz="900" dirty="0" err="1"/>
              <a:t>for</a:t>
            </a:r>
            <a:r>
              <a:rPr lang="ru-RU" sz="900" dirty="0"/>
              <a:t> </a:t>
            </a:r>
            <a:r>
              <a:rPr lang="ru-RU" sz="900" dirty="0" err="1"/>
              <a:t>the</a:t>
            </a:r>
            <a:r>
              <a:rPr lang="ru-RU" sz="900" dirty="0"/>
              <a:t> </a:t>
            </a:r>
            <a:r>
              <a:rPr lang="ru-RU" sz="900" dirty="0" err="1"/>
              <a:t>Caribbean</a:t>
            </a:r>
            <a:r>
              <a:rPr lang="ru-RU" sz="900" dirty="0"/>
              <a:t> </a:t>
            </a:r>
            <a:r>
              <a:rPr lang="ru-RU" sz="900" dirty="0" err="1"/>
              <a:t>and</a:t>
            </a:r>
            <a:r>
              <a:rPr lang="ru-RU" sz="900" dirty="0"/>
              <a:t> </a:t>
            </a:r>
            <a:r>
              <a:rPr lang="ru-RU" sz="900" dirty="0" err="1"/>
              <a:t>Adjacent</a:t>
            </a:r>
            <a:r>
              <a:rPr lang="ru-RU" sz="900" dirty="0"/>
              <a:t> </a:t>
            </a:r>
            <a:r>
              <a:rPr lang="ru-RU" sz="900" dirty="0" err="1"/>
              <a:t>Regions</a:t>
            </a:r>
            <a:endParaRPr lang="ru-RU" sz="900" dirty="0"/>
          </a:p>
          <a:p>
            <a:endParaRPr lang="ru-RU" sz="900" dirty="0"/>
          </a:p>
          <a:p>
            <a:r>
              <a:rPr lang="ru-RU" sz="900" dirty="0" err="1"/>
              <a:t>Service</a:t>
            </a:r>
            <a:r>
              <a:rPr lang="ru-RU" sz="900" dirty="0"/>
              <a:t> </a:t>
            </a:r>
            <a:r>
              <a:rPr lang="ru-RU" sz="900" dirty="0" err="1"/>
              <a:t>provided</a:t>
            </a:r>
            <a:r>
              <a:rPr lang="ru-RU" sz="900" dirty="0"/>
              <a:t> </a:t>
            </a:r>
            <a:r>
              <a:rPr lang="ru-RU" sz="900" dirty="0" err="1"/>
              <a:t>by</a:t>
            </a:r>
            <a:r>
              <a:rPr lang="ru-RU" sz="900" dirty="0"/>
              <a:t> </a:t>
            </a:r>
          </a:p>
          <a:p>
            <a:r>
              <a:rPr lang="ru-RU" sz="900" b="1" dirty="0"/>
              <a:t>PTWC</a:t>
            </a:r>
            <a:r>
              <a:rPr lang="ru-RU" sz="900" dirty="0"/>
              <a:t> </a:t>
            </a:r>
            <a:br>
              <a:rPr lang="ru-RU" sz="900" dirty="0"/>
            </a:br>
            <a:r>
              <a:rPr lang="ru-RU" sz="900" dirty="0" err="1"/>
              <a:t>Pacific</a:t>
            </a:r>
            <a:r>
              <a:rPr lang="ru-RU" sz="900" dirty="0"/>
              <a:t> </a:t>
            </a:r>
            <a:r>
              <a:rPr lang="ru-RU" sz="900" dirty="0" err="1"/>
              <a:t>Tsunami</a:t>
            </a:r>
            <a:r>
              <a:rPr lang="ru-RU" sz="900" dirty="0"/>
              <a:t> </a:t>
            </a:r>
            <a:r>
              <a:rPr lang="ru-RU" sz="900" dirty="0" err="1"/>
              <a:t>Warning</a:t>
            </a:r>
            <a:r>
              <a:rPr lang="ru-RU" sz="900" dirty="0"/>
              <a:t> </a:t>
            </a:r>
            <a:r>
              <a:rPr lang="ru-RU" sz="900" dirty="0" err="1"/>
              <a:t>Center</a:t>
            </a:r>
            <a:r>
              <a:rPr lang="ru-RU" sz="900" dirty="0"/>
              <a:t> </a:t>
            </a:r>
          </a:p>
          <a:p>
            <a:endParaRPr lang="ru-RU" sz="900" dirty="0"/>
          </a:p>
          <a:p>
            <a:r>
              <a:rPr lang="ru-RU" sz="900" b="1" dirty="0" err="1"/>
              <a:t>Planned</a:t>
            </a:r>
            <a:endParaRPr lang="ru-RU" sz="900" b="1" dirty="0"/>
          </a:p>
        </p:txBody>
      </p:sp>
      <p:cxnSp>
        <p:nvCxnSpPr>
          <p:cNvPr id="11" name="Прямая соединительная линия 10">
            <a:extLst>
              <a:ext uri="{FF2B5EF4-FFF2-40B4-BE49-F238E27FC236}">
                <a16:creationId xmlns:a16="http://schemas.microsoft.com/office/drawing/2014/main" id="{21BF74AD-D8D8-4C37-9868-3D56DDFA5660}"/>
              </a:ext>
            </a:extLst>
          </p:cNvPr>
          <p:cNvCxnSpPr/>
          <p:nvPr/>
        </p:nvCxnSpPr>
        <p:spPr>
          <a:xfrm>
            <a:off x="10292742" y="3544023"/>
            <a:ext cx="163218" cy="0"/>
          </a:xfrm>
          <a:prstGeom prst="line">
            <a:avLst/>
          </a:prstGeom>
          <a:ln w="76200">
            <a:solidFill>
              <a:srgbClr val="F0871A"/>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525CBD86-A43B-40A3-8472-E04C9F2F393C}"/>
              </a:ext>
            </a:extLst>
          </p:cNvPr>
          <p:cNvCxnSpPr/>
          <p:nvPr/>
        </p:nvCxnSpPr>
        <p:spPr>
          <a:xfrm>
            <a:off x="10292742" y="3963711"/>
            <a:ext cx="163218" cy="0"/>
          </a:xfrm>
          <a:prstGeom prst="line">
            <a:avLst/>
          </a:prstGeom>
          <a:ln w="50800">
            <a:solidFill>
              <a:srgbClr val="FED7A6"/>
            </a:solidFill>
          </a:ln>
        </p:spPr>
        <p:style>
          <a:lnRef idx="1">
            <a:schemeClr val="accent1"/>
          </a:lnRef>
          <a:fillRef idx="0">
            <a:schemeClr val="accent1"/>
          </a:fillRef>
          <a:effectRef idx="0">
            <a:schemeClr val="accent1"/>
          </a:effectRef>
          <a:fontRef idx="minor">
            <a:schemeClr val="tx1"/>
          </a:fontRef>
        </p:style>
      </p:cxnSp>
      <p:sp>
        <p:nvSpPr>
          <p:cNvPr id="13" name="Прямоугольник 12">
            <a:extLst>
              <a:ext uri="{FF2B5EF4-FFF2-40B4-BE49-F238E27FC236}">
                <a16:creationId xmlns:a16="http://schemas.microsoft.com/office/drawing/2014/main" id="{CC8A0571-37DF-4089-8E12-89CEDAAEF67B}"/>
              </a:ext>
            </a:extLst>
          </p:cNvPr>
          <p:cNvSpPr/>
          <p:nvPr/>
        </p:nvSpPr>
        <p:spPr>
          <a:xfrm>
            <a:off x="0" y="704331"/>
            <a:ext cx="12192000" cy="584775"/>
          </a:xfrm>
          <a:prstGeom prst="rect">
            <a:avLst/>
          </a:prstGeom>
        </p:spPr>
        <p:txBody>
          <a:bodyPr wrap="square">
            <a:spAutoFit/>
          </a:bodyPr>
          <a:lstStyle/>
          <a:p>
            <a:pPr algn="ctr"/>
            <a:r>
              <a:rPr lang="ru-RU" sz="1600" dirty="0" err="1"/>
              <a:t>Intergovernmental</a:t>
            </a:r>
            <a:r>
              <a:rPr lang="ru-RU" sz="1600" dirty="0"/>
              <a:t> </a:t>
            </a:r>
            <a:r>
              <a:rPr lang="ru-RU" sz="1600" dirty="0" err="1"/>
              <a:t>Oceanographic</a:t>
            </a:r>
            <a:r>
              <a:rPr lang="ru-RU" sz="1600" dirty="0"/>
              <a:t> </a:t>
            </a:r>
            <a:r>
              <a:rPr lang="ru-RU" sz="1600" dirty="0" err="1"/>
              <a:t>Commission</a:t>
            </a:r>
            <a:r>
              <a:rPr lang="ru-RU" sz="1600" dirty="0"/>
              <a:t> </a:t>
            </a:r>
            <a:r>
              <a:rPr lang="ru-RU" sz="1600" dirty="0" err="1"/>
              <a:t>of</a:t>
            </a:r>
            <a:r>
              <a:rPr lang="ru-RU" sz="1600" dirty="0"/>
              <a:t> UNESCO</a:t>
            </a:r>
          </a:p>
          <a:p>
            <a:pPr algn="ctr"/>
            <a:r>
              <a:rPr lang="ru-RU" sz="1600" dirty="0"/>
              <a:t>2021 www.ioc-tsunami.org</a:t>
            </a:r>
          </a:p>
        </p:txBody>
      </p:sp>
      <p:sp>
        <p:nvSpPr>
          <p:cNvPr id="14" name="Прямоугольник 13">
            <a:extLst>
              <a:ext uri="{FF2B5EF4-FFF2-40B4-BE49-F238E27FC236}">
                <a16:creationId xmlns:a16="http://schemas.microsoft.com/office/drawing/2014/main" id="{4F3ABEA4-77F6-4528-AD5E-4EF6E77039CD}"/>
              </a:ext>
            </a:extLst>
          </p:cNvPr>
          <p:cNvSpPr/>
          <p:nvPr/>
        </p:nvSpPr>
        <p:spPr>
          <a:xfrm>
            <a:off x="7807285" y="3765190"/>
            <a:ext cx="1777814" cy="2554545"/>
          </a:xfrm>
          <a:prstGeom prst="rect">
            <a:avLst/>
          </a:prstGeom>
        </p:spPr>
        <p:txBody>
          <a:bodyPr wrap="square">
            <a:spAutoFit/>
          </a:bodyPr>
          <a:lstStyle/>
          <a:p>
            <a:r>
              <a:rPr lang="ru-RU" sz="1600" b="1" dirty="0"/>
              <a:t>PTWS </a:t>
            </a:r>
          </a:p>
          <a:p>
            <a:r>
              <a:rPr lang="ru-RU" sz="900" dirty="0" err="1"/>
              <a:t>Pacic</a:t>
            </a:r>
            <a:r>
              <a:rPr lang="ru-RU" sz="900" dirty="0"/>
              <a:t> </a:t>
            </a:r>
            <a:r>
              <a:rPr lang="ru-RU" sz="900" dirty="0" err="1"/>
              <a:t>Tsunami</a:t>
            </a:r>
            <a:r>
              <a:rPr lang="ru-RU" sz="900" dirty="0"/>
              <a:t> </a:t>
            </a:r>
            <a:r>
              <a:rPr lang="ru-RU" sz="900" dirty="0" err="1"/>
              <a:t>Warning</a:t>
            </a:r>
            <a:r>
              <a:rPr lang="ru-RU" sz="900" dirty="0"/>
              <a:t> </a:t>
            </a:r>
            <a:br>
              <a:rPr lang="en-US" sz="900" dirty="0"/>
            </a:br>
            <a:r>
              <a:rPr lang="ru-RU" sz="900" dirty="0" err="1"/>
              <a:t>and</a:t>
            </a:r>
            <a:r>
              <a:rPr lang="ru-RU" sz="900" dirty="0"/>
              <a:t> </a:t>
            </a:r>
            <a:r>
              <a:rPr lang="ru-RU" sz="900" dirty="0" err="1"/>
              <a:t>Mitigation</a:t>
            </a:r>
            <a:r>
              <a:rPr lang="ru-RU" sz="900" dirty="0"/>
              <a:t> </a:t>
            </a:r>
            <a:r>
              <a:rPr lang="ru-RU" sz="900" dirty="0" err="1"/>
              <a:t>System</a:t>
            </a:r>
            <a:endParaRPr lang="ru-RU" sz="900" dirty="0"/>
          </a:p>
          <a:p>
            <a:endParaRPr lang="ru-RU" sz="900" dirty="0"/>
          </a:p>
          <a:p>
            <a:r>
              <a:rPr lang="ru-RU" sz="900" b="1" dirty="0"/>
              <a:t>NWPTAC/JMA </a:t>
            </a:r>
          </a:p>
          <a:p>
            <a:r>
              <a:rPr lang="ru-RU" sz="900" dirty="0" err="1"/>
              <a:t>Northwest</a:t>
            </a:r>
            <a:r>
              <a:rPr lang="ru-RU" sz="900" dirty="0"/>
              <a:t> </a:t>
            </a:r>
            <a:r>
              <a:rPr lang="ru-RU" sz="900" dirty="0" err="1"/>
              <a:t>Pacific</a:t>
            </a:r>
            <a:r>
              <a:rPr lang="ru-RU" sz="900" dirty="0"/>
              <a:t> </a:t>
            </a:r>
            <a:r>
              <a:rPr lang="ru-RU" sz="900" dirty="0" err="1"/>
              <a:t>Tsunami</a:t>
            </a:r>
            <a:r>
              <a:rPr lang="ru-RU" sz="900" dirty="0"/>
              <a:t> </a:t>
            </a:r>
            <a:r>
              <a:rPr lang="ru-RU" sz="900" dirty="0" err="1"/>
              <a:t>Advisory</a:t>
            </a:r>
            <a:r>
              <a:rPr lang="ru-RU" sz="900" dirty="0"/>
              <a:t> </a:t>
            </a:r>
            <a:r>
              <a:rPr lang="ru-RU" sz="900" dirty="0" err="1"/>
              <a:t>Center</a:t>
            </a:r>
            <a:r>
              <a:rPr lang="ru-RU" sz="900" dirty="0"/>
              <a:t> / </a:t>
            </a:r>
          </a:p>
          <a:p>
            <a:r>
              <a:rPr lang="ru-RU" sz="900" dirty="0" err="1"/>
              <a:t>Japan</a:t>
            </a:r>
            <a:r>
              <a:rPr lang="ru-RU" sz="900" dirty="0"/>
              <a:t> </a:t>
            </a:r>
            <a:r>
              <a:rPr lang="ru-RU" sz="900" dirty="0" err="1"/>
              <a:t>Meteorological</a:t>
            </a:r>
            <a:r>
              <a:rPr lang="ru-RU" sz="900" dirty="0"/>
              <a:t> </a:t>
            </a:r>
            <a:r>
              <a:rPr lang="ru-RU" sz="900" dirty="0" err="1"/>
              <a:t>Agency</a:t>
            </a:r>
            <a:endParaRPr lang="ru-RU" sz="900" dirty="0"/>
          </a:p>
          <a:p>
            <a:endParaRPr lang="ru-RU" sz="900" dirty="0"/>
          </a:p>
          <a:p>
            <a:r>
              <a:rPr lang="ru-RU" sz="900" b="1" dirty="0"/>
              <a:t>PTWC</a:t>
            </a:r>
            <a:r>
              <a:rPr lang="ru-RU" sz="900" dirty="0"/>
              <a:t> </a:t>
            </a:r>
          </a:p>
          <a:p>
            <a:r>
              <a:rPr lang="ru-RU" sz="900" dirty="0" err="1"/>
              <a:t>Pacific</a:t>
            </a:r>
            <a:r>
              <a:rPr lang="ru-RU" sz="900" dirty="0"/>
              <a:t> </a:t>
            </a:r>
            <a:r>
              <a:rPr lang="ru-RU" sz="900" dirty="0" err="1"/>
              <a:t>Tsunami</a:t>
            </a:r>
            <a:r>
              <a:rPr lang="ru-RU" sz="900" dirty="0"/>
              <a:t> </a:t>
            </a:r>
            <a:r>
              <a:rPr lang="ru-RU" sz="900" dirty="0" err="1"/>
              <a:t>Warning</a:t>
            </a:r>
            <a:r>
              <a:rPr lang="ru-RU" sz="900" dirty="0"/>
              <a:t> </a:t>
            </a:r>
            <a:r>
              <a:rPr lang="ru-RU" sz="900" dirty="0" err="1"/>
              <a:t>Center</a:t>
            </a:r>
            <a:endParaRPr lang="ru-RU" sz="900" dirty="0"/>
          </a:p>
          <a:p>
            <a:endParaRPr lang="ru-RU" sz="900" dirty="0"/>
          </a:p>
          <a:p>
            <a:r>
              <a:rPr lang="ru-RU" sz="900" b="1" dirty="0"/>
              <a:t>SCSTAC/NMEFC </a:t>
            </a:r>
          </a:p>
          <a:p>
            <a:r>
              <a:rPr lang="ru-RU" sz="900" dirty="0" err="1"/>
              <a:t>South</a:t>
            </a:r>
            <a:r>
              <a:rPr lang="ru-RU" sz="900" dirty="0"/>
              <a:t> </a:t>
            </a:r>
            <a:r>
              <a:rPr lang="ru-RU" sz="900" dirty="0" err="1"/>
              <a:t>China</a:t>
            </a:r>
            <a:r>
              <a:rPr lang="ru-RU" sz="900" dirty="0"/>
              <a:t> </a:t>
            </a:r>
            <a:r>
              <a:rPr lang="ru-RU" sz="900" dirty="0" err="1"/>
              <a:t>Sea</a:t>
            </a:r>
            <a:r>
              <a:rPr lang="ru-RU" sz="900" dirty="0"/>
              <a:t> </a:t>
            </a:r>
            <a:r>
              <a:rPr lang="ru-RU" sz="900" dirty="0" err="1"/>
              <a:t>Tsunami</a:t>
            </a:r>
            <a:r>
              <a:rPr lang="ru-RU" sz="900" dirty="0"/>
              <a:t> </a:t>
            </a:r>
            <a:r>
              <a:rPr lang="ru-RU" sz="900" dirty="0" err="1"/>
              <a:t>Advisory</a:t>
            </a:r>
            <a:r>
              <a:rPr lang="ru-RU" sz="900" dirty="0"/>
              <a:t> </a:t>
            </a:r>
            <a:r>
              <a:rPr lang="ru-RU" sz="900" dirty="0" err="1"/>
              <a:t>Center</a:t>
            </a:r>
            <a:r>
              <a:rPr lang="ru-RU" sz="900" dirty="0"/>
              <a:t> / </a:t>
            </a:r>
          </a:p>
          <a:p>
            <a:r>
              <a:rPr lang="ru-RU" sz="900" dirty="0" err="1"/>
              <a:t>National</a:t>
            </a:r>
            <a:r>
              <a:rPr lang="ru-RU" sz="900" dirty="0"/>
              <a:t> </a:t>
            </a:r>
            <a:r>
              <a:rPr lang="ru-RU" sz="900" dirty="0" err="1"/>
              <a:t>Marine</a:t>
            </a:r>
            <a:r>
              <a:rPr lang="ru-RU" sz="900" dirty="0"/>
              <a:t> </a:t>
            </a:r>
            <a:r>
              <a:rPr lang="ru-RU" sz="900" dirty="0" err="1"/>
              <a:t>Environmental</a:t>
            </a:r>
            <a:r>
              <a:rPr lang="ru-RU" sz="900" dirty="0"/>
              <a:t> </a:t>
            </a:r>
            <a:r>
              <a:rPr lang="ru-RU" sz="900" dirty="0" err="1"/>
              <a:t>Forecasting</a:t>
            </a:r>
            <a:r>
              <a:rPr lang="ru-RU" sz="900" dirty="0"/>
              <a:t> </a:t>
            </a:r>
            <a:r>
              <a:rPr lang="ru-RU" sz="900" dirty="0" err="1"/>
              <a:t>Center</a:t>
            </a:r>
            <a:r>
              <a:rPr lang="ru-RU" sz="900" dirty="0"/>
              <a:t> </a:t>
            </a:r>
            <a:r>
              <a:rPr lang="ru-RU" sz="900" dirty="0" err="1"/>
              <a:t>of</a:t>
            </a:r>
            <a:r>
              <a:rPr lang="ru-RU" sz="900" dirty="0"/>
              <a:t> P. R. </a:t>
            </a:r>
            <a:r>
              <a:rPr lang="ru-RU" sz="900" dirty="0" err="1"/>
              <a:t>China</a:t>
            </a:r>
            <a:endParaRPr lang="ru-RU" sz="900" dirty="0"/>
          </a:p>
        </p:txBody>
      </p:sp>
      <p:cxnSp>
        <p:nvCxnSpPr>
          <p:cNvPr id="15" name="Прямая соединительная линия 14">
            <a:extLst>
              <a:ext uri="{FF2B5EF4-FFF2-40B4-BE49-F238E27FC236}">
                <a16:creationId xmlns:a16="http://schemas.microsoft.com/office/drawing/2014/main" id="{D8D216E9-ED47-41B0-97AB-F95A8B3A8E3B}"/>
              </a:ext>
            </a:extLst>
          </p:cNvPr>
          <p:cNvCxnSpPr/>
          <p:nvPr/>
        </p:nvCxnSpPr>
        <p:spPr>
          <a:xfrm>
            <a:off x="7662478" y="4547441"/>
            <a:ext cx="163218" cy="0"/>
          </a:xfrm>
          <a:prstGeom prst="line">
            <a:avLst/>
          </a:prstGeom>
          <a:ln w="76200">
            <a:solidFill>
              <a:srgbClr val="F9D6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F4755EB7-71D9-40C9-9CA8-82584CD8ED2C}"/>
              </a:ext>
            </a:extLst>
          </p:cNvPr>
          <p:cNvCxnSpPr/>
          <p:nvPr/>
        </p:nvCxnSpPr>
        <p:spPr>
          <a:xfrm>
            <a:off x="7662478" y="5223167"/>
            <a:ext cx="163218" cy="0"/>
          </a:xfrm>
          <a:prstGeom prst="line">
            <a:avLst/>
          </a:prstGeom>
          <a:ln w="76200">
            <a:solidFill>
              <a:srgbClr val="F0871A"/>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DC0B56EA-C774-4586-A724-02FAD25AD1AC}"/>
              </a:ext>
            </a:extLst>
          </p:cNvPr>
          <p:cNvCxnSpPr/>
          <p:nvPr/>
        </p:nvCxnSpPr>
        <p:spPr>
          <a:xfrm>
            <a:off x="7662478" y="5649632"/>
            <a:ext cx="163218" cy="0"/>
          </a:xfrm>
          <a:prstGeom prst="line">
            <a:avLst/>
          </a:prstGeom>
          <a:ln w="76200">
            <a:solidFill>
              <a:srgbClr val="C6A984"/>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a:extLst>
              <a:ext uri="{FF2B5EF4-FFF2-40B4-BE49-F238E27FC236}">
                <a16:creationId xmlns:a16="http://schemas.microsoft.com/office/drawing/2014/main" id="{3289BDAD-EE54-4763-BCEB-8D4DFFA92B71}"/>
              </a:ext>
            </a:extLst>
          </p:cNvPr>
          <p:cNvSpPr/>
          <p:nvPr/>
        </p:nvSpPr>
        <p:spPr>
          <a:xfrm>
            <a:off x="4256951" y="4734686"/>
            <a:ext cx="2505481" cy="1585049"/>
          </a:xfrm>
          <a:prstGeom prst="rect">
            <a:avLst/>
          </a:prstGeom>
        </p:spPr>
        <p:txBody>
          <a:bodyPr wrap="square">
            <a:spAutoFit/>
          </a:bodyPr>
          <a:lstStyle/>
          <a:p>
            <a:r>
              <a:rPr lang="ru-RU" sz="1600" b="1" dirty="0"/>
              <a:t>IOTWMS </a:t>
            </a:r>
          </a:p>
          <a:p>
            <a:r>
              <a:rPr lang="ru-RU" sz="900" dirty="0" err="1"/>
              <a:t>Indian</a:t>
            </a:r>
            <a:r>
              <a:rPr lang="ru-RU" sz="900" dirty="0"/>
              <a:t> </a:t>
            </a:r>
            <a:r>
              <a:rPr lang="ru-RU" sz="900" dirty="0" err="1"/>
              <a:t>Ocean</a:t>
            </a:r>
            <a:r>
              <a:rPr lang="ru-RU" sz="900" dirty="0"/>
              <a:t> </a:t>
            </a:r>
            <a:r>
              <a:rPr lang="ru-RU" sz="900" dirty="0" err="1"/>
              <a:t>Tsunami</a:t>
            </a:r>
            <a:r>
              <a:rPr lang="ru-RU" sz="900" dirty="0"/>
              <a:t> </a:t>
            </a:r>
            <a:br>
              <a:rPr lang="en-US" sz="900" dirty="0"/>
            </a:br>
            <a:r>
              <a:rPr lang="ru-RU" sz="900" dirty="0" err="1"/>
              <a:t>Warning</a:t>
            </a:r>
            <a:r>
              <a:rPr lang="ru-RU" sz="900" dirty="0"/>
              <a:t> </a:t>
            </a:r>
            <a:r>
              <a:rPr lang="ru-RU" sz="900" dirty="0" err="1"/>
              <a:t>and</a:t>
            </a:r>
            <a:r>
              <a:rPr lang="ru-RU" sz="900" dirty="0"/>
              <a:t> </a:t>
            </a:r>
            <a:r>
              <a:rPr lang="ru-RU" sz="900" dirty="0" err="1"/>
              <a:t>Mitigation</a:t>
            </a:r>
            <a:r>
              <a:rPr lang="ru-RU" sz="900" dirty="0"/>
              <a:t> </a:t>
            </a:r>
            <a:r>
              <a:rPr lang="ru-RU" sz="900" dirty="0" err="1"/>
              <a:t>System</a:t>
            </a:r>
            <a:endParaRPr lang="ru-RU" sz="900" dirty="0"/>
          </a:p>
          <a:p>
            <a:endParaRPr lang="ru-RU" sz="900" dirty="0"/>
          </a:p>
          <a:p>
            <a:r>
              <a:rPr lang="ru-RU" sz="900" b="1" dirty="0" err="1"/>
              <a:t>InaRTSP</a:t>
            </a:r>
            <a:r>
              <a:rPr lang="ru-RU" sz="900" dirty="0"/>
              <a:t> </a:t>
            </a:r>
          </a:p>
          <a:p>
            <a:r>
              <a:rPr lang="ru-RU" sz="900" dirty="0" err="1"/>
              <a:t>Indonesian</a:t>
            </a:r>
            <a:r>
              <a:rPr lang="ru-RU" sz="900" dirty="0"/>
              <a:t> </a:t>
            </a:r>
            <a:r>
              <a:rPr lang="ru-RU" sz="900" dirty="0" err="1"/>
              <a:t>Regional</a:t>
            </a:r>
            <a:r>
              <a:rPr lang="ru-RU" sz="900" dirty="0"/>
              <a:t> </a:t>
            </a:r>
            <a:r>
              <a:rPr lang="ru-RU" sz="900" dirty="0" err="1"/>
              <a:t>Tsunami</a:t>
            </a:r>
            <a:r>
              <a:rPr lang="ru-RU" sz="900" dirty="0"/>
              <a:t> </a:t>
            </a:r>
            <a:r>
              <a:rPr lang="ru-RU" sz="900" dirty="0" err="1"/>
              <a:t>Service</a:t>
            </a:r>
            <a:r>
              <a:rPr lang="ru-RU" sz="900" dirty="0"/>
              <a:t> </a:t>
            </a:r>
            <a:r>
              <a:rPr lang="ru-RU" sz="900" dirty="0" err="1"/>
              <a:t>Provider</a:t>
            </a:r>
            <a:r>
              <a:rPr lang="ru-RU" sz="900" dirty="0"/>
              <a:t> </a:t>
            </a:r>
          </a:p>
          <a:p>
            <a:r>
              <a:rPr lang="ru-RU" sz="900" b="1" dirty="0"/>
              <a:t>ITEWC</a:t>
            </a:r>
            <a:r>
              <a:rPr lang="ru-RU" sz="900" dirty="0"/>
              <a:t> </a:t>
            </a:r>
          </a:p>
          <a:p>
            <a:r>
              <a:rPr lang="ru-RU" sz="900" dirty="0" err="1"/>
              <a:t>Indian</a:t>
            </a:r>
            <a:r>
              <a:rPr lang="ru-RU" sz="900" dirty="0"/>
              <a:t> </a:t>
            </a:r>
            <a:r>
              <a:rPr lang="ru-RU" sz="900" dirty="0" err="1"/>
              <a:t>Tsunami</a:t>
            </a:r>
            <a:r>
              <a:rPr lang="ru-RU" sz="900" dirty="0"/>
              <a:t> </a:t>
            </a:r>
            <a:r>
              <a:rPr lang="ru-RU" sz="900" dirty="0" err="1"/>
              <a:t>Early</a:t>
            </a:r>
            <a:r>
              <a:rPr lang="ru-RU" sz="900" dirty="0"/>
              <a:t> </a:t>
            </a:r>
            <a:r>
              <a:rPr lang="ru-RU" sz="900" dirty="0" err="1"/>
              <a:t>Warning</a:t>
            </a:r>
            <a:r>
              <a:rPr lang="ru-RU" sz="900" dirty="0"/>
              <a:t> </a:t>
            </a:r>
            <a:r>
              <a:rPr lang="ru-RU" sz="900" dirty="0" err="1"/>
              <a:t>Centre</a:t>
            </a:r>
            <a:r>
              <a:rPr lang="ru-RU" sz="900" dirty="0"/>
              <a:t> </a:t>
            </a:r>
          </a:p>
          <a:p>
            <a:r>
              <a:rPr lang="ru-RU" sz="900" b="1" dirty="0"/>
              <a:t>JATWC </a:t>
            </a:r>
          </a:p>
          <a:p>
            <a:r>
              <a:rPr lang="ru-RU" sz="900" dirty="0" err="1"/>
              <a:t>Joint</a:t>
            </a:r>
            <a:r>
              <a:rPr lang="ru-RU" sz="900" dirty="0"/>
              <a:t> </a:t>
            </a:r>
            <a:r>
              <a:rPr lang="ru-RU" sz="900" dirty="0" err="1"/>
              <a:t>Australian</a:t>
            </a:r>
            <a:r>
              <a:rPr lang="ru-RU" sz="900" dirty="0"/>
              <a:t> </a:t>
            </a:r>
            <a:r>
              <a:rPr lang="ru-RU" sz="900" dirty="0" err="1"/>
              <a:t>Tsunami</a:t>
            </a:r>
            <a:r>
              <a:rPr lang="ru-RU" sz="900" dirty="0"/>
              <a:t> </a:t>
            </a:r>
            <a:r>
              <a:rPr lang="ru-RU" sz="900" dirty="0" err="1"/>
              <a:t>Warning</a:t>
            </a:r>
            <a:r>
              <a:rPr lang="ru-RU" sz="900" dirty="0"/>
              <a:t> </a:t>
            </a:r>
            <a:r>
              <a:rPr lang="ru-RU" sz="900" dirty="0" err="1"/>
              <a:t>Centre</a:t>
            </a:r>
            <a:endParaRPr lang="ru-RU" sz="900" dirty="0"/>
          </a:p>
        </p:txBody>
      </p:sp>
      <p:cxnSp>
        <p:nvCxnSpPr>
          <p:cNvPr id="20" name="Прямая соединительная линия 19">
            <a:extLst>
              <a:ext uri="{FF2B5EF4-FFF2-40B4-BE49-F238E27FC236}">
                <a16:creationId xmlns:a16="http://schemas.microsoft.com/office/drawing/2014/main" id="{06B00950-CA14-43FC-A516-A9DE90CC1377}"/>
              </a:ext>
            </a:extLst>
          </p:cNvPr>
          <p:cNvCxnSpPr>
            <a:cxnSpLocks/>
          </p:cNvCxnSpPr>
          <p:nvPr/>
        </p:nvCxnSpPr>
        <p:spPr>
          <a:xfrm>
            <a:off x="4099870" y="5521073"/>
            <a:ext cx="163218" cy="0"/>
          </a:xfrm>
          <a:prstGeom prst="line">
            <a:avLst/>
          </a:prstGeom>
          <a:ln w="76200">
            <a:solidFill>
              <a:srgbClr val="83B5CE"/>
            </a:solidFill>
          </a:ln>
        </p:spPr>
        <p:style>
          <a:lnRef idx="1">
            <a:schemeClr val="accent1"/>
          </a:lnRef>
          <a:fillRef idx="0">
            <a:schemeClr val="accent1"/>
          </a:fillRef>
          <a:effectRef idx="0">
            <a:schemeClr val="accent1"/>
          </a:effectRef>
          <a:fontRef idx="minor">
            <a:schemeClr val="tx1"/>
          </a:fontRef>
        </p:style>
      </p:cxnSp>
      <p:sp>
        <p:nvSpPr>
          <p:cNvPr id="21" name="Прямоугольник 20">
            <a:extLst>
              <a:ext uri="{FF2B5EF4-FFF2-40B4-BE49-F238E27FC236}">
                <a16:creationId xmlns:a16="http://schemas.microsoft.com/office/drawing/2014/main" id="{9DB7C6E5-A70F-40FA-9AB4-EBDC20AC52E0}"/>
              </a:ext>
            </a:extLst>
          </p:cNvPr>
          <p:cNvSpPr/>
          <p:nvPr/>
        </p:nvSpPr>
        <p:spPr>
          <a:xfrm>
            <a:off x="1687468" y="5489924"/>
            <a:ext cx="2338110" cy="784830"/>
          </a:xfrm>
          <a:prstGeom prst="rect">
            <a:avLst/>
          </a:prstGeom>
        </p:spPr>
        <p:txBody>
          <a:bodyPr wrap="square">
            <a:spAutoFit/>
          </a:bodyPr>
          <a:lstStyle/>
          <a:p>
            <a:r>
              <a:rPr lang="ru-RU" sz="900" dirty="0" err="1"/>
              <a:t>Service</a:t>
            </a:r>
            <a:r>
              <a:rPr lang="ru-RU" sz="900" dirty="0"/>
              <a:t> </a:t>
            </a:r>
            <a:r>
              <a:rPr lang="ru-RU" sz="900" dirty="0" err="1"/>
              <a:t>is</a:t>
            </a:r>
            <a:r>
              <a:rPr lang="ru-RU" sz="900" dirty="0"/>
              <a:t> </a:t>
            </a:r>
            <a:r>
              <a:rPr lang="ru-RU" sz="900" dirty="0" err="1"/>
              <a:t>provided</a:t>
            </a:r>
            <a:r>
              <a:rPr lang="ru-RU" sz="900" dirty="0"/>
              <a:t> </a:t>
            </a:r>
            <a:r>
              <a:rPr lang="ru-RU" sz="900" dirty="0" err="1"/>
              <a:t>by</a:t>
            </a:r>
            <a:r>
              <a:rPr lang="ru-RU" sz="900" dirty="0"/>
              <a:t> </a:t>
            </a:r>
            <a:r>
              <a:rPr lang="ru-RU" sz="900" dirty="0" err="1"/>
              <a:t>the</a:t>
            </a:r>
            <a:r>
              <a:rPr lang="ru-RU" sz="900" dirty="0"/>
              <a:t> </a:t>
            </a:r>
          </a:p>
          <a:p>
            <a:r>
              <a:rPr lang="ru-RU" sz="900" b="1" dirty="0" err="1"/>
              <a:t>InaTEWS</a:t>
            </a:r>
            <a:r>
              <a:rPr lang="ru-RU" sz="900" dirty="0"/>
              <a:t> </a:t>
            </a:r>
          </a:p>
          <a:p>
            <a:r>
              <a:rPr lang="ru-RU" sz="900" dirty="0" err="1"/>
              <a:t>Indonesian</a:t>
            </a:r>
            <a:r>
              <a:rPr lang="ru-RU" sz="900" dirty="0"/>
              <a:t> </a:t>
            </a:r>
            <a:r>
              <a:rPr lang="ru-RU" sz="900" dirty="0" err="1"/>
              <a:t>Tsunami</a:t>
            </a:r>
            <a:r>
              <a:rPr lang="ru-RU" sz="900" dirty="0"/>
              <a:t> </a:t>
            </a:r>
            <a:r>
              <a:rPr lang="ru-RU" sz="900" dirty="0" err="1"/>
              <a:t>Early</a:t>
            </a:r>
            <a:r>
              <a:rPr lang="ru-RU" sz="900" dirty="0"/>
              <a:t> </a:t>
            </a:r>
            <a:r>
              <a:rPr lang="ru-RU" sz="900" dirty="0" err="1"/>
              <a:t>Warning</a:t>
            </a:r>
            <a:r>
              <a:rPr lang="ru-RU" sz="900" dirty="0"/>
              <a:t> </a:t>
            </a:r>
            <a:r>
              <a:rPr lang="ru-RU" sz="900" dirty="0" err="1"/>
              <a:t>System</a:t>
            </a:r>
            <a:r>
              <a:rPr lang="ru-RU" sz="900" dirty="0"/>
              <a:t> </a:t>
            </a:r>
            <a:r>
              <a:rPr lang="ru-RU" sz="900" dirty="0" err="1"/>
              <a:t>at</a:t>
            </a:r>
            <a:r>
              <a:rPr lang="ru-RU" sz="900" dirty="0"/>
              <a:t> </a:t>
            </a:r>
            <a:r>
              <a:rPr lang="ru-RU" sz="900" dirty="0" err="1"/>
              <a:t>the</a:t>
            </a:r>
            <a:r>
              <a:rPr lang="ru-RU" sz="900" dirty="0"/>
              <a:t> BMKG, </a:t>
            </a:r>
            <a:r>
              <a:rPr lang="ru-RU" sz="900" dirty="0" err="1"/>
              <a:t>outside</a:t>
            </a:r>
            <a:r>
              <a:rPr lang="ru-RU" sz="900" dirty="0"/>
              <a:t> </a:t>
            </a:r>
            <a:r>
              <a:rPr lang="ru-RU" sz="900" dirty="0" err="1"/>
              <a:t>the</a:t>
            </a:r>
            <a:r>
              <a:rPr lang="ru-RU" sz="900" dirty="0"/>
              <a:t> </a:t>
            </a:r>
            <a:r>
              <a:rPr lang="ru-RU" sz="900" dirty="0" err="1"/>
              <a:t>framework</a:t>
            </a:r>
            <a:r>
              <a:rPr lang="ru-RU" sz="900" dirty="0"/>
              <a:t> </a:t>
            </a:r>
            <a:r>
              <a:rPr lang="ru-RU" sz="900" dirty="0" err="1"/>
              <a:t>of</a:t>
            </a:r>
            <a:r>
              <a:rPr lang="ru-RU" sz="900" dirty="0"/>
              <a:t> </a:t>
            </a:r>
            <a:r>
              <a:rPr lang="ru-RU" sz="900" dirty="0" err="1"/>
              <a:t>the</a:t>
            </a:r>
            <a:r>
              <a:rPr lang="ru-RU" sz="900" dirty="0"/>
              <a:t> IOC-</a:t>
            </a:r>
            <a:r>
              <a:rPr lang="ru-RU" sz="900" dirty="0" err="1"/>
              <a:t>coordinated</a:t>
            </a:r>
            <a:r>
              <a:rPr lang="ru-RU" sz="900" dirty="0"/>
              <a:t> </a:t>
            </a:r>
            <a:r>
              <a:rPr lang="ru-RU" sz="900" dirty="0" err="1"/>
              <a:t>tsunami</a:t>
            </a:r>
            <a:r>
              <a:rPr lang="ru-RU" sz="900" dirty="0"/>
              <a:t> </a:t>
            </a:r>
            <a:r>
              <a:rPr lang="ru-RU" sz="900" dirty="0" err="1"/>
              <a:t>warning</a:t>
            </a:r>
            <a:r>
              <a:rPr lang="ru-RU" sz="900" dirty="0"/>
              <a:t> </a:t>
            </a:r>
            <a:r>
              <a:rPr lang="ru-RU" sz="900" dirty="0" err="1"/>
              <a:t>systems</a:t>
            </a:r>
            <a:endParaRPr lang="ru-RU" sz="900" dirty="0"/>
          </a:p>
        </p:txBody>
      </p:sp>
      <p:graphicFrame>
        <p:nvGraphicFramePr>
          <p:cNvPr id="22" name="Объект 21">
            <a:extLst>
              <a:ext uri="{FF2B5EF4-FFF2-40B4-BE49-F238E27FC236}">
                <a16:creationId xmlns:a16="http://schemas.microsoft.com/office/drawing/2014/main" id="{CEE8FB3A-A394-410E-8846-04515F1B4F5C}"/>
              </a:ext>
            </a:extLst>
          </p:cNvPr>
          <p:cNvGraphicFramePr>
            <a:graphicFrameLocks noChangeAspect="1"/>
          </p:cNvGraphicFramePr>
          <p:nvPr/>
        </p:nvGraphicFramePr>
        <p:xfrm>
          <a:off x="1423049" y="5660316"/>
          <a:ext cx="265591" cy="186728"/>
        </p:xfrm>
        <a:graphic>
          <a:graphicData uri="http://schemas.openxmlformats.org/presentationml/2006/ole">
            <mc:AlternateContent xmlns:mc="http://schemas.openxmlformats.org/markup-compatibility/2006">
              <mc:Choice xmlns:v="urn:schemas-microsoft-com:vml" Requires="v">
                <p:oleObj spid="_x0000_s1028" name="CorelDRAW" r:id="rId5" imgW="827912" imgH="582930" progId="CorelDraw.Graphic.21">
                  <p:embed/>
                </p:oleObj>
              </mc:Choice>
              <mc:Fallback>
                <p:oleObj name="CorelDRAW" r:id="rId5" imgW="827912" imgH="582930" progId="CorelDraw.Graphic.21">
                  <p:embed/>
                  <p:pic>
                    <p:nvPicPr>
                      <p:cNvPr id="22" name="Объект 21">
                        <a:extLst>
                          <a:ext uri="{FF2B5EF4-FFF2-40B4-BE49-F238E27FC236}">
                            <a16:creationId xmlns:a16="http://schemas.microsoft.com/office/drawing/2014/main" id="{CEE8FB3A-A394-410E-8846-04515F1B4F5C}"/>
                          </a:ext>
                        </a:extLst>
                      </p:cNvPr>
                      <p:cNvPicPr/>
                      <p:nvPr/>
                    </p:nvPicPr>
                    <p:blipFill>
                      <a:blip r:embed="rId6"/>
                      <a:stretch>
                        <a:fillRect/>
                      </a:stretch>
                    </p:blipFill>
                    <p:spPr>
                      <a:xfrm>
                        <a:off x="1423049" y="5660316"/>
                        <a:ext cx="265591" cy="186728"/>
                      </a:xfrm>
                      <a:prstGeom prst="rect">
                        <a:avLst/>
                      </a:prstGeom>
                    </p:spPr>
                  </p:pic>
                </p:oleObj>
              </mc:Fallback>
            </mc:AlternateContent>
          </a:graphicData>
        </a:graphic>
      </p:graphicFrame>
      <p:cxnSp>
        <p:nvCxnSpPr>
          <p:cNvPr id="23" name="Прямая соединительная линия 22">
            <a:extLst>
              <a:ext uri="{FF2B5EF4-FFF2-40B4-BE49-F238E27FC236}">
                <a16:creationId xmlns:a16="http://schemas.microsoft.com/office/drawing/2014/main" id="{743E14D8-185C-45CA-90E8-F42E92096DED}"/>
              </a:ext>
            </a:extLst>
          </p:cNvPr>
          <p:cNvCxnSpPr>
            <a:cxnSpLocks/>
          </p:cNvCxnSpPr>
          <p:nvPr/>
        </p:nvCxnSpPr>
        <p:spPr>
          <a:xfrm>
            <a:off x="4099870" y="5791097"/>
            <a:ext cx="163218" cy="0"/>
          </a:xfrm>
          <a:prstGeom prst="line">
            <a:avLst/>
          </a:prstGeom>
          <a:ln w="76200">
            <a:solidFill>
              <a:srgbClr val="83B5CE"/>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id="{C45D85FB-441B-4E3E-BAC5-880125CFC6BB}"/>
              </a:ext>
            </a:extLst>
          </p:cNvPr>
          <p:cNvCxnSpPr>
            <a:cxnSpLocks/>
          </p:cNvCxnSpPr>
          <p:nvPr/>
        </p:nvCxnSpPr>
        <p:spPr>
          <a:xfrm>
            <a:off x="4099870" y="6061121"/>
            <a:ext cx="163218" cy="0"/>
          </a:xfrm>
          <a:prstGeom prst="line">
            <a:avLst/>
          </a:prstGeom>
          <a:ln w="76200">
            <a:solidFill>
              <a:srgbClr val="83B5CE"/>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971489EC-ECBE-4917-A1AE-E89E1B51A742}"/>
              </a:ext>
            </a:extLst>
          </p:cNvPr>
          <p:cNvCxnSpPr>
            <a:cxnSpLocks/>
          </p:cNvCxnSpPr>
          <p:nvPr/>
        </p:nvCxnSpPr>
        <p:spPr>
          <a:xfrm>
            <a:off x="166915" y="3844732"/>
            <a:ext cx="163218" cy="0"/>
          </a:xfrm>
          <a:prstGeom prst="line">
            <a:avLst/>
          </a:prstGeom>
          <a:ln w="76200">
            <a:solidFill>
              <a:srgbClr val="019746"/>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id="{8F218627-88D5-479D-99C7-2A7E3031D0A8}"/>
              </a:ext>
            </a:extLst>
          </p:cNvPr>
          <p:cNvCxnSpPr>
            <a:cxnSpLocks/>
          </p:cNvCxnSpPr>
          <p:nvPr/>
        </p:nvCxnSpPr>
        <p:spPr>
          <a:xfrm>
            <a:off x="166915" y="4107685"/>
            <a:ext cx="163218" cy="0"/>
          </a:xfrm>
          <a:prstGeom prst="line">
            <a:avLst/>
          </a:prstGeom>
          <a:ln w="76200">
            <a:solidFill>
              <a:srgbClr val="019746"/>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id="{E2AB9F98-BC22-4604-923E-2680DC238687}"/>
              </a:ext>
            </a:extLst>
          </p:cNvPr>
          <p:cNvCxnSpPr>
            <a:cxnSpLocks/>
          </p:cNvCxnSpPr>
          <p:nvPr/>
        </p:nvCxnSpPr>
        <p:spPr>
          <a:xfrm>
            <a:off x="166915" y="4383846"/>
            <a:ext cx="163218" cy="0"/>
          </a:xfrm>
          <a:prstGeom prst="line">
            <a:avLst/>
          </a:prstGeom>
          <a:ln w="76200">
            <a:solidFill>
              <a:srgbClr val="019746"/>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id="{58B77F93-22CB-4173-9510-6C179466ABEF}"/>
              </a:ext>
            </a:extLst>
          </p:cNvPr>
          <p:cNvCxnSpPr>
            <a:cxnSpLocks/>
          </p:cNvCxnSpPr>
          <p:nvPr/>
        </p:nvCxnSpPr>
        <p:spPr>
          <a:xfrm>
            <a:off x="166915" y="4782745"/>
            <a:ext cx="163218" cy="0"/>
          </a:xfrm>
          <a:prstGeom prst="line">
            <a:avLst/>
          </a:prstGeom>
          <a:ln w="76200">
            <a:solidFill>
              <a:srgbClr val="019746"/>
            </a:solidFill>
          </a:ln>
        </p:spPr>
        <p:style>
          <a:lnRef idx="1">
            <a:schemeClr val="accent1"/>
          </a:lnRef>
          <a:fillRef idx="0">
            <a:schemeClr val="accent1"/>
          </a:fillRef>
          <a:effectRef idx="0">
            <a:schemeClr val="accent1"/>
          </a:effectRef>
          <a:fontRef idx="minor">
            <a:schemeClr val="tx1"/>
          </a:fontRef>
        </p:style>
      </p:cxnSp>
      <p:sp>
        <p:nvSpPr>
          <p:cNvPr id="32" name="Номер слайда 5">
            <a:extLst>
              <a:ext uri="{FF2B5EF4-FFF2-40B4-BE49-F238E27FC236}">
                <a16:creationId xmlns:a16="http://schemas.microsoft.com/office/drawing/2014/main" id="{020C22BA-BE91-7441-B314-8F39FFD81287}"/>
              </a:ext>
            </a:extLst>
          </p:cNvPr>
          <p:cNvSpPr>
            <a:spLocks noGrp="1" noChangeAspect="1"/>
          </p:cNvSpPr>
          <p:nvPr>
            <p:ph type="sldNum" sz="quarter" idx="12"/>
          </p:nvPr>
        </p:nvSpPr>
        <p:spPr>
          <a:xfrm>
            <a:off x="11760001" y="6474047"/>
            <a:ext cx="288000" cy="288000"/>
          </a:xfrm>
          <a:prstGeom prst="flowChartConnector">
            <a:avLst/>
          </a:prstGeom>
          <a:solidFill>
            <a:schemeClr val="accent5">
              <a:lumMod val="60000"/>
              <a:lumOff val="40000"/>
              <a:alpha val="30000"/>
            </a:schemeClr>
          </a:solidFill>
          <a:ln w="6350">
            <a:noFill/>
            <a:prstDash val="solid"/>
          </a:ln>
        </p:spPr>
        <p:txBody>
          <a:bodyPr lIns="0" tIns="0" rIns="0" bIns="0"/>
          <a:lstStyle/>
          <a:p>
            <a:pPr algn="ctr"/>
            <a:fld id="{16CA7347-4776-487A-BB57-D0C09A6B820D}" type="slidenum">
              <a:rPr lang="ru-RU" smtClean="0">
                <a:solidFill>
                  <a:schemeClr val="accent1"/>
                </a:solidFill>
              </a:rPr>
              <a:pPr algn="ctr"/>
              <a:t>2</a:t>
            </a:fld>
            <a:endParaRPr lang="ru-RU" dirty="0">
              <a:solidFill>
                <a:schemeClr val="accent1"/>
              </a:solidFill>
            </a:endParaRPr>
          </a:p>
        </p:txBody>
      </p:sp>
    </p:spTree>
    <p:extLst>
      <p:ext uri="{BB962C8B-B14F-4D97-AF65-F5344CB8AC3E}">
        <p14:creationId xmlns:p14="http://schemas.microsoft.com/office/powerpoint/2010/main" val="3560713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9ab45d8190_0_30"/>
          <p:cNvSpPr txBox="1"/>
          <p:nvPr/>
        </p:nvSpPr>
        <p:spPr>
          <a:xfrm>
            <a:off x="3278000" y="435625"/>
            <a:ext cx="5359800" cy="57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ru-RU" sz="2900">
                <a:solidFill>
                  <a:schemeClr val="lt1"/>
                </a:solidFill>
              </a:rPr>
              <a:t>Tsunami Programme Proposal</a:t>
            </a:r>
            <a:endParaRPr sz="3100">
              <a:solidFill>
                <a:schemeClr val="lt1"/>
              </a:solidFill>
            </a:endParaRPr>
          </a:p>
        </p:txBody>
      </p:sp>
      <p:pic>
        <p:nvPicPr>
          <p:cNvPr id="108" name="Google Shape;108;g9ab45d8190_0_30"/>
          <p:cNvPicPr preferRelativeResize="0"/>
          <p:nvPr/>
        </p:nvPicPr>
        <p:blipFill>
          <a:blip r:embed="rId3">
            <a:alphaModFix/>
          </a:blip>
          <a:stretch>
            <a:fillRect/>
          </a:stretch>
        </p:blipFill>
        <p:spPr>
          <a:xfrm>
            <a:off x="994900" y="2209800"/>
            <a:ext cx="2438400" cy="2438400"/>
          </a:xfrm>
          <a:prstGeom prst="rect">
            <a:avLst/>
          </a:prstGeom>
          <a:noFill/>
          <a:ln>
            <a:noFill/>
          </a:ln>
        </p:spPr>
      </p:pic>
      <p:pic>
        <p:nvPicPr>
          <p:cNvPr id="109" name="Google Shape;109;g9ab45d8190_0_30"/>
          <p:cNvPicPr preferRelativeResize="0"/>
          <p:nvPr/>
        </p:nvPicPr>
        <p:blipFill>
          <a:blip r:embed="rId4">
            <a:alphaModFix/>
          </a:blip>
          <a:stretch>
            <a:fillRect/>
          </a:stretch>
        </p:blipFill>
        <p:spPr>
          <a:xfrm>
            <a:off x="3915875" y="2938375"/>
            <a:ext cx="7017300" cy="1291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ef6ba00e53_0_456"/>
          <p:cNvSpPr txBox="1"/>
          <p:nvPr/>
        </p:nvSpPr>
        <p:spPr>
          <a:xfrm>
            <a:off x="3452800" y="1932550"/>
            <a:ext cx="8172600" cy="4079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dirty="0"/>
              <a:t>The </a:t>
            </a:r>
            <a:r>
              <a:rPr lang="en-US" sz="2100" b="1" dirty="0"/>
              <a:t>Thirty-first Session </a:t>
            </a:r>
            <a:r>
              <a:rPr lang="en-US" sz="1900" dirty="0"/>
              <a:t>of the Intergovernmental Oceanographic Commission</a:t>
            </a:r>
            <a:r>
              <a:rPr lang="en-US" sz="2100" b="1" dirty="0"/>
              <a:t> </a:t>
            </a:r>
            <a:r>
              <a:rPr lang="en-US" sz="1900" dirty="0"/>
              <a:t>(of UNESCO) Assembly (14-25 June 2021) approved the establishment of the </a:t>
            </a:r>
            <a:r>
              <a:rPr lang="en-US" sz="2100" b="1" dirty="0"/>
              <a:t>Ocean Decade Tsunami Programme</a:t>
            </a:r>
            <a:r>
              <a:rPr lang="en-US" sz="1900" dirty="0"/>
              <a:t>, a Scientific Committee to prepare the Draft 10-Year Research, Development and Implementation Plan and Tsunami Ready Coalition</a:t>
            </a:r>
            <a:endParaRPr sz="1900" dirty="0"/>
          </a:p>
          <a:p>
            <a:pPr marL="0" lvl="0" indent="0" algn="l" rtl="0">
              <a:spcBef>
                <a:spcPts val="0"/>
              </a:spcBef>
              <a:spcAft>
                <a:spcPts val="0"/>
              </a:spcAft>
              <a:buNone/>
            </a:pPr>
            <a:endParaRPr sz="1900" dirty="0"/>
          </a:p>
          <a:p>
            <a:pPr marL="0" lvl="0" indent="0" algn="l" rtl="0">
              <a:spcBef>
                <a:spcPts val="0"/>
              </a:spcBef>
              <a:spcAft>
                <a:spcPts val="0"/>
              </a:spcAft>
              <a:buNone/>
            </a:pPr>
            <a:endParaRPr sz="1900" dirty="0"/>
          </a:p>
          <a:p>
            <a:pPr marL="0" lvl="0" indent="0" algn="l" rtl="0">
              <a:spcBef>
                <a:spcPts val="0"/>
              </a:spcBef>
              <a:spcAft>
                <a:spcPts val="0"/>
              </a:spcAft>
              <a:buNone/>
            </a:pPr>
            <a:endParaRPr sz="1900" i="1" dirty="0"/>
          </a:p>
          <a:p>
            <a:pPr marL="0" lvl="0" indent="0" algn="l" rtl="0">
              <a:spcBef>
                <a:spcPts val="0"/>
              </a:spcBef>
              <a:spcAft>
                <a:spcPts val="0"/>
              </a:spcAft>
              <a:buNone/>
            </a:pPr>
            <a:endParaRPr sz="1900" i="1" dirty="0"/>
          </a:p>
          <a:p>
            <a:pPr marL="0" lvl="0" indent="0" algn="l" rtl="0">
              <a:spcBef>
                <a:spcPts val="0"/>
              </a:spcBef>
              <a:spcAft>
                <a:spcPts val="0"/>
              </a:spcAft>
              <a:buNone/>
            </a:pPr>
            <a:r>
              <a:rPr lang="en-US" sz="1900" i="1" dirty="0"/>
              <a:t>“...this </a:t>
            </a:r>
            <a:r>
              <a:rPr lang="en-US" sz="1900" i="1" dirty="0" err="1"/>
              <a:t>programme</a:t>
            </a:r>
            <a:r>
              <a:rPr lang="en-US" sz="1900" i="1" dirty="0"/>
              <a:t> will seek to ensure that a country's ability to prepare for, defend against and recover from the tsunami threat is not dependent on what it can afford.”</a:t>
            </a:r>
            <a:endParaRPr sz="1900" i="1" dirty="0"/>
          </a:p>
          <a:p>
            <a:pPr marL="5029200" lvl="0" indent="0" algn="l" rtl="0">
              <a:spcBef>
                <a:spcPts val="0"/>
              </a:spcBef>
              <a:spcAft>
                <a:spcPts val="0"/>
              </a:spcAft>
              <a:buNone/>
            </a:pPr>
            <a:r>
              <a:rPr lang="en-US" sz="1900" i="1" dirty="0"/>
              <a:t>Alexander Frolov, Jul 2021</a:t>
            </a:r>
            <a:endParaRPr sz="19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BB0F715-C2EE-449E-B4A0-D3AB3B660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Прямоугольник 5">
            <a:extLst>
              <a:ext uri="{FF2B5EF4-FFF2-40B4-BE49-F238E27FC236}">
                <a16:creationId xmlns:a16="http://schemas.microsoft.com/office/drawing/2014/main" id="{9F17760C-654F-4886-B675-0A2511BE8133}"/>
              </a:ext>
            </a:extLst>
          </p:cNvPr>
          <p:cNvSpPr/>
          <p:nvPr/>
        </p:nvSpPr>
        <p:spPr>
          <a:xfrm>
            <a:off x="0" y="189161"/>
            <a:ext cx="12192000" cy="954107"/>
          </a:xfrm>
          <a:prstGeom prst="rect">
            <a:avLst/>
          </a:prstGeom>
        </p:spPr>
        <p:txBody>
          <a:bodyPr wrap="square">
            <a:spAutoFit/>
          </a:bodyPr>
          <a:lstStyle/>
          <a:p>
            <a:pPr algn="ctr"/>
            <a:r>
              <a:rPr lang="en-US" sz="2800" b="1" spc="300" dirty="0">
                <a:solidFill>
                  <a:srgbClr val="006BBC"/>
                </a:solidFill>
              </a:rPr>
              <a:t>CHALLENGES AND OPPORTUNITIES FOR THE DEVELOPMENT OF </a:t>
            </a:r>
            <a:r>
              <a:rPr lang="ru-RU" sz="2800" b="1" spc="280" dirty="0">
                <a:solidFill>
                  <a:srgbClr val="006BBC"/>
                </a:solidFill>
              </a:rPr>
              <a:t>THE GLOBAL TSUNAMI WARNING SYSTEM</a:t>
            </a:r>
            <a:endParaRPr lang="en-US" sz="2800" b="1" spc="300" dirty="0">
              <a:solidFill>
                <a:srgbClr val="006BBC"/>
              </a:solidFill>
            </a:endParaRPr>
          </a:p>
        </p:txBody>
      </p:sp>
      <p:sp>
        <p:nvSpPr>
          <p:cNvPr id="8" name="Прямоугольник 7">
            <a:extLst>
              <a:ext uri="{FF2B5EF4-FFF2-40B4-BE49-F238E27FC236}">
                <a16:creationId xmlns:a16="http://schemas.microsoft.com/office/drawing/2014/main" id="{2688CDEB-05B2-47F0-A8A3-F8E60ED7500A}"/>
              </a:ext>
            </a:extLst>
          </p:cNvPr>
          <p:cNvSpPr/>
          <p:nvPr/>
        </p:nvSpPr>
        <p:spPr>
          <a:xfrm>
            <a:off x="2944536" y="1197649"/>
            <a:ext cx="6417577" cy="5170646"/>
          </a:xfrm>
          <a:prstGeom prst="rect">
            <a:avLst/>
          </a:prstGeom>
        </p:spPr>
        <p:txBody>
          <a:bodyPr wrap="square">
            <a:spAutoFit/>
          </a:bodyPr>
          <a:lstStyle/>
          <a:p>
            <a:pPr marL="252000" indent="-252000">
              <a:lnSpc>
                <a:spcPct val="90000"/>
              </a:lnSpc>
              <a:spcBef>
                <a:spcPts val="1800"/>
              </a:spcBef>
              <a:buClr>
                <a:srgbClr val="006BBC"/>
              </a:buClr>
              <a:buFontTx/>
              <a:buChar char="■"/>
            </a:pPr>
            <a:r>
              <a:rPr lang="en-US" sz="2000" dirty="0"/>
              <a:t>Improve data exchange</a:t>
            </a:r>
            <a:r>
              <a:rPr lang="ru-RU" sz="2000" dirty="0"/>
              <a:t>:</a:t>
            </a:r>
            <a:r>
              <a:rPr lang="en-US" sz="2000" dirty="0"/>
              <a:t> </a:t>
            </a:r>
            <a:endParaRPr lang="ru-RU" sz="2000" dirty="0"/>
          </a:p>
          <a:p>
            <a:pPr marL="252000" indent="216000">
              <a:lnSpc>
                <a:spcPct val="90000"/>
              </a:lnSpc>
              <a:buClr>
                <a:srgbClr val="006BBC"/>
              </a:buClr>
              <a:buSzPct val="70000"/>
              <a:buFontTx/>
              <a:buChar char="■"/>
            </a:pPr>
            <a:r>
              <a:rPr lang="en-US" sz="2000" dirty="0"/>
              <a:t>bathymetry, </a:t>
            </a:r>
            <a:endParaRPr lang="ru-RU" sz="2000" dirty="0"/>
          </a:p>
          <a:p>
            <a:pPr marL="252000" indent="216000">
              <a:lnSpc>
                <a:spcPct val="90000"/>
              </a:lnSpc>
              <a:buClr>
                <a:srgbClr val="006BBC"/>
              </a:buClr>
              <a:buSzPct val="70000"/>
              <a:buFontTx/>
              <a:buChar char="■"/>
            </a:pPr>
            <a:r>
              <a:rPr lang="en-US" sz="2000" dirty="0"/>
              <a:t>seismic, </a:t>
            </a:r>
            <a:endParaRPr lang="ru-RU" sz="2000" dirty="0"/>
          </a:p>
          <a:p>
            <a:pPr marL="252000" indent="216000">
              <a:lnSpc>
                <a:spcPct val="90000"/>
              </a:lnSpc>
              <a:buClr>
                <a:srgbClr val="006BBC"/>
              </a:buClr>
              <a:buSzPct val="70000"/>
              <a:buFontTx/>
              <a:buChar char="■"/>
            </a:pPr>
            <a:r>
              <a:rPr lang="en-US" sz="2000" dirty="0"/>
              <a:t>sea level, </a:t>
            </a:r>
            <a:endParaRPr lang="ru-RU" sz="2000" dirty="0"/>
          </a:p>
          <a:p>
            <a:pPr marL="252000" indent="216000">
              <a:lnSpc>
                <a:spcPct val="90000"/>
              </a:lnSpc>
              <a:buClr>
                <a:srgbClr val="006BBC"/>
              </a:buClr>
              <a:buSzPct val="70000"/>
              <a:buFontTx/>
              <a:buChar char="■"/>
            </a:pPr>
            <a:r>
              <a:rPr lang="en-US" sz="2000" dirty="0"/>
              <a:t>GNSS, </a:t>
            </a:r>
            <a:endParaRPr lang="ru-RU" sz="2000" dirty="0"/>
          </a:p>
          <a:p>
            <a:pPr marL="252000" indent="216000">
              <a:lnSpc>
                <a:spcPct val="90000"/>
              </a:lnSpc>
              <a:buClr>
                <a:srgbClr val="006BBC"/>
              </a:buClr>
              <a:buSzPct val="70000"/>
              <a:buFontTx/>
              <a:buChar char="■"/>
            </a:pPr>
            <a:r>
              <a:rPr lang="en-US" sz="2000" dirty="0"/>
              <a:t>Digital Earth Elevation data</a:t>
            </a:r>
          </a:p>
          <a:p>
            <a:pPr marL="252000" indent="-252000">
              <a:lnSpc>
                <a:spcPct val="90000"/>
              </a:lnSpc>
              <a:spcBef>
                <a:spcPts val="1800"/>
              </a:spcBef>
              <a:buClr>
                <a:srgbClr val="006BBC"/>
              </a:buClr>
              <a:buFontTx/>
              <a:buChar char="■"/>
            </a:pPr>
            <a:r>
              <a:rPr lang="en-US" sz="2000" dirty="0"/>
              <a:t>Improve speed of tsunami detection and measurement system on the basis of new  technologies  (including near-field  and non-seismic tsunamis)</a:t>
            </a:r>
          </a:p>
          <a:p>
            <a:pPr marL="252000" indent="-252000">
              <a:lnSpc>
                <a:spcPct val="90000"/>
              </a:lnSpc>
              <a:spcBef>
                <a:spcPts val="1800"/>
              </a:spcBef>
              <a:buClr>
                <a:srgbClr val="006BBC"/>
              </a:buClr>
              <a:buFontTx/>
              <a:buChar char="■"/>
            </a:pPr>
            <a:r>
              <a:rPr lang="en-US" sz="2000" dirty="0"/>
              <a:t>Scaling the IOC Tsunami Ready </a:t>
            </a:r>
            <a:r>
              <a:rPr lang="en-US" sz="2000" dirty="0" err="1"/>
              <a:t>programme</a:t>
            </a:r>
            <a:endParaRPr lang="en-US" sz="2000" dirty="0"/>
          </a:p>
          <a:p>
            <a:pPr marL="252000" indent="-252000">
              <a:lnSpc>
                <a:spcPct val="90000"/>
              </a:lnSpc>
              <a:spcBef>
                <a:spcPts val="1800"/>
              </a:spcBef>
              <a:buClr>
                <a:srgbClr val="006BBC"/>
              </a:buClr>
              <a:buFontTx/>
              <a:buChar char="■"/>
            </a:pPr>
            <a:r>
              <a:rPr lang="en-US" sz="2000" dirty="0"/>
              <a:t>Increase capacities for tsunami warning and mitigation within SIDS/LDS</a:t>
            </a:r>
          </a:p>
          <a:p>
            <a:pPr marL="252000" indent="-252000">
              <a:lnSpc>
                <a:spcPct val="90000"/>
              </a:lnSpc>
              <a:spcBef>
                <a:spcPts val="1800"/>
              </a:spcBef>
              <a:buClr>
                <a:srgbClr val="006BBC"/>
              </a:buClr>
              <a:buFontTx/>
              <a:buChar char="■"/>
            </a:pPr>
            <a:r>
              <a:rPr lang="en-US" sz="2000" dirty="0"/>
              <a:t>Ensuring interoperability with other components of a global coastal Multi-Hazard Early Warning System (MHEWS)</a:t>
            </a:r>
          </a:p>
        </p:txBody>
      </p:sp>
      <p:sp>
        <p:nvSpPr>
          <p:cNvPr id="12" name="Номер слайда 5">
            <a:extLst>
              <a:ext uri="{FF2B5EF4-FFF2-40B4-BE49-F238E27FC236}">
                <a16:creationId xmlns:a16="http://schemas.microsoft.com/office/drawing/2014/main" id="{4C62CEF2-AB10-4589-929E-767D2109E0CD}"/>
              </a:ext>
            </a:extLst>
          </p:cNvPr>
          <p:cNvSpPr>
            <a:spLocks noGrp="1" noChangeAspect="1"/>
          </p:cNvSpPr>
          <p:nvPr>
            <p:ph type="sldNum" sz="quarter" idx="12"/>
          </p:nvPr>
        </p:nvSpPr>
        <p:spPr>
          <a:xfrm>
            <a:off x="11760001" y="6474047"/>
            <a:ext cx="288000" cy="288000"/>
          </a:xfrm>
          <a:prstGeom prst="flowChartConnector">
            <a:avLst/>
          </a:prstGeom>
          <a:solidFill>
            <a:schemeClr val="accent5">
              <a:lumMod val="60000"/>
              <a:lumOff val="40000"/>
              <a:alpha val="30000"/>
            </a:schemeClr>
          </a:solidFill>
          <a:ln w="6350">
            <a:noFill/>
            <a:prstDash val="solid"/>
          </a:ln>
        </p:spPr>
        <p:txBody>
          <a:bodyPr lIns="0" tIns="0" rIns="0" bIns="0"/>
          <a:lstStyle/>
          <a:p>
            <a:pPr algn="ctr"/>
            <a:fld id="{16CA7347-4776-487A-BB57-D0C09A6B820D}" type="slidenum">
              <a:rPr lang="ru-RU" smtClean="0">
                <a:solidFill>
                  <a:schemeClr val="accent1"/>
                </a:solidFill>
              </a:rPr>
              <a:pPr algn="ctr"/>
              <a:t>5</a:t>
            </a:fld>
            <a:endParaRPr lang="ru-RU" dirty="0">
              <a:solidFill>
                <a:schemeClr val="accent1"/>
              </a:solidFill>
            </a:endParaRPr>
          </a:p>
        </p:txBody>
      </p:sp>
      <p:pic>
        <p:nvPicPr>
          <p:cNvPr id="5" name="Picture 4">
            <a:extLst>
              <a:ext uri="{FF2B5EF4-FFF2-40B4-BE49-F238E27FC236}">
                <a16:creationId xmlns:a16="http://schemas.microsoft.com/office/drawing/2014/main" id="{F56E5247-E2B7-4BD0-8E41-8775571E4314}"/>
              </a:ext>
            </a:extLst>
          </p:cNvPr>
          <p:cNvPicPr>
            <a:picLocks noChangeAspect="1"/>
          </p:cNvPicPr>
          <p:nvPr/>
        </p:nvPicPr>
        <p:blipFill>
          <a:blip r:embed="rId4"/>
          <a:stretch>
            <a:fillRect/>
          </a:stretch>
        </p:blipFill>
        <p:spPr>
          <a:xfrm>
            <a:off x="8068352" y="3879505"/>
            <a:ext cx="1293762" cy="684400"/>
          </a:xfrm>
          <a:prstGeom prst="rect">
            <a:avLst/>
          </a:prstGeom>
        </p:spPr>
      </p:pic>
    </p:spTree>
    <p:extLst>
      <p:ext uri="{BB962C8B-B14F-4D97-AF65-F5344CB8AC3E}">
        <p14:creationId xmlns:p14="http://schemas.microsoft.com/office/powerpoint/2010/main" val="4073413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E23D383-2B69-409D-A7F2-84F4521DC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3"/>
            <a:ext cx="12192000" cy="6854573"/>
          </a:xfrm>
          <a:prstGeom prst="rect">
            <a:avLst/>
          </a:prstGeom>
        </p:spPr>
      </p:pic>
      <p:sp>
        <p:nvSpPr>
          <p:cNvPr id="52" name="Прямоугольник 51">
            <a:extLst>
              <a:ext uri="{FF2B5EF4-FFF2-40B4-BE49-F238E27FC236}">
                <a16:creationId xmlns:a16="http://schemas.microsoft.com/office/drawing/2014/main" id="{9F17760C-654F-4886-B675-0A2511BE8133}"/>
              </a:ext>
            </a:extLst>
          </p:cNvPr>
          <p:cNvSpPr/>
          <p:nvPr/>
        </p:nvSpPr>
        <p:spPr>
          <a:xfrm>
            <a:off x="0" y="189161"/>
            <a:ext cx="12192000" cy="954107"/>
          </a:xfrm>
          <a:prstGeom prst="rect">
            <a:avLst/>
          </a:prstGeom>
        </p:spPr>
        <p:txBody>
          <a:bodyPr wrap="square">
            <a:spAutoFit/>
          </a:bodyPr>
          <a:lstStyle/>
          <a:p>
            <a:pPr algn="ctr"/>
            <a:r>
              <a:rPr lang="en-US" sz="2800" b="1" spc="300" dirty="0">
                <a:solidFill>
                  <a:srgbClr val="006BBC"/>
                </a:solidFill>
              </a:rPr>
              <a:t>NEW POTENTIAL SOURCES OF SEISMIC OBSERVATIONS FOR TSUNAMI WARNING SYSTEMS</a:t>
            </a:r>
          </a:p>
        </p:txBody>
      </p:sp>
      <p:sp>
        <p:nvSpPr>
          <p:cNvPr id="10" name="TextBox 9">
            <a:extLst>
              <a:ext uri="{FF2B5EF4-FFF2-40B4-BE49-F238E27FC236}">
                <a16:creationId xmlns:a16="http://schemas.microsoft.com/office/drawing/2014/main" id="{3DA0C18A-35E6-4012-A1E1-47F979E9D05D}"/>
              </a:ext>
            </a:extLst>
          </p:cNvPr>
          <p:cNvSpPr txBox="1"/>
          <p:nvPr/>
        </p:nvSpPr>
        <p:spPr>
          <a:xfrm>
            <a:off x="1257861" y="6178363"/>
            <a:ext cx="3181351" cy="307777"/>
          </a:xfrm>
          <a:prstGeom prst="rect">
            <a:avLst/>
          </a:prstGeom>
          <a:noFill/>
        </p:spPr>
        <p:txBody>
          <a:bodyPr wrap="square" rtlCol="0">
            <a:spAutoFit/>
          </a:bodyPr>
          <a:lstStyle/>
          <a:p>
            <a:pPr algn="ctr"/>
            <a:r>
              <a:rPr lang="en-US" sz="1400" dirty="0"/>
              <a:t>Angove, M</a:t>
            </a:r>
            <a:r>
              <a:rPr lang="ru-RU" sz="1400" dirty="0"/>
              <a:t> </a:t>
            </a:r>
            <a:r>
              <a:rPr lang="en-US" sz="1400" dirty="0"/>
              <a:t>. et. al, 2019</a:t>
            </a:r>
            <a:endParaRPr lang="ru-RU" sz="1400" dirty="0"/>
          </a:p>
        </p:txBody>
      </p:sp>
      <p:sp>
        <p:nvSpPr>
          <p:cNvPr id="11" name="TextBox 10">
            <a:extLst>
              <a:ext uri="{FF2B5EF4-FFF2-40B4-BE49-F238E27FC236}">
                <a16:creationId xmlns:a16="http://schemas.microsoft.com/office/drawing/2014/main" id="{C880A960-3CEA-4CCD-9F0A-7E298174B0FC}"/>
              </a:ext>
            </a:extLst>
          </p:cNvPr>
          <p:cNvSpPr txBox="1"/>
          <p:nvPr/>
        </p:nvSpPr>
        <p:spPr>
          <a:xfrm>
            <a:off x="7562850" y="6178363"/>
            <a:ext cx="3181351" cy="523220"/>
          </a:xfrm>
          <a:prstGeom prst="rect">
            <a:avLst/>
          </a:prstGeom>
          <a:noFill/>
        </p:spPr>
        <p:txBody>
          <a:bodyPr wrap="square" rtlCol="0">
            <a:spAutoFit/>
          </a:bodyPr>
          <a:lstStyle/>
          <a:p>
            <a:pPr algn="ctr"/>
            <a:r>
              <a:rPr lang="en-US" sz="1400" dirty="0"/>
              <a:t>Pacific Northwest Geodetic Array/Central Washington University</a:t>
            </a:r>
            <a:endParaRPr lang="ru-RU" dirty="0"/>
          </a:p>
        </p:txBody>
      </p:sp>
      <p:sp>
        <p:nvSpPr>
          <p:cNvPr id="14" name="TextBox 13">
            <a:extLst>
              <a:ext uri="{FF2B5EF4-FFF2-40B4-BE49-F238E27FC236}">
                <a16:creationId xmlns:a16="http://schemas.microsoft.com/office/drawing/2014/main" id="{61B13283-0145-4663-9FCD-E8C1835DFC5C}"/>
              </a:ext>
            </a:extLst>
          </p:cNvPr>
          <p:cNvSpPr txBox="1"/>
          <p:nvPr/>
        </p:nvSpPr>
        <p:spPr>
          <a:xfrm>
            <a:off x="6737724" y="1444964"/>
            <a:ext cx="4425578" cy="523220"/>
          </a:xfrm>
          <a:prstGeom prst="rect">
            <a:avLst/>
          </a:prstGeom>
          <a:noFill/>
        </p:spPr>
        <p:txBody>
          <a:bodyPr wrap="square" rtlCol="0">
            <a:spAutoFit/>
          </a:bodyPr>
          <a:lstStyle/>
          <a:p>
            <a:pPr algn="ctr"/>
            <a:r>
              <a:rPr lang="en-US" sz="1400" b="1" dirty="0"/>
              <a:t>The location of 2,260 real-time GNSS stations from public networks around the world</a:t>
            </a:r>
            <a:endParaRPr lang="ru-RU" b="1" dirty="0"/>
          </a:p>
        </p:txBody>
      </p:sp>
      <p:sp>
        <p:nvSpPr>
          <p:cNvPr id="15" name="TextBox 14">
            <a:extLst>
              <a:ext uri="{FF2B5EF4-FFF2-40B4-BE49-F238E27FC236}">
                <a16:creationId xmlns:a16="http://schemas.microsoft.com/office/drawing/2014/main" id="{C56A8E26-AC3A-43AF-8869-CB227D7F96E6}"/>
              </a:ext>
            </a:extLst>
          </p:cNvPr>
          <p:cNvSpPr txBox="1"/>
          <p:nvPr/>
        </p:nvSpPr>
        <p:spPr>
          <a:xfrm>
            <a:off x="738842" y="1051401"/>
            <a:ext cx="4715435" cy="954107"/>
          </a:xfrm>
          <a:prstGeom prst="rect">
            <a:avLst/>
          </a:prstGeom>
          <a:noFill/>
        </p:spPr>
        <p:txBody>
          <a:bodyPr wrap="square" rtlCol="0">
            <a:spAutoFit/>
          </a:bodyPr>
          <a:lstStyle/>
          <a:p>
            <a:pPr algn="ctr"/>
            <a:r>
              <a:rPr lang="en-US" sz="1400" b="1" dirty="0"/>
              <a:t>Locations and magnitudes of historical seismic events (red), </a:t>
            </a:r>
          </a:p>
          <a:p>
            <a:pPr algn="ctr"/>
            <a:r>
              <a:rPr lang="en-US" sz="1400" b="1" dirty="0"/>
              <a:t>DART tsunami buoys (yellow triangles) and current (green) </a:t>
            </a:r>
          </a:p>
          <a:p>
            <a:pPr algn="ctr"/>
            <a:r>
              <a:rPr lang="en-US" sz="1400" b="1" dirty="0"/>
              <a:t>and planned (white)  submarine cables,. </a:t>
            </a:r>
          </a:p>
          <a:p>
            <a:pPr algn="ctr"/>
            <a:r>
              <a:rPr lang="en-US" sz="1400" b="1" dirty="0"/>
              <a:t>SMART repeaters shown every 300 km</a:t>
            </a:r>
            <a:endParaRPr lang="ru-RU" sz="1400" b="1" dirty="0"/>
          </a:p>
        </p:txBody>
      </p:sp>
      <p:sp>
        <p:nvSpPr>
          <p:cNvPr id="13" name="Номер слайда 5">
            <a:extLst>
              <a:ext uri="{FF2B5EF4-FFF2-40B4-BE49-F238E27FC236}">
                <a16:creationId xmlns:a16="http://schemas.microsoft.com/office/drawing/2014/main" id="{10073944-F1B8-4BA2-9D0B-5D3B3B2B2B4E}"/>
              </a:ext>
            </a:extLst>
          </p:cNvPr>
          <p:cNvSpPr>
            <a:spLocks noGrp="1" noChangeAspect="1"/>
          </p:cNvSpPr>
          <p:nvPr>
            <p:ph type="sldNum" sz="quarter" idx="12"/>
          </p:nvPr>
        </p:nvSpPr>
        <p:spPr>
          <a:xfrm>
            <a:off x="11760001" y="6474047"/>
            <a:ext cx="288000" cy="288000"/>
          </a:xfrm>
          <a:prstGeom prst="flowChartConnector">
            <a:avLst/>
          </a:prstGeom>
          <a:solidFill>
            <a:schemeClr val="accent5">
              <a:lumMod val="60000"/>
              <a:lumOff val="40000"/>
              <a:alpha val="30000"/>
            </a:schemeClr>
          </a:solidFill>
          <a:ln w="6350">
            <a:noFill/>
            <a:prstDash val="solid"/>
          </a:ln>
        </p:spPr>
        <p:txBody>
          <a:bodyPr lIns="0" tIns="0" rIns="0" bIns="0"/>
          <a:lstStyle/>
          <a:p>
            <a:pPr algn="ctr"/>
            <a:fld id="{16CA7347-4776-487A-BB57-D0C09A6B820D}" type="slidenum">
              <a:rPr lang="ru-RU" smtClean="0">
                <a:solidFill>
                  <a:schemeClr val="accent1"/>
                </a:solidFill>
              </a:rPr>
              <a:pPr algn="ctr"/>
              <a:t>6</a:t>
            </a:fld>
            <a:endParaRPr lang="ru-RU" dirty="0">
              <a:solidFill>
                <a:schemeClr val="accent1"/>
              </a:solidFill>
            </a:endParaRPr>
          </a:p>
        </p:txBody>
      </p:sp>
    </p:spTree>
    <p:extLst>
      <p:ext uri="{BB962C8B-B14F-4D97-AF65-F5344CB8AC3E}">
        <p14:creationId xmlns:p14="http://schemas.microsoft.com/office/powerpoint/2010/main" val="3124929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9646F38-F480-4FFE-AB6E-7D792D30D67C}"/>
              </a:ext>
            </a:extLst>
          </p:cNvPr>
          <p:cNvPicPr>
            <a:picLocks noChangeAspect="1"/>
          </p:cNvPicPr>
          <p:nvPr/>
        </p:nvPicPr>
        <p:blipFill rotWithShape="1">
          <a:blip r:embed="rId3">
            <a:extLst>
              <a:ext uri="{28A0092B-C50C-407E-A947-70E740481C1C}">
                <a14:useLocalDpi xmlns:a14="http://schemas.microsoft.com/office/drawing/2010/main" val="0"/>
              </a:ext>
            </a:extLst>
          </a:blip>
          <a:srcRect l="602" t="553"/>
          <a:stretch/>
        </p:blipFill>
        <p:spPr>
          <a:xfrm>
            <a:off x="1" y="0"/>
            <a:ext cx="12192000" cy="6854575"/>
          </a:xfrm>
          <a:prstGeom prst="rect">
            <a:avLst/>
          </a:prstGeom>
        </p:spPr>
      </p:pic>
      <p:sp>
        <p:nvSpPr>
          <p:cNvPr id="6" name="Прямоугольник 5">
            <a:extLst>
              <a:ext uri="{FF2B5EF4-FFF2-40B4-BE49-F238E27FC236}">
                <a16:creationId xmlns:a16="http://schemas.microsoft.com/office/drawing/2014/main" id="{23DE0A9B-E4F2-4CED-B6E4-AA76BD927AA7}"/>
              </a:ext>
            </a:extLst>
          </p:cNvPr>
          <p:cNvSpPr/>
          <p:nvPr/>
        </p:nvSpPr>
        <p:spPr>
          <a:xfrm>
            <a:off x="0" y="189161"/>
            <a:ext cx="12192000" cy="830997"/>
          </a:xfrm>
          <a:prstGeom prst="rect">
            <a:avLst/>
          </a:prstGeom>
        </p:spPr>
        <p:txBody>
          <a:bodyPr wrap="square">
            <a:spAutoFit/>
          </a:bodyPr>
          <a:lstStyle/>
          <a:p>
            <a:pPr algn="ctr"/>
            <a:r>
              <a:rPr lang="en-US" sz="2400" b="1" spc="300" dirty="0">
                <a:solidFill>
                  <a:srgbClr val="006BBC"/>
                </a:solidFill>
              </a:rPr>
              <a:t>OCEAN DECADE TSUNAMI PROGRAMME: </a:t>
            </a:r>
          </a:p>
          <a:p>
            <a:pPr algn="ctr"/>
            <a:r>
              <a:rPr lang="en-US" sz="2400" dirty="0">
                <a:solidFill>
                  <a:srgbClr val="006BBC"/>
                </a:solidFill>
              </a:rPr>
              <a:t>Seeking Major Advances in SCIENCE and PREPAREDNESS</a:t>
            </a:r>
            <a:endParaRPr lang="ru-RU" sz="2400" dirty="0">
              <a:solidFill>
                <a:srgbClr val="006BBC"/>
              </a:solidFill>
            </a:endParaRPr>
          </a:p>
        </p:txBody>
      </p:sp>
      <p:sp>
        <p:nvSpPr>
          <p:cNvPr id="11" name="Номер слайда 5">
            <a:extLst>
              <a:ext uri="{FF2B5EF4-FFF2-40B4-BE49-F238E27FC236}">
                <a16:creationId xmlns:a16="http://schemas.microsoft.com/office/drawing/2014/main" id="{44458278-D1F6-4DE9-941D-C8769E355C60}"/>
              </a:ext>
            </a:extLst>
          </p:cNvPr>
          <p:cNvSpPr>
            <a:spLocks noGrp="1" noChangeAspect="1"/>
          </p:cNvSpPr>
          <p:nvPr>
            <p:ph type="sldNum" sz="quarter" idx="12"/>
          </p:nvPr>
        </p:nvSpPr>
        <p:spPr>
          <a:xfrm>
            <a:off x="11760001" y="6474047"/>
            <a:ext cx="288000" cy="288000"/>
          </a:xfrm>
          <a:prstGeom prst="flowChartConnector">
            <a:avLst/>
          </a:prstGeom>
          <a:solidFill>
            <a:schemeClr val="accent5">
              <a:lumMod val="60000"/>
              <a:lumOff val="40000"/>
              <a:alpha val="30000"/>
            </a:schemeClr>
          </a:solidFill>
          <a:ln w="6350">
            <a:noFill/>
            <a:prstDash val="solid"/>
          </a:ln>
        </p:spPr>
        <p:txBody>
          <a:bodyPr lIns="0" tIns="0" rIns="0" bIns="0"/>
          <a:lstStyle/>
          <a:p>
            <a:pPr algn="ctr"/>
            <a:fld id="{16CA7347-4776-487A-BB57-D0C09A6B820D}" type="slidenum">
              <a:rPr lang="ru-RU" smtClean="0">
                <a:solidFill>
                  <a:schemeClr val="accent1"/>
                </a:solidFill>
              </a:rPr>
              <a:pPr algn="ctr"/>
              <a:t>7</a:t>
            </a:fld>
            <a:endParaRPr lang="ru-RU" dirty="0">
              <a:solidFill>
                <a:schemeClr val="accent1"/>
              </a:solidFill>
            </a:endParaRPr>
          </a:p>
        </p:txBody>
      </p:sp>
      <p:sp>
        <p:nvSpPr>
          <p:cNvPr id="16" name="Прямоугольник 15">
            <a:extLst>
              <a:ext uri="{FF2B5EF4-FFF2-40B4-BE49-F238E27FC236}">
                <a16:creationId xmlns:a16="http://schemas.microsoft.com/office/drawing/2014/main" id="{645905F4-F5D8-420B-97D1-641F950E5D3C}"/>
              </a:ext>
            </a:extLst>
          </p:cNvPr>
          <p:cNvSpPr/>
          <p:nvPr/>
        </p:nvSpPr>
        <p:spPr>
          <a:xfrm>
            <a:off x="3579611" y="2416542"/>
            <a:ext cx="4568944" cy="4308872"/>
          </a:xfrm>
          <a:prstGeom prst="rect">
            <a:avLst/>
          </a:prstGeom>
        </p:spPr>
        <p:txBody>
          <a:bodyPr wrap="square">
            <a:spAutoFit/>
          </a:bodyPr>
          <a:lstStyle/>
          <a:p>
            <a:pPr algn="ctr">
              <a:lnSpc>
                <a:spcPct val="90000"/>
              </a:lnSpc>
              <a:spcBef>
                <a:spcPts val="2400"/>
              </a:spcBef>
              <a:buClr>
                <a:srgbClr val="006BBC"/>
              </a:buClr>
            </a:pPr>
            <a:r>
              <a:rPr lang="en-US" sz="2000" b="1" dirty="0">
                <a:solidFill>
                  <a:srgbClr val="CC0099"/>
                </a:solidFill>
              </a:rPr>
              <a:t>RESILIENCE! </a:t>
            </a:r>
          </a:p>
          <a:p>
            <a:pPr algn="ctr">
              <a:lnSpc>
                <a:spcPct val="90000"/>
              </a:lnSpc>
              <a:spcBef>
                <a:spcPts val="2400"/>
              </a:spcBef>
              <a:buClr>
                <a:srgbClr val="006BBC"/>
              </a:buClr>
            </a:pPr>
            <a:r>
              <a:rPr lang="en-US" sz="2000" dirty="0"/>
              <a:t>Communities </a:t>
            </a:r>
            <a:br>
              <a:rPr lang="en-US" sz="2000" dirty="0"/>
            </a:br>
            <a:r>
              <a:rPr lang="en-US" sz="2000" dirty="0"/>
              <a:t>respond to tsunami threats </a:t>
            </a:r>
            <a:br>
              <a:rPr lang="en-US" sz="2000" dirty="0"/>
            </a:br>
            <a:r>
              <a:rPr lang="en-US" sz="2000" dirty="0"/>
              <a:t>by combining accurate </a:t>
            </a:r>
            <a:br>
              <a:rPr lang="en-US" sz="2000" dirty="0"/>
            </a:br>
            <a:r>
              <a:rPr lang="en-US" sz="2000" b="1" dirty="0">
                <a:solidFill>
                  <a:srgbClr val="CC0099"/>
                </a:solidFill>
              </a:rPr>
              <a:t>real-time impact forecasts</a:t>
            </a:r>
            <a:r>
              <a:rPr lang="en-US" sz="2000" dirty="0"/>
              <a:t> </a:t>
            </a:r>
            <a:br>
              <a:rPr lang="en-US" sz="2000" dirty="0"/>
            </a:br>
            <a:r>
              <a:rPr lang="en-US" sz="2000" dirty="0"/>
              <a:t>with </a:t>
            </a:r>
            <a:br>
              <a:rPr lang="en-US" sz="2000" dirty="0"/>
            </a:br>
            <a:r>
              <a:rPr lang="en-US" sz="2000" b="1" dirty="0">
                <a:solidFill>
                  <a:srgbClr val="CC0099"/>
                </a:solidFill>
              </a:rPr>
              <a:t>deep community preparedness</a:t>
            </a:r>
            <a:r>
              <a:rPr lang="en-US" sz="2000" dirty="0"/>
              <a:t>. </a:t>
            </a:r>
            <a:br>
              <a:rPr lang="en-US" sz="2000" dirty="0"/>
            </a:br>
            <a:r>
              <a:rPr lang="en-US" sz="2000" dirty="0"/>
              <a:t>Tsunami disaster impacts </a:t>
            </a:r>
            <a:br>
              <a:rPr lang="en-US" sz="2000" dirty="0"/>
            </a:br>
            <a:r>
              <a:rPr lang="en-US" sz="2000" dirty="0"/>
              <a:t>are minimized, enabling rapid </a:t>
            </a:r>
            <a:br>
              <a:rPr lang="en-US" sz="2000" dirty="0"/>
            </a:br>
            <a:r>
              <a:rPr lang="en-US" sz="2000" dirty="0"/>
              <a:t>restoration of critical </a:t>
            </a:r>
            <a:br>
              <a:rPr lang="en-US" sz="2000" dirty="0"/>
            </a:br>
            <a:r>
              <a:rPr lang="en-US" sz="2000" dirty="0"/>
              <a:t>infrastructure and </a:t>
            </a:r>
            <a:br>
              <a:rPr lang="en-US" sz="2000" dirty="0"/>
            </a:br>
            <a:r>
              <a:rPr lang="en-US" sz="2000" dirty="0"/>
              <a:t>services</a:t>
            </a:r>
          </a:p>
          <a:p>
            <a:pPr>
              <a:lnSpc>
                <a:spcPct val="90000"/>
              </a:lnSpc>
              <a:spcBef>
                <a:spcPts val="2400"/>
              </a:spcBef>
              <a:buClr>
                <a:srgbClr val="006BBC"/>
              </a:buClr>
            </a:pPr>
            <a:endParaRPr lang="en-US" sz="2000" dirty="0"/>
          </a:p>
        </p:txBody>
      </p:sp>
      <p:sp>
        <p:nvSpPr>
          <p:cNvPr id="17" name="Прямоугольник 16">
            <a:extLst>
              <a:ext uri="{FF2B5EF4-FFF2-40B4-BE49-F238E27FC236}">
                <a16:creationId xmlns:a16="http://schemas.microsoft.com/office/drawing/2014/main" id="{98B238A0-470D-4FFE-B72B-0C0256716125}"/>
              </a:ext>
            </a:extLst>
          </p:cNvPr>
          <p:cNvSpPr/>
          <p:nvPr/>
        </p:nvSpPr>
        <p:spPr>
          <a:xfrm>
            <a:off x="7607833" y="2150510"/>
            <a:ext cx="4376268" cy="2585323"/>
          </a:xfrm>
          <a:prstGeom prst="rect">
            <a:avLst/>
          </a:prstGeom>
        </p:spPr>
        <p:txBody>
          <a:bodyPr wrap="square">
            <a:spAutoFit/>
          </a:bodyPr>
          <a:lstStyle/>
          <a:p>
            <a:pPr algn="ctr">
              <a:lnSpc>
                <a:spcPct val="90000"/>
              </a:lnSpc>
              <a:spcBef>
                <a:spcPts val="2400"/>
              </a:spcBef>
              <a:buClr>
                <a:srgbClr val="006BBC"/>
              </a:buClr>
            </a:pPr>
            <a:r>
              <a:rPr lang="en-US" sz="2000" dirty="0"/>
              <a:t>Comprehensive </a:t>
            </a:r>
            <a:br>
              <a:rPr lang="en-US" sz="2000" dirty="0"/>
            </a:br>
            <a:r>
              <a:rPr lang="en-US" sz="2000" dirty="0"/>
              <a:t>institutional &amp; community </a:t>
            </a:r>
            <a:br>
              <a:rPr lang="en-US" sz="2000" dirty="0"/>
            </a:br>
            <a:r>
              <a:rPr lang="en-US" sz="2000" dirty="0"/>
              <a:t>preparedness </a:t>
            </a:r>
            <a:br>
              <a:rPr lang="en-US" sz="2000" dirty="0"/>
            </a:br>
            <a:r>
              <a:rPr lang="en-US" sz="2000" dirty="0"/>
              <a:t>and capacity building </a:t>
            </a:r>
            <a:br>
              <a:rPr lang="en-US" sz="2000" dirty="0"/>
            </a:br>
            <a:r>
              <a:rPr lang="en-US" sz="2000" dirty="0"/>
              <a:t>efforts aimed at achieving </a:t>
            </a:r>
            <a:br>
              <a:rPr lang="en-US" sz="2000" dirty="0"/>
            </a:br>
            <a:r>
              <a:rPr lang="en-US" sz="2000" b="1" dirty="0">
                <a:solidFill>
                  <a:srgbClr val="00A4DE"/>
                </a:solidFill>
              </a:rPr>
              <a:t>IOC Tsunami Ready </a:t>
            </a:r>
            <a:br>
              <a:rPr lang="en-US" sz="2000" b="1" dirty="0"/>
            </a:br>
            <a:r>
              <a:rPr lang="en-US" sz="2000" dirty="0"/>
              <a:t>designation across </a:t>
            </a:r>
            <a:br>
              <a:rPr lang="en-US" sz="2000" dirty="0"/>
            </a:br>
            <a:r>
              <a:rPr lang="en-US" sz="2000" dirty="0"/>
              <a:t>all  socio-economic </a:t>
            </a:r>
            <a:br>
              <a:rPr lang="en-US" sz="2000" dirty="0"/>
            </a:br>
            <a:r>
              <a:rPr lang="en-US" sz="2000" dirty="0"/>
              <a:t>categories</a:t>
            </a:r>
          </a:p>
        </p:txBody>
      </p:sp>
      <p:sp>
        <p:nvSpPr>
          <p:cNvPr id="18" name="Прямоугольник 17">
            <a:extLst>
              <a:ext uri="{FF2B5EF4-FFF2-40B4-BE49-F238E27FC236}">
                <a16:creationId xmlns:a16="http://schemas.microsoft.com/office/drawing/2014/main" id="{F2CE4D7C-EEF7-48AA-B924-8F2ABAA03F0A}"/>
              </a:ext>
            </a:extLst>
          </p:cNvPr>
          <p:cNvSpPr/>
          <p:nvPr/>
        </p:nvSpPr>
        <p:spPr>
          <a:xfrm>
            <a:off x="587424" y="1885887"/>
            <a:ext cx="3379802" cy="2308324"/>
          </a:xfrm>
          <a:prstGeom prst="rect">
            <a:avLst/>
          </a:prstGeom>
        </p:spPr>
        <p:txBody>
          <a:bodyPr wrap="square">
            <a:spAutoFit/>
          </a:bodyPr>
          <a:lstStyle/>
          <a:p>
            <a:pPr algn="ctr">
              <a:lnSpc>
                <a:spcPct val="90000"/>
              </a:lnSpc>
              <a:spcBef>
                <a:spcPts val="2400"/>
              </a:spcBef>
              <a:buClr>
                <a:srgbClr val="006BBC"/>
              </a:buClr>
            </a:pPr>
            <a:r>
              <a:rPr lang="en-US" sz="2000" dirty="0"/>
              <a:t>New </a:t>
            </a:r>
            <a:br>
              <a:rPr lang="en-US" sz="2000" dirty="0"/>
            </a:br>
            <a:r>
              <a:rPr lang="en-US" sz="2000" dirty="0"/>
              <a:t>observational and </a:t>
            </a:r>
            <a:br>
              <a:rPr lang="en-US" sz="2000" dirty="0"/>
            </a:br>
            <a:r>
              <a:rPr lang="en-US" sz="2000" dirty="0"/>
              <a:t>analysis technologies to </a:t>
            </a:r>
            <a:br>
              <a:rPr lang="en-US" sz="2000" dirty="0"/>
            </a:br>
            <a:r>
              <a:rPr lang="en-US" sz="2000" dirty="0"/>
              <a:t>move from a </a:t>
            </a:r>
            <a:r>
              <a:rPr lang="en-US" sz="2000" b="1" dirty="0">
                <a:solidFill>
                  <a:srgbClr val="5B5BFF"/>
                </a:solidFill>
              </a:rPr>
              <a:t>high-uncertainty</a:t>
            </a:r>
            <a:r>
              <a:rPr lang="en-US" sz="2000" dirty="0"/>
              <a:t> </a:t>
            </a:r>
            <a:br>
              <a:rPr lang="en-US" sz="2000" dirty="0"/>
            </a:br>
            <a:r>
              <a:rPr lang="en-US" sz="2000" dirty="0"/>
              <a:t>assumption-based capability </a:t>
            </a:r>
            <a:br>
              <a:rPr lang="en-US" sz="2000" dirty="0"/>
            </a:br>
            <a:r>
              <a:rPr lang="en-US" sz="2000" dirty="0"/>
              <a:t>to a </a:t>
            </a:r>
            <a:r>
              <a:rPr lang="en-US" sz="2000" b="1" dirty="0">
                <a:solidFill>
                  <a:srgbClr val="5B5BFF"/>
                </a:solidFill>
              </a:rPr>
              <a:t>low-uncertainty</a:t>
            </a:r>
            <a:r>
              <a:rPr lang="en-US" sz="2000" dirty="0"/>
              <a:t> </a:t>
            </a:r>
            <a:br>
              <a:rPr lang="en-US" sz="2000" dirty="0"/>
            </a:br>
            <a:r>
              <a:rPr lang="en-US" sz="2000" dirty="0"/>
              <a:t>dynamic-based </a:t>
            </a:r>
            <a:br>
              <a:rPr lang="en-US" sz="2000" dirty="0"/>
            </a:br>
            <a:r>
              <a:rPr lang="en-US" sz="2000" dirty="0"/>
              <a:t>capability</a:t>
            </a:r>
          </a:p>
        </p:txBody>
      </p:sp>
    </p:spTree>
    <p:extLst>
      <p:ext uri="{BB962C8B-B14F-4D97-AF65-F5344CB8AC3E}">
        <p14:creationId xmlns:p14="http://schemas.microsoft.com/office/powerpoint/2010/main" val="3462075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62E1FA2-04C9-423B-95F6-FDB590179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Прямоугольник 4">
            <a:extLst>
              <a:ext uri="{FF2B5EF4-FFF2-40B4-BE49-F238E27FC236}">
                <a16:creationId xmlns:a16="http://schemas.microsoft.com/office/drawing/2014/main" id="{09F05C09-CFF0-4E30-92A4-14B579ECFD39}"/>
              </a:ext>
            </a:extLst>
          </p:cNvPr>
          <p:cNvSpPr/>
          <p:nvPr/>
        </p:nvSpPr>
        <p:spPr>
          <a:xfrm>
            <a:off x="0" y="189161"/>
            <a:ext cx="12192000" cy="954107"/>
          </a:xfrm>
          <a:prstGeom prst="rect">
            <a:avLst/>
          </a:prstGeom>
        </p:spPr>
        <p:txBody>
          <a:bodyPr wrap="square">
            <a:spAutoFit/>
          </a:bodyPr>
          <a:lstStyle/>
          <a:p>
            <a:pPr algn="ctr"/>
            <a:r>
              <a:rPr lang="en-US" sz="2800" b="1" spc="300" dirty="0">
                <a:solidFill>
                  <a:srgbClr val="006BBC"/>
                </a:solidFill>
              </a:rPr>
              <a:t>OVERVIEW OF THE OCEAN DECADE TSUNAMI </a:t>
            </a:r>
            <a:br>
              <a:rPr lang="en-US" sz="2800" b="1" spc="300" dirty="0">
                <a:solidFill>
                  <a:srgbClr val="006BBC"/>
                </a:solidFill>
              </a:rPr>
            </a:br>
            <a:r>
              <a:rPr lang="en-US" sz="2800" b="1" spc="300" dirty="0">
                <a:solidFill>
                  <a:srgbClr val="006BBC"/>
                </a:solidFill>
              </a:rPr>
              <a:t>PROGRAMME PLANNINGS</a:t>
            </a:r>
          </a:p>
        </p:txBody>
      </p:sp>
      <p:sp>
        <p:nvSpPr>
          <p:cNvPr id="6" name="Прямоугольник 5">
            <a:extLst>
              <a:ext uri="{FF2B5EF4-FFF2-40B4-BE49-F238E27FC236}">
                <a16:creationId xmlns:a16="http://schemas.microsoft.com/office/drawing/2014/main" id="{9A4F38A1-93E2-4186-A405-6B2F7E8CF6B9}"/>
              </a:ext>
            </a:extLst>
          </p:cNvPr>
          <p:cNvSpPr/>
          <p:nvPr/>
        </p:nvSpPr>
        <p:spPr>
          <a:xfrm>
            <a:off x="6176273" y="6030348"/>
            <a:ext cx="2206681" cy="286232"/>
          </a:xfrm>
          <a:prstGeom prst="rect">
            <a:avLst/>
          </a:prstGeom>
        </p:spPr>
        <p:txBody>
          <a:bodyPr wrap="square">
            <a:spAutoFit/>
          </a:bodyPr>
          <a:lstStyle/>
          <a:p>
            <a:pPr algn="ctr">
              <a:lnSpc>
                <a:spcPct val="90000"/>
              </a:lnSpc>
              <a:buClr>
                <a:srgbClr val="006BBC"/>
              </a:buClr>
            </a:pPr>
            <a:r>
              <a:rPr lang="en-US" sz="1400" b="1" dirty="0"/>
              <a:t>SCIENTIFIC COMMITTEE</a:t>
            </a:r>
          </a:p>
        </p:txBody>
      </p:sp>
      <p:sp>
        <p:nvSpPr>
          <p:cNvPr id="45" name="Прямоугольник 44">
            <a:extLst>
              <a:ext uri="{FF2B5EF4-FFF2-40B4-BE49-F238E27FC236}">
                <a16:creationId xmlns:a16="http://schemas.microsoft.com/office/drawing/2014/main" id="{93DD676D-7963-4ADF-8503-398B12526B9B}"/>
              </a:ext>
            </a:extLst>
          </p:cNvPr>
          <p:cNvSpPr/>
          <p:nvPr/>
        </p:nvSpPr>
        <p:spPr>
          <a:xfrm>
            <a:off x="4993409" y="1459864"/>
            <a:ext cx="1418821" cy="286232"/>
          </a:xfrm>
          <a:prstGeom prst="rect">
            <a:avLst/>
          </a:prstGeom>
        </p:spPr>
        <p:txBody>
          <a:bodyPr wrap="square">
            <a:spAutoFit/>
          </a:bodyPr>
          <a:lstStyle/>
          <a:p>
            <a:pPr algn="ctr">
              <a:lnSpc>
                <a:spcPct val="90000"/>
              </a:lnSpc>
              <a:buClr>
                <a:srgbClr val="006BBC"/>
              </a:buClr>
            </a:pPr>
            <a:r>
              <a:rPr lang="en-US" sz="1400" b="1" dirty="0"/>
              <a:t>IOC Assembly</a:t>
            </a:r>
          </a:p>
        </p:txBody>
      </p:sp>
      <p:sp>
        <p:nvSpPr>
          <p:cNvPr id="46" name="Прямоугольник 45">
            <a:extLst>
              <a:ext uri="{FF2B5EF4-FFF2-40B4-BE49-F238E27FC236}">
                <a16:creationId xmlns:a16="http://schemas.microsoft.com/office/drawing/2014/main" id="{1716B1C6-0DBC-4DFB-BA5F-2AA800F78E90}"/>
              </a:ext>
            </a:extLst>
          </p:cNvPr>
          <p:cNvSpPr/>
          <p:nvPr/>
        </p:nvSpPr>
        <p:spPr>
          <a:xfrm>
            <a:off x="4993407" y="2324555"/>
            <a:ext cx="1418821" cy="480131"/>
          </a:xfrm>
          <a:prstGeom prst="rect">
            <a:avLst/>
          </a:prstGeom>
        </p:spPr>
        <p:txBody>
          <a:bodyPr wrap="square">
            <a:spAutoFit/>
          </a:bodyPr>
          <a:lstStyle/>
          <a:p>
            <a:pPr algn="ctr">
              <a:lnSpc>
                <a:spcPct val="90000"/>
              </a:lnSpc>
              <a:buClr>
                <a:srgbClr val="006BBC"/>
              </a:buClr>
            </a:pPr>
            <a:r>
              <a:rPr lang="en-US" sz="1400" b="1" dirty="0"/>
              <a:t>IOC Executive </a:t>
            </a:r>
            <a:br>
              <a:rPr lang="en-US" sz="1400" b="1" dirty="0"/>
            </a:br>
            <a:r>
              <a:rPr lang="en-US" sz="1400" b="1" dirty="0"/>
              <a:t>Council</a:t>
            </a:r>
          </a:p>
        </p:txBody>
      </p:sp>
      <p:sp>
        <p:nvSpPr>
          <p:cNvPr id="47" name="Прямоугольник 46">
            <a:extLst>
              <a:ext uri="{FF2B5EF4-FFF2-40B4-BE49-F238E27FC236}">
                <a16:creationId xmlns:a16="http://schemas.microsoft.com/office/drawing/2014/main" id="{0A147F5C-0CC4-4EC6-802A-4B84CCE5C8B3}"/>
              </a:ext>
            </a:extLst>
          </p:cNvPr>
          <p:cNvSpPr/>
          <p:nvPr/>
        </p:nvSpPr>
        <p:spPr>
          <a:xfrm>
            <a:off x="8265357" y="2322813"/>
            <a:ext cx="1409867" cy="480131"/>
          </a:xfrm>
          <a:prstGeom prst="rect">
            <a:avLst/>
          </a:prstGeom>
        </p:spPr>
        <p:txBody>
          <a:bodyPr wrap="square">
            <a:spAutoFit/>
          </a:bodyPr>
          <a:lstStyle/>
          <a:p>
            <a:pPr algn="ctr">
              <a:lnSpc>
                <a:spcPct val="90000"/>
              </a:lnSpc>
              <a:buClr>
                <a:srgbClr val="006BBC"/>
              </a:buClr>
            </a:pPr>
            <a:r>
              <a:rPr lang="en-US" sz="1400" b="1" dirty="0"/>
              <a:t>IOC Secretariat</a:t>
            </a:r>
          </a:p>
          <a:p>
            <a:pPr algn="ctr">
              <a:lnSpc>
                <a:spcPct val="90000"/>
              </a:lnSpc>
              <a:buClr>
                <a:srgbClr val="006BBC"/>
              </a:buClr>
            </a:pPr>
            <a:r>
              <a:rPr lang="en-US" sz="1400" b="1" dirty="0"/>
              <a:t>Tsunami Unit</a:t>
            </a:r>
          </a:p>
        </p:txBody>
      </p:sp>
      <p:sp>
        <p:nvSpPr>
          <p:cNvPr id="48" name="Прямоугольник 47">
            <a:extLst>
              <a:ext uri="{FF2B5EF4-FFF2-40B4-BE49-F238E27FC236}">
                <a16:creationId xmlns:a16="http://schemas.microsoft.com/office/drawing/2014/main" id="{E2607393-BC65-497A-B70D-77A55BC832F5}"/>
              </a:ext>
            </a:extLst>
          </p:cNvPr>
          <p:cNvSpPr/>
          <p:nvPr/>
        </p:nvSpPr>
        <p:spPr>
          <a:xfrm>
            <a:off x="3308705" y="3539726"/>
            <a:ext cx="1454758" cy="1084912"/>
          </a:xfrm>
          <a:prstGeom prst="rect">
            <a:avLst/>
          </a:prstGeom>
        </p:spPr>
        <p:txBody>
          <a:bodyPr wrap="square">
            <a:spAutoFit/>
          </a:bodyPr>
          <a:lstStyle/>
          <a:p>
            <a:pPr>
              <a:lnSpc>
                <a:spcPct val="90000"/>
              </a:lnSpc>
              <a:spcBef>
                <a:spcPts val="600"/>
              </a:spcBef>
              <a:buClr>
                <a:srgbClr val="006BBC"/>
              </a:buClr>
            </a:pPr>
            <a:r>
              <a:rPr lang="en-US" sz="1100" b="1" dirty="0"/>
              <a:t>Pacific</a:t>
            </a:r>
          </a:p>
          <a:p>
            <a:pPr>
              <a:lnSpc>
                <a:spcPct val="90000"/>
              </a:lnSpc>
              <a:spcBef>
                <a:spcPts val="600"/>
              </a:spcBef>
              <a:buClr>
                <a:srgbClr val="006BBC"/>
              </a:buClr>
            </a:pPr>
            <a:r>
              <a:rPr lang="en-US" sz="1100" b="1" dirty="0"/>
              <a:t>Indian</a:t>
            </a:r>
          </a:p>
          <a:p>
            <a:pPr>
              <a:lnSpc>
                <a:spcPct val="90000"/>
              </a:lnSpc>
              <a:spcBef>
                <a:spcPts val="600"/>
              </a:spcBef>
              <a:buClr>
                <a:srgbClr val="006BBC"/>
              </a:buClr>
            </a:pPr>
            <a:r>
              <a:rPr lang="en-US" sz="1100" b="1" dirty="0"/>
              <a:t>Caribbean</a:t>
            </a:r>
          </a:p>
          <a:p>
            <a:pPr>
              <a:lnSpc>
                <a:spcPct val="90000"/>
              </a:lnSpc>
              <a:spcBef>
                <a:spcPts val="600"/>
              </a:spcBef>
              <a:buClr>
                <a:srgbClr val="006BBC"/>
              </a:buClr>
            </a:pPr>
            <a:r>
              <a:rPr lang="en-US" sz="1100" b="1" dirty="0"/>
              <a:t>NE Atlantic </a:t>
            </a:r>
            <a:br>
              <a:rPr lang="en-US" sz="1100" b="1" dirty="0"/>
            </a:br>
            <a:r>
              <a:rPr lang="en-US" sz="1100" b="1" dirty="0"/>
              <a:t>and Mediterranean</a:t>
            </a:r>
          </a:p>
        </p:txBody>
      </p:sp>
      <p:sp>
        <p:nvSpPr>
          <p:cNvPr id="49" name="Прямоугольник 48">
            <a:extLst>
              <a:ext uri="{FF2B5EF4-FFF2-40B4-BE49-F238E27FC236}">
                <a16:creationId xmlns:a16="http://schemas.microsoft.com/office/drawing/2014/main" id="{EB826552-D6DA-4977-B8D7-F45FAC14FC11}"/>
              </a:ext>
            </a:extLst>
          </p:cNvPr>
          <p:cNvSpPr/>
          <p:nvPr/>
        </p:nvSpPr>
        <p:spPr>
          <a:xfrm>
            <a:off x="6327290" y="3562669"/>
            <a:ext cx="1932020" cy="895630"/>
          </a:xfrm>
          <a:prstGeom prst="rect">
            <a:avLst/>
          </a:prstGeom>
        </p:spPr>
        <p:txBody>
          <a:bodyPr wrap="square">
            <a:spAutoFit/>
          </a:bodyPr>
          <a:lstStyle/>
          <a:p>
            <a:pPr algn="ctr">
              <a:lnSpc>
                <a:spcPct val="90000"/>
              </a:lnSpc>
              <a:buClr>
                <a:srgbClr val="006BBC"/>
              </a:buClr>
            </a:pPr>
            <a:r>
              <a:rPr lang="en-US" sz="1400" b="1" dirty="0"/>
              <a:t>TOWS-WG </a:t>
            </a:r>
          </a:p>
          <a:p>
            <a:pPr algn="ctr">
              <a:lnSpc>
                <a:spcPct val="90000"/>
              </a:lnSpc>
              <a:buClr>
                <a:srgbClr val="006BBC"/>
              </a:buClr>
            </a:pPr>
            <a:r>
              <a:rPr lang="en-US" sz="1100" b="1" dirty="0"/>
              <a:t>WG on Tsunamis and Other Hazards Related to Sea-Level Warning and Mitigation System</a:t>
            </a:r>
          </a:p>
        </p:txBody>
      </p:sp>
      <p:sp>
        <p:nvSpPr>
          <p:cNvPr id="50" name="Прямоугольник 49">
            <a:extLst>
              <a:ext uri="{FF2B5EF4-FFF2-40B4-BE49-F238E27FC236}">
                <a16:creationId xmlns:a16="http://schemas.microsoft.com/office/drawing/2014/main" id="{107349D5-330D-4A63-B0C9-CD0A8E3E37F6}"/>
              </a:ext>
            </a:extLst>
          </p:cNvPr>
          <p:cNvSpPr/>
          <p:nvPr/>
        </p:nvSpPr>
        <p:spPr>
          <a:xfrm>
            <a:off x="9603294" y="4452601"/>
            <a:ext cx="1609019" cy="743280"/>
          </a:xfrm>
          <a:prstGeom prst="rect">
            <a:avLst/>
          </a:prstGeom>
        </p:spPr>
        <p:txBody>
          <a:bodyPr wrap="square">
            <a:spAutoFit/>
          </a:bodyPr>
          <a:lstStyle/>
          <a:p>
            <a:pPr algn="ctr">
              <a:lnSpc>
                <a:spcPct val="90000"/>
              </a:lnSpc>
              <a:buClr>
                <a:srgbClr val="006BBC"/>
              </a:buClr>
            </a:pPr>
            <a:r>
              <a:rPr lang="en-US" sz="1400" b="1" dirty="0"/>
              <a:t>TT on DMP</a:t>
            </a:r>
          </a:p>
          <a:p>
            <a:pPr algn="ctr">
              <a:lnSpc>
                <a:spcPct val="90000"/>
              </a:lnSpc>
              <a:buClr>
                <a:srgbClr val="006BBC"/>
              </a:buClr>
            </a:pPr>
            <a:r>
              <a:rPr lang="en-US" sz="1100" b="1" dirty="0"/>
              <a:t>Task Team on Disaster Management and Preparedness </a:t>
            </a:r>
          </a:p>
        </p:txBody>
      </p:sp>
      <p:sp>
        <p:nvSpPr>
          <p:cNvPr id="52" name="Прямоугольник 51">
            <a:extLst>
              <a:ext uri="{FF2B5EF4-FFF2-40B4-BE49-F238E27FC236}">
                <a16:creationId xmlns:a16="http://schemas.microsoft.com/office/drawing/2014/main" id="{3DBB6F8B-D459-4829-85B8-7ADD5E07A1DA}"/>
              </a:ext>
            </a:extLst>
          </p:cNvPr>
          <p:cNvSpPr/>
          <p:nvPr/>
        </p:nvSpPr>
        <p:spPr>
          <a:xfrm>
            <a:off x="9603291" y="3482385"/>
            <a:ext cx="1609022" cy="590931"/>
          </a:xfrm>
          <a:prstGeom prst="rect">
            <a:avLst/>
          </a:prstGeom>
        </p:spPr>
        <p:txBody>
          <a:bodyPr wrap="square">
            <a:spAutoFit/>
          </a:bodyPr>
          <a:lstStyle/>
          <a:p>
            <a:pPr algn="ctr">
              <a:lnSpc>
                <a:spcPct val="90000"/>
              </a:lnSpc>
              <a:buClr>
                <a:srgbClr val="006BBC"/>
              </a:buClr>
            </a:pPr>
            <a:r>
              <a:rPr lang="en-US" sz="1400" b="1" dirty="0"/>
              <a:t>TT on TWO</a:t>
            </a:r>
          </a:p>
          <a:p>
            <a:pPr algn="ctr">
              <a:lnSpc>
                <a:spcPct val="90000"/>
              </a:lnSpc>
              <a:buClr>
                <a:srgbClr val="006BBC"/>
              </a:buClr>
            </a:pPr>
            <a:r>
              <a:rPr lang="en-US" sz="1100" b="1" dirty="0"/>
              <a:t>Task Team on Tsunami Watch Operation</a:t>
            </a:r>
          </a:p>
        </p:txBody>
      </p:sp>
      <p:sp>
        <p:nvSpPr>
          <p:cNvPr id="53" name="Прямоугольник 52">
            <a:extLst>
              <a:ext uri="{FF2B5EF4-FFF2-40B4-BE49-F238E27FC236}">
                <a16:creationId xmlns:a16="http://schemas.microsoft.com/office/drawing/2014/main" id="{1495C3C6-8A1C-4490-8B2F-73D222368770}"/>
              </a:ext>
            </a:extLst>
          </p:cNvPr>
          <p:cNvSpPr/>
          <p:nvPr/>
        </p:nvSpPr>
        <p:spPr>
          <a:xfrm>
            <a:off x="1744878" y="3497647"/>
            <a:ext cx="1605280" cy="983346"/>
          </a:xfrm>
          <a:prstGeom prst="rect">
            <a:avLst/>
          </a:prstGeom>
        </p:spPr>
        <p:txBody>
          <a:bodyPr wrap="square">
            <a:spAutoFit/>
          </a:bodyPr>
          <a:lstStyle/>
          <a:p>
            <a:pPr algn="r">
              <a:lnSpc>
                <a:spcPct val="90000"/>
              </a:lnSpc>
              <a:spcBef>
                <a:spcPts val="300"/>
              </a:spcBef>
              <a:buClr>
                <a:srgbClr val="006BBC"/>
              </a:buClr>
            </a:pPr>
            <a:r>
              <a:rPr lang="en-US" sz="1400" b="1" dirty="0"/>
              <a:t>ICG/PTWS</a:t>
            </a:r>
          </a:p>
          <a:p>
            <a:pPr algn="r">
              <a:lnSpc>
                <a:spcPct val="90000"/>
              </a:lnSpc>
              <a:spcBef>
                <a:spcPts val="300"/>
              </a:spcBef>
              <a:buClr>
                <a:srgbClr val="006BBC"/>
              </a:buClr>
            </a:pPr>
            <a:r>
              <a:rPr lang="en-US" sz="1400" b="1" dirty="0"/>
              <a:t>ICG/IOTWMS</a:t>
            </a:r>
          </a:p>
          <a:p>
            <a:pPr algn="r">
              <a:lnSpc>
                <a:spcPct val="90000"/>
              </a:lnSpc>
              <a:spcBef>
                <a:spcPts val="300"/>
              </a:spcBef>
              <a:buClr>
                <a:srgbClr val="006BBC"/>
              </a:buClr>
            </a:pPr>
            <a:r>
              <a:rPr lang="en-US" sz="1400" b="1" dirty="0"/>
              <a:t>ICG/CARIBE EWS</a:t>
            </a:r>
          </a:p>
          <a:p>
            <a:pPr algn="r">
              <a:lnSpc>
                <a:spcPct val="90000"/>
              </a:lnSpc>
              <a:spcBef>
                <a:spcPts val="300"/>
              </a:spcBef>
              <a:buClr>
                <a:srgbClr val="006BBC"/>
              </a:buClr>
            </a:pPr>
            <a:r>
              <a:rPr lang="en-US" sz="1400" b="1" dirty="0"/>
              <a:t>ICG/NEAMTWS</a:t>
            </a:r>
          </a:p>
        </p:txBody>
      </p:sp>
      <p:sp>
        <p:nvSpPr>
          <p:cNvPr id="54" name="Прямоугольник 53">
            <a:extLst>
              <a:ext uri="{FF2B5EF4-FFF2-40B4-BE49-F238E27FC236}">
                <a16:creationId xmlns:a16="http://schemas.microsoft.com/office/drawing/2014/main" id="{D9033C57-EEBF-45A3-8F49-194B09840B9D}"/>
              </a:ext>
            </a:extLst>
          </p:cNvPr>
          <p:cNvSpPr/>
          <p:nvPr/>
        </p:nvSpPr>
        <p:spPr>
          <a:xfrm>
            <a:off x="1606549" y="4611004"/>
            <a:ext cx="3225799" cy="286232"/>
          </a:xfrm>
          <a:prstGeom prst="rect">
            <a:avLst/>
          </a:prstGeom>
        </p:spPr>
        <p:txBody>
          <a:bodyPr wrap="square">
            <a:spAutoFit/>
          </a:bodyPr>
          <a:lstStyle/>
          <a:p>
            <a:pPr algn="ctr">
              <a:lnSpc>
                <a:spcPct val="90000"/>
              </a:lnSpc>
              <a:buClr>
                <a:srgbClr val="006BBC"/>
              </a:buClr>
            </a:pPr>
            <a:r>
              <a:rPr lang="en-US" sz="1400" b="1" dirty="0">
                <a:solidFill>
                  <a:schemeClr val="bg1"/>
                </a:solidFill>
              </a:rPr>
              <a:t>Coordination of Regional TWS</a:t>
            </a:r>
          </a:p>
        </p:txBody>
      </p:sp>
      <p:sp>
        <p:nvSpPr>
          <p:cNvPr id="55" name="Прямоугольник 54">
            <a:extLst>
              <a:ext uri="{FF2B5EF4-FFF2-40B4-BE49-F238E27FC236}">
                <a16:creationId xmlns:a16="http://schemas.microsoft.com/office/drawing/2014/main" id="{A181E963-F1D8-446B-8183-EFDA003B3884}"/>
              </a:ext>
            </a:extLst>
          </p:cNvPr>
          <p:cNvSpPr/>
          <p:nvPr/>
        </p:nvSpPr>
        <p:spPr>
          <a:xfrm>
            <a:off x="1198778" y="5075770"/>
            <a:ext cx="4014572" cy="286232"/>
          </a:xfrm>
          <a:prstGeom prst="rect">
            <a:avLst/>
          </a:prstGeom>
        </p:spPr>
        <p:txBody>
          <a:bodyPr wrap="square">
            <a:spAutoFit/>
          </a:bodyPr>
          <a:lstStyle/>
          <a:p>
            <a:pPr algn="ctr">
              <a:lnSpc>
                <a:spcPct val="90000"/>
              </a:lnSpc>
              <a:buClr>
                <a:srgbClr val="006BBC"/>
              </a:buClr>
            </a:pPr>
            <a:r>
              <a:rPr lang="en-US" sz="1400" b="1" dirty="0">
                <a:solidFill>
                  <a:schemeClr val="bg1"/>
                </a:solidFill>
              </a:rPr>
              <a:t>Capacity Development</a:t>
            </a:r>
          </a:p>
        </p:txBody>
      </p:sp>
      <p:sp>
        <p:nvSpPr>
          <p:cNvPr id="56" name="Прямоугольник 55">
            <a:extLst>
              <a:ext uri="{FF2B5EF4-FFF2-40B4-BE49-F238E27FC236}">
                <a16:creationId xmlns:a16="http://schemas.microsoft.com/office/drawing/2014/main" id="{3F8EFA43-77F5-4FE8-B45F-E06A5FE058E4}"/>
              </a:ext>
            </a:extLst>
          </p:cNvPr>
          <p:cNvSpPr/>
          <p:nvPr/>
        </p:nvSpPr>
        <p:spPr>
          <a:xfrm>
            <a:off x="6125320" y="4495347"/>
            <a:ext cx="2335959" cy="674031"/>
          </a:xfrm>
          <a:prstGeom prst="rect">
            <a:avLst/>
          </a:prstGeom>
        </p:spPr>
        <p:txBody>
          <a:bodyPr wrap="square">
            <a:spAutoFit/>
          </a:bodyPr>
          <a:lstStyle/>
          <a:p>
            <a:pPr algn="ctr">
              <a:lnSpc>
                <a:spcPct val="90000"/>
              </a:lnSpc>
              <a:buClr>
                <a:srgbClr val="006BBC"/>
              </a:buClr>
            </a:pPr>
            <a:r>
              <a:rPr lang="en-US" sz="1400" b="1" dirty="0">
                <a:solidFill>
                  <a:schemeClr val="bg1"/>
                </a:solidFill>
              </a:rPr>
              <a:t>Standards, </a:t>
            </a:r>
            <a:br>
              <a:rPr lang="en-US" sz="1400" b="1" dirty="0">
                <a:solidFill>
                  <a:schemeClr val="bg1"/>
                </a:solidFill>
              </a:rPr>
            </a:br>
            <a:r>
              <a:rPr lang="en-US" sz="1400" b="1" dirty="0">
                <a:solidFill>
                  <a:schemeClr val="bg1"/>
                </a:solidFill>
              </a:rPr>
              <a:t>Best Practice,</a:t>
            </a:r>
          </a:p>
          <a:p>
            <a:pPr algn="ctr">
              <a:lnSpc>
                <a:spcPct val="90000"/>
              </a:lnSpc>
              <a:buClr>
                <a:srgbClr val="006BBC"/>
              </a:buClr>
            </a:pPr>
            <a:r>
              <a:rPr lang="en-US" sz="1400" b="1" dirty="0">
                <a:solidFill>
                  <a:schemeClr val="bg1"/>
                </a:solidFill>
              </a:rPr>
              <a:t>Advisory to IOC Assembly/EC </a:t>
            </a:r>
          </a:p>
        </p:txBody>
      </p:sp>
      <p:sp>
        <p:nvSpPr>
          <p:cNvPr id="65" name="Прямоугольник 64">
            <a:extLst>
              <a:ext uri="{FF2B5EF4-FFF2-40B4-BE49-F238E27FC236}">
                <a16:creationId xmlns:a16="http://schemas.microsoft.com/office/drawing/2014/main" id="{E6A1B041-1BD9-41D6-B41A-E93ACD701AC5}"/>
              </a:ext>
            </a:extLst>
          </p:cNvPr>
          <p:cNvSpPr/>
          <p:nvPr/>
        </p:nvSpPr>
        <p:spPr>
          <a:xfrm>
            <a:off x="1606547" y="5986257"/>
            <a:ext cx="3225799" cy="286232"/>
          </a:xfrm>
          <a:prstGeom prst="rect">
            <a:avLst/>
          </a:prstGeom>
        </p:spPr>
        <p:txBody>
          <a:bodyPr wrap="square">
            <a:spAutoFit/>
          </a:bodyPr>
          <a:lstStyle/>
          <a:p>
            <a:pPr algn="ctr">
              <a:lnSpc>
                <a:spcPct val="90000"/>
              </a:lnSpc>
              <a:buClr>
                <a:srgbClr val="006BBC"/>
              </a:buClr>
            </a:pPr>
            <a:r>
              <a:rPr lang="en-US" sz="1400" b="1" dirty="0"/>
              <a:t>TSUNAMI READY COALITION</a:t>
            </a:r>
          </a:p>
        </p:txBody>
      </p:sp>
      <p:sp>
        <p:nvSpPr>
          <p:cNvPr id="67" name="Прямоугольник 66">
            <a:extLst>
              <a:ext uri="{FF2B5EF4-FFF2-40B4-BE49-F238E27FC236}">
                <a16:creationId xmlns:a16="http://schemas.microsoft.com/office/drawing/2014/main" id="{C35A16BE-EABD-4BD3-911C-DFD2379E1666}"/>
              </a:ext>
            </a:extLst>
          </p:cNvPr>
          <p:cNvSpPr/>
          <p:nvPr/>
        </p:nvSpPr>
        <p:spPr>
          <a:xfrm>
            <a:off x="1606548" y="6211212"/>
            <a:ext cx="3225799" cy="286232"/>
          </a:xfrm>
          <a:prstGeom prst="rect">
            <a:avLst/>
          </a:prstGeom>
        </p:spPr>
        <p:txBody>
          <a:bodyPr wrap="square">
            <a:spAutoFit/>
          </a:bodyPr>
          <a:lstStyle/>
          <a:p>
            <a:pPr algn="ctr">
              <a:lnSpc>
                <a:spcPct val="90000"/>
              </a:lnSpc>
              <a:buClr>
                <a:srgbClr val="006BBC"/>
              </a:buClr>
            </a:pPr>
            <a:r>
              <a:rPr lang="en-US" sz="1400" b="1" dirty="0">
                <a:solidFill>
                  <a:schemeClr val="bg1"/>
                </a:solidFill>
              </a:rPr>
              <a:t>Co-design, Partnership, Resources</a:t>
            </a:r>
          </a:p>
        </p:txBody>
      </p:sp>
      <p:sp>
        <p:nvSpPr>
          <p:cNvPr id="66" name="Прямоугольник 65">
            <a:extLst>
              <a:ext uri="{FF2B5EF4-FFF2-40B4-BE49-F238E27FC236}">
                <a16:creationId xmlns:a16="http://schemas.microsoft.com/office/drawing/2014/main" id="{6DD30F91-1369-4A6C-A831-340B2D0E51B0}"/>
              </a:ext>
            </a:extLst>
          </p:cNvPr>
          <p:cNvSpPr/>
          <p:nvPr/>
        </p:nvSpPr>
        <p:spPr>
          <a:xfrm>
            <a:off x="8987802" y="5886171"/>
            <a:ext cx="2224511" cy="674031"/>
          </a:xfrm>
          <a:prstGeom prst="rect">
            <a:avLst/>
          </a:prstGeom>
        </p:spPr>
        <p:txBody>
          <a:bodyPr wrap="square">
            <a:spAutoFit/>
          </a:bodyPr>
          <a:lstStyle/>
          <a:p>
            <a:pPr algn="ctr">
              <a:lnSpc>
                <a:spcPct val="90000"/>
              </a:lnSpc>
              <a:buClr>
                <a:srgbClr val="006BBC"/>
              </a:buClr>
            </a:pPr>
            <a:r>
              <a:rPr lang="en-US" sz="1400" b="1" dirty="0"/>
              <a:t>A 10-year Research, </a:t>
            </a:r>
            <a:br>
              <a:rPr lang="en-US" sz="1400" b="1" dirty="0"/>
            </a:br>
            <a:r>
              <a:rPr lang="en-US" sz="1400" b="1" dirty="0"/>
              <a:t>Development and </a:t>
            </a:r>
            <a:br>
              <a:rPr lang="en-US" sz="1400" b="1" dirty="0"/>
            </a:br>
            <a:r>
              <a:rPr lang="en-US" sz="1400" b="1" dirty="0"/>
              <a:t>Implementation Plan</a:t>
            </a:r>
          </a:p>
        </p:txBody>
      </p:sp>
      <p:sp>
        <p:nvSpPr>
          <p:cNvPr id="57" name="Номер слайда 5">
            <a:extLst>
              <a:ext uri="{FF2B5EF4-FFF2-40B4-BE49-F238E27FC236}">
                <a16:creationId xmlns:a16="http://schemas.microsoft.com/office/drawing/2014/main" id="{21D503F9-648E-4775-A46E-87DF7EEF914C}"/>
              </a:ext>
            </a:extLst>
          </p:cNvPr>
          <p:cNvSpPr>
            <a:spLocks noGrp="1" noChangeAspect="1"/>
          </p:cNvSpPr>
          <p:nvPr>
            <p:ph type="sldNum" sz="quarter" idx="12"/>
          </p:nvPr>
        </p:nvSpPr>
        <p:spPr>
          <a:xfrm>
            <a:off x="11760001" y="6474047"/>
            <a:ext cx="288000" cy="288000"/>
          </a:xfrm>
          <a:prstGeom prst="flowChartConnector">
            <a:avLst/>
          </a:prstGeom>
          <a:solidFill>
            <a:schemeClr val="bg1">
              <a:alpha val="40000"/>
            </a:schemeClr>
          </a:solidFill>
          <a:ln w="6350">
            <a:noFill/>
            <a:prstDash val="solid"/>
          </a:ln>
        </p:spPr>
        <p:txBody>
          <a:bodyPr lIns="0" tIns="0" rIns="0" bIns="0"/>
          <a:lstStyle/>
          <a:p>
            <a:pPr algn="ctr"/>
            <a:fld id="{16CA7347-4776-487A-BB57-D0C09A6B820D}" type="slidenum">
              <a:rPr lang="ru-RU" smtClean="0">
                <a:solidFill>
                  <a:schemeClr val="accent1"/>
                </a:solidFill>
              </a:rPr>
              <a:pPr algn="ctr"/>
              <a:t>8</a:t>
            </a:fld>
            <a:endParaRPr lang="ru-RU" dirty="0">
              <a:solidFill>
                <a:schemeClr val="accent1"/>
              </a:solidFill>
            </a:endParaRPr>
          </a:p>
        </p:txBody>
      </p:sp>
    </p:spTree>
    <p:extLst>
      <p:ext uri="{BB962C8B-B14F-4D97-AF65-F5344CB8AC3E}">
        <p14:creationId xmlns:p14="http://schemas.microsoft.com/office/powerpoint/2010/main" val="2248412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BB111B8-EF51-487C-BC64-BA77ED54D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
            <a:ext cx="12192000" cy="6858000"/>
          </a:xfrm>
          <a:prstGeom prst="rect">
            <a:avLst/>
          </a:prstGeom>
        </p:spPr>
      </p:pic>
      <p:sp>
        <p:nvSpPr>
          <p:cNvPr id="6" name="Прямоугольник 5">
            <a:extLst>
              <a:ext uri="{FF2B5EF4-FFF2-40B4-BE49-F238E27FC236}">
                <a16:creationId xmlns:a16="http://schemas.microsoft.com/office/drawing/2014/main" id="{23DE0A9B-E4F2-4CED-B6E4-AA76BD927AA7}"/>
              </a:ext>
            </a:extLst>
          </p:cNvPr>
          <p:cNvSpPr/>
          <p:nvPr/>
        </p:nvSpPr>
        <p:spPr>
          <a:xfrm>
            <a:off x="0" y="189161"/>
            <a:ext cx="12192000" cy="954107"/>
          </a:xfrm>
          <a:prstGeom prst="rect">
            <a:avLst/>
          </a:prstGeom>
        </p:spPr>
        <p:txBody>
          <a:bodyPr wrap="square">
            <a:spAutoFit/>
          </a:bodyPr>
          <a:lstStyle/>
          <a:p>
            <a:pPr algn="ctr"/>
            <a:r>
              <a:rPr lang="en-US" sz="2800" b="1" spc="300" dirty="0">
                <a:solidFill>
                  <a:srgbClr val="006BBC"/>
                </a:solidFill>
              </a:rPr>
              <a:t>OVERVIEW OF THE OCEAN DECADE TSUNAMI </a:t>
            </a:r>
            <a:br>
              <a:rPr lang="en-US" sz="2800" b="1" spc="300" dirty="0">
                <a:solidFill>
                  <a:srgbClr val="006BBC"/>
                </a:solidFill>
              </a:rPr>
            </a:br>
            <a:r>
              <a:rPr lang="en-US" sz="2800" b="1" spc="300" dirty="0">
                <a:solidFill>
                  <a:srgbClr val="006BBC"/>
                </a:solidFill>
              </a:rPr>
              <a:t>PROGRAMME PLANNINGS (CON’ED)</a:t>
            </a:r>
          </a:p>
        </p:txBody>
      </p:sp>
      <p:sp>
        <p:nvSpPr>
          <p:cNvPr id="7" name="Прямоугольник 6">
            <a:extLst>
              <a:ext uri="{FF2B5EF4-FFF2-40B4-BE49-F238E27FC236}">
                <a16:creationId xmlns:a16="http://schemas.microsoft.com/office/drawing/2014/main" id="{2688CDEB-05B2-47F0-A8A3-F8E60ED7500A}"/>
              </a:ext>
            </a:extLst>
          </p:cNvPr>
          <p:cNvSpPr/>
          <p:nvPr/>
        </p:nvSpPr>
        <p:spPr>
          <a:xfrm>
            <a:off x="825500" y="1559221"/>
            <a:ext cx="2944598" cy="840230"/>
          </a:xfrm>
          <a:prstGeom prst="rect">
            <a:avLst/>
          </a:prstGeom>
        </p:spPr>
        <p:txBody>
          <a:bodyPr wrap="square">
            <a:spAutoFit/>
          </a:bodyPr>
          <a:lstStyle/>
          <a:p>
            <a:pPr>
              <a:lnSpc>
                <a:spcPct val="90000"/>
              </a:lnSpc>
              <a:spcBef>
                <a:spcPts val="1800"/>
              </a:spcBef>
              <a:buClr>
                <a:srgbClr val="006BBC"/>
              </a:buClr>
            </a:pPr>
            <a:r>
              <a:rPr lang="en-US" dirty="0"/>
              <a:t>The TOWS-WG will perform Global Steering Committee functions for the </a:t>
            </a:r>
            <a:r>
              <a:rPr lang="en-US" dirty="0" err="1"/>
              <a:t>programme</a:t>
            </a:r>
            <a:endParaRPr lang="en-US" dirty="0"/>
          </a:p>
        </p:txBody>
      </p:sp>
      <p:sp>
        <p:nvSpPr>
          <p:cNvPr id="11" name="Номер слайда 5">
            <a:extLst>
              <a:ext uri="{FF2B5EF4-FFF2-40B4-BE49-F238E27FC236}">
                <a16:creationId xmlns:a16="http://schemas.microsoft.com/office/drawing/2014/main" id="{6892D916-D0AE-416D-9CFF-BE27ACF4D4EF}"/>
              </a:ext>
            </a:extLst>
          </p:cNvPr>
          <p:cNvSpPr>
            <a:spLocks noGrp="1" noChangeAspect="1"/>
          </p:cNvSpPr>
          <p:nvPr>
            <p:ph type="sldNum" sz="quarter" idx="12"/>
          </p:nvPr>
        </p:nvSpPr>
        <p:spPr>
          <a:xfrm>
            <a:off x="11760001" y="6474047"/>
            <a:ext cx="288000" cy="288000"/>
          </a:xfrm>
          <a:prstGeom prst="flowChartConnector">
            <a:avLst/>
          </a:prstGeom>
          <a:solidFill>
            <a:schemeClr val="accent5">
              <a:lumMod val="60000"/>
              <a:lumOff val="40000"/>
              <a:alpha val="30000"/>
            </a:schemeClr>
          </a:solidFill>
          <a:ln w="6350">
            <a:noFill/>
            <a:prstDash val="solid"/>
          </a:ln>
        </p:spPr>
        <p:txBody>
          <a:bodyPr lIns="0" tIns="0" rIns="0" bIns="0"/>
          <a:lstStyle/>
          <a:p>
            <a:pPr algn="ctr"/>
            <a:fld id="{16CA7347-4776-487A-BB57-D0C09A6B820D}" type="slidenum">
              <a:rPr lang="ru-RU" smtClean="0">
                <a:solidFill>
                  <a:schemeClr val="accent1"/>
                </a:solidFill>
              </a:rPr>
              <a:pPr algn="ctr"/>
              <a:t>9</a:t>
            </a:fld>
            <a:endParaRPr lang="ru-RU" dirty="0">
              <a:solidFill>
                <a:schemeClr val="accent1"/>
              </a:solidFill>
            </a:endParaRPr>
          </a:p>
        </p:txBody>
      </p:sp>
      <p:sp>
        <p:nvSpPr>
          <p:cNvPr id="13" name="Прямоугольник 12">
            <a:extLst>
              <a:ext uri="{FF2B5EF4-FFF2-40B4-BE49-F238E27FC236}">
                <a16:creationId xmlns:a16="http://schemas.microsoft.com/office/drawing/2014/main" id="{6F8235D7-6804-4315-B33B-C2A209B82028}"/>
              </a:ext>
            </a:extLst>
          </p:cNvPr>
          <p:cNvSpPr/>
          <p:nvPr/>
        </p:nvSpPr>
        <p:spPr>
          <a:xfrm>
            <a:off x="1384300" y="3359151"/>
            <a:ext cx="3633523" cy="840230"/>
          </a:xfrm>
          <a:prstGeom prst="rect">
            <a:avLst/>
          </a:prstGeom>
        </p:spPr>
        <p:txBody>
          <a:bodyPr wrap="square">
            <a:spAutoFit/>
          </a:bodyPr>
          <a:lstStyle/>
          <a:p>
            <a:pPr>
              <a:lnSpc>
                <a:spcPct val="90000"/>
              </a:lnSpc>
              <a:spcBef>
                <a:spcPts val="1800"/>
              </a:spcBef>
              <a:buClr>
                <a:srgbClr val="006BBC"/>
              </a:buClr>
            </a:pPr>
            <a:r>
              <a:rPr lang="en-US" dirty="0"/>
              <a:t>A Scientific Committee with an advisory role for the duration of the </a:t>
            </a:r>
            <a:r>
              <a:rPr lang="en-US" dirty="0" err="1"/>
              <a:t>programme</a:t>
            </a:r>
            <a:r>
              <a:rPr lang="en-US" dirty="0"/>
              <a:t> will be established</a:t>
            </a:r>
          </a:p>
        </p:txBody>
      </p:sp>
      <p:sp>
        <p:nvSpPr>
          <p:cNvPr id="14" name="Прямоугольник 13">
            <a:extLst>
              <a:ext uri="{FF2B5EF4-FFF2-40B4-BE49-F238E27FC236}">
                <a16:creationId xmlns:a16="http://schemas.microsoft.com/office/drawing/2014/main" id="{F8D0FBA1-FEFF-4839-AF44-29AF80D625C3}"/>
              </a:ext>
            </a:extLst>
          </p:cNvPr>
          <p:cNvSpPr/>
          <p:nvPr/>
        </p:nvSpPr>
        <p:spPr>
          <a:xfrm>
            <a:off x="7132312" y="3199963"/>
            <a:ext cx="4444917" cy="1089529"/>
          </a:xfrm>
          <a:prstGeom prst="rect">
            <a:avLst/>
          </a:prstGeom>
        </p:spPr>
        <p:txBody>
          <a:bodyPr wrap="square">
            <a:spAutoFit/>
          </a:bodyPr>
          <a:lstStyle/>
          <a:p>
            <a:pPr>
              <a:lnSpc>
                <a:spcPct val="90000"/>
              </a:lnSpc>
              <a:spcBef>
                <a:spcPts val="1800"/>
              </a:spcBef>
              <a:buClr>
                <a:srgbClr val="006BBC"/>
              </a:buClr>
            </a:pPr>
            <a:r>
              <a:rPr lang="en-US" dirty="0"/>
              <a:t>A special Coalition for Tsunami Ready will be established in collaboration with other critical stakeholders across the UN structure and national civil protection agencies</a:t>
            </a:r>
          </a:p>
        </p:txBody>
      </p:sp>
      <p:sp>
        <p:nvSpPr>
          <p:cNvPr id="15" name="Прямоугольник 14">
            <a:extLst>
              <a:ext uri="{FF2B5EF4-FFF2-40B4-BE49-F238E27FC236}">
                <a16:creationId xmlns:a16="http://schemas.microsoft.com/office/drawing/2014/main" id="{7C87DFD9-0A2E-4730-9B3E-887AF78E3CBC}"/>
              </a:ext>
            </a:extLst>
          </p:cNvPr>
          <p:cNvSpPr/>
          <p:nvPr/>
        </p:nvSpPr>
        <p:spPr>
          <a:xfrm>
            <a:off x="2120901" y="5123700"/>
            <a:ext cx="4881922" cy="1089529"/>
          </a:xfrm>
          <a:prstGeom prst="rect">
            <a:avLst/>
          </a:prstGeom>
        </p:spPr>
        <p:txBody>
          <a:bodyPr wrap="square">
            <a:spAutoFit/>
          </a:bodyPr>
          <a:lstStyle/>
          <a:p>
            <a:pPr>
              <a:lnSpc>
                <a:spcPct val="90000"/>
              </a:lnSpc>
              <a:spcBef>
                <a:spcPts val="1800"/>
              </a:spcBef>
              <a:buClr>
                <a:srgbClr val="006BBC"/>
              </a:buClr>
            </a:pPr>
            <a:r>
              <a:rPr lang="en-US" dirty="0"/>
              <a:t>The Scientific Committee will be tasked to develop a Draft 10-Year Research, Development and Implementation Plan for the </a:t>
            </a:r>
            <a:r>
              <a:rPr lang="en-US" dirty="0" err="1"/>
              <a:t>programme</a:t>
            </a:r>
            <a:r>
              <a:rPr lang="en-US" dirty="0"/>
              <a:t> for endorsement by the TOWS-WG at its next session</a:t>
            </a:r>
          </a:p>
        </p:txBody>
      </p:sp>
      <p:sp>
        <p:nvSpPr>
          <p:cNvPr id="16" name="Прямоугольник 15">
            <a:extLst>
              <a:ext uri="{FF2B5EF4-FFF2-40B4-BE49-F238E27FC236}">
                <a16:creationId xmlns:a16="http://schemas.microsoft.com/office/drawing/2014/main" id="{DE4DF4DA-71E3-4A83-8B06-51E1A377B87B}"/>
              </a:ext>
            </a:extLst>
          </p:cNvPr>
          <p:cNvSpPr/>
          <p:nvPr/>
        </p:nvSpPr>
        <p:spPr>
          <a:xfrm>
            <a:off x="8448734" y="5123700"/>
            <a:ext cx="2320691" cy="1089529"/>
          </a:xfrm>
          <a:prstGeom prst="rect">
            <a:avLst/>
          </a:prstGeom>
        </p:spPr>
        <p:txBody>
          <a:bodyPr wrap="square">
            <a:spAutoFit/>
          </a:bodyPr>
          <a:lstStyle/>
          <a:p>
            <a:pPr>
              <a:lnSpc>
                <a:spcPct val="90000"/>
              </a:lnSpc>
              <a:spcBef>
                <a:spcPts val="1800"/>
              </a:spcBef>
              <a:buClr>
                <a:srgbClr val="006BBC"/>
              </a:buClr>
            </a:pPr>
            <a:r>
              <a:rPr lang="en-US" dirty="0"/>
              <a:t>The four ICGs will perform regional Steering Committee functions</a:t>
            </a:r>
          </a:p>
        </p:txBody>
      </p:sp>
    </p:spTree>
    <p:extLst>
      <p:ext uri="{BB962C8B-B14F-4D97-AF65-F5344CB8AC3E}">
        <p14:creationId xmlns:p14="http://schemas.microsoft.com/office/powerpoint/2010/main" val="3701785544"/>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8933</TotalTime>
  <Words>1317</Words>
  <Application>Microsoft Office PowerPoint</Application>
  <PresentationFormat>Widescreen</PresentationFormat>
  <Paragraphs>143</Paragraphs>
  <Slides>10</Slides>
  <Notes>9</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6" baseType="lpstr">
      <vt:lpstr>Arial</vt:lpstr>
      <vt:lpstr>Calibri</vt:lpstr>
      <vt:lpstr>Calibri Light</vt:lpstr>
      <vt:lpstr>Тема Office</vt:lpstr>
      <vt:lpstr>9_Custom Design</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Andrey</dc:creator>
  <cp:lastModifiedBy>Aliaga, Bernardo</cp:lastModifiedBy>
  <cp:revision>593</cp:revision>
  <dcterms:created xsi:type="dcterms:W3CDTF">2020-05-11T21:47:17Z</dcterms:created>
  <dcterms:modified xsi:type="dcterms:W3CDTF">2021-11-22T22:23:03Z</dcterms:modified>
</cp:coreProperties>
</file>