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0" r:id="rId2"/>
    <p:sldId id="257" r:id="rId3"/>
    <p:sldId id="275" r:id="rId4"/>
    <p:sldId id="276" r:id="rId5"/>
    <p:sldId id="271" r:id="rId6"/>
    <p:sldId id="263" r:id="rId7"/>
    <p:sldId id="269" r:id="rId8"/>
    <p:sldId id="268" r:id="rId9"/>
    <p:sldId id="267" r:id="rId10"/>
    <p:sldId id="264" r:id="rId11"/>
    <p:sldId id="278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92" d="100"/>
          <a:sy n="92" d="100"/>
        </p:scale>
        <p:origin x="4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92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FFC75-128E-6E42-8124-93F84015F4CB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7C463-2028-B249-900C-E5877EC1068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5178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C463-2028-B249-900C-E5877EC1068B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561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6D04A-0D5E-5F4C-9760-84384E65D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433DAB8-30F4-224B-A601-FFA56131A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EDE916-8339-0F44-90FF-E85D36BAF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7C5E09-1C5F-0B43-9F24-1E6D4C0E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9D5CC2-C079-C442-9F6A-212E38B7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377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0FB866-5A4E-1A40-AE45-E6A6B7BD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84C4C9-C7A4-6D4A-855B-0419432A3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E5FB78-CEE0-C546-8C19-C0AD5C2C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00543A-6061-EB4B-ADC5-C3C862F33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0CC-80C4-F04B-8BA9-C4528FD3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267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42B2A0-8DDE-944D-852D-7CAA8DA09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3600B9-0647-A846-A320-F0E054EF1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E4B318-FE2C-814E-A75C-47DD0F80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6304C1-B98E-C24E-B3F9-434335CA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768D5B-28BB-C24E-89E4-A490F0EC6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632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F6A6FE-9F56-40E5-BBA6-0B630FE22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82" y="560991"/>
            <a:ext cx="10762332" cy="1004057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 dirty="0"/>
              <a:t>Click to edit Master title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F1E879-9DF7-4DA7-85AC-CB56A8C09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582" y="1810870"/>
            <a:ext cx="10631706" cy="471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136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6006BC-654D-4398-BB52-44965C9C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3231" y="5942541"/>
            <a:ext cx="2743200" cy="153135"/>
          </a:xfrm>
        </p:spPr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9EC83871-7464-427B-B6D7-A5E8F38202AB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D33390-B4DE-4B11-A7FB-79925DE8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173001-7276-491C-9F48-01FA5E7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AF24F759-2890-4717-B1AF-E04CADEEA4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71986FB-BF6D-4B98-ACDD-AD2C255FA969}"/>
              </a:ext>
            </a:extLst>
          </p:cNvPr>
          <p:cNvCxnSpPr/>
          <p:nvPr userDrawn="1"/>
        </p:nvCxnSpPr>
        <p:spPr>
          <a:xfrm>
            <a:off x="930604" y="1640756"/>
            <a:ext cx="3739896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BED13A07-F0A8-43F7-B682-245A3F0AE53C}"/>
              </a:ext>
            </a:extLst>
          </p:cNvPr>
          <p:cNvCxnSpPr>
            <a:cxnSpLocks/>
          </p:cNvCxnSpPr>
          <p:nvPr userDrawn="1"/>
        </p:nvCxnSpPr>
        <p:spPr>
          <a:xfrm>
            <a:off x="506061" y="3437723"/>
            <a:ext cx="11220501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xmlns="" id="{5626E3A0-4546-4CF6-A4F2-DEF7D1CD1FF9}"/>
              </a:ext>
            </a:extLst>
          </p:cNvPr>
          <p:cNvSpPr/>
          <p:nvPr userDrawn="1"/>
        </p:nvSpPr>
        <p:spPr>
          <a:xfrm>
            <a:off x="1425686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xmlns="" id="{7E2518BE-4FE7-462F-896E-F7A1045CBC7F}"/>
              </a:ext>
            </a:extLst>
          </p:cNvPr>
          <p:cNvSpPr/>
          <p:nvPr userDrawn="1"/>
        </p:nvSpPr>
        <p:spPr>
          <a:xfrm>
            <a:off x="9485991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xmlns="" id="{D13B079D-42A1-4B9D-A7F1-282A0DD6008D}"/>
              </a:ext>
            </a:extLst>
          </p:cNvPr>
          <p:cNvSpPr/>
          <p:nvPr userDrawn="1"/>
        </p:nvSpPr>
        <p:spPr>
          <a:xfrm>
            <a:off x="3447869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5265D1BF-A6B7-4058-A96A-F0F1C76D8517}"/>
              </a:ext>
            </a:extLst>
          </p:cNvPr>
          <p:cNvSpPr/>
          <p:nvPr userDrawn="1"/>
        </p:nvSpPr>
        <p:spPr>
          <a:xfrm>
            <a:off x="5460576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0A1987E3-E256-4CF7-9FE6-0446D4E40179}"/>
              </a:ext>
            </a:extLst>
          </p:cNvPr>
          <p:cNvSpPr/>
          <p:nvPr userDrawn="1"/>
        </p:nvSpPr>
        <p:spPr>
          <a:xfrm>
            <a:off x="7473283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Text Placeholder 45">
            <a:extLst>
              <a:ext uri="{FF2B5EF4-FFF2-40B4-BE49-F238E27FC236}">
                <a16:creationId xmlns:a16="http://schemas.microsoft.com/office/drawing/2014/main" xmlns="" id="{62F3EA0C-FA8C-40D1-9BE6-30DACB1AB5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6622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26" name="Text Placeholder 47">
            <a:extLst>
              <a:ext uri="{FF2B5EF4-FFF2-40B4-BE49-F238E27FC236}">
                <a16:creationId xmlns:a16="http://schemas.microsoft.com/office/drawing/2014/main" xmlns="" id="{B62F6384-D912-4754-AC82-81F6ED586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622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27" name="Text Placeholder 45">
            <a:extLst>
              <a:ext uri="{FF2B5EF4-FFF2-40B4-BE49-F238E27FC236}">
                <a16:creationId xmlns:a16="http://schemas.microsoft.com/office/drawing/2014/main" xmlns="" id="{E4557023-E1DB-4099-92BE-5DD6EDC0A5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86927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28" name="Text Placeholder 47">
            <a:extLst>
              <a:ext uri="{FF2B5EF4-FFF2-40B4-BE49-F238E27FC236}">
                <a16:creationId xmlns:a16="http://schemas.microsoft.com/office/drawing/2014/main" xmlns="" id="{1394A278-B5EB-4D0C-B858-6C4854D605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86927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29" name="Text Placeholder 45">
            <a:extLst>
              <a:ext uri="{FF2B5EF4-FFF2-40B4-BE49-F238E27FC236}">
                <a16:creationId xmlns:a16="http://schemas.microsoft.com/office/drawing/2014/main" xmlns="" id="{9A0EBBF7-4D6F-4416-9A72-43656E408A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1698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30" name="Text Placeholder 47">
            <a:extLst>
              <a:ext uri="{FF2B5EF4-FFF2-40B4-BE49-F238E27FC236}">
                <a16:creationId xmlns:a16="http://schemas.microsoft.com/office/drawing/2014/main" xmlns="" id="{E1D2E97C-7283-4D56-B845-31416A53E3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1698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31" name="Text Placeholder 45">
            <a:extLst>
              <a:ext uri="{FF2B5EF4-FFF2-40B4-BE49-F238E27FC236}">
                <a16:creationId xmlns:a16="http://schemas.microsoft.com/office/drawing/2014/main" xmlns="" id="{C7FAD635-CC52-4D35-948F-3C282B8B1D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6774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32" name="Text Placeholder 47">
            <a:extLst>
              <a:ext uri="{FF2B5EF4-FFF2-40B4-BE49-F238E27FC236}">
                <a16:creationId xmlns:a16="http://schemas.microsoft.com/office/drawing/2014/main" xmlns="" id="{03B8B604-1193-4627-A082-F0D9A60542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56774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33" name="Text Placeholder 45">
            <a:extLst>
              <a:ext uri="{FF2B5EF4-FFF2-40B4-BE49-F238E27FC236}">
                <a16:creationId xmlns:a16="http://schemas.microsoft.com/office/drawing/2014/main" xmlns="" id="{BCD8CA83-EDAF-4BB0-B4B2-ACB5B3FABA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71850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34" name="Text Placeholder 47">
            <a:extLst>
              <a:ext uri="{FF2B5EF4-FFF2-40B4-BE49-F238E27FC236}">
                <a16:creationId xmlns:a16="http://schemas.microsoft.com/office/drawing/2014/main" xmlns="" id="{9E430891-2780-4B5A-85BC-72B8844790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71850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xmlns="" id="{AA3E97EF-FE6B-480C-959B-7280D4585FF1}"/>
              </a:ext>
            </a:extLst>
          </p:cNvPr>
          <p:cNvCxnSpPr/>
          <p:nvPr userDrawn="1"/>
        </p:nvCxnSpPr>
        <p:spPr>
          <a:xfrm>
            <a:off x="1327206" y="4723438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0F3B62EE-A564-46ED-B447-638921DB62E8}"/>
              </a:ext>
            </a:extLst>
          </p:cNvPr>
          <p:cNvCxnSpPr/>
          <p:nvPr userDrawn="1"/>
        </p:nvCxnSpPr>
        <p:spPr>
          <a:xfrm>
            <a:off x="9389110" y="4720097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xmlns="" id="{ED3A1797-7173-43F0-96BB-5B2509B07D40}"/>
              </a:ext>
            </a:extLst>
          </p:cNvPr>
          <p:cNvCxnSpPr/>
          <p:nvPr userDrawn="1"/>
        </p:nvCxnSpPr>
        <p:spPr>
          <a:xfrm>
            <a:off x="3342682" y="4720097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xmlns="" id="{8F57D6FD-153E-4271-A26B-6B7B47B56BC4}"/>
              </a:ext>
            </a:extLst>
          </p:cNvPr>
          <p:cNvCxnSpPr/>
          <p:nvPr userDrawn="1"/>
        </p:nvCxnSpPr>
        <p:spPr>
          <a:xfrm>
            <a:off x="5358158" y="4720097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xmlns="" id="{2DECBFAE-DE37-481F-AC90-D235D81CA640}"/>
              </a:ext>
            </a:extLst>
          </p:cNvPr>
          <p:cNvCxnSpPr/>
          <p:nvPr userDrawn="1"/>
        </p:nvCxnSpPr>
        <p:spPr>
          <a:xfrm>
            <a:off x="7373634" y="4719186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Picture Placeholder 60">
            <a:extLst>
              <a:ext uri="{FF2B5EF4-FFF2-40B4-BE49-F238E27FC236}">
                <a16:creationId xmlns:a16="http://schemas.microsoft.com/office/drawing/2014/main" xmlns="" id="{AC1E6DBA-4961-406D-AC16-A1FBE347F6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64650" y="869401"/>
            <a:ext cx="969264" cy="969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52" name="Text Placeholder 150">
            <a:extLst>
              <a:ext uri="{FF2B5EF4-FFF2-40B4-BE49-F238E27FC236}">
                <a16:creationId xmlns:a16="http://schemas.microsoft.com/office/drawing/2014/main" xmlns="" id="{AF955F46-550D-4FBD-949A-CAB1780A81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1726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55" name="Text Placeholder 153">
            <a:extLst>
              <a:ext uri="{FF2B5EF4-FFF2-40B4-BE49-F238E27FC236}">
                <a16:creationId xmlns:a16="http://schemas.microsoft.com/office/drawing/2014/main" xmlns="" id="{7EA772E2-9F56-4EFF-9C41-27E673E905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8994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1</a:t>
            </a:r>
            <a:endParaRPr lang="ru-RU" dirty="0"/>
          </a:p>
        </p:txBody>
      </p:sp>
      <p:sp>
        <p:nvSpPr>
          <p:cNvPr id="156" name="Text Placeholder 150">
            <a:extLst>
              <a:ext uri="{FF2B5EF4-FFF2-40B4-BE49-F238E27FC236}">
                <a16:creationId xmlns:a16="http://schemas.microsoft.com/office/drawing/2014/main" xmlns="" id="{9E3D3168-A898-4150-AF7E-862B31691E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85235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57" name="Text Placeholder 153">
            <a:extLst>
              <a:ext uri="{FF2B5EF4-FFF2-40B4-BE49-F238E27FC236}">
                <a16:creationId xmlns:a16="http://schemas.microsoft.com/office/drawing/2014/main" xmlns="" id="{BA9C2567-2AF9-4A73-8B7C-5B63B5C2B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17698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5</a:t>
            </a:r>
            <a:endParaRPr lang="ru-RU" dirty="0"/>
          </a:p>
        </p:txBody>
      </p:sp>
      <p:sp>
        <p:nvSpPr>
          <p:cNvPr id="158" name="Text Placeholder 150">
            <a:extLst>
              <a:ext uri="{FF2B5EF4-FFF2-40B4-BE49-F238E27FC236}">
                <a16:creationId xmlns:a16="http://schemas.microsoft.com/office/drawing/2014/main" xmlns="" id="{DA2B3D14-3067-45E6-9BBE-133B7365D7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237603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59" name="Text Placeholder 153">
            <a:extLst>
              <a:ext uri="{FF2B5EF4-FFF2-40B4-BE49-F238E27FC236}">
                <a16:creationId xmlns:a16="http://schemas.microsoft.com/office/drawing/2014/main" xmlns="" id="{AD3DE571-16BA-4C29-B339-2DE7A54C11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66170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2</a:t>
            </a:r>
            <a:endParaRPr lang="ru-RU" dirty="0"/>
          </a:p>
        </p:txBody>
      </p:sp>
      <p:sp>
        <p:nvSpPr>
          <p:cNvPr id="160" name="Text Placeholder 150">
            <a:extLst>
              <a:ext uri="{FF2B5EF4-FFF2-40B4-BE49-F238E27FC236}">
                <a16:creationId xmlns:a16="http://schemas.microsoft.com/office/drawing/2014/main" xmlns="" id="{D9FE4127-9BA3-4B00-9BBC-67A05E58DA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53480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61" name="Text Placeholder 153">
            <a:extLst>
              <a:ext uri="{FF2B5EF4-FFF2-40B4-BE49-F238E27FC236}">
                <a16:creationId xmlns:a16="http://schemas.microsoft.com/office/drawing/2014/main" xmlns="" id="{88D6F3B6-2D7F-49D3-96A4-AA7B23F2A6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3346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3</a:t>
            </a:r>
            <a:endParaRPr lang="ru-RU" dirty="0"/>
          </a:p>
        </p:txBody>
      </p:sp>
      <p:sp>
        <p:nvSpPr>
          <p:cNvPr id="162" name="Text Placeholder 150">
            <a:extLst>
              <a:ext uri="{FF2B5EF4-FFF2-40B4-BE49-F238E27FC236}">
                <a16:creationId xmlns:a16="http://schemas.microsoft.com/office/drawing/2014/main" xmlns="" id="{E6DF83B4-F73A-46B0-BC1D-074BF03B3B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69357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63" name="Text Placeholder 153">
            <a:extLst>
              <a:ext uri="{FF2B5EF4-FFF2-40B4-BE49-F238E27FC236}">
                <a16:creationId xmlns:a16="http://schemas.microsoft.com/office/drawing/2014/main" xmlns="" id="{45821A5A-E756-4A87-B0C8-A23317B4EF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00522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74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C203E-6DBA-1843-B783-90EC480E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0DCD30-423E-FE47-9CC4-EC7C4766F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8AFAAB-415D-0843-9925-1B316DC95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21813F-65EC-6E4C-B2D5-5B88CE66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DCF56A-5BED-7E44-AF25-43AB07D5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64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0625D-9301-3044-9207-923668EA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E2CBE6-DAED-6A41-9D7B-47E8DBBB4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0B8816-37F4-904C-99A6-862DAE1C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98A8B1-FC43-E64F-8751-B626A2B1E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E6761B-C247-3A46-ABC0-64313774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855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35C40F-B8A6-474B-95FB-4CE20111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377CFC-36A0-504E-A4FA-43E6D40FB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E3E4B4-981A-C44E-8D19-A30E6392B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F956C9-7B68-0743-8D18-59C4171FC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55D90-A5C9-1B42-9414-54D06CAF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215BE1-2031-824F-A9E2-5B543C17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987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A5FD5-C784-3640-BC3C-E5514B45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94FC4-4363-154B-ACF3-5150B8034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127C78-89EC-7342-B49E-10642193E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6F7DAB-E0FF-D042-86A7-ACE35F511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EAFB63-ABDC-B44E-B77C-1A1DC64B2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99E0C0-D5C4-6D4B-87FA-33E95FC7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16F57AE-38FF-7448-9C98-70D76155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410B132-E271-9048-BD01-7EA429D1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172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C631C-633C-9E43-AA00-7CEF3066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B63844-279C-A74C-BDA3-C7209A08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07DBF4-83E6-6B4D-A59A-17747ACA1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D533603-0DFC-844B-8B40-FC023C52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116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C63AF3-E88B-4649-BA37-D277D28E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62D63F7-2515-AC44-A56A-F08539850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6F045B-49D2-644A-85DB-E453D17D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992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9FD4E7-48CF-1F46-8D19-8B4C3284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7995FD-39B0-3E40-8E73-A20498923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F49E87-FE0E-7447-831A-AF0035D4E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923DAA-43C9-9048-A536-D02A29A2C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2FF4C3-2FFE-2544-9B1C-0369ECB0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D1F0AA-B7F3-A84E-A2D0-AE4744F0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16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8DBE8B-9131-3842-B6A2-5B9EFC803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6316166-D0DA-3F49-86EF-CF109C6706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970A0D-B91E-2E45-B72D-032E2CAD1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6AA718-F95F-E645-959C-CF6A7C4C0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572DAE-6F3F-8148-BB8F-44919AE3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E95566-4921-F641-A654-C92F2B5A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688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55C117-84D1-4447-A722-CBB598DE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45E790-0810-A343-AC5B-79F4C5AA0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B2536B-3A7B-7842-822D-EAE8400DF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5565-D9A4-BE4D-B36A-676E84A96F8C}" type="datetimeFigureOut">
              <a:rPr lang="x-none" smtClean="0"/>
              <a:t>2021-11-23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2BAD37-2AD3-9640-9CBF-8927AB555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54E6EC-6B61-D348-A1E2-9ABAF08BB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670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heese-coe.e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401583E-B700-2045-9F4C-BE96CA55C7AC}"/>
              </a:ext>
            </a:extLst>
          </p:cNvPr>
          <p:cNvSpPr/>
          <p:nvPr/>
        </p:nvSpPr>
        <p:spPr>
          <a:xfrm>
            <a:off x="1136428" y="2358913"/>
            <a:ext cx="7301515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</a:rPr>
              <a:t>17th Session of the Intergovernmental Coordination Group for the Tsunami Early Warning and Mitigation System in the North-eastern Atlantic, the Mediterranean and Connected Seas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/>
              </a:solidFill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</a:rPr>
              <a:t>Maria Ana Baptista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effectLst/>
              </a:rPr>
              <a:t>Chair of ICG-NEAMTWS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effectLst/>
              </a:rPr>
              <a:t>24-26 November 2021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effectLst/>
              </a:rPr>
              <a:t>(online)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0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F4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xmlns="" id="{D0DA55A8-FB98-0848-865E-1B943794A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4442" y="3110996"/>
            <a:ext cx="1462088" cy="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309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9E890A-F0F3-024E-82BB-26C95601E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5" y="1019591"/>
            <a:ext cx="10515600" cy="4351338"/>
          </a:xfrm>
        </p:spPr>
        <p:txBody>
          <a:bodyPr/>
          <a:lstStyle/>
          <a:p>
            <a:r>
              <a:rPr lang="x-none" sz="1800" dirty="0">
                <a:solidFill>
                  <a:schemeClr val="accent1"/>
                </a:solidFill>
              </a:rPr>
              <a:t>EPOS</a:t>
            </a:r>
          </a:p>
          <a:p>
            <a:r>
              <a:rPr lang="x-none" sz="1800" dirty="0">
                <a:solidFill>
                  <a:schemeClr val="accent1"/>
                </a:solidFill>
              </a:rPr>
              <a:t>AGITHAR</a:t>
            </a:r>
          </a:p>
          <a:p>
            <a:r>
              <a:rPr lang="x-none" sz="1800" dirty="0">
                <a:solidFill>
                  <a:schemeClr val="accent1"/>
                </a:solidFill>
              </a:rPr>
              <a:t>CHEESE Project</a:t>
            </a:r>
          </a:p>
          <a:p>
            <a:r>
              <a:rPr lang="x-none" sz="1800" dirty="0">
                <a:solidFill>
                  <a:schemeClr val="accent1"/>
                </a:solidFill>
              </a:rPr>
              <a:t>PORTUGAL SMART CABLE ACTIVITIES</a:t>
            </a:r>
          </a:p>
          <a:p>
            <a:endParaRPr lang="x-none" sz="1800" dirty="0">
              <a:solidFill>
                <a:schemeClr val="accent1"/>
              </a:solidFill>
            </a:endParaRPr>
          </a:p>
          <a:p>
            <a:endParaRPr lang="x-none" sz="1800" dirty="0">
              <a:solidFill>
                <a:schemeClr val="accent1"/>
              </a:solidFill>
            </a:endParaRPr>
          </a:p>
          <a:p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FD095-114D-914E-9BF0-A8676E38EC02}"/>
              </a:ext>
            </a:extLst>
          </p:cNvPr>
          <p:cNvSpPr txBox="1"/>
          <p:nvPr/>
        </p:nvSpPr>
        <p:spPr>
          <a:xfrm>
            <a:off x="239485" y="4963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800" b="1" dirty="0">
                <a:solidFill>
                  <a:schemeClr val="accent1"/>
                </a:solidFill>
              </a:rPr>
              <a:t>FOLLOW UP ONGOING ACTIVITIES</a:t>
            </a:r>
            <a:endParaRPr lang="x-none" sz="2800" dirty="0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023BBC82-906B-8148-9A2D-DFCBD8146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40" y="5753477"/>
            <a:ext cx="2236089" cy="9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722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23F869-3A51-4B92-B0C4-B22958C59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82" y="585613"/>
            <a:ext cx="9683058" cy="100405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UPCOMING ACTVITIES 2021-2022</a:t>
            </a:r>
            <a:endParaRPr lang="ru-RU" sz="2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0F8B528-6914-40D0-8BBD-ACE47B526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10-15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453F355-355D-4EA9-978E-A35A4E2F7C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95726" y="4101433"/>
            <a:ext cx="1800000" cy="581767"/>
          </a:xfrm>
        </p:spPr>
        <p:txBody>
          <a:bodyPr/>
          <a:lstStyle/>
          <a:p>
            <a:r>
              <a:rPr lang="pt-PT" sz="2000" dirty="0">
                <a:solidFill>
                  <a:schemeClr val="accent1"/>
                </a:solidFill>
                <a:latin typeface="+mn-lt"/>
              </a:rPr>
              <a:t>AGU FALL MEETING</a:t>
            </a:r>
            <a:endParaRPr lang="ru-R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E11056EF-3B3B-439E-B2CD-E66F34155F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t-PT" dirty="0" err="1"/>
              <a:t>Mid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204F6607-87EE-47C1-8D2F-3C2347E0A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JANUARY</a:t>
            </a:r>
            <a:endParaRPr lang="ru-RU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pt-PT" sz="2000" dirty="0">
                <a:solidFill>
                  <a:schemeClr val="accent1"/>
                </a:solidFill>
                <a:latin typeface="+mn-lt"/>
              </a:rPr>
              <a:t>1ST MEETING</a:t>
            </a:r>
            <a:endParaRPr lang="ru-R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DF77A485-8E15-4824-8127-565F3BFC695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pt-PT" sz="1100" dirty="0">
                <a:solidFill>
                  <a:schemeClr val="accent1"/>
                </a:solidFill>
                <a:latin typeface="Calibri" panose="020F0502020204030204" pitchFamily="34" charset="0"/>
              </a:rPr>
              <a:t>IOC EU </a:t>
            </a:r>
          </a:p>
          <a:p>
            <a:r>
              <a:rPr lang="pt-PT" sz="1100" dirty="0">
                <a:solidFill>
                  <a:schemeClr val="accent1"/>
                </a:solidFill>
                <a:latin typeface="Calibri" panose="020F0502020204030204" pitchFamily="34" charset="0"/>
              </a:rPr>
              <a:t>PROJECT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7CC869AB-9B72-4C90-BAD4-7B2B7A28A3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/>
              <a:t>24-25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4D45D5BD-B1A2-4A53-93A9-AF1AAE573C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pt-PT" dirty="0"/>
              <a:t>FEBRUARY</a:t>
            </a:r>
            <a:endParaRPr lang="ru-RU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F24D4ED9-50BC-4B4E-950C-0680483C685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pt-PT" sz="2000" dirty="0">
                <a:solidFill>
                  <a:schemeClr val="accent1"/>
                </a:solidFill>
                <a:latin typeface="+mn-lt"/>
              </a:rPr>
              <a:t>TOWS</a:t>
            </a:r>
            <a:endParaRPr lang="ru-R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DDA0C858-3571-4BC1-8998-A965A8F9067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15</a:t>
            </a:r>
            <a:r>
              <a:rPr lang="en-GB" sz="1400" baseline="30000" dirty="0">
                <a:solidFill>
                  <a:schemeClr val="accent1"/>
                </a:solidFill>
              </a:rPr>
              <a:t>th</a:t>
            </a:r>
            <a:r>
              <a:rPr lang="en-GB" sz="1400" dirty="0">
                <a:solidFill>
                  <a:schemeClr val="accent1"/>
                </a:solidFill>
              </a:rPr>
              <a:t> Meeting of the Working Group on Tsunamis and Other Hazards  related to Sea Level Warning and Mitigation Systems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FBA85C11-233D-4211-ADF2-CE189B1C17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PT" dirty="0"/>
              <a:t> </a:t>
            </a:r>
            <a:endParaRPr lang="ru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D472037F-B3D8-4514-86B5-2E53A0B671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April</a:t>
            </a:r>
            <a:endParaRPr lang="ru-RU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C1F38EEB-F5CB-4D43-BA30-67F805C3BB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pt-PT" sz="2000" dirty="0">
                <a:solidFill>
                  <a:schemeClr val="accent1"/>
                </a:solidFill>
                <a:latin typeface="+mn-lt"/>
              </a:rPr>
              <a:t>EGU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23EBB68D-A226-474A-A745-453739C904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26522" y="4867666"/>
            <a:ext cx="1674000" cy="1151441"/>
          </a:xfrm>
        </p:spPr>
        <p:txBody>
          <a:bodyPr>
            <a:noAutofit/>
          </a:bodyPr>
          <a:lstStyle/>
          <a:p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EGU </a:t>
            </a:r>
          </a:p>
          <a:p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General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Assembly</a:t>
            </a:r>
            <a:endParaRPr lang="ru-RU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3131F0B-853E-4CEA-B0DD-3D93E96B20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C867E67-56DE-4CCB-AA36-E930801E0D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November</a:t>
            </a:r>
            <a:endParaRPr lang="ru-RU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4D1AE391-EF52-4CA1-952E-6B1AEA5EAC5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1"/>
                </a:solidFill>
                <a:latin typeface="+mn-lt"/>
              </a:rPr>
              <a:t>ICG-NEAMTWS</a:t>
            </a:r>
            <a:endParaRPr lang="pt-PT" sz="2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" name="Picture 14">
            <a:extLst>
              <a:ext uri="{FF2B5EF4-FFF2-40B4-BE49-F238E27FC236}">
                <a16:creationId xmlns:a16="http://schemas.microsoft.com/office/drawing/2014/main" xmlns="" id="{14E1DEF3-1D55-EB4A-9947-BE93BB586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4640" y="340634"/>
            <a:ext cx="1462088" cy="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Placeholder 21">
            <a:extLst>
              <a:ext uri="{FF2B5EF4-FFF2-40B4-BE49-F238E27FC236}">
                <a16:creationId xmlns:a16="http://schemas.microsoft.com/office/drawing/2014/main" xmlns="" id="{EA6293F4-DD7F-C14A-8E98-F3FABD8668D1}"/>
              </a:ext>
            </a:extLst>
          </p:cNvPr>
          <p:cNvSpPr txBox="1">
            <a:spLocks/>
          </p:cNvSpPr>
          <p:nvPr/>
        </p:nvSpPr>
        <p:spPr>
          <a:xfrm>
            <a:off x="5253480" y="4789892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xmlns="" id="{0922E877-4C77-A841-81E5-BDAB6E219B3B}"/>
              </a:ext>
            </a:extLst>
          </p:cNvPr>
          <p:cNvSpPr txBox="1">
            <a:spLocks/>
          </p:cNvSpPr>
          <p:nvPr/>
        </p:nvSpPr>
        <p:spPr>
          <a:xfrm>
            <a:off x="5253480" y="4756666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941E3DA-19D0-2A43-B729-A5A6EDF811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x-none" dirty="0"/>
              <a:t>DECEMBER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xmlns="" id="{A10794E7-B19E-BE4F-872B-D3715E0001A6}"/>
              </a:ext>
            </a:extLst>
          </p:cNvPr>
          <p:cNvSpPr txBox="1">
            <a:spLocks/>
          </p:cNvSpPr>
          <p:nvPr/>
        </p:nvSpPr>
        <p:spPr>
          <a:xfrm>
            <a:off x="1095726" y="4756666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xmlns="" id="{160B1325-CECD-FD42-8FD5-30B95F4C2408}"/>
              </a:ext>
            </a:extLst>
          </p:cNvPr>
          <p:cNvSpPr txBox="1">
            <a:spLocks/>
          </p:cNvSpPr>
          <p:nvPr/>
        </p:nvSpPr>
        <p:spPr>
          <a:xfrm>
            <a:off x="1266665" y="4810064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413B82C6-5942-CB45-8046-E8BE0A46BDBA}"/>
              </a:ext>
            </a:extLst>
          </p:cNvPr>
          <p:cNvSpPr txBox="1">
            <a:spLocks/>
          </p:cNvSpPr>
          <p:nvPr/>
        </p:nvSpPr>
        <p:spPr>
          <a:xfrm>
            <a:off x="1204314" y="4756666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xmlns="" id="{ACA5FE8A-D617-1544-B101-26E135459051}"/>
              </a:ext>
            </a:extLst>
          </p:cNvPr>
          <p:cNvSpPr txBox="1">
            <a:spLocks/>
          </p:cNvSpPr>
          <p:nvPr/>
        </p:nvSpPr>
        <p:spPr>
          <a:xfrm>
            <a:off x="1212540" y="4804531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DE79185-3B7E-DA42-93DB-183CC993C0E9}"/>
              </a:ext>
            </a:extLst>
          </p:cNvPr>
          <p:cNvSpPr txBox="1">
            <a:spLocks/>
          </p:cNvSpPr>
          <p:nvPr/>
        </p:nvSpPr>
        <p:spPr>
          <a:xfrm>
            <a:off x="1164561" y="4877997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100" dirty="0">
                <a:solidFill>
                  <a:schemeClr val="accent1"/>
                </a:solidFill>
                <a:latin typeface="Calibri" panose="020F0502020204030204" pitchFamily="34" charset="0"/>
              </a:rPr>
              <a:t>New </a:t>
            </a:r>
            <a:r>
              <a:rPr lang="pt-PT" sz="1100" dirty="0" err="1">
                <a:solidFill>
                  <a:schemeClr val="accent1"/>
                </a:solidFill>
                <a:latin typeface="Calibri" panose="020F0502020204030204" pitchFamily="34" charset="0"/>
              </a:rPr>
              <a:t>Orlean</a:t>
            </a:r>
            <a:r>
              <a:rPr lang="pt-PT" sz="11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pt-PT" sz="11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100" dirty="0" err="1">
                <a:solidFill>
                  <a:schemeClr val="accent1"/>
                </a:solidFill>
                <a:latin typeface="Calibri" panose="020F0502020204030204" pitchFamily="34" charset="0"/>
              </a:rPr>
              <a:t>Mode</a:t>
            </a:r>
            <a:endParaRPr lang="pt-PT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endParaRPr lang="pt-PT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27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23F869-3A51-4B92-B0C4-B22958C59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82" y="585613"/>
            <a:ext cx="9683058" cy="100405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ACTVITIES 2021</a:t>
            </a:r>
            <a:endParaRPr lang="ru-RU" sz="2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0F8B528-6914-40D0-8BBD-ACE47B526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19&amp;23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453F355-355D-4EA9-978E-A35A4E2F7C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95726" y="4101433"/>
            <a:ext cx="1800000" cy="581767"/>
          </a:xfrm>
        </p:spPr>
        <p:txBody>
          <a:bodyPr/>
          <a:lstStyle/>
          <a:p>
            <a:r>
              <a:rPr lang="pt-PT" sz="2000" dirty="0">
                <a:solidFill>
                  <a:schemeClr val="accent1"/>
                </a:solidFill>
                <a:latin typeface="+mn-lt"/>
              </a:rPr>
              <a:t>DG-ECHO TRAINING</a:t>
            </a:r>
            <a:endParaRPr lang="ru-R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E11056EF-3B3B-439E-B2CD-E66F34155F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t-PT" dirty="0"/>
              <a:t>25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204F6607-87EE-47C1-8D2F-3C2347E0A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FEBRUARY</a:t>
            </a:r>
            <a:endParaRPr lang="ru-RU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1"/>
                </a:solidFill>
                <a:latin typeface="+mn-lt"/>
              </a:rPr>
              <a:t>TOWS - TT</a:t>
            </a:r>
            <a:endParaRPr lang="ru-R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DF77A485-8E15-4824-8127-565F3BFC695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Report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by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the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chair</a:t>
            </a:r>
            <a:endParaRPr lang="pt-PT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ICG-NEAMTWS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Activities</a:t>
            </a:r>
            <a:endParaRPr lang="pt-PT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7CC869AB-9B72-4C90-BAD4-7B2B7A28A3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/>
              <a:t>8-10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4D45D5BD-B1A2-4A53-93A9-AF1AAE573C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March</a:t>
            </a:r>
            <a:endParaRPr lang="ru-RU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F24D4ED9-50BC-4B4E-950C-0680483C685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x-none" sz="2000" dirty="0">
                <a:solidFill>
                  <a:schemeClr val="accent1"/>
                </a:solidFill>
                <a:latin typeface="+mn-lt"/>
              </a:rPr>
              <a:t>NEAMWAVE21 Exercise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DDA0C858-3571-4BC1-8998-A965A8F9067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</a:rPr>
              <a:t>Exercise performed along with the 10th commemoration of 11 March 2011Tohuko Earthquake and Tsunami</a:t>
            </a:r>
            <a:r>
              <a:rPr lang="en-US" sz="1400" dirty="0">
                <a:solidFill>
                  <a:schemeClr val="tx2"/>
                </a:solidFill>
              </a:rPr>
              <a:t>.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FBA85C11-233D-4211-ADF2-CE189B1C17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PT" dirty="0"/>
              <a:t>6 </a:t>
            </a:r>
            <a:endParaRPr lang="ru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D472037F-B3D8-4514-86B5-2E53A0B671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April</a:t>
            </a:r>
            <a:endParaRPr lang="ru-RU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C1F38EEB-F5CB-4D43-BA30-67F805C3BB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pt-PT" sz="2000" dirty="0">
                <a:solidFill>
                  <a:schemeClr val="accent1"/>
                </a:solidFill>
                <a:latin typeface="+mn-lt"/>
              </a:rPr>
              <a:t>TSUNAMI READY</a:t>
            </a:r>
            <a:endParaRPr lang="ru-R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23EBB68D-A226-474A-A745-453739C904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26522" y="4867666"/>
            <a:ext cx="1674000" cy="1151441"/>
          </a:xfrm>
        </p:spPr>
        <p:txBody>
          <a:bodyPr>
            <a:noAutofit/>
          </a:bodyPr>
          <a:lstStyle/>
          <a:p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Progress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in </a:t>
            </a:r>
            <a:r>
              <a:rPr lang="en-US" sz="1400" dirty="0">
                <a:solidFill>
                  <a:schemeClr val="accent1"/>
                </a:solidFill>
              </a:rPr>
              <a:t>in establishing Pilot Tsunami Ready  in Italy, France and Spain. Other countries interested to learn about TR (Lebanon) </a:t>
            </a:r>
            <a:endParaRPr lang="ru-RU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3131F0B-853E-4CEA-B0DD-3D93E96B20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pt-PT" dirty="0"/>
              <a:t>14-25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C867E67-56DE-4CCB-AA36-E930801E0D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June</a:t>
            </a:r>
            <a:endParaRPr lang="ru-RU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4D1AE391-EF52-4CA1-952E-6B1AEA5EAC5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1"/>
                </a:solidFill>
                <a:latin typeface="+mn-lt"/>
              </a:rPr>
              <a:t>IOC-GENERAL ASSEMBLY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C4F62B3F-B9CA-4924-B160-3520765D90C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</a:rPr>
              <a:t>Report by chair</a:t>
            </a:r>
          </a:p>
          <a:p>
            <a:r>
              <a:rPr lang="pt-PT" dirty="0">
                <a:solidFill>
                  <a:schemeClr val="accent1"/>
                </a:solidFill>
                <a:latin typeface="Calibri" panose="020F0502020204030204" pitchFamily="34" charset="0"/>
              </a:rPr>
              <a:t>ICG-NEAMTWS </a:t>
            </a:r>
            <a:r>
              <a:rPr lang="pt-PT" dirty="0" err="1">
                <a:solidFill>
                  <a:schemeClr val="accent1"/>
                </a:solidFill>
                <a:latin typeface="Calibri" panose="020F0502020204030204" pitchFamily="34" charset="0"/>
              </a:rPr>
              <a:t>Activities</a:t>
            </a:r>
            <a:endParaRPr lang="pt-PT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0" name="Picture 14">
            <a:extLst>
              <a:ext uri="{FF2B5EF4-FFF2-40B4-BE49-F238E27FC236}">
                <a16:creationId xmlns:a16="http://schemas.microsoft.com/office/drawing/2014/main" xmlns="" id="{14E1DEF3-1D55-EB4A-9947-BE93BB586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4640" y="340634"/>
            <a:ext cx="1462088" cy="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Placeholder 21">
            <a:extLst>
              <a:ext uri="{FF2B5EF4-FFF2-40B4-BE49-F238E27FC236}">
                <a16:creationId xmlns:a16="http://schemas.microsoft.com/office/drawing/2014/main" xmlns="" id="{EA6293F4-DD7F-C14A-8E98-F3FABD8668D1}"/>
              </a:ext>
            </a:extLst>
          </p:cNvPr>
          <p:cNvSpPr txBox="1">
            <a:spLocks/>
          </p:cNvSpPr>
          <p:nvPr/>
        </p:nvSpPr>
        <p:spPr>
          <a:xfrm>
            <a:off x="5253480" y="4789892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xmlns="" id="{0922E877-4C77-A841-81E5-BDAB6E219B3B}"/>
              </a:ext>
            </a:extLst>
          </p:cNvPr>
          <p:cNvSpPr txBox="1">
            <a:spLocks/>
          </p:cNvSpPr>
          <p:nvPr/>
        </p:nvSpPr>
        <p:spPr>
          <a:xfrm>
            <a:off x="5253480" y="4756666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941E3DA-19D0-2A43-B729-A5A6EDF811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x-none" dirty="0"/>
              <a:t>FEBRUARY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xmlns="" id="{A10794E7-B19E-BE4F-872B-D3715E0001A6}"/>
              </a:ext>
            </a:extLst>
          </p:cNvPr>
          <p:cNvSpPr txBox="1">
            <a:spLocks/>
          </p:cNvSpPr>
          <p:nvPr/>
        </p:nvSpPr>
        <p:spPr>
          <a:xfrm>
            <a:off x="1095726" y="4756666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xmlns="" id="{160B1325-CECD-FD42-8FD5-30B95F4C2408}"/>
              </a:ext>
            </a:extLst>
          </p:cNvPr>
          <p:cNvSpPr txBox="1">
            <a:spLocks/>
          </p:cNvSpPr>
          <p:nvPr/>
        </p:nvSpPr>
        <p:spPr>
          <a:xfrm>
            <a:off x="1266665" y="4810064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413B82C6-5942-CB45-8046-E8BE0A46BDBA}"/>
              </a:ext>
            </a:extLst>
          </p:cNvPr>
          <p:cNvSpPr txBox="1">
            <a:spLocks/>
          </p:cNvSpPr>
          <p:nvPr/>
        </p:nvSpPr>
        <p:spPr>
          <a:xfrm>
            <a:off x="1204314" y="4756666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xmlns="" id="{ACA5FE8A-D617-1544-B101-26E135459051}"/>
              </a:ext>
            </a:extLst>
          </p:cNvPr>
          <p:cNvSpPr txBox="1">
            <a:spLocks/>
          </p:cNvSpPr>
          <p:nvPr/>
        </p:nvSpPr>
        <p:spPr>
          <a:xfrm>
            <a:off x="1212540" y="4804531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DE79185-3B7E-DA42-93DB-183CC993C0E9}"/>
              </a:ext>
            </a:extLst>
          </p:cNvPr>
          <p:cNvSpPr txBox="1">
            <a:spLocks/>
          </p:cNvSpPr>
          <p:nvPr/>
        </p:nvSpPr>
        <p:spPr>
          <a:xfrm>
            <a:off x="1210799" y="4804530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Goal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: prepare ERCC staff for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the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NEAMWAVE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exercise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2B7295A-695E-8F4D-A1C2-685B274A4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1" t="18938" r="45779" b="22085"/>
          <a:stretch/>
        </p:blipFill>
        <p:spPr>
          <a:xfrm>
            <a:off x="4852000" y="233233"/>
            <a:ext cx="2348522" cy="22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7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23F869-3A51-4B92-B0C4-B22958C59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82" y="560991"/>
            <a:ext cx="9683058" cy="100405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ACTVITIES 2021</a:t>
            </a:r>
            <a:endParaRPr lang="ru-RU" sz="2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0F8B528-6914-40D0-8BBD-ACE47B526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PT" dirty="0"/>
              <a:t>15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22AA518-54F5-4142-8554-B8970B49BF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September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453F355-355D-4EA9-978E-A35A4E2F7C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95726" y="4101433"/>
            <a:ext cx="1800000" cy="581767"/>
          </a:xfrm>
        </p:spPr>
        <p:txBody>
          <a:bodyPr/>
          <a:lstStyle/>
          <a:p>
            <a:r>
              <a:rPr lang="x-none" sz="2000" dirty="0">
                <a:solidFill>
                  <a:schemeClr val="accent1"/>
                </a:solidFill>
                <a:latin typeface="+mn-lt"/>
              </a:rPr>
              <a:t>PROJECT IOC EU</a:t>
            </a:r>
            <a:endParaRPr lang="ru-R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DDDB262F-9F3C-4C5C-BA60-CCD1F8FF06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58726" y="4867667"/>
            <a:ext cx="1674000" cy="1151441"/>
          </a:xfrm>
        </p:spPr>
        <p:txBody>
          <a:bodyPr>
            <a:normAutofit fontScale="77500" lnSpcReduction="20000"/>
          </a:bodyPr>
          <a:lstStyle/>
          <a:p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Strengthening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the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Resielience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of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Coastal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Communities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in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the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North-East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Atlantic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and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Mediterranean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Region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to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the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Impact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of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Tsunamis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and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other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Sea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Level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Related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Coastal</a:t>
            </a:r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Hazards</a:t>
            </a:r>
            <a:endParaRPr lang="ru-RU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E11056EF-3B3B-439E-B2CD-E66F34155F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t-PT" dirty="0"/>
              <a:t>5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204F6607-87EE-47C1-8D2F-3C2347E0A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November </a:t>
            </a:r>
            <a:endParaRPr lang="ru-RU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1"/>
                </a:solidFill>
                <a:latin typeface="+mn-lt"/>
              </a:rPr>
              <a:t>WTAD</a:t>
            </a:r>
            <a:endParaRPr lang="ru-R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DF77A485-8E15-4824-8127-565F3BFC695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pt-PT" sz="1100" dirty="0" err="1">
                <a:solidFill>
                  <a:schemeClr val="accent1"/>
                </a:solidFill>
                <a:latin typeface="Calibri" panose="020F0502020204030204" pitchFamily="34" charset="0"/>
              </a:rPr>
              <a:t>World</a:t>
            </a:r>
            <a:r>
              <a:rPr lang="pt-PT" sz="1100" dirty="0">
                <a:solidFill>
                  <a:schemeClr val="accent1"/>
                </a:solidFill>
                <a:latin typeface="Calibri" panose="020F0502020204030204" pitchFamily="34" charset="0"/>
              </a:rPr>
              <a:t> Tsunami </a:t>
            </a:r>
            <a:r>
              <a:rPr lang="pt-PT" sz="1100" dirty="0" err="1">
                <a:solidFill>
                  <a:schemeClr val="accent1"/>
                </a:solidFill>
                <a:latin typeface="Calibri" panose="020F0502020204030204" pitchFamily="34" charset="0"/>
              </a:rPr>
              <a:t>Awareness</a:t>
            </a:r>
            <a:r>
              <a:rPr lang="pt-PT" sz="11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PT" sz="1100" dirty="0" err="1">
                <a:solidFill>
                  <a:schemeClr val="accent1"/>
                </a:solidFill>
                <a:latin typeface="Calibri" panose="020F0502020204030204" pitchFamily="34" charset="0"/>
              </a:rPr>
              <a:t>Day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7CC869AB-9B72-4C90-BAD4-7B2B7A28A3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/>
              <a:t>8-0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4D45D5BD-B1A2-4A53-93A9-AF1AAE573C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March</a:t>
            </a:r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FBA85C11-233D-4211-ADF2-CE189B1C17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PT" dirty="0"/>
              <a:t>6 </a:t>
            </a:r>
            <a:endParaRPr lang="ru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D472037F-B3D8-4514-86B5-2E53A0B671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April</a:t>
            </a:r>
            <a:endParaRPr lang="ru-RU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C1F38EEB-F5CB-4D43-BA30-67F805C3BB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pt-PT" sz="2000" dirty="0">
                <a:solidFill>
                  <a:schemeClr val="accent1"/>
                </a:solidFill>
                <a:latin typeface="+mn-lt"/>
              </a:rPr>
              <a:t>TSUNAMI READY</a:t>
            </a:r>
            <a:endParaRPr lang="ru-R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23EBB68D-A226-474A-A745-453739C904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26522" y="4867666"/>
            <a:ext cx="1674000" cy="1151441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</a:rPr>
              <a:t>Report by chair</a:t>
            </a:r>
          </a:p>
          <a:p>
            <a:r>
              <a:rPr lang="pt-PT" sz="1400" dirty="0">
                <a:solidFill>
                  <a:schemeClr val="accent1"/>
                </a:solidFill>
                <a:latin typeface="Calibri" panose="020F0502020204030204" pitchFamily="34" charset="0"/>
              </a:rPr>
              <a:t>ICG-NEAMTWS </a:t>
            </a:r>
            <a:r>
              <a:rPr lang="pt-PT" sz="1400" dirty="0" err="1">
                <a:solidFill>
                  <a:schemeClr val="accent1"/>
                </a:solidFill>
                <a:latin typeface="Calibri" panose="020F0502020204030204" pitchFamily="34" charset="0"/>
              </a:rPr>
              <a:t>Activities</a:t>
            </a:r>
            <a:endParaRPr lang="pt-PT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endParaRPr lang="ru-RU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3131F0B-853E-4CEA-B0DD-3D93E96B20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pt-PT" dirty="0"/>
              <a:t>14-25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C867E67-56DE-4CCB-AA36-E930801E0D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June</a:t>
            </a:r>
            <a:endParaRPr lang="ru-RU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4D1AE391-EF52-4CA1-952E-6B1AEA5EAC5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1"/>
                </a:solidFill>
                <a:latin typeface="+mn-lt"/>
              </a:rPr>
              <a:t>IOC-GENERAL ASSEMBLY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C4F62B3F-B9CA-4924-B160-3520765D90C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</a:rPr>
              <a:t>Report by chair</a:t>
            </a:r>
          </a:p>
          <a:p>
            <a:r>
              <a:rPr lang="pt-PT" dirty="0">
                <a:solidFill>
                  <a:schemeClr val="accent1"/>
                </a:solidFill>
                <a:latin typeface="Calibri" panose="020F0502020204030204" pitchFamily="34" charset="0"/>
              </a:rPr>
              <a:t>ICG-NEAMTWS </a:t>
            </a:r>
            <a:r>
              <a:rPr lang="pt-PT" dirty="0" err="1">
                <a:solidFill>
                  <a:schemeClr val="accent1"/>
                </a:solidFill>
                <a:latin typeface="Calibri" panose="020F0502020204030204" pitchFamily="34" charset="0"/>
              </a:rPr>
              <a:t>Activities</a:t>
            </a:r>
            <a:endParaRPr lang="pt-PT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0" name="Picture 14">
            <a:extLst>
              <a:ext uri="{FF2B5EF4-FFF2-40B4-BE49-F238E27FC236}">
                <a16:creationId xmlns:a16="http://schemas.microsoft.com/office/drawing/2014/main" xmlns="" id="{14E1DEF3-1D55-EB4A-9947-BE93BB586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4640" y="340634"/>
            <a:ext cx="1462088" cy="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Placeholder 21">
            <a:extLst>
              <a:ext uri="{FF2B5EF4-FFF2-40B4-BE49-F238E27FC236}">
                <a16:creationId xmlns:a16="http://schemas.microsoft.com/office/drawing/2014/main" xmlns="" id="{EA6293F4-DD7F-C14A-8E98-F3FABD8668D1}"/>
              </a:ext>
            </a:extLst>
          </p:cNvPr>
          <p:cNvSpPr txBox="1">
            <a:spLocks/>
          </p:cNvSpPr>
          <p:nvPr/>
        </p:nvSpPr>
        <p:spPr>
          <a:xfrm>
            <a:off x="5253480" y="4789892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xmlns="" id="{0922E877-4C77-A841-81E5-BDAB6E219B3B}"/>
              </a:ext>
            </a:extLst>
          </p:cNvPr>
          <p:cNvSpPr txBox="1">
            <a:spLocks/>
          </p:cNvSpPr>
          <p:nvPr/>
        </p:nvSpPr>
        <p:spPr>
          <a:xfrm>
            <a:off x="5253480" y="4756666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921CC7E-9BB5-6A48-B44B-328182242EAD}"/>
              </a:ext>
            </a:extLst>
          </p:cNvPr>
          <p:cNvSpPr/>
          <p:nvPr/>
        </p:nvSpPr>
        <p:spPr>
          <a:xfrm>
            <a:off x="4911603" y="1388962"/>
            <a:ext cx="7005125" cy="53127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0D5490F-1BC7-A145-8926-11CE49B63942}"/>
              </a:ext>
            </a:extLst>
          </p:cNvPr>
          <p:cNvSpPr/>
          <p:nvPr/>
        </p:nvSpPr>
        <p:spPr>
          <a:xfrm>
            <a:off x="5035706" y="845457"/>
            <a:ext cx="668011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400" b="1" dirty="0">
                <a:solidFill>
                  <a:schemeClr val="accent1"/>
                </a:solidFill>
              </a:rPr>
              <a:t/>
            </a:r>
            <a:br>
              <a:rPr lang="x-none" sz="2400" b="1" dirty="0">
                <a:solidFill>
                  <a:schemeClr val="accent1"/>
                </a:solidFill>
              </a:rPr>
            </a:br>
            <a:endParaRPr lang="x-none" sz="2400" b="1" dirty="0">
              <a:solidFill>
                <a:schemeClr val="accent1"/>
              </a:solidFill>
            </a:endParaRPr>
          </a:p>
          <a:p>
            <a:pPr algn="just"/>
            <a:r>
              <a:rPr lang="x-none" sz="2000" b="1" dirty="0">
                <a:solidFill>
                  <a:schemeClr val="accent1"/>
                </a:solidFill>
              </a:rPr>
              <a:t>EGYPT</a:t>
            </a:r>
          </a:p>
          <a:p>
            <a:pPr algn="just"/>
            <a:r>
              <a:rPr lang="en-US" sz="1600" b="1" dirty="0">
                <a:solidFill>
                  <a:schemeClr val="accent1"/>
                </a:solidFill>
                <a:latin typeface="+mj-lt"/>
              </a:rPr>
              <a:t>Webinar organized by NIOF, Egypt</a:t>
            </a:r>
          </a:p>
          <a:p>
            <a:pPr algn="just"/>
            <a:endParaRPr lang="en-US" b="1" dirty="0">
              <a:latin typeface="Calibri" panose="020F0502020204030204" pitchFamily="34" charset="0"/>
            </a:endParaRPr>
          </a:p>
          <a:p>
            <a:pPr algn="just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</a:rPr>
              <a:t>GREECE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Tsunamis and Protection Measures Webinar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  <a:p>
            <a:pPr algn="just"/>
            <a:r>
              <a:rPr 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Organized by the Directorate of Civil Protection, Region of Attica on 3 November 2021. Presentations about tsunami, covering the science, hazard, warning, and mitigation/preparedness/self-protection measures aspects. </a:t>
            </a:r>
          </a:p>
          <a:p>
            <a:pPr marL="792480" indent="-342900" algn="just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1"/>
                </a:solidFill>
                <a:latin typeface="+mj-lt"/>
              </a:rPr>
              <a:t>ChEESE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Project Exercise</a:t>
            </a:r>
          </a:p>
          <a:p>
            <a:pPr algn="just"/>
            <a:r>
              <a:rPr lang="en-US" sz="1600" b="1" dirty="0">
                <a:solidFill>
                  <a:schemeClr val="accent1"/>
                </a:solidFill>
                <a:latin typeface="+mj-lt"/>
              </a:rPr>
              <a:t>	NOA-TSP participated in a table top exercise on 5 November 2021 using the Samos 2020 Mw 7 earthquake and tsunami as the main scenario. The 	</a:t>
            </a:r>
            <a:r>
              <a:rPr lang="en-US" sz="1600" b="1" dirty="0" err="1">
                <a:solidFill>
                  <a:schemeClr val="accent1"/>
                </a:solidFill>
                <a:latin typeface="+mj-lt"/>
              </a:rPr>
              <a:t>ChEESE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> Project (</a:t>
            </a:r>
            <a:r>
              <a:rPr lang="en-US" sz="1600" b="1" dirty="0">
                <a:solidFill>
                  <a:schemeClr val="accent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https://cheese-coe.eu/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>) to show the potentiality of Urgent Computing for Rapid Post Event Assessment. </a:t>
            </a:r>
          </a:p>
          <a:p>
            <a:pPr marL="457200"/>
            <a:r>
              <a:rPr lang="en-US" sz="1600" b="1" dirty="0">
                <a:solidFill>
                  <a:schemeClr val="accent1"/>
                </a:solidFill>
                <a:latin typeface="+mj-lt"/>
              </a:rPr>
              <a:t> 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</a:rPr>
              <a:t>MALTA</a:t>
            </a:r>
            <a:endParaRPr lang="en-US" sz="1600" dirty="0">
              <a:latin typeface="Calibri" panose="020F0502020204030204" pitchFamily="34" charset="0"/>
            </a:endParaRPr>
          </a:p>
          <a:p>
            <a:pPr marL="73533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JRC TLM-MALTA21 Tsunami exercise  organized by the Civil Protection Department and the University of Malta, village of Marsaxlokk on 5 November 2021.  It is the first time that such an exercise is being carried out in the country.</a:t>
            </a:r>
          </a:p>
          <a:p>
            <a:pPr algn="just"/>
            <a:endParaRPr lang="en-US" b="1" dirty="0">
              <a:latin typeface="Calibri" panose="020F0502020204030204" pitchFamily="34" charset="0"/>
            </a:endParaRPr>
          </a:p>
          <a:p>
            <a:pPr algn="just"/>
            <a:endParaRPr lang="en-US" sz="16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3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490AC4-6793-5D40-BE42-03BBBA77B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x-none" dirty="0"/>
              <a:t>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07D055-2409-6843-9B41-F5DB2A9328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x-none" dirty="0"/>
              <a:t>FEBRUARY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F49D757-3F0D-1741-A6CF-7BE3388F2A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3267C37-DB19-6441-AA24-9DBD9A9958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D69BCD3-F19E-A041-B030-1C8B2C7FC3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C7B1E8ED-B3A7-1140-A7A8-7F1A2F6658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3BD2E8C-498F-FE4B-98F7-4CBDBA8098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49E413E-6691-7244-AB3C-CDC0902602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E3F1B85D-AE4F-4B47-A298-9F22FD8B63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8C4EEF25-65F8-0741-BF54-AFF71753A91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A46E4F2-CBCB-0148-9C02-BDE37803BF5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x-none" dirty="0">
                <a:solidFill>
                  <a:schemeClr val="accent1"/>
                </a:solidFill>
                <a:latin typeface="+mn-lt"/>
              </a:rPr>
              <a:t>WTAD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9C4B4372-B2A5-DF4C-B3F9-FD7713219EC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8DCF9AD4-6212-044C-949F-3D5AC06D31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8F4E1F0A-F9B9-994E-927A-44F20425F19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0F8C7B60-F3B2-4B42-A061-53CBFB3E2CD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E0BAC128-1A32-784A-806A-694AB1CB3B2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73838E48-24D6-0044-A7A6-52D6FFEF12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C7B0EAA4-4FFF-1744-864A-23780F76D5E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4C380509-80E7-0247-83FD-D1F6B11E725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E4D1C996-7AEE-9546-9E6A-24D6E2826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4806" y="527764"/>
            <a:ext cx="9683058" cy="100405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ACTVITIES 2021</a:t>
            </a:r>
            <a:endParaRPr lang="ru-RU" sz="2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xmlns="" id="{5F80F8B5-2BA2-1649-816C-08C61EBE8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4640" y="340634"/>
            <a:ext cx="1462088" cy="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E413DFD-5770-3242-852A-7EFDF8BD9CFF}"/>
              </a:ext>
            </a:extLst>
          </p:cNvPr>
          <p:cNvSpPr/>
          <p:nvPr/>
        </p:nvSpPr>
        <p:spPr>
          <a:xfrm flipH="1">
            <a:off x="3166169" y="1785406"/>
            <a:ext cx="8871501" cy="49742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73A72EF-E966-BB4C-ABBC-A3E3FBD09F46}"/>
              </a:ext>
            </a:extLst>
          </p:cNvPr>
          <p:cNvSpPr/>
          <p:nvPr/>
        </p:nvSpPr>
        <p:spPr>
          <a:xfrm>
            <a:off x="3166168" y="1785406"/>
            <a:ext cx="644228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b="1" dirty="0">
              <a:latin typeface="Calibri" panose="020F0502020204030204" pitchFamily="34" charset="0"/>
            </a:endParaRPr>
          </a:p>
          <a:p>
            <a:pPr algn="just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</a:rPr>
              <a:t>PORTUGAL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</a:rPr>
              <a:t>Exercise organized by the ANEPC (national civil protection) – “A terra </a:t>
            </a:r>
            <a:r>
              <a:rPr lang="en-US" sz="1600" dirty="0" err="1">
                <a:solidFill>
                  <a:schemeClr val="accent1"/>
                </a:solidFill>
                <a:latin typeface="Calibri" panose="020F0502020204030204" pitchFamily="34" charset="0"/>
              </a:rPr>
              <a:t>treme</a:t>
            </a: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</a:rPr>
              <a:t>” (the earth shakes”)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</a:rPr>
              <a:t>Leaflet on Tsunami Awareness distributed on schools and universities</a:t>
            </a:r>
          </a:p>
          <a:p>
            <a:pPr algn="just"/>
            <a:endParaRPr lang="en-US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</a:rPr>
              <a:t>SPAIN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</a:rPr>
              <a:t>A Tsunami Ready Center was inaugurated in </a:t>
            </a:r>
            <a:r>
              <a:rPr lang="en-US" sz="1600" dirty="0" err="1">
                <a:solidFill>
                  <a:schemeClr val="accent1"/>
                </a:solidFill>
                <a:latin typeface="Calibri" panose="020F0502020204030204" pitchFamily="34" charset="0"/>
              </a:rPr>
              <a:t>Chipiona</a:t>
            </a: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</a:rPr>
              <a:t> on 3 November 2021 with a permanent exposition display to the local public and tourist visitants.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</a:rPr>
              <a:t>Tsunami awareness event organized by 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</a:rPr>
              <a:t>Chipiona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</a:rPr>
              <a:t> municipality on 4 November 2021 </a:t>
            </a:r>
          </a:p>
          <a:p>
            <a:pPr algn="just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</a:rPr>
              <a:t>  </a:t>
            </a:r>
          </a:p>
          <a:p>
            <a:pPr algn="just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</a:rPr>
              <a:t>TURKEY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</a:rPr>
              <a:t>Tsunami awareness event co-organized by Istanbul Metropolitan Municipality and KOERI with participation of METU and various national stakeholders, which will consist of various short seminars/presentations on: </a:t>
            </a:r>
          </a:p>
          <a:p>
            <a:pPr algn="just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</a:rPr>
              <a:t> </a:t>
            </a:r>
          </a:p>
          <a:p>
            <a:pPr marL="457200" algn="just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</a:rPr>
              <a:t>-</a:t>
            </a:r>
            <a:r>
              <a:rPr lang="en-US" sz="800" dirty="0">
                <a:solidFill>
                  <a:schemeClr val="accent1"/>
                </a:solidFill>
                <a:latin typeface="Times New Roman" panose="02020603050405020304" pitchFamily="18" charset="0"/>
              </a:rPr>
              <a:t>     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F2B5736-A3E7-C34B-A3C1-F061A266D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573" y="1876188"/>
            <a:ext cx="2248980" cy="12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E5D1D8-F061-FA41-A12D-3728D8AA6476}"/>
              </a:ext>
            </a:extLst>
          </p:cNvPr>
          <p:cNvSpPr/>
          <p:nvPr/>
        </p:nvSpPr>
        <p:spPr>
          <a:xfrm>
            <a:off x="316835" y="364989"/>
            <a:ext cx="4050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MONITORING NETWORKS</a:t>
            </a:r>
            <a:endParaRPr lang="x-none" sz="28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076D87-EDE2-804B-AD2F-7E8B93EDE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12" y="2052688"/>
            <a:ext cx="2601862" cy="4695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4F5C35-55E1-4843-AC51-30A658ECF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367" y="2438519"/>
            <a:ext cx="6497278" cy="4177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2FE444-5FDD-7F46-B349-FC8D2C7C63CD}"/>
              </a:ext>
            </a:extLst>
          </p:cNvPr>
          <p:cNvSpPr/>
          <p:nvPr/>
        </p:nvSpPr>
        <p:spPr>
          <a:xfrm>
            <a:off x="316835" y="968379"/>
            <a:ext cx="9026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accent1"/>
                </a:solidFill>
              </a:rPr>
              <a:t>Italy new sea level observation network to help enhance the detection, monitoring of tsunamis, and other sea level hazards in the Mediterranean Region</a:t>
            </a:r>
            <a:endParaRPr lang="fr-FR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507751-307F-1046-A6BB-4BA8A6C3A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434" y="1064712"/>
            <a:ext cx="6510350" cy="5112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sz="1800" dirty="0">
                <a:solidFill>
                  <a:schemeClr val="accent1"/>
                </a:solidFill>
              </a:rPr>
              <a:t>Professor </a:t>
            </a:r>
            <a:r>
              <a:rPr lang="en-GB" sz="1800" dirty="0" err="1">
                <a:solidFill>
                  <a:schemeClr val="accent1"/>
                </a:solidFill>
              </a:rPr>
              <a:t>Tanioka</a:t>
            </a:r>
            <a:r>
              <a:rPr lang="en-GB" sz="1800" dirty="0">
                <a:solidFill>
                  <a:schemeClr val="accent1"/>
                </a:solidFill>
              </a:rPr>
              <a:t>, chair of the Joint Tsunami Commission nominated representatives to TOWS: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</a:rPr>
              <a:t/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</a:rPr>
              <a:t>Maria Ana Baptista, Vice-Chair of the IUGG JTC  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</a:rPr>
              <a:t> </a:t>
            </a:r>
          </a:p>
          <a:p>
            <a:pPr marL="0" indent="0">
              <a:buNone/>
            </a:pPr>
            <a:r>
              <a:rPr lang="en-GB" sz="1800" dirty="0" err="1">
                <a:solidFill>
                  <a:schemeClr val="accent1"/>
                </a:solidFill>
              </a:rPr>
              <a:t>Vasily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  <a:r>
              <a:rPr lang="en-GB" sz="1800" dirty="0" err="1">
                <a:solidFill>
                  <a:schemeClr val="accent1"/>
                </a:solidFill>
              </a:rPr>
              <a:t>Titov</a:t>
            </a:r>
            <a:r>
              <a:rPr lang="en-GB" sz="1800" dirty="0">
                <a:solidFill>
                  <a:schemeClr val="accent1"/>
                </a:solidFill>
              </a:rPr>
              <a:t>, NOAA/PMEL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/>
              <a:t> </a:t>
            </a:r>
            <a:endParaRPr lang="x-none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11AB11-95A8-6F4D-9CD4-20B53FD90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16" y="1002897"/>
            <a:ext cx="3752991" cy="5235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9A8EB8-1989-4943-BA11-D77B1CE9868A}"/>
              </a:ext>
            </a:extLst>
          </p:cNvPr>
          <p:cNvSpPr txBox="1"/>
          <p:nvPr/>
        </p:nvSpPr>
        <p:spPr>
          <a:xfrm>
            <a:off x="304797" y="110605"/>
            <a:ext cx="11381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800" b="1" dirty="0">
                <a:solidFill>
                  <a:schemeClr val="accent1"/>
                </a:solidFill>
              </a:rPr>
              <a:t>NOMINATIONS </a:t>
            </a:r>
          </a:p>
          <a:p>
            <a:r>
              <a:rPr lang="x-none" sz="2000" b="1" dirty="0">
                <a:solidFill>
                  <a:schemeClr val="accent1"/>
                </a:solidFill>
              </a:rPr>
              <a:t>NOMINATIONS OF MEMBERS OF JOINT TSUNAMI COMMISSION OF IUGG TO TOWS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xmlns="" id="{3EDE24AA-BB53-1A4E-9D03-A885347D9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19" y="5596161"/>
            <a:ext cx="2236089" cy="9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3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F081FF-3A51-A04D-BCA5-27927547F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91" y="1604011"/>
            <a:ext cx="4067444" cy="4964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4C8E09-5A00-7B44-A9BA-6DAFDDF0EA00}"/>
              </a:ext>
            </a:extLst>
          </p:cNvPr>
          <p:cNvSpPr txBox="1"/>
          <p:nvPr/>
        </p:nvSpPr>
        <p:spPr>
          <a:xfrm>
            <a:off x="6614682" y="1738799"/>
            <a:ext cx="5375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T</a:t>
            </a:r>
            <a:r>
              <a:rPr lang="x-none" b="1" dirty="0">
                <a:solidFill>
                  <a:schemeClr val="accent1"/>
                </a:solidFill>
              </a:rPr>
              <a:t>ask Team on Disaster Management and Preparedness:</a:t>
            </a:r>
          </a:p>
          <a:p>
            <a:r>
              <a:rPr lang="x-none" dirty="0">
                <a:solidFill>
                  <a:schemeClr val="accent1"/>
                </a:solidFill>
              </a:rPr>
              <a:t>	Cecilia Valbonesi</a:t>
            </a:r>
          </a:p>
          <a:p>
            <a:r>
              <a:rPr lang="x-none" dirty="0">
                <a:solidFill>
                  <a:schemeClr val="accent1"/>
                </a:solidFill>
              </a:rPr>
              <a:t>	Marinos Charalampakis</a:t>
            </a:r>
          </a:p>
          <a:p>
            <a:endParaRPr lang="x-none" dirty="0">
              <a:solidFill>
                <a:schemeClr val="accent1"/>
              </a:solidFill>
            </a:endParaRPr>
          </a:p>
          <a:p>
            <a:r>
              <a:rPr lang="x-none" b="1" dirty="0">
                <a:solidFill>
                  <a:schemeClr val="accent1"/>
                </a:solidFill>
              </a:rPr>
              <a:t>Task Team on Tsunami Watch Operations</a:t>
            </a:r>
          </a:p>
          <a:p>
            <a:r>
              <a:rPr lang="x-none" b="1" dirty="0">
                <a:solidFill>
                  <a:schemeClr val="accent1"/>
                </a:solidFill>
              </a:rPr>
              <a:t>	</a:t>
            </a:r>
            <a:r>
              <a:rPr lang="x-none" dirty="0">
                <a:solidFill>
                  <a:schemeClr val="accent1"/>
                </a:solidFill>
              </a:rPr>
              <a:t>Helene Hebert</a:t>
            </a:r>
          </a:p>
          <a:p>
            <a:r>
              <a:rPr lang="x-none" dirty="0">
                <a:solidFill>
                  <a:schemeClr val="accent1"/>
                </a:solidFill>
              </a:rPr>
              <a:t>	Alessio Piatanesi</a:t>
            </a:r>
          </a:p>
          <a:p>
            <a:r>
              <a:rPr lang="x-none" b="1" dirty="0">
                <a:solidFill>
                  <a:schemeClr val="accent1"/>
                </a:solidFill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1D6485-E878-DF42-8722-9D58F2610ACC}"/>
              </a:ext>
            </a:extLst>
          </p:cNvPr>
          <p:cNvSpPr txBox="1"/>
          <p:nvPr/>
        </p:nvSpPr>
        <p:spPr>
          <a:xfrm>
            <a:off x="462452" y="173667"/>
            <a:ext cx="1111994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800" b="1" dirty="0">
                <a:solidFill>
                  <a:schemeClr val="accent1"/>
                </a:solidFill>
              </a:rPr>
              <a:t>NOMINATIONS</a:t>
            </a:r>
          </a:p>
          <a:p>
            <a:r>
              <a:rPr lang="x-none" sz="2000" b="1" dirty="0">
                <a:solidFill>
                  <a:schemeClr val="accent1"/>
                </a:solidFill>
              </a:rPr>
              <a:t>NOMINATIONS OF MEMBERS OF THE INTER-ICG TT ON DMP AND TT ON TSUNAMI WATCH OPERATIONS TO TOWS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95A7B3CD-2E8D-8542-90C8-4056CE109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19" y="5596161"/>
            <a:ext cx="2236089" cy="9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678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9AABA4-3C6E-A646-BBE5-EEAC6C3B2AD3}"/>
              </a:ext>
            </a:extLst>
          </p:cNvPr>
          <p:cNvSpPr txBox="1"/>
          <p:nvPr/>
        </p:nvSpPr>
        <p:spPr>
          <a:xfrm>
            <a:off x="338862" y="16439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800" b="1" dirty="0">
                <a:solidFill>
                  <a:schemeClr val="accent1"/>
                </a:solidFill>
              </a:rPr>
              <a:t>NEAMTIC </a:t>
            </a:r>
          </a:p>
          <a:p>
            <a:r>
              <a:rPr lang="x-none" sz="2000" b="1" dirty="0">
                <a:solidFill>
                  <a:schemeClr val="accent1"/>
                </a:solidFill>
              </a:rPr>
              <a:t>NEAMTIC ON SOCIAL MEDIA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FA5FD4-C666-9F45-A351-4DC31207B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828" y="579892"/>
            <a:ext cx="6237962" cy="2240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21542B-EA6B-A843-B7FA-43F39FAE9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367" y="2516258"/>
            <a:ext cx="3975600" cy="3041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A89EFA-1549-8848-A033-11A2D5AAF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62" y="1255397"/>
            <a:ext cx="5068027" cy="4302690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xmlns="" id="{FBB195EF-8524-9244-A9B8-DFB6D4EA1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090" y="5714148"/>
            <a:ext cx="2236089" cy="9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5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A0BE50-A223-BF40-8F90-1E897CFF9C50}"/>
              </a:ext>
            </a:extLst>
          </p:cNvPr>
          <p:cNvSpPr txBox="1"/>
          <p:nvPr/>
        </p:nvSpPr>
        <p:spPr>
          <a:xfrm>
            <a:off x="277058" y="27850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800" b="1" dirty="0">
                <a:solidFill>
                  <a:schemeClr val="accent1"/>
                </a:solidFill>
                <a:latin typeface="+mn-lt"/>
              </a:rPr>
              <a:t>DOCUMENTS/PUBLICATIONS</a:t>
            </a:r>
            <a:endParaRPr lang="x-none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EB97ED-2481-5148-8023-527E8FA611D9}"/>
              </a:ext>
            </a:extLst>
          </p:cNvPr>
          <p:cNvSpPr/>
          <p:nvPr/>
        </p:nvSpPr>
        <p:spPr>
          <a:xfrm>
            <a:off x="274137" y="20452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ICG/NEAMTWS NEAMWave21 Exercise Manual</a:t>
            </a:r>
            <a:endParaRPr lang="fr-FR" dirty="0">
              <a:solidFill>
                <a:schemeClr val="accent1"/>
              </a:solidFill>
            </a:endParaRPr>
          </a:p>
          <a:p>
            <a:pPr lvl="0"/>
            <a:endParaRPr lang="en-US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ICG/NEAMTWS Status on Tsunami Education Awareness and Preparedness in NEAM region (Under Final Review)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/>
                </a:solidFill>
              </a:rPr>
              <a:t>Publication in ECO Magazine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ICG/NEAMTWS 2030 Strategy (Final Review)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8D0B886E-EA95-5A4E-A05B-6132D8831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19" y="5596161"/>
            <a:ext cx="2236089" cy="9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neamtic.ioc-unesco.org/images/Neamtic/Safer_Coastal_Zones_UN_Decade_ECO_MAGAZINW.png">
            <a:extLst>
              <a:ext uri="{FF2B5EF4-FFF2-40B4-BE49-F238E27FC236}">
                <a16:creationId xmlns:a16="http://schemas.microsoft.com/office/drawing/2014/main" xmlns="" id="{5566AB5E-FF8A-F149-97B0-7BE79758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64" y="626075"/>
            <a:ext cx="4729317" cy="514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12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412</Words>
  <Application>Microsoft Office PowerPoint</Application>
  <PresentationFormat>Widescreen</PresentationFormat>
  <Paragraphs>134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ACTVITIES 2021</vt:lpstr>
      <vt:lpstr>ACTVITIES 2021</vt:lpstr>
      <vt:lpstr>ACTVITIES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UPCOMING ACTVITIES 2021-2022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Ana de Carvalho Viana Baptista</dc:creator>
  <cp:lastModifiedBy>Alejandro Rojas</cp:lastModifiedBy>
  <cp:revision>16</cp:revision>
  <dcterms:created xsi:type="dcterms:W3CDTF">2021-11-23T10:09:31Z</dcterms:created>
  <dcterms:modified xsi:type="dcterms:W3CDTF">2021-11-24T00:38:46Z</dcterms:modified>
</cp:coreProperties>
</file>