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9" r:id="rId2"/>
    <p:sldId id="257" r:id="rId3"/>
    <p:sldId id="264" r:id="rId4"/>
    <p:sldId id="260" r:id="rId5"/>
    <p:sldId id="267" r:id="rId6"/>
    <p:sldId id="266" r:id="rId7"/>
    <p:sldId id="268" r:id="rId8"/>
    <p:sldId id="265" r:id="rId9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37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94"/>
  </p:normalViewPr>
  <p:slideViewPr>
    <p:cSldViewPr snapToGrid="0" snapToObjects="1">
      <p:cViewPr varScale="1">
        <p:scale>
          <a:sx n="87" d="100"/>
          <a:sy n="87" d="100"/>
        </p:scale>
        <p:origin x="1320" y="96"/>
      </p:cViewPr>
      <p:guideLst>
        <p:guide orient="horz" pos="77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9C58A-8443-B64D-B6B9-BB592D2F2380}" type="datetimeFigureOut">
              <a:rPr lang="de-DE" smtClean="0"/>
              <a:t>24.11.2021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59520-E9B8-E14A-AD2B-06343264D5A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1931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459520-E9B8-E14A-AD2B-06343264D5A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1137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Several</a:t>
            </a:r>
            <a:r>
              <a:rPr lang="de-DE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459520-E9B8-E14A-AD2B-06343264D5A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4691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459520-E9B8-E14A-AD2B-06343264D5A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1470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459520-E9B8-E14A-AD2B-06343264D5A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1265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3B65F-695F-1E44-81B7-DE7BC6FA4329}" type="datetimeFigureOut">
              <a:t>24/11/2021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0A43-46C1-654A-9A17-88A0130B5B3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232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3B65F-695F-1E44-81B7-DE7BC6FA4329}" type="datetimeFigureOut">
              <a:t>24/11/2021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0A43-46C1-654A-9A17-88A0130B5B3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172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3B65F-695F-1E44-81B7-DE7BC6FA4329}" type="datetimeFigureOut">
              <a:t>24/11/2021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0A43-46C1-654A-9A17-88A0130B5B3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54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3B65F-695F-1E44-81B7-DE7BC6FA4329}" type="datetimeFigureOut">
              <a:t>24/11/2021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0A43-46C1-654A-9A17-88A0130B5B3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493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3B65F-695F-1E44-81B7-DE7BC6FA4329}" type="datetimeFigureOut">
              <a:t>24/11/2021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0A43-46C1-654A-9A17-88A0130B5B3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405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3B65F-695F-1E44-81B7-DE7BC6FA4329}" type="datetimeFigureOut">
              <a:t>24/11/2021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0A43-46C1-654A-9A17-88A0130B5B3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990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3B65F-695F-1E44-81B7-DE7BC6FA4329}" type="datetimeFigureOut">
              <a:t>24/11/2021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0A43-46C1-654A-9A17-88A0130B5B3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2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3B65F-695F-1E44-81B7-DE7BC6FA4329}" type="datetimeFigureOut">
              <a:t>24/11/2021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0A43-46C1-654A-9A17-88A0130B5B3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618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3B65F-695F-1E44-81B7-DE7BC6FA4329}" type="datetimeFigureOut">
              <a:t>24/11/2021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0A43-46C1-654A-9A17-88A0130B5B3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072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3B65F-695F-1E44-81B7-DE7BC6FA4329}" type="datetimeFigureOut">
              <a:t>24/11/2021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0A43-46C1-654A-9A17-88A0130B5B3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095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3B65F-695F-1E44-81B7-DE7BC6FA4329}" type="datetimeFigureOut">
              <a:t>24/11/2021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0A43-46C1-654A-9A17-88A0130B5B3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379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3B65F-695F-1E44-81B7-DE7BC6FA4329}" type="datetimeFigureOut">
              <a:t>24/11/2021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B0A43-46C1-654A-9A17-88A0130B5B3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626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79388" y="0"/>
            <a:ext cx="16996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</a:rPr>
              <a:t>AGITHAR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500BF0FD-2C13-D345-B4D8-A599185624B8}"/>
              </a:ext>
            </a:extLst>
          </p:cNvPr>
          <p:cNvSpPr txBox="1"/>
          <p:nvPr/>
        </p:nvSpPr>
        <p:spPr>
          <a:xfrm>
            <a:off x="3458778" y="1233488"/>
            <a:ext cx="2226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COST Action CA18109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252CCBFB-A418-A146-B37A-7774853CC18C}"/>
              </a:ext>
            </a:extLst>
          </p:cNvPr>
          <p:cNvSpPr txBox="1"/>
          <p:nvPr/>
        </p:nvSpPr>
        <p:spPr>
          <a:xfrm>
            <a:off x="2013125" y="1762704"/>
            <a:ext cx="51177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Accelerating Global Science in</a:t>
            </a:r>
          </a:p>
          <a:p>
            <a:pPr algn="ctr"/>
            <a:r>
              <a:rPr lang="en-US" sz="2800" dirty="0"/>
              <a:t>Tsunami Hazard and Risk Analysis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39DC4C07-2C84-C54D-A17D-E6CDD30D2A36}"/>
              </a:ext>
            </a:extLst>
          </p:cNvPr>
          <p:cNvSpPr txBox="1"/>
          <p:nvPr/>
        </p:nvSpPr>
        <p:spPr>
          <a:xfrm>
            <a:off x="2955085" y="3059668"/>
            <a:ext cx="323383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Report </a:t>
            </a:r>
            <a:r>
              <a:rPr lang="de-DE" dirty="0" err="1"/>
              <a:t>to</a:t>
            </a:r>
            <a:r>
              <a:rPr lang="de-DE" dirty="0"/>
              <a:t> ICG/NEAMTWS-XVII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algn="ctr"/>
            <a:r>
              <a:rPr lang="de-DE" dirty="0"/>
              <a:t>Jörn Behrens</a:t>
            </a:r>
          </a:p>
          <a:p>
            <a:pPr algn="ctr"/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joern.behrens@uni-hamburg.de</a:t>
            </a:r>
            <a:endParaRPr lang="de-D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14">
            <a:extLst>
              <a:ext uri="{FF2B5EF4-FFF2-40B4-BE49-F238E27FC236}">
                <a16:creationId xmlns:a16="http://schemas.microsoft.com/office/drawing/2014/main" xmlns="" id="{76C18772-8786-3746-9014-ED7219B28A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0702" y="3429000"/>
            <a:ext cx="2122596" cy="92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396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79388" y="0"/>
            <a:ext cx="22629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err="1">
                <a:solidFill>
                  <a:schemeClr val="bg1"/>
                </a:solidFill>
              </a:rPr>
              <a:t>Introduction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87907" y="977681"/>
            <a:ext cx="2642326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Networking </a:t>
            </a:r>
            <a:r>
              <a:rPr lang="de-DE" sz="2400" dirty="0" err="1"/>
              <a:t>Activity</a:t>
            </a:r>
            <a:endParaRPr lang="de-DE" sz="2400" dirty="0"/>
          </a:p>
          <a:p>
            <a:endParaRPr lang="de-DE" sz="1000" dirty="0"/>
          </a:p>
          <a:p>
            <a:r>
              <a:rPr lang="de-DE" dirty="0"/>
              <a:t>26 COST Countries</a:t>
            </a:r>
          </a:p>
          <a:p>
            <a:r>
              <a:rPr lang="de-DE" dirty="0"/>
              <a:t>14 ITCs (56%)</a:t>
            </a:r>
          </a:p>
          <a:p>
            <a:r>
              <a:rPr lang="de-DE" dirty="0"/>
              <a:t>~5 non-COST Countries</a:t>
            </a:r>
          </a:p>
          <a:p>
            <a:r>
              <a:rPr lang="de-DE" dirty="0"/>
              <a:t>100+ </a:t>
            </a:r>
            <a:r>
              <a:rPr lang="de-DE" dirty="0" err="1"/>
              <a:t>Participants</a:t>
            </a:r>
            <a:endParaRPr lang="de-DE" dirty="0"/>
          </a:p>
          <a:p>
            <a:endParaRPr lang="de-DE" sz="2400" dirty="0"/>
          </a:p>
          <a:p>
            <a:r>
              <a:rPr lang="de-DE" sz="2400" dirty="0"/>
              <a:t>Meetings</a:t>
            </a:r>
          </a:p>
          <a:p>
            <a:endParaRPr lang="de-DE" sz="1000" dirty="0"/>
          </a:p>
          <a:p>
            <a:r>
              <a:rPr lang="de-DE" sz="1600" dirty="0"/>
              <a:t>05/19 </a:t>
            </a:r>
            <a:r>
              <a:rPr lang="de-DE" sz="1600" dirty="0" err="1"/>
              <a:t>Brussels</a:t>
            </a:r>
            <a:endParaRPr lang="de-DE" sz="1600" dirty="0"/>
          </a:p>
          <a:p>
            <a:r>
              <a:rPr lang="de-DE" sz="1600" dirty="0"/>
              <a:t>10/19 Malta</a:t>
            </a:r>
          </a:p>
          <a:p>
            <a:r>
              <a:rPr lang="de-DE" sz="1600" dirty="0"/>
              <a:t>01/20 </a:t>
            </a:r>
            <a:r>
              <a:rPr lang="de-DE" sz="1600" dirty="0" err="1"/>
              <a:t>Rome</a:t>
            </a:r>
            <a:endParaRPr lang="de-DE" sz="1600" dirty="0"/>
          </a:p>
          <a:p>
            <a:r>
              <a:rPr lang="de-DE" sz="1600" dirty="0"/>
              <a:t>09/20 Virtual</a:t>
            </a:r>
          </a:p>
          <a:p>
            <a:r>
              <a:rPr lang="de-DE" sz="1600" dirty="0"/>
              <a:t>10/21 Virtual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87907" y="5177558"/>
            <a:ext cx="3838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/>
              <a:t>www.agithar.uni-hamburg.de</a:t>
            </a:r>
            <a:endParaRPr lang="de-DE" sz="2400" dirty="0"/>
          </a:p>
        </p:txBody>
      </p:sp>
      <p:pic>
        <p:nvPicPr>
          <p:cNvPr id="9" name="Bild 8" descr="P318004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401" y="584775"/>
            <a:ext cx="2964240" cy="1719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Grafik 4" descr="Ein Bild, das Text, Natur enthält.&#10;&#10;Automatisch generierte Beschreibung">
            <a:extLst>
              <a:ext uri="{FF2B5EF4-FFF2-40B4-BE49-F238E27FC236}">
                <a16:creationId xmlns:a16="http://schemas.microsoft.com/office/drawing/2014/main" xmlns="" id="{255033ED-78FE-6641-89B3-C3CB48ED9E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0401" y="2426861"/>
            <a:ext cx="2964240" cy="1542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Bild 11" descr="Bildschirmfoto 2020-01-13 um 21.05.3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184" y="4092065"/>
            <a:ext cx="1825457" cy="1575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505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79388" y="0"/>
            <a:ext cx="15229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err="1">
                <a:solidFill>
                  <a:schemeClr val="bg1"/>
                </a:solidFill>
              </a:rPr>
              <a:t>Funding</a:t>
            </a:r>
            <a:endParaRPr lang="de-DE" sz="3200" dirty="0">
              <a:solidFill>
                <a:schemeClr val="bg1"/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440286"/>
              </p:ext>
            </p:extLst>
          </p:nvPr>
        </p:nvGraphicFramePr>
        <p:xfrm>
          <a:off x="827977" y="1432404"/>
          <a:ext cx="7488046" cy="3333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10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175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994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66771">
                <a:tc>
                  <a:txBody>
                    <a:bodyPr/>
                    <a:lstStyle/>
                    <a:p>
                      <a:r>
                        <a:rPr lang="de-DE" sz="2400" dirty="0" err="1"/>
                        <a:t>Period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Total </a:t>
                      </a:r>
                      <a:r>
                        <a:rPr lang="de-DE" sz="2400" dirty="0" err="1"/>
                        <a:t>Amount</a:t>
                      </a:r>
                      <a:endParaRPr lang="de-D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6771">
                <a:tc>
                  <a:txBody>
                    <a:bodyPr/>
                    <a:lstStyle/>
                    <a:p>
                      <a:r>
                        <a:rPr lang="de-DE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05/2019-04/2020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400" dirty="0"/>
                        <a:t>~110.000 €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6771">
                <a:tc>
                  <a:txBody>
                    <a:bodyPr/>
                    <a:lstStyle/>
                    <a:p>
                      <a:r>
                        <a:rPr lang="de-DE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05/2020-10/2021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400" dirty="0"/>
                        <a:t>~110.000 €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6771">
                <a:tc>
                  <a:txBody>
                    <a:bodyPr/>
                    <a:lstStyle/>
                    <a:p>
                      <a:r>
                        <a:rPr lang="de-DE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11/2021-10/2022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/>
                        <a:t>~138.000 €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6771">
                <a:tc>
                  <a:txBody>
                    <a:bodyPr/>
                    <a:lstStyle/>
                    <a:p>
                      <a:r>
                        <a:rPr lang="de-DE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11/2022-04/2023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/>
                        <a:t>max. 150.000 €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9275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79388" y="0"/>
            <a:ext cx="3968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err="1">
                <a:solidFill>
                  <a:schemeClr val="bg1"/>
                </a:solidFill>
              </a:rPr>
              <a:t>Objectives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of</a:t>
            </a:r>
            <a:r>
              <a:rPr lang="de-DE" sz="3200" dirty="0">
                <a:solidFill>
                  <a:schemeClr val="bg1"/>
                </a:solidFill>
              </a:rPr>
              <a:t> AGITHAR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804368" y="1472011"/>
            <a:ext cx="75352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400" dirty="0"/>
              <a:t>Inventory of PTHA and PTRA approaches</a:t>
            </a:r>
          </a:p>
          <a:p>
            <a:pPr marL="285750" indent="-285750">
              <a:buFont typeface="Arial"/>
              <a:buChar char="•"/>
            </a:pPr>
            <a:r>
              <a:rPr lang="en-GB" sz="2400" dirty="0"/>
              <a:t>Performance metrics and test cases (benchmarks) for individual components of PTHA and PTRA workflow</a:t>
            </a:r>
          </a:p>
          <a:p>
            <a:pPr marL="285750" indent="-285750">
              <a:buFont typeface="Arial"/>
              <a:buChar char="•"/>
            </a:pPr>
            <a:r>
              <a:rPr lang="en-GB" sz="2400" dirty="0"/>
              <a:t>Structure for standardized PTHA and PTRA workflows</a:t>
            </a:r>
          </a:p>
          <a:p>
            <a:pPr marL="285750" indent="-285750">
              <a:buFont typeface="Arial"/>
              <a:buChar char="•"/>
            </a:pPr>
            <a:r>
              <a:rPr lang="en-GB" sz="2400" dirty="0"/>
              <a:t>Quality assurance for PTHA and PTRA</a:t>
            </a:r>
          </a:p>
          <a:p>
            <a:pPr marL="285750" indent="-285750">
              <a:buFont typeface="Arial"/>
              <a:buChar char="•"/>
            </a:pPr>
            <a:r>
              <a:rPr lang="en-GB" sz="2400" dirty="0"/>
              <a:t>Benchmarking for interdisciplinary quality assessment</a:t>
            </a:r>
          </a:p>
          <a:p>
            <a:pPr marL="285750" indent="-285750">
              <a:buFont typeface="Arial"/>
              <a:buChar char="•"/>
            </a:pPr>
            <a:r>
              <a:rPr lang="en-GB" sz="2400" dirty="0"/>
              <a:t>Open Access data repositories</a:t>
            </a:r>
          </a:p>
          <a:p>
            <a:pPr marL="285750" indent="-285750">
              <a:buFont typeface="Arial"/>
              <a:buChar char="•"/>
            </a:pPr>
            <a:r>
              <a:rPr lang="en-GB" sz="2400" dirty="0"/>
              <a:t>Implementation and dissemination of PTHA and PTRA methods to stakeholders and end users</a:t>
            </a:r>
          </a:p>
        </p:txBody>
      </p:sp>
    </p:spTree>
    <p:extLst>
      <p:ext uri="{BB962C8B-B14F-4D97-AF65-F5344CB8AC3E}">
        <p14:creationId xmlns:p14="http://schemas.microsoft.com/office/powerpoint/2010/main" val="119099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79388" y="0"/>
            <a:ext cx="25360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err="1">
                <a:solidFill>
                  <a:schemeClr val="bg1"/>
                </a:solidFill>
              </a:rPr>
              <a:t>Achievements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79388" y="1177935"/>
            <a:ext cx="7517487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sz="2000" dirty="0"/>
              <a:t>Deliverable #1 (DOI:10.3389/feart.2021.628772)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sz="2000" dirty="0"/>
              <a:t>Research Topic on Tsunami Hazard and Risk Assessment</a:t>
            </a:r>
            <a:br>
              <a:rPr lang="en-GB" sz="2000" dirty="0"/>
            </a:br>
            <a:r>
              <a:rPr lang="en-GB" sz="2000" dirty="0"/>
              <a:t>(https://</a:t>
            </a:r>
            <a:r>
              <a:rPr lang="en-GB" sz="2000" dirty="0" err="1"/>
              <a:t>www.frontiersin.org</a:t>
            </a:r>
            <a:r>
              <a:rPr lang="en-GB" sz="2000" dirty="0"/>
              <a:t>/research-topics/13035)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sz="2000" dirty="0"/>
              <a:t>Several funding application initiatives </a:t>
            </a:r>
            <a:endParaRPr lang="en-GB" sz="2000" dirty="0">
              <a:solidFill>
                <a:srgbClr val="FF0000"/>
              </a:solidFill>
            </a:endParaRPr>
          </a:p>
        </p:txBody>
      </p:sp>
      <p:pic>
        <p:nvPicPr>
          <p:cNvPr id="5" name="Grafik 4" descr="Ein Bild, das Text, Zeitung, Screenshot, Dokument enthält.&#10;&#10;Automatisch generierte Beschreibung">
            <a:extLst>
              <a:ext uri="{FF2B5EF4-FFF2-40B4-BE49-F238E27FC236}">
                <a16:creationId xmlns:a16="http://schemas.microsoft.com/office/drawing/2014/main" xmlns="" id="{F48B5276-840E-2546-9717-167E5F408D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5857" y="756333"/>
            <a:ext cx="2035629" cy="2672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xmlns="" id="{79A06C10-D6C7-9341-9D12-E637B1F788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8313" y="3358467"/>
            <a:ext cx="3744687" cy="2497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5900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79388" y="0"/>
            <a:ext cx="2902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</a:rPr>
              <a:t>New COST Rules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2D87438E-DD70-6C49-BBFD-FD80499CA5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10" y="806768"/>
            <a:ext cx="7840980" cy="853440"/>
          </a:xfrm>
          <a:prstGeom prst="rect">
            <a:avLst/>
          </a:prstGeom>
        </p:spPr>
      </p:pic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xmlns="" id="{05CE14E0-8EE3-DA45-864F-D815EC44AF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510" y="1729720"/>
            <a:ext cx="7840980" cy="2293620"/>
          </a:xfrm>
          <a:prstGeom prst="rect">
            <a:avLst/>
          </a:prstGeom>
        </p:spPr>
      </p:pic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xmlns="" id="{E9AD91F5-2BF6-FD4F-9D37-55A7020AE7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510" y="4146893"/>
            <a:ext cx="7848600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37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79388" y="0"/>
            <a:ext cx="2902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</a:rPr>
              <a:t>New COST Rules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F6367ACE-C336-0940-AB57-F03545D10A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641" y="454146"/>
            <a:ext cx="8126717" cy="5620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8697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79388" y="0"/>
            <a:ext cx="1285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</a:rPr>
              <a:t>Future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804368" y="1233488"/>
            <a:ext cx="7535263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sz="2400" dirty="0"/>
              <a:t>Advance Knowledge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sz="2400" dirty="0"/>
              <a:t>Develop Probabilistic Approaches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sz="2400" dirty="0"/>
              <a:t>Facilitate/Sustain Community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sz="2400" dirty="0"/>
              <a:t>Platform for Initiatives (EPOS, GTM, EU Proposals, etc.)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GB" sz="2400" dirty="0"/>
              <a:t>Inclusiveness</a:t>
            </a:r>
          </a:p>
        </p:txBody>
      </p:sp>
    </p:spTree>
    <p:extLst>
      <p:ext uri="{BB962C8B-B14F-4D97-AF65-F5344CB8AC3E}">
        <p14:creationId xmlns:p14="http://schemas.microsoft.com/office/powerpoint/2010/main" val="10495630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183</Words>
  <Application>Microsoft Office PowerPoint</Application>
  <PresentationFormat>On-screen Show (4:3)</PresentationFormat>
  <Paragraphs>71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Alejandro Rojas</cp:lastModifiedBy>
  <cp:revision>26</cp:revision>
  <dcterms:created xsi:type="dcterms:W3CDTF">2019-09-24T08:20:35Z</dcterms:created>
  <dcterms:modified xsi:type="dcterms:W3CDTF">2021-11-24T15:48:58Z</dcterms:modified>
</cp:coreProperties>
</file>