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446" r:id="rId3"/>
    <p:sldId id="444" r:id="rId4"/>
    <p:sldId id="443" r:id="rId5"/>
    <p:sldId id="447" r:id="rId6"/>
    <p:sldId id="448" r:id="rId7"/>
    <p:sldId id="449" r:id="rId8"/>
    <p:sldId id="450" r:id="rId9"/>
    <p:sldId id="458" r:id="rId10"/>
    <p:sldId id="461" r:id="rId11"/>
    <p:sldId id="451" r:id="rId12"/>
    <p:sldId id="452" r:id="rId13"/>
    <p:sldId id="464" r:id="rId14"/>
    <p:sldId id="462" r:id="rId15"/>
    <p:sldId id="453" r:id="rId16"/>
    <p:sldId id="465" r:id="rId17"/>
    <p:sldId id="454" r:id="rId18"/>
    <p:sldId id="460" r:id="rId19"/>
    <p:sldId id="468" r:id="rId20"/>
    <p:sldId id="455" r:id="rId21"/>
    <p:sldId id="457" r:id="rId22"/>
    <p:sldId id="466" r:id="rId23"/>
    <p:sldId id="467" r:id="rId24"/>
    <p:sldId id="456" r:id="rId25"/>
  </p:sldIdLst>
  <p:sldSz cx="9906000" cy="6858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nos" initials="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57"/>
    <p:restoredTop sz="94992" autoAdjust="0"/>
  </p:normalViewPr>
  <p:slideViewPr>
    <p:cSldViewPr snapToGrid="0" snapToObjects="1">
      <p:cViewPr varScale="1">
        <p:scale>
          <a:sx n="106" d="100"/>
          <a:sy n="106" d="100"/>
        </p:scale>
        <p:origin x="1720" y="184"/>
      </p:cViewPr>
      <p:guideLst>
        <p:guide orient="horz" pos="2160"/>
        <p:guide pos="384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F5B79-2660-9B49-8A5C-56E6A18E40F4}" type="datetimeFigureOut">
              <a:rPr lang="tr-TR" smtClean="0"/>
              <a:t>24.11.2021</a:t>
            </a:fld>
            <a:endParaRPr lang="tr-TR"/>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3BF49-2B01-0A4A-8F1B-9659BAE9EFB1}" type="slidenum">
              <a:rPr lang="tr-TR" smtClean="0"/>
              <a:t>‹#›</a:t>
            </a:fld>
            <a:endParaRPr lang="tr-TR"/>
          </a:p>
        </p:txBody>
      </p:sp>
    </p:spTree>
    <p:extLst>
      <p:ext uri="{BB962C8B-B14F-4D97-AF65-F5344CB8AC3E}">
        <p14:creationId xmlns:p14="http://schemas.microsoft.com/office/powerpoint/2010/main" val="296940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43BF49-2B01-0A4A-8F1B-9659BAE9EFB1}" type="slidenum">
              <a:rPr lang="tr-TR" smtClean="0"/>
              <a:t>14</a:t>
            </a:fld>
            <a:endParaRPr lang="tr-TR"/>
          </a:p>
        </p:txBody>
      </p:sp>
    </p:spTree>
    <p:extLst>
      <p:ext uri="{BB962C8B-B14F-4D97-AF65-F5344CB8AC3E}">
        <p14:creationId xmlns:p14="http://schemas.microsoft.com/office/powerpoint/2010/main" val="858557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3BF49-2B01-0A4A-8F1B-9659BAE9EFB1}" type="slidenum">
              <a:rPr lang="tr-TR" smtClean="0"/>
              <a:t>16</a:t>
            </a:fld>
            <a:endParaRPr lang="tr-TR"/>
          </a:p>
        </p:txBody>
      </p:sp>
    </p:spTree>
    <p:extLst>
      <p:ext uri="{BB962C8B-B14F-4D97-AF65-F5344CB8AC3E}">
        <p14:creationId xmlns:p14="http://schemas.microsoft.com/office/powerpoint/2010/main" val="329954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3BF49-2B01-0A4A-8F1B-9659BAE9EFB1}" type="slidenum">
              <a:rPr lang="tr-TR" smtClean="0"/>
              <a:t>17</a:t>
            </a:fld>
            <a:endParaRPr lang="tr-TR"/>
          </a:p>
        </p:txBody>
      </p:sp>
    </p:spTree>
    <p:extLst>
      <p:ext uri="{BB962C8B-B14F-4D97-AF65-F5344CB8AC3E}">
        <p14:creationId xmlns:p14="http://schemas.microsoft.com/office/powerpoint/2010/main" val="92154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3BF49-2B01-0A4A-8F1B-9659BAE9EFB1}" type="slidenum">
              <a:rPr lang="tr-TR" smtClean="0"/>
              <a:t>18</a:t>
            </a:fld>
            <a:endParaRPr lang="tr-TR"/>
          </a:p>
        </p:txBody>
      </p:sp>
    </p:spTree>
    <p:extLst>
      <p:ext uri="{BB962C8B-B14F-4D97-AF65-F5344CB8AC3E}">
        <p14:creationId xmlns:p14="http://schemas.microsoft.com/office/powerpoint/2010/main" val="1677764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3BF49-2B01-0A4A-8F1B-9659BAE9EFB1}" type="slidenum">
              <a:rPr lang="tr-TR" smtClean="0"/>
              <a:t>19</a:t>
            </a:fld>
            <a:endParaRPr lang="tr-TR"/>
          </a:p>
        </p:txBody>
      </p:sp>
    </p:spTree>
    <p:extLst>
      <p:ext uri="{BB962C8B-B14F-4D97-AF65-F5344CB8AC3E}">
        <p14:creationId xmlns:p14="http://schemas.microsoft.com/office/powerpoint/2010/main" val="237095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76D7-BB7A-D04C-BC9A-0C157D078001}"/>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0C397-3BA1-A745-90D7-4113A09A7B0C}"/>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D34E2-6451-8D48-9EE4-04552B156D94}"/>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5" name="Footer Placeholder 4">
            <a:extLst>
              <a:ext uri="{FF2B5EF4-FFF2-40B4-BE49-F238E27FC236}">
                <a16:creationId xmlns:a16="http://schemas.microsoft.com/office/drawing/2014/main" id="{24F600CB-661E-4646-B61E-A5BD68909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3B287-E623-804E-8451-D379A1550A4E}"/>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48859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0E5B-F31C-2947-90E9-E8DBD752B5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58627-34C8-EC42-A868-8643466249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1B3E4-D812-514B-9D80-F79B38E9AF2E}"/>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5" name="Footer Placeholder 4">
            <a:extLst>
              <a:ext uri="{FF2B5EF4-FFF2-40B4-BE49-F238E27FC236}">
                <a16:creationId xmlns:a16="http://schemas.microsoft.com/office/drawing/2014/main" id="{473B89AD-1C8D-004D-8958-EC4C485E4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06AA2-0B7C-1747-A690-25B233CF5167}"/>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55718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FCCCD-CBFD-534C-8450-D26AF84FA73D}"/>
              </a:ext>
            </a:extLst>
          </p:cNvPr>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5BCBC2-B0D7-D744-AF77-26D1F190A176}"/>
              </a:ext>
            </a:extLst>
          </p:cNvPr>
          <p:cNvSpPr>
            <a:spLocks noGrp="1"/>
          </p:cNvSpPr>
          <p:nvPr>
            <p:ph type="body" orient="vert" idx="1"/>
          </p:nvPr>
        </p:nvSpPr>
        <p:spPr>
          <a:xfrm>
            <a:off x="681037"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482A-7E8E-3F4F-AFEF-B4B799FB88CF}"/>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5" name="Footer Placeholder 4">
            <a:extLst>
              <a:ext uri="{FF2B5EF4-FFF2-40B4-BE49-F238E27FC236}">
                <a16:creationId xmlns:a16="http://schemas.microsoft.com/office/drawing/2014/main" id="{2FEDE7BA-E3FD-954A-977D-72E7F1F4D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32722-C027-CD42-9B65-0126F8F94D55}"/>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4149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ED51-62F8-044E-B1E9-A6EAF7C5A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B0A2F-8143-F34E-BE2E-AD2ECCA46F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BA72F-408A-A642-9AD4-06AD08250C78}"/>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5" name="Footer Placeholder 4">
            <a:extLst>
              <a:ext uri="{FF2B5EF4-FFF2-40B4-BE49-F238E27FC236}">
                <a16:creationId xmlns:a16="http://schemas.microsoft.com/office/drawing/2014/main" id="{6680BF00-28B9-934D-B01D-AE4E843D5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DC9E2-CE0F-6947-87EA-29223AB3A178}"/>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5026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450E-62B5-2C40-9A29-281888EEE9A1}"/>
              </a:ext>
            </a:extLst>
          </p:cNvPr>
          <p:cNvSpPr>
            <a:spLocks noGrp="1"/>
          </p:cNvSpPr>
          <p:nvPr>
            <p:ph type="title"/>
          </p:nvPr>
        </p:nvSpPr>
        <p:spPr>
          <a:xfrm>
            <a:off x="675878" y="1709745"/>
            <a:ext cx="85439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BDF53C-9EC8-9541-ACED-DDB47BA40256}"/>
              </a:ext>
            </a:extLst>
          </p:cNvPr>
          <p:cNvSpPr>
            <a:spLocks noGrp="1"/>
          </p:cNvSpPr>
          <p:nvPr>
            <p:ph type="body" idx="1"/>
          </p:nvPr>
        </p:nvSpPr>
        <p:spPr>
          <a:xfrm>
            <a:off x="675878" y="4589470"/>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A5858F-E557-9842-8431-C5683AA7B201}"/>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5" name="Footer Placeholder 4">
            <a:extLst>
              <a:ext uri="{FF2B5EF4-FFF2-40B4-BE49-F238E27FC236}">
                <a16:creationId xmlns:a16="http://schemas.microsoft.com/office/drawing/2014/main" id="{8CF53C27-A357-064A-9E71-DECB6AE69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AF94C-E5A0-7F4C-91F4-15C3419923FA}"/>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27203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6231-EF98-A44D-9803-F0BD80317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F9051-033F-1E4D-8A87-9CCD49861227}"/>
              </a:ext>
            </a:extLst>
          </p:cNvPr>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2E17C-EEEA-BF47-BCC3-B3AFFD70E32B}"/>
              </a:ext>
            </a:extLst>
          </p:cNvPr>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927BF-E322-5443-82D8-F165120BF075}"/>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6" name="Footer Placeholder 5">
            <a:extLst>
              <a:ext uri="{FF2B5EF4-FFF2-40B4-BE49-F238E27FC236}">
                <a16:creationId xmlns:a16="http://schemas.microsoft.com/office/drawing/2014/main" id="{EAA075B6-FA42-CA43-94C0-77CE6E982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BD036-FA51-8247-9FEB-5C902F359E74}"/>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156594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C6BF-9843-284C-A6B7-92F1A6EDBAEF}"/>
              </a:ext>
            </a:extLst>
          </p:cNvPr>
          <p:cNvSpPr>
            <a:spLocks noGrp="1"/>
          </p:cNvSpPr>
          <p:nvPr>
            <p:ph type="title"/>
          </p:nvPr>
        </p:nvSpPr>
        <p:spPr>
          <a:xfrm>
            <a:off x="682329" y="365129"/>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C9548C-8806-5448-9F3D-4F3299CA80F1}"/>
              </a:ext>
            </a:extLst>
          </p:cNvPr>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447923-8D97-C342-B7C7-8D80AFD30EB8}"/>
              </a:ext>
            </a:extLst>
          </p:cNvPr>
          <p:cNvSpPr>
            <a:spLocks noGrp="1"/>
          </p:cNvSpPr>
          <p:nvPr>
            <p:ph sz="half" idx="2"/>
          </p:nvPr>
        </p:nvSpPr>
        <p:spPr>
          <a:xfrm>
            <a:off x="682328"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1E6B4-111F-BA40-8123-B2B18DE630FF}"/>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CA828B-FA82-EE42-BD4E-86C2C977AE4B}"/>
              </a:ext>
            </a:extLst>
          </p:cNvPr>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A3FA91-1DDA-2940-9224-320879FF8983}"/>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8" name="Footer Placeholder 7">
            <a:extLst>
              <a:ext uri="{FF2B5EF4-FFF2-40B4-BE49-F238E27FC236}">
                <a16:creationId xmlns:a16="http://schemas.microsoft.com/office/drawing/2014/main" id="{4DB581C6-3C3B-AA42-ABE1-AF83BADFF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77C0DB-08CF-C945-B078-1B5F0E51113A}"/>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14629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37F1-F2D5-D243-BAAF-BE23002D27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09B0F-4929-5749-943F-A310A971FE74}"/>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4" name="Footer Placeholder 3">
            <a:extLst>
              <a:ext uri="{FF2B5EF4-FFF2-40B4-BE49-F238E27FC236}">
                <a16:creationId xmlns:a16="http://schemas.microsoft.com/office/drawing/2014/main" id="{9DBBB594-9474-404B-B04B-46A3C998D5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A05EE1-58B4-F943-9DBE-E39FB85341DF}"/>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90695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A3950-FAA3-544E-A1F1-6DD8280BEB85}"/>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3" name="Footer Placeholder 2">
            <a:extLst>
              <a:ext uri="{FF2B5EF4-FFF2-40B4-BE49-F238E27FC236}">
                <a16:creationId xmlns:a16="http://schemas.microsoft.com/office/drawing/2014/main" id="{F74BA6EE-6BDD-C949-AB7A-64035A518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0D13AF-51BD-D04D-AB50-29361FAE3F2F}"/>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99384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35CB-5D67-4E4D-B7EC-3108BE4AD9C3}"/>
              </a:ext>
            </a:extLst>
          </p:cNvPr>
          <p:cNvSpPr>
            <a:spLocks noGrp="1"/>
          </p:cNvSpPr>
          <p:nvPr>
            <p:ph type="title"/>
          </p:nvPr>
        </p:nvSpPr>
        <p:spPr>
          <a:xfrm>
            <a:off x="682330" y="457200"/>
            <a:ext cx="31949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7A21D3-B6C5-A945-8E84-1740890E041E}"/>
              </a:ext>
            </a:extLst>
          </p:cNvPr>
          <p:cNvSpPr>
            <a:spLocks noGrp="1"/>
          </p:cNvSpPr>
          <p:nvPr>
            <p:ph idx="1"/>
          </p:nvPr>
        </p:nvSpPr>
        <p:spPr>
          <a:xfrm>
            <a:off x="4211343" y="98743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DC3380-B47A-9243-9A26-4AA6AB37234E}"/>
              </a:ext>
            </a:extLst>
          </p:cNvPr>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EC04B8-4631-4140-8B4F-DD868A18BC3E}"/>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6" name="Footer Placeholder 5">
            <a:extLst>
              <a:ext uri="{FF2B5EF4-FFF2-40B4-BE49-F238E27FC236}">
                <a16:creationId xmlns:a16="http://schemas.microsoft.com/office/drawing/2014/main" id="{3D13DE07-2E26-3A48-9908-05BF777E5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0F972-BC51-6742-A830-1D08A9D1E207}"/>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79670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ADC-837E-F241-9BA5-2559DDF0A86C}"/>
              </a:ext>
            </a:extLst>
          </p:cNvPr>
          <p:cNvSpPr>
            <a:spLocks noGrp="1"/>
          </p:cNvSpPr>
          <p:nvPr>
            <p:ph type="title"/>
          </p:nvPr>
        </p:nvSpPr>
        <p:spPr>
          <a:xfrm>
            <a:off x="682330" y="457200"/>
            <a:ext cx="31949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140B0D-2F6E-DA42-984E-F88032D52E1A}"/>
              </a:ext>
            </a:extLst>
          </p:cNvPr>
          <p:cNvSpPr>
            <a:spLocks noGrp="1"/>
          </p:cNvSpPr>
          <p:nvPr>
            <p:ph type="pic" idx="1"/>
          </p:nvPr>
        </p:nvSpPr>
        <p:spPr>
          <a:xfrm>
            <a:off x="4211343" y="987432"/>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348DD-19AB-D44C-A583-A633B005F199}"/>
              </a:ext>
            </a:extLst>
          </p:cNvPr>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FED024-94B1-CC48-A0D2-496FDAA812D5}"/>
              </a:ext>
            </a:extLst>
          </p:cNvPr>
          <p:cNvSpPr>
            <a:spLocks noGrp="1"/>
          </p:cNvSpPr>
          <p:nvPr>
            <p:ph type="dt" sz="half" idx="10"/>
          </p:nvPr>
        </p:nvSpPr>
        <p:spPr/>
        <p:txBody>
          <a:bodyPr/>
          <a:lstStyle/>
          <a:p>
            <a:fld id="{C7CC283C-385D-B447-9959-D52334906EFA}" type="datetimeFigureOut">
              <a:rPr lang="en-US" smtClean="0"/>
              <a:t>11/24/21</a:t>
            </a:fld>
            <a:endParaRPr lang="en-US"/>
          </a:p>
        </p:txBody>
      </p:sp>
      <p:sp>
        <p:nvSpPr>
          <p:cNvPr id="6" name="Footer Placeholder 5">
            <a:extLst>
              <a:ext uri="{FF2B5EF4-FFF2-40B4-BE49-F238E27FC236}">
                <a16:creationId xmlns:a16="http://schemas.microsoft.com/office/drawing/2014/main" id="{2DD133B1-C791-234D-9661-B8382C563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E164B-0A6C-084C-A3F2-CA044A886FED}"/>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614821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C1745-4665-9A49-880F-CC32A6FEBB3D}"/>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A5A37-5023-5D43-8BE5-92D84595BB26}"/>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C8141-DA49-6A42-A3AF-2594B58E7744}"/>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283C-385D-B447-9959-D52334906EFA}" type="datetimeFigureOut">
              <a:rPr lang="en-US" smtClean="0"/>
              <a:t>11/24/21</a:t>
            </a:fld>
            <a:endParaRPr lang="en-US"/>
          </a:p>
        </p:txBody>
      </p:sp>
      <p:sp>
        <p:nvSpPr>
          <p:cNvPr id="5" name="Footer Placeholder 4">
            <a:extLst>
              <a:ext uri="{FF2B5EF4-FFF2-40B4-BE49-F238E27FC236}">
                <a16:creationId xmlns:a16="http://schemas.microsoft.com/office/drawing/2014/main" id="{4B2368E0-A0B2-6E4E-853D-FE44F196CB5A}"/>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462C6E-7C2E-F244-A70A-06BDFCE53039}"/>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18284-9F9A-8449-A88E-5431B14F7B2D}" type="slidenum">
              <a:rPr lang="en-US" smtClean="0"/>
              <a:t>‹#›</a:t>
            </a:fld>
            <a:endParaRPr lang="en-US"/>
          </a:p>
        </p:txBody>
      </p:sp>
    </p:spTree>
    <p:extLst>
      <p:ext uri="{BB962C8B-B14F-4D97-AF65-F5344CB8AC3E}">
        <p14:creationId xmlns:p14="http://schemas.microsoft.com/office/powerpoint/2010/main" val="1998061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today.it/cronaca/tsunami-possibile-italia-fukushima-terremoto.html" TargetMode="External"/><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F303CD-C22A-AB41-B42F-657C14964665}"/>
              </a:ext>
            </a:extLst>
          </p:cNvPr>
          <p:cNvSpPr>
            <a:spLocks noGrp="1"/>
          </p:cNvSpPr>
          <p:nvPr>
            <p:ph type="subTitle" idx="1"/>
          </p:nvPr>
        </p:nvSpPr>
        <p:spPr>
          <a:xfrm>
            <a:off x="1238250" y="6090543"/>
            <a:ext cx="7429500" cy="644561"/>
          </a:xfrm>
        </p:spPr>
        <p:txBody>
          <a:bodyPr>
            <a:normAutofit/>
          </a:bodyPr>
          <a:lstStyle/>
          <a:p>
            <a:r>
              <a:rPr lang="en-GB" sz="2000" i="1" dirty="0"/>
              <a:t>ICG/NEAMTWS - XVII</a:t>
            </a:r>
            <a:br>
              <a:rPr lang="en-GB" sz="2000" i="1" dirty="0"/>
            </a:br>
            <a:r>
              <a:rPr lang="en-US" sz="2000" i="1" dirty="0"/>
              <a:t>Paris, France, 24–26 November 2021 </a:t>
            </a:r>
          </a:p>
        </p:txBody>
      </p:sp>
      <p:sp>
        <p:nvSpPr>
          <p:cNvPr id="10" name="TextBox 9">
            <a:extLst>
              <a:ext uri="{FF2B5EF4-FFF2-40B4-BE49-F238E27FC236}">
                <a16:creationId xmlns:a16="http://schemas.microsoft.com/office/drawing/2014/main" id="{4B474A55-EB20-4D4A-BE74-6C63D86CA542}"/>
              </a:ext>
            </a:extLst>
          </p:cNvPr>
          <p:cNvSpPr txBox="1"/>
          <p:nvPr/>
        </p:nvSpPr>
        <p:spPr>
          <a:xfrm>
            <a:off x="671630" y="4416307"/>
            <a:ext cx="8562745" cy="1246495"/>
          </a:xfrm>
          <a:prstGeom prst="rect">
            <a:avLst/>
          </a:prstGeom>
          <a:noFill/>
        </p:spPr>
        <p:txBody>
          <a:bodyPr wrap="square" rtlCol="0">
            <a:spAutoFit/>
          </a:bodyPr>
          <a:lstStyle/>
          <a:p>
            <a:pPr algn="ctr"/>
            <a:r>
              <a:rPr lang="tr-TR" sz="2500" dirty="0"/>
              <a:t>Coordinated by Task Team on Tsunami Exercise</a:t>
            </a:r>
            <a:endParaRPr lang="en-US" sz="2500" dirty="0"/>
          </a:p>
          <a:p>
            <a:pPr algn="ctr"/>
            <a:r>
              <a:rPr lang="tr-TR" sz="2500" dirty="0"/>
              <a:t>(</a:t>
            </a:r>
            <a:r>
              <a:rPr lang="tr-TR" sz="2500" i="1" dirty="0"/>
              <a:t>co-chairs</a:t>
            </a:r>
            <a:r>
              <a:rPr lang="tr-TR" sz="2500" dirty="0"/>
              <a:t>: </a:t>
            </a:r>
            <a:r>
              <a:rPr lang="tr-TR" sz="2500" b="1" dirty="0"/>
              <a:t>Ceren </a:t>
            </a:r>
            <a:r>
              <a:rPr lang="tr-TR" sz="2500" b="1" dirty="0" err="1"/>
              <a:t>Ozer</a:t>
            </a:r>
            <a:r>
              <a:rPr lang="tr-TR" sz="2500" b="1" dirty="0"/>
              <a:t> </a:t>
            </a:r>
            <a:r>
              <a:rPr lang="tr-TR" sz="2500" b="1" dirty="0" err="1"/>
              <a:t>Sozdinler</a:t>
            </a:r>
            <a:r>
              <a:rPr lang="tr-TR" sz="2500" b="1" dirty="0"/>
              <a:t> (</a:t>
            </a:r>
            <a:r>
              <a:rPr lang="tr-TR" sz="2500" b="1" dirty="0" err="1"/>
              <a:t>Turkey</a:t>
            </a:r>
            <a:r>
              <a:rPr lang="tr-TR" sz="2500" b="1" dirty="0"/>
              <a:t>)</a:t>
            </a:r>
            <a:r>
              <a:rPr lang="en-US" sz="2500" b="1" dirty="0"/>
              <a:t> - </a:t>
            </a:r>
            <a:r>
              <a:rPr lang="tr-TR" sz="2500" b="1" dirty="0" err="1"/>
              <a:t>Marinos</a:t>
            </a:r>
            <a:r>
              <a:rPr lang="tr-TR" sz="2500" b="1" dirty="0"/>
              <a:t> </a:t>
            </a:r>
            <a:r>
              <a:rPr lang="tr-TR" sz="2500" b="1" dirty="0" err="1"/>
              <a:t>Charalampakis</a:t>
            </a:r>
            <a:r>
              <a:rPr lang="tr-TR" sz="2500" b="1" dirty="0"/>
              <a:t> (</a:t>
            </a:r>
            <a:r>
              <a:rPr lang="tr-TR" sz="2500" b="1" dirty="0" err="1"/>
              <a:t>Greece</a:t>
            </a:r>
            <a:r>
              <a:rPr lang="tr-TR" sz="2500" b="1" dirty="0"/>
              <a:t>)</a:t>
            </a:r>
            <a:r>
              <a:rPr lang="tr-TR" sz="2500" dirty="0"/>
              <a:t>) </a:t>
            </a:r>
          </a:p>
        </p:txBody>
      </p:sp>
      <p:sp>
        <p:nvSpPr>
          <p:cNvPr id="2" name="Rectangle 1">
            <a:extLst>
              <a:ext uri="{FF2B5EF4-FFF2-40B4-BE49-F238E27FC236}">
                <a16:creationId xmlns:a16="http://schemas.microsoft.com/office/drawing/2014/main" id="{37B8EC98-909C-514C-AE35-9084067FD784}"/>
              </a:ext>
            </a:extLst>
          </p:cNvPr>
          <p:cNvSpPr/>
          <p:nvPr/>
        </p:nvSpPr>
        <p:spPr>
          <a:xfrm>
            <a:off x="607137" y="2526116"/>
            <a:ext cx="8683727" cy="692049"/>
          </a:xfrm>
          <a:prstGeom prst="rect">
            <a:avLst/>
          </a:prstGeom>
        </p:spPr>
        <p:txBody>
          <a:bodyPr wrap="square">
            <a:spAutoFit/>
          </a:bodyPr>
          <a:lstStyle/>
          <a:p>
            <a:pPr lvl="0" algn="ctr">
              <a:lnSpc>
                <a:spcPct val="115000"/>
              </a:lnSpc>
              <a:spcAft>
                <a:spcPts val="0"/>
              </a:spcAft>
            </a:pPr>
            <a:r>
              <a:rPr lang="tr-TR" sz="36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4.3 </a:t>
            </a:r>
            <a:r>
              <a:rPr lang="en-US" sz="36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Evaluation of </a:t>
            </a:r>
            <a:r>
              <a:rPr lang="tr-TR" sz="36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NEAMWave21</a:t>
            </a:r>
            <a:endParaRPr lang="tr-TR" sz="3600"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endParaRPr>
          </a:p>
        </p:txBody>
      </p:sp>
      <p:sp>
        <p:nvSpPr>
          <p:cNvPr id="7" name="object 7">
            <a:extLst>
              <a:ext uri="{FF2B5EF4-FFF2-40B4-BE49-F238E27FC236}">
                <a16:creationId xmlns:a16="http://schemas.microsoft.com/office/drawing/2014/main" id="{BEC2D557-561C-FC4D-840C-58A1619F98E0}"/>
              </a:ext>
            </a:extLst>
          </p:cNvPr>
          <p:cNvSpPr/>
          <p:nvPr/>
        </p:nvSpPr>
        <p:spPr>
          <a:xfrm>
            <a:off x="0" y="25748"/>
            <a:ext cx="2542366" cy="1077247"/>
          </a:xfrm>
          <a:prstGeom prst="rect">
            <a:avLst/>
          </a:prstGeom>
          <a:blipFill>
            <a:blip r:embed="rId2" cstate="print"/>
            <a:stretch>
              <a:fillRect/>
            </a:stretch>
          </a:blipFill>
        </p:spPr>
        <p:txBody>
          <a:bodyPr wrap="square" lIns="0" tIns="0" rIns="0" bIns="0" rtlCol="0">
            <a:noAutofit/>
          </a:bodyPr>
          <a:lstStyle/>
          <a:p>
            <a:endParaRPr dirty="0"/>
          </a:p>
        </p:txBody>
      </p:sp>
      <p:pic>
        <p:nvPicPr>
          <p:cNvPr id="8" name="Picture 7">
            <a:extLst>
              <a:ext uri="{FF2B5EF4-FFF2-40B4-BE49-F238E27FC236}">
                <a16:creationId xmlns:a16="http://schemas.microsoft.com/office/drawing/2014/main" id="{2563B17C-1B3C-1043-A4E9-F803D6320085}"/>
              </a:ext>
            </a:extLst>
          </p:cNvPr>
          <p:cNvPicPr>
            <a:picLocks noChangeAspect="1"/>
          </p:cNvPicPr>
          <p:nvPr/>
        </p:nvPicPr>
        <p:blipFill>
          <a:blip r:embed="rId3"/>
          <a:stretch>
            <a:fillRect/>
          </a:stretch>
        </p:blipFill>
        <p:spPr>
          <a:xfrm>
            <a:off x="6424864" y="-10348"/>
            <a:ext cx="3493168" cy="1101138"/>
          </a:xfrm>
          <a:prstGeom prst="rect">
            <a:avLst/>
          </a:prstGeom>
          <a:blipFill>
            <a:blip r:embed="rId4" cstate="print"/>
            <a:stretch>
              <a:fillRect/>
            </a:stretch>
          </a:blipFill>
        </p:spPr>
      </p:pic>
    </p:spTree>
    <p:extLst>
      <p:ext uri="{BB962C8B-B14F-4D97-AF65-F5344CB8AC3E}">
        <p14:creationId xmlns:p14="http://schemas.microsoft.com/office/powerpoint/2010/main" val="730631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452DCEB9-9446-9D43-B13A-CB5B727CD482}"/>
              </a:ext>
            </a:extLst>
          </p:cNvPr>
          <p:cNvPicPr>
            <a:picLocks noGrp="1" noChangeAspect="1"/>
          </p:cNvPicPr>
          <p:nvPr>
            <p:ph idx="1"/>
          </p:nvPr>
        </p:nvPicPr>
        <p:blipFill>
          <a:blip r:embed="rId2"/>
          <a:stretch>
            <a:fillRect/>
          </a:stretch>
        </p:blipFill>
        <p:spPr>
          <a:xfrm>
            <a:off x="1227603" y="1510215"/>
            <a:ext cx="7450794" cy="4889584"/>
          </a:xfrm>
        </p:spPr>
      </p:pic>
      <p:sp>
        <p:nvSpPr>
          <p:cNvPr id="6" name="object 2">
            <a:extLst>
              <a:ext uri="{FF2B5EF4-FFF2-40B4-BE49-F238E27FC236}">
                <a16:creationId xmlns:a16="http://schemas.microsoft.com/office/drawing/2014/main" id="{A18FA1B3-CBAC-2945-B049-A94E5A5E61A5}"/>
              </a:ext>
            </a:extLst>
          </p:cNvPr>
          <p:cNvSpPr txBox="1">
            <a:spLocks/>
          </p:cNvSpPr>
          <p:nvPr/>
        </p:nvSpPr>
        <p:spPr>
          <a:xfrm>
            <a:off x="681038" y="148558"/>
            <a:ext cx="8543925" cy="1325563"/>
          </a:xfrm>
          <a:prstGeom prst="rect">
            <a:avLst/>
          </a:prstGeom>
        </p:spPr>
        <p:txBody>
          <a:bodyPr vert="horz" wrap="square" lIns="0" tIns="605027"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2715" algn="ctr">
              <a:lnSpc>
                <a:spcPct val="100000"/>
              </a:lnSpc>
              <a:tabLst>
                <a:tab pos="7607934" algn="l"/>
              </a:tabLst>
            </a:pPr>
            <a:r>
              <a:rPr lang="en-US" sz="4000" u="sng" spc="-50" dirty="0">
                <a:latin typeface="Calibri Light"/>
                <a:cs typeface="Calibri Light"/>
              </a:rPr>
              <a:t>Evaluation of Phase A from TSRs</a:t>
            </a:r>
            <a:endParaRPr lang="en-US" sz="4000" dirty="0">
              <a:latin typeface="Calibri Light"/>
              <a:cs typeface="Calibri Light"/>
            </a:endParaRPr>
          </a:p>
        </p:txBody>
      </p:sp>
      <p:sp>
        <p:nvSpPr>
          <p:cNvPr id="7" name="object 5">
            <a:extLst>
              <a:ext uri="{FF2B5EF4-FFF2-40B4-BE49-F238E27FC236}">
                <a16:creationId xmlns:a16="http://schemas.microsoft.com/office/drawing/2014/main" id="{8234088A-78F6-9D4F-8A01-D62E6A901DC5}"/>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8" name="Picture 7">
            <a:extLst>
              <a:ext uri="{FF2B5EF4-FFF2-40B4-BE49-F238E27FC236}">
                <a16:creationId xmlns:a16="http://schemas.microsoft.com/office/drawing/2014/main" id="{120B6E9A-35B3-BC42-9D5D-EB3301A451D2}"/>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9" name="Subtitle 2">
            <a:extLst>
              <a:ext uri="{FF2B5EF4-FFF2-40B4-BE49-F238E27FC236}">
                <a16:creationId xmlns:a16="http://schemas.microsoft.com/office/drawing/2014/main" id="{20843951-E1BD-1B49-9CE6-2B3EA0872DAD}"/>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3505805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A by TSPs</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7" name="object 10"/>
          <p:cNvSpPr txBox="1"/>
          <p:nvPr/>
        </p:nvSpPr>
        <p:spPr>
          <a:xfrm>
            <a:off x="333376" y="1939865"/>
            <a:ext cx="9267824" cy="4647374"/>
          </a:xfrm>
          <a:prstGeom prst="rect">
            <a:avLst/>
          </a:prstGeom>
        </p:spPr>
        <p:txBody>
          <a:bodyPr vert="horz" wrap="square" lIns="0" tIns="0" rIns="0" bIns="0" rtlCol="0">
            <a:noAutofit/>
          </a:bodyPr>
          <a:lstStyle/>
          <a:p>
            <a:pPr marL="298450" marR="12700" indent="-285750" algn="just" defTabSz="457200">
              <a:buFontTx/>
              <a:buChar char="-"/>
            </a:pPr>
            <a:r>
              <a:rPr lang="en-US" sz="2200" dirty="0">
                <a:cs typeface="Calibri"/>
              </a:rPr>
              <a:t>Restriction measures were applied to most TSPs, due to COVID-19.</a:t>
            </a:r>
          </a:p>
          <a:p>
            <a:pPr marL="298450" marR="12700" indent="-285750" algn="just" defTabSz="457200">
              <a:buFontTx/>
              <a:buChar char="-"/>
            </a:pPr>
            <a:r>
              <a:rPr lang="en-US" sz="2200" dirty="0">
                <a:cs typeface="Calibri"/>
              </a:rPr>
              <a:t>Minor communication issues were identified.</a:t>
            </a:r>
          </a:p>
          <a:p>
            <a:pPr marL="298450" marR="12700" indent="-285750" algn="just" defTabSz="457200">
              <a:buFontTx/>
              <a:buChar char="-"/>
            </a:pPr>
            <a:r>
              <a:rPr lang="en-US" sz="2200" b="1" dirty="0">
                <a:cs typeface="Calibri"/>
              </a:rPr>
              <a:t>The exercise was overall a positive experience</a:t>
            </a:r>
            <a:r>
              <a:rPr lang="en-US" sz="2200" dirty="0">
                <a:cs typeface="Calibri"/>
              </a:rPr>
              <a:t>.</a:t>
            </a:r>
          </a:p>
          <a:p>
            <a:pPr marL="298450" marR="12700" indent="-285750" algn="just" defTabSz="457200">
              <a:buFontTx/>
              <a:buChar char="-"/>
            </a:pPr>
            <a:r>
              <a:rPr lang="en-US" sz="2200" dirty="0">
                <a:cs typeface="Calibri"/>
              </a:rPr>
              <a:t>Gave</a:t>
            </a:r>
            <a:r>
              <a:rPr lang="el-GR" sz="2200" dirty="0">
                <a:cs typeface="Calibri"/>
              </a:rPr>
              <a:t> </a:t>
            </a:r>
            <a:r>
              <a:rPr lang="en-US" sz="2200" dirty="0">
                <a:cs typeface="Calibri"/>
              </a:rPr>
              <a:t>the chance to test National message dissemination and test in almost real conditions new features in the analysis and reporting procedures.</a:t>
            </a:r>
          </a:p>
          <a:p>
            <a:pPr marL="298450" marR="12700" indent="-285750" algn="just" defTabSz="457200">
              <a:buFontTx/>
              <a:buChar char="-"/>
            </a:pPr>
            <a:r>
              <a:rPr lang="en-US" sz="2200" dirty="0">
                <a:cs typeface="Calibri"/>
              </a:rPr>
              <a:t>Delay in distributing the exercise material to the participants.</a:t>
            </a:r>
          </a:p>
          <a:p>
            <a:pPr marL="298450" marR="12700" indent="-285750" algn="just" defTabSz="457200">
              <a:buFontTx/>
              <a:buChar char="-"/>
            </a:pPr>
            <a:r>
              <a:rPr lang="en-US" sz="2200" dirty="0">
                <a:cs typeface="Calibri"/>
              </a:rPr>
              <a:t>More frequent Phase A exercises (scenario-based communication tests) could be promoted in order to verify </a:t>
            </a:r>
            <a:r>
              <a:rPr lang="en-US" sz="2200" dirty="0" err="1">
                <a:cs typeface="Calibri"/>
              </a:rPr>
              <a:t>i</a:t>
            </a:r>
            <a:r>
              <a:rPr lang="en-US" sz="2200" dirty="0">
                <a:cs typeface="Calibri"/>
              </a:rPr>
              <a:t>) operational readiness of TSP- availability of communication links, and ii) message recipient list</a:t>
            </a:r>
          </a:p>
          <a:p>
            <a:pPr marL="298450" marR="12700" indent="-285750" algn="just" defTabSz="457200">
              <a:buFontTx/>
              <a:buChar char="-"/>
            </a:pPr>
            <a:r>
              <a:rPr lang="en-US" sz="2200" dirty="0">
                <a:cs typeface="Calibri"/>
              </a:rPr>
              <a:t>Identification</a:t>
            </a:r>
            <a:r>
              <a:rPr lang="el-GR" sz="2200" dirty="0">
                <a:cs typeface="Calibri"/>
              </a:rPr>
              <a:t> </a:t>
            </a:r>
            <a:r>
              <a:rPr lang="en-US" sz="2200" dirty="0">
                <a:cs typeface="Calibri"/>
              </a:rPr>
              <a:t>of</a:t>
            </a:r>
            <a:r>
              <a:rPr lang="el-GR" sz="2200" dirty="0">
                <a:cs typeface="Calibri"/>
              </a:rPr>
              <a:t> </a:t>
            </a:r>
            <a:r>
              <a:rPr lang="en-US" sz="2200" dirty="0">
                <a:cs typeface="Calibri"/>
              </a:rPr>
              <a:t>responsible person</a:t>
            </a:r>
            <a:r>
              <a:rPr lang="el-GR" sz="2200" dirty="0">
                <a:cs typeface="Calibri"/>
              </a:rPr>
              <a:t>s</a:t>
            </a:r>
            <a:r>
              <a:rPr lang="en-US" sz="2200" dirty="0">
                <a:cs typeface="Calibri"/>
              </a:rPr>
              <a:t> for submitting the evaluation</a:t>
            </a:r>
            <a:r>
              <a:rPr lang="el-GR" sz="2200" dirty="0">
                <a:cs typeface="Calibri"/>
              </a:rPr>
              <a:t>, </a:t>
            </a:r>
            <a:r>
              <a:rPr lang="en-US" sz="2200" dirty="0">
                <a:cs typeface="Calibri"/>
              </a:rPr>
              <a:t>both from the TT-TE and the participants side.</a:t>
            </a:r>
          </a:p>
        </p:txBody>
      </p:sp>
      <p:sp>
        <p:nvSpPr>
          <p:cNvPr id="6" name="Subtitle 2">
            <a:extLst>
              <a:ext uri="{FF2B5EF4-FFF2-40B4-BE49-F238E27FC236}">
                <a16:creationId xmlns:a16="http://schemas.microsoft.com/office/drawing/2014/main" id="{1C4E4967-B2AD-354E-93A6-FEAEE0B1722A}"/>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3480293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A by TWRs</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6" name="object 10"/>
          <p:cNvSpPr txBox="1"/>
          <p:nvPr/>
        </p:nvSpPr>
        <p:spPr>
          <a:xfrm>
            <a:off x="333376" y="1689765"/>
            <a:ext cx="9267824" cy="4714875"/>
          </a:xfrm>
          <a:prstGeom prst="rect">
            <a:avLst/>
          </a:prstGeom>
        </p:spPr>
        <p:txBody>
          <a:bodyPr vert="horz" wrap="square" lIns="0" tIns="0" rIns="0" bIns="0" rtlCol="0">
            <a:noAutofit/>
          </a:bodyPr>
          <a:lstStyle/>
          <a:p>
            <a:pPr marL="298450" marR="12700" indent="-285750" algn="just" defTabSz="457200">
              <a:buFontTx/>
              <a:buChar char="-"/>
            </a:pPr>
            <a:r>
              <a:rPr lang="en-US" sz="2000" dirty="0">
                <a:cs typeface="Calibri"/>
              </a:rPr>
              <a:t>The exercise was useful in Confirmation of communication contacts / Assessing transmission times / Evaluating procedures / Getting used to English text messages in the format of NEAMTWS</a:t>
            </a:r>
            <a:r>
              <a:rPr lang="el-GR" sz="2000" dirty="0">
                <a:cs typeface="Calibri"/>
              </a:rPr>
              <a:t>,</a:t>
            </a:r>
            <a:r>
              <a:rPr lang="en-US" sz="2000" dirty="0">
                <a:cs typeface="Calibri"/>
              </a:rPr>
              <a:t> identifying the key information</a:t>
            </a:r>
            <a:r>
              <a:rPr lang="el-GR" sz="2000" dirty="0">
                <a:cs typeface="Calibri"/>
              </a:rPr>
              <a:t> </a:t>
            </a:r>
            <a:r>
              <a:rPr lang="en-US" sz="2000" dirty="0">
                <a:cs typeface="Calibri"/>
              </a:rPr>
              <a:t>in the messages.</a:t>
            </a:r>
          </a:p>
          <a:p>
            <a:pPr marL="298450" marR="12700" indent="-285750" algn="just" defTabSz="457200">
              <a:buFontTx/>
              <a:buChar char="-"/>
            </a:pPr>
            <a:r>
              <a:rPr lang="en-US" sz="2000" dirty="0">
                <a:cs typeface="Calibri"/>
              </a:rPr>
              <a:t>Maybe clarify the TSPs messages and rearrange the text within, with close collaboration with the CPAs. </a:t>
            </a:r>
            <a:r>
              <a:rPr lang="en-US" sz="2000" b="1" dirty="0">
                <a:cs typeface="Calibri"/>
              </a:rPr>
              <a:t>Congratulations to KOERI because its dissemination tsunami alert maps are easily and quickly understood in comparison with the standard text messages.</a:t>
            </a:r>
          </a:p>
          <a:p>
            <a:pPr marL="298450" marR="12700" indent="-285750" algn="just" defTabSz="457200">
              <a:buFontTx/>
              <a:buChar char="-"/>
            </a:pPr>
            <a:r>
              <a:rPr lang="en-US" sz="2000" b="1" dirty="0">
                <a:cs typeface="Calibri"/>
              </a:rPr>
              <a:t>Online submission for both subscription and evaluation was highly appreciated. </a:t>
            </a:r>
            <a:r>
              <a:rPr lang="en-US" sz="2000" dirty="0">
                <a:cs typeface="Calibri"/>
              </a:rPr>
              <a:t>Suggestion for the responses to be provided to the users.</a:t>
            </a:r>
          </a:p>
          <a:p>
            <a:pPr marL="298450" marR="12700" indent="-285750" algn="just" defTabSz="457200">
              <a:buFontTx/>
              <a:buChar char="-"/>
            </a:pPr>
            <a:r>
              <a:rPr lang="en-US" sz="2000" b="1" dirty="0">
                <a:cs typeface="Calibri"/>
              </a:rPr>
              <a:t>It would be nice with possibility to get more information from TSP i.e. a password protected website with information about the wave height or run-up.</a:t>
            </a:r>
          </a:p>
          <a:p>
            <a:pPr marL="298450" marR="12700" indent="-285750" algn="just" defTabSz="457200">
              <a:buFontTx/>
              <a:buChar char="-"/>
            </a:pPr>
            <a:r>
              <a:rPr lang="en-US" sz="2000" dirty="0">
                <a:cs typeface="Calibri"/>
              </a:rPr>
              <a:t>Chat function between TSP and TWR will be very nice.</a:t>
            </a:r>
          </a:p>
          <a:p>
            <a:pPr marL="298450" marR="12700" indent="-285750" algn="just" defTabSz="457200">
              <a:buFontTx/>
              <a:buChar char="-"/>
            </a:pPr>
            <a:r>
              <a:rPr lang="en-US" sz="2000" i="1" dirty="0">
                <a:cs typeface="Calibri"/>
              </a:rPr>
              <a:t>From two different MS (TSPs): </a:t>
            </a:r>
            <a:r>
              <a:rPr lang="en-US" sz="2000" dirty="0">
                <a:cs typeface="Calibri"/>
              </a:rPr>
              <a:t>A </a:t>
            </a:r>
            <a:r>
              <a:rPr lang="en-US" sz="2000" b="1" dirty="0">
                <a:cs typeface="Calibri"/>
              </a:rPr>
              <a:t>triple joint scenario</a:t>
            </a:r>
            <a:r>
              <a:rPr lang="en-US" sz="2000" dirty="0">
                <a:cs typeface="Calibri"/>
              </a:rPr>
              <a:t> / For the next </a:t>
            </a:r>
            <a:r>
              <a:rPr lang="en-US" sz="2000" dirty="0" err="1">
                <a:cs typeface="Calibri"/>
              </a:rPr>
              <a:t>NEAMWave</a:t>
            </a:r>
            <a:r>
              <a:rPr lang="en-US" sz="2000" dirty="0">
                <a:cs typeface="Calibri"/>
              </a:rPr>
              <a:t> exercise, we would like to suggest a joint scenario between INGV, KOERI and NOA to mimic the real-life operational activities.</a:t>
            </a:r>
          </a:p>
          <a:p>
            <a:pPr marL="298450" marR="12700" indent="-285750" algn="just" defTabSz="457200">
              <a:buFontTx/>
              <a:buChar char="-"/>
            </a:pPr>
            <a:endParaRPr lang="en-US" sz="2000" dirty="0">
              <a:cs typeface="Calibri"/>
            </a:endParaRPr>
          </a:p>
        </p:txBody>
      </p:sp>
      <p:sp>
        <p:nvSpPr>
          <p:cNvPr id="7" name="Subtitle 2">
            <a:extLst>
              <a:ext uri="{FF2B5EF4-FFF2-40B4-BE49-F238E27FC236}">
                <a16:creationId xmlns:a16="http://schemas.microsoft.com/office/drawing/2014/main" id="{C930D347-EFE6-9F48-81AE-49FE6402E80D}"/>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412778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B</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6" name="Subtitle 2">
            <a:extLst>
              <a:ext uri="{FF2B5EF4-FFF2-40B4-BE49-F238E27FC236}">
                <a16:creationId xmlns:a16="http://schemas.microsoft.com/office/drawing/2014/main" id="{5B805695-F977-8549-9C9D-A6C6FB34019D}"/>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pic>
        <p:nvPicPr>
          <p:cNvPr id="7" name="Picture 6" descr="Table&#10;&#10;Description automatically generated">
            <a:extLst>
              <a:ext uri="{FF2B5EF4-FFF2-40B4-BE49-F238E27FC236}">
                <a16:creationId xmlns:a16="http://schemas.microsoft.com/office/drawing/2014/main" id="{0DA617D6-F484-9B48-8BDE-F20A8B2A3F0F}"/>
              </a:ext>
            </a:extLst>
          </p:cNvPr>
          <p:cNvPicPr>
            <a:picLocks noChangeAspect="1"/>
          </p:cNvPicPr>
          <p:nvPr/>
        </p:nvPicPr>
        <p:blipFill>
          <a:blip r:embed="rId5"/>
          <a:stretch>
            <a:fillRect/>
          </a:stretch>
        </p:blipFill>
        <p:spPr>
          <a:xfrm>
            <a:off x="11556" y="1966652"/>
            <a:ext cx="2705100" cy="259080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CEEE670-2548-B041-9C4A-03404AC57717}"/>
              </a:ext>
            </a:extLst>
          </p:cNvPr>
          <p:cNvPicPr>
            <a:picLocks noChangeAspect="1"/>
          </p:cNvPicPr>
          <p:nvPr/>
        </p:nvPicPr>
        <p:blipFill>
          <a:blip r:embed="rId6"/>
          <a:stretch>
            <a:fillRect/>
          </a:stretch>
        </p:blipFill>
        <p:spPr>
          <a:xfrm>
            <a:off x="2716656" y="1934221"/>
            <a:ext cx="3611955" cy="2559653"/>
          </a:xfrm>
          <a:prstGeom prst="rect">
            <a:avLst/>
          </a:prstGeom>
        </p:spPr>
      </p:pic>
      <p:sp>
        <p:nvSpPr>
          <p:cNvPr id="10" name="Rectangle 9">
            <a:extLst>
              <a:ext uri="{FF2B5EF4-FFF2-40B4-BE49-F238E27FC236}">
                <a16:creationId xmlns:a16="http://schemas.microsoft.com/office/drawing/2014/main" id="{CE416034-0F59-664D-AA9D-4BB618B8EC00}"/>
              </a:ext>
            </a:extLst>
          </p:cNvPr>
          <p:cNvSpPr/>
          <p:nvPr/>
        </p:nvSpPr>
        <p:spPr>
          <a:xfrm>
            <a:off x="156411" y="1934221"/>
            <a:ext cx="6172200" cy="2722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0364A2-56F2-8948-91E3-DCA65E78C064}"/>
              </a:ext>
            </a:extLst>
          </p:cNvPr>
          <p:cNvSpPr txBox="1"/>
          <p:nvPr/>
        </p:nvSpPr>
        <p:spPr>
          <a:xfrm>
            <a:off x="681038" y="4688652"/>
            <a:ext cx="4957010" cy="523220"/>
          </a:xfrm>
          <a:prstGeom prst="rect">
            <a:avLst/>
          </a:prstGeom>
          <a:noFill/>
        </p:spPr>
        <p:txBody>
          <a:bodyPr wrap="square">
            <a:spAutoFit/>
          </a:bodyPr>
          <a:lstStyle/>
          <a:p>
            <a:pPr algn="ctr"/>
            <a:r>
              <a:rPr lang="en-GB" sz="1400" i="1" dirty="0">
                <a:effectLst/>
                <a:latin typeface="Arial" panose="020B0604020202020204" pitchFamily="34" charset="0"/>
                <a:ea typeface="Arial" panose="020B0604020202020204" pitchFamily="34" charset="0"/>
              </a:rPr>
              <a:t>Types of Phase B exercises of NEAMWave21, according to the subscription forms of the Member States.</a:t>
            </a:r>
            <a:r>
              <a:rPr lang="en-TR" sz="1400" dirty="0">
                <a:effectLst/>
              </a:rPr>
              <a:t> </a:t>
            </a:r>
            <a:endParaRPr lang="en-US" sz="1400" dirty="0"/>
          </a:p>
        </p:txBody>
      </p:sp>
      <p:pic>
        <p:nvPicPr>
          <p:cNvPr id="15" name="Picture 14" descr="Pie chart&#10;&#10;Description automatically generated">
            <a:extLst>
              <a:ext uri="{FF2B5EF4-FFF2-40B4-BE49-F238E27FC236}">
                <a16:creationId xmlns:a16="http://schemas.microsoft.com/office/drawing/2014/main" id="{162433C7-4F31-834A-BCEF-5D7676212900}"/>
              </a:ext>
            </a:extLst>
          </p:cNvPr>
          <p:cNvPicPr>
            <a:picLocks noChangeAspect="1"/>
          </p:cNvPicPr>
          <p:nvPr/>
        </p:nvPicPr>
        <p:blipFill>
          <a:blip r:embed="rId7"/>
          <a:stretch>
            <a:fillRect/>
          </a:stretch>
        </p:blipFill>
        <p:spPr>
          <a:xfrm>
            <a:off x="6682539" y="1934221"/>
            <a:ext cx="2762250" cy="2735562"/>
          </a:xfrm>
          <a:prstGeom prst="rect">
            <a:avLst/>
          </a:prstGeom>
          <a:ln w="15875">
            <a:solidFill>
              <a:schemeClr val="accent1">
                <a:shade val="50000"/>
              </a:schemeClr>
            </a:solidFill>
          </a:ln>
        </p:spPr>
      </p:pic>
      <p:sp>
        <p:nvSpPr>
          <p:cNvPr id="17" name="TextBox 16">
            <a:extLst>
              <a:ext uri="{FF2B5EF4-FFF2-40B4-BE49-F238E27FC236}">
                <a16:creationId xmlns:a16="http://schemas.microsoft.com/office/drawing/2014/main" id="{19EDE836-0B92-C54E-8B2D-D781FEB43A90}"/>
              </a:ext>
            </a:extLst>
          </p:cNvPr>
          <p:cNvSpPr txBox="1"/>
          <p:nvPr/>
        </p:nvSpPr>
        <p:spPr>
          <a:xfrm>
            <a:off x="6479130" y="4693846"/>
            <a:ext cx="3169068" cy="1169551"/>
          </a:xfrm>
          <a:prstGeom prst="rect">
            <a:avLst/>
          </a:prstGeom>
          <a:noFill/>
        </p:spPr>
        <p:txBody>
          <a:bodyPr wrap="square">
            <a:spAutoFit/>
          </a:bodyPr>
          <a:lstStyle/>
          <a:p>
            <a:r>
              <a:rPr lang="en-GB" sz="1400" i="1" dirty="0">
                <a:effectLst/>
                <a:latin typeface="Arial" panose="020B0604020202020204" pitchFamily="34" charset="0"/>
                <a:ea typeface="Arial" panose="020B0604020202020204" pitchFamily="34" charset="0"/>
              </a:rPr>
              <a:t>Types of Phase B activities </a:t>
            </a:r>
            <a:r>
              <a:rPr lang="en-GB" sz="1400" i="1" dirty="0">
                <a:latin typeface="Arial" panose="020B0604020202020204" pitchFamily="34" charset="0"/>
                <a:ea typeface="Arial" panose="020B0604020202020204" pitchFamily="34" charset="0"/>
              </a:rPr>
              <a:t>according to the submitted evaluation forms: </a:t>
            </a:r>
            <a:r>
              <a:rPr lang="en-GB" sz="1400" i="1" dirty="0">
                <a:effectLst/>
                <a:latin typeface="Arial" panose="020B0604020202020204" pitchFamily="34" charset="0"/>
                <a:ea typeface="Arial" panose="020B0604020202020204" pitchFamily="34" charset="0"/>
              </a:rPr>
              <a:t>2 drill (Finland and Italy), 2 table-top (Denmark (FGS) and Turkey) and 1 functional exercise (Denmark (DMI)). </a:t>
            </a:r>
            <a:endParaRPr lang="en-US" sz="1400" i="1" dirty="0"/>
          </a:p>
        </p:txBody>
      </p:sp>
    </p:spTree>
    <p:extLst>
      <p:ext uri="{BB962C8B-B14F-4D97-AF65-F5344CB8AC3E}">
        <p14:creationId xmlns:p14="http://schemas.microsoft.com/office/powerpoint/2010/main" val="1395423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B</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6" name="Subtitle 2">
            <a:extLst>
              <a:ext uri="{FF2B5EF4-FFF2-40B4-BE49-F238E27FC236}">
                <a16:creationId xmlns:a16="http://schemas.microsoft.com/office/drawing/2014/main" id="{5B805695-F977-8549-9C9D-A6C6FB34019D}"/>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pic>
        <p:nvPicPr>
          <p:cNvPr id="9" name="Picture 8" descr="Table&#10;&#10;Description automatically generated">
            <a:extLst>
              <a:ext uri="{FF2B5EF4-FFF2-40B4-BE49-F238E27FC236}">
                <a16:creationId xmlns:a16="http://schemas.microsoft.com/office/drawing/2014/main" id="{7FE3549D-B2A4-EF44-96FD-DAF6F82741BD}"/>
              </a:ext>
            </a:extLst>
          </p:cNvPr>
          <p:cNvPicPr>
            <a:picLocks noChangeAspect="1"/>
          </p:cNvPicPr>
          <p:nvPr/>
        </p:nvPicPr>
        <p:blipFill>
          <a:blip r:embed="rId6"/>
          <a:stretch>
            <a:fillRect/>
          </a:stretch>
        </p:blipFill>
        <p:spPr>
          <a:xfrm>
            <a:off x="1217104" y="1750852"/>
            <a:ext cx="7471792" cy="4246558"/>
          </a:xfrm>
          <a:prstGeom prst="rect">
            <a:avLst/>
          </a:prstGeom>
        </p:spPr>
      </p:pic>
    </p:spTree>
    <p:extLst>
      <p:ext uri="{BB962C8B-B14F-4D97-AF65-F5344CB8AC3E}">
        <p14:creationId xmlns:p14="http://schemas.microsoft.com/office/powerpoint/2010/main" val="2961748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B</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7" name="object 10"/>
          <p:cNvSpPr txBox="1"/>
          <p:nvPr/>
        </p:nvSpPr>
        <p:spPr>
          <a:xfrm>
            <a:off x="333376" y="2055278"/>
            <a:ext cx="9267824" cy="4714875"/>
          </a:xfrm>
          <a:prstGeom prst="rect">
            <a:avLst/>
          </a:prstGeom>
        </p:spPr>
        <p:txBody>
          <a:bodyPr vert="horz" wrap="square" lIns="0" tIns="0" rIns="0" bIns="0" rtlCol="0">
            <a:noAutofit/>
          </a:bodyPr>
          <a:lstStyle/>
          <a:p>
            <a:pPr marL="298450" marR="12700" indent="-285750" algn="just" defTabSz="457200">
              <a:buFontTx/>
              <a:buChar char="-"/>
            </a:pPr>
            <a:r>
              <a:rPr lang="en-US" sz="2000" dirty="0">
                <a:cs typeface="Calibri"/>
              </a:rPr>
              <a:t>Good to have these exercises if they lead to more preparedness and awareness raising.</a:t>
            </a:r>
          </a:p>
          <a:p>
            <a:pPr marL="298450" marR="12700" indent="-285750" algn="just" defTabSz="457200">
              <a:buFontTx/>
              <a:buChar char="-"/>
            </a:pPr>
            <a:r>
              <a:rPr lang="en-US" sz="2000" b="1" dirty="0">
                <a:cs typeface="Calibri"/>
              </a:rPr>
              <a:t>Longer messages </a:t>
            </a:r>
            <a:r>
              <a:rPr lang="en-US" sz="2000" dirty="0">
                <a:cs typeface="Calibri"/>
              </a:rPr>
              <a:t>similar to tsunami-warnings that are issued in the Pacific Ocean</a:t>
            </a:r>
          </a:p>
          <a:p>
            <a:pPr marL="298450" marR="12700" indent="-285750" algn="just" defTabSz="457200">
              <a:buFontTx/>
              <a:buChar char="-"/>
            </a:pPr>
            <a:r>
              <a:rPr lang="en-US" sz="2000" dirty="0">
                <a:cs typeface="Calibri"/>
              </a:rPr>
              <a:t>The message should specify when the next message will be issued and </a:t>
            </a:r>
            <a:r>
              <a:rPr lang="en-US" sz="2000" b="1" dirty="0">
                <a:cs typeface="Calibri"/>
              </a:rPr>
              <a:t>where to find additional information.</a:t>
            </a:r>
            <a:r>
              <a:rPr lang="en-US" sz="2000" dirty="0">
                <a:cs typeface="Calibri"/>
              </a:rPr>
              <a:t> Both about this specific event and general awareness information about tsunamis.</a:t>
            </a:r>
          </a:p>
          <a:p>
            <a:pPr marL="298450" marR="12700" indent="-285750" algn="just" defTabSz="457200">
              <a:buFontTx/>
              <a:buChar char="-"/>
            </a:pPr>
            <a:r>
              <a:rPr lang="en-US" sz="2000" dirty="0">
                <a:cs typeface="Calibri"/>
              </a:rPr>
              <a:t>The exercise was useful to test the platform system and the involvement of all the participants.</a:t>
            </a:r>
          </a:p>
          <a:p>
            <a:pPr marL="298450" marR="12700" indent="-285750" algn="just" defTabSz="457200">
              <a:buFontTx/>
              <a:buChar char="-"/>
            </a:pPr>
            <a:r>
              <a:rPr lang="en-US" sz="2000" dirty="0">
                <a:cs typeface="Calibri"/>
              </a:rPr>
              <a:t>This kind of exercise can be on an online platform instead of just a warning mail/message. Virtual online communication of the participants.</a:t>
            </a:r>
          </a:p>
          <a:p>
            <a:pPr marL="298450" marR="12700" indent="-285750" algn="just" defTabSz="457200">
              <a:buFontTx/>
              <a:buChar char="-"/>
            </a:pPr>
            <a:r>
              <a:rPr lang="en-US" sz="2000" dirty="0">
                <a:cs typeface="Calibri"/>
              </a:rPr>
              <a:t>Review of the incident-based plans on Tsunami, especially updating point of contacts.</a:t>
            </a:r>
          </a:p>
          <a:p>
            <a:pPr marL="298450" marR="12700" indent="-285750" algn="just" defTabSz="457200">
              <a:buFontTx/>
              <a:buChar char="-"/>
            </a:pPr>
            <a:endParaRPr lang="en-US" sz="2000" dirty="0">
              <a:cs typeface="Calibri"/>
            </a:endParaRPr>
          </a:p>
        </p:txBody>
      </p:sp>
      <p:sp>
        <p:nvSpPr>
          <p:cNvPr id="6" name="Subtitle 2">
            <a:extLst>
              <a:ext uri="{FF2B5EF4-FFF2-40B4-BE49-F238E27FC236}">
                <a16:creationId xmlns:a16="http://schemas.microsoft.com/office/drawing/2014/main" id="{5B805695-F977-8549-9C9D-A6C6FB34019D}"/>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253371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C</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7" name="Subtitle 2">
            <a:extLst>
              <a:ext uri="{FF2B5EF4-FFF2-40B4-BE49-F238E27FC236}">
                <a16:creationId xmlns:a16="http://schemas.microsoft.com/office/drawing/2014/main" id="{19A2163F-9613-BE43-AEDA-DB3648719886}"/>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pic>
        <p:nvPicPr>
          <p:cNvPr id="4" name="Picture 3" descr="Table&#10;&#10;Description automatically generated">
            <a:extLst>
              <a:ext uri="{FF2B5EF4-FFF2-40B4-BE49-F238E27FC236}">
                <a16:creationId xmlns:a16="http://schemas.microsoft.com/office/drawing/2014/main" id="{3D560510-6121-9D48-B40F-014384C2CFB5}"/>
              </a:ext>
            </a:extLst>
          </p:cNvPr>
          <p:cNvPicPr>
            <a:picLocks noChangeAspect="1"/>
          </p:cNvPicPr>
          <p:nvPr/>
        </p:nvPicPr>
        <p:blipFill>
          <a:blip r:embed="rId6"/>
          <a:stretch>
            <a:fillRect/>
          </a:stretch>
        </p:blipFill>
        <p:spPr>
          <a:xfrm>
            <a:off x="1973847" y="1930399"/>
            <a:ext cx="6289474" cy="3768143"/>
          </a:xfrm>
          <a:prstGeom prst="rect">
            <a:avLst/>
          </a:prstGeom>
        </p:spPr>
      </p:pic>
    </p:spTree>
    <p:extLst>
      <p:ext uri="{BB962C8B-B14F-4D97-AF65-F5344CB8AC3E}">
        <p14:creationId xmlns:p14="http://schemas.microsoft.com/office/powerpoint/2010/main" val="82810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C</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6" name="object 10"/>
          <p:cNvSpPr txBox="1"/>
          <p:nvPr/>
        </p:nvSpPr>
        <p:spPr>
          <a:xfrm>
            <a:off x="333376" y="2046400"/>
            <a:ext cx="9267824" cy="4714875"/>
          </a:xfrm>
          <a:prstGeom prst="rect">
            <a:avLst/>
          </a:prstGeom>
        </p:spPr>
        <p:txBody>
          <a:bodyPr vert="horz" wrap="square" lIns="0" tIns="0" rIns="0" bIns="0" rtlCol="0">
            <a:noAutofit/>
          </a:bodyPr>
          <a:lstStyle/>
          <a:p>
            <a:pPr marL="298450" marR="12700" indent="-285750" algn="just" defTabSz="457200">
              <a:buFontTx/>
              <a:buChar char="-"/>
            </a:pPr>
            <a:r>
              <a:rPr lang="en-US" sz="2000" dirty="0">
                <a:cs typeface="Calibri"/>
              </a:rPr>
              <a:t>There were some issues to connect to CESIS, so messages</a:t>
            </a:r>
            <a:r>
              <a:rPr lang="el-GR" sz="2000" dirty="0">
                <a:cs typeface="Calibri"/>
              </a:rPr>
              <a:t> </a:t>
            </a:r>
            <a:r>
              <a:rPr lang="en-US" sz="2000" dirty="0">
                <a:cs typeface="Calibri"/>
              </a:rPr>
              <a:t>were received via emails by ERCC, so there was no update in figures or situation reports.</a:t>
            </a:r>
          </a:p>
          <a:p>
            <a:pPr marL="12700" marR="12700" algn="just" defTabSz="457200"/>
            <a:endParaRPr lang="en-US" sz="2000" dirty="0">
              <a:cs typeface="Calibri"/>
            </a:endParaRPr>
          </a:p>
          <a:p>
            <a:pPr marL="298450" marR="12700" indent="-285750" algn="just" defTabSz="457200">
              <a:buFontTx/>
              <a:buChar char="-"/>
            </a:pPr>
            <a:r>
              <a:rPr lang="en-US" sz="2000" dirty="0">
                <a:cs typeface="Calibri"/>
              </a:rPr>
              <a:t>Suggestion for a mandatory link check 2 days before the exercise between the participants and the organizers.</a:t>
            </a:r>
          </a:p>
          <a:p>
            <a:pPr marL="12700" marR="12700" algn="just" defTabSz="457200"/>
            <a:endParaRPr lang="en-US" sz="2000" dirty="0">
              <a:cs typeface="Calibri"/>
            </a:endParaRPr>
          </a:p>
          <a:p>
            <a:pPr marL="298450" marR="12700" indent="-285750" algn="just" defTabSz="457200">
              <a:buFontTx/>
              <a:buChar char="-"/>
            </a:pPr>
            <a:r>
              <a:rPr lang="en-US" sz="2000" dirty="0">
                <a:cs typeface="Calibri"/>
              </a:rPr>
              <a:t>These type of exercises are very useful as information flow and procedures are tested. Everyone participating has the feeling of getting a bit more in touch with a real potential tsunami and how actions should be taken. The Exercise Manual provides a good sight on how the TXT will be developed, and helps you to prepare the scene at a regional and local level</a:t>
            </a:r>
          </a:p>
          <a:p>
            <a:pPr marL="12700" marR="12700" algn="just" defTabSz="457200"/>
            <a:endParaRPr lang="en-US" sz="2000" dirty="0">
              <a:cs typeface="Calibri"/>
            </a:endParaRPr>
          </a:p>
          <a:p>
            <a:pPr marL="298450" marR="12700" indent="-285750" algn="just" defTabSz="457200">
              <a:buFontTx/>
              <a:buChar char="-"/>
            </a:pPr>
            <a:r>
              <a:rPr lang="en-US" sz="2000" b="1" dirty="0">
                <a:cs typeface="Calibri"/>
              </a:rPr>
              <a:t>Repeat the exercise periodically (biannual)</a:t>
            </a:r>
            <a:r>
              <a:rPr lang="el-GR" sz="2000" b="1" dirty="0">
                <a:cs typeface="Calibri"/>
              </a:rPr>
              <a:t>.</a:t>
            </a:r>
            <a:endParaRPr lang="en-US" sz="2000" b="1" dirty="0">
              <a:cs typeface="Calibri"/>
            </a:endParaRPr>
          </a:p>
          <a:p>
            <a:pPr marL="298450" marR="12700" indent="-285750" algn="just" defTabSz="457200">
              <a:buFontTx/>
              <a:buChar char="-"/>
            </a:pPr>
            <a:endParaRPr lang="en-US" sz="2000" dirty="0">
              <a:cs typeface="Calibri"/>
            </a:endParaRPr>
          </a:p>
          <a:p>
            <a:pPr marL="12700" marR="12700" algn="just" defTabSz="457200"/>
            <a:endParaRPr lang="en-US" sz="2000" dirty="0">
              <a:cs typeface="Calibri"/>
            </a:endParaRPr>
          </a:p>
        </p:txBody>
      </p:sp>
      <p:sp>
        <p:nvSpPr>
          <p:cNvPr id="7" name="Subtitle 2">
            <a:extLst>
              <a:ext uri="{FF2B5EF4-FFF2-40B4-BE49-F238E27FC236}">
                <a16:creationId xmlns:a16="http://schemas.microsoft.com/office/drawing/2014/main" id="{19A2163F-9613-BE43-AEDA-DB3648719886}"/>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403064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Evaluation of Phase C by ERCC</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6" name="object 10"/>
          <p:cNvSpPr txBox="1"/>
          <p:nvPr/>
        </p:nvSpPr>
        <p:spPr>
          <a:xfrm>
            <a:off x="333376" y="1829826"/>
            <a:ext cx="9267824" cy="4714875"/>
          </a:xfrm>
          <a:prstGeom prst="rect">
            <a:avLst/>
          </a:prstGeom>
        </p:spPr>
        <p:txBody>
          <a:bodyPr vert="horz" wrap="square" lIns="0" tIns="0" rIns="0" bIns="0" rtlCol="0">
            <a:noAutofit/>
          </a:bodyPr>
          <a:lstStyle/>
          <a:p>
            <a:pPr marL="298450" marR="12700" indent="-285750" algn="just" defTabSz="457200">
              <a:buFontTx/>
              <a:buChar char="-"/>
            </a:pPr>
            <a:r>
              <a:rPr lang="en-US" dirty="0"/>
              <a:t>The table-top exercise provided the opportunity to test procedures and communications in case of a major disaster. Internal DG ECHO procedures were tested by the ERCC (DG ECHO.A1) and the Situational Awareness Team (SAT) (DG ECHO.A3) during phase C.</a:t>
            </a:r>
          </a:p>
          <a:p>
            <a:r>
              <a:rPr lang="en-US" b="1" dirty="0"/>
              <a:t>Overall, the exercise was a valuable experience with clear benefits, including identifying lessons to enhance ERCC working processes.</a:t>
            </a:r>
            <a:endParaRPr lang="en-US" dirty="0"/>
          </a:p>
          <a:p>
            <a:pPr marL="285750" indent="-285750">
              <a:buFontTx/>
              <a:buChar char="-"/>
            </a:pPr>
            <a:r>
              <a:rPr lang="en-US" dirty="0"/>
              <a:t>The exercise was </a:t>
            </a:r>
            <a:r>
              <a:rPr lang="en-US" b="1" dirty="0"/>
              <a:t>challenging and rewarding</a:t>
            </a:r>
          </a:p>
          <a:p>
            <a:pPr marL="285750" indent="-285750">
              <a:buFontTx/>
              <a:buChar char="-"/>
            </a:pPr>
            <a:r>
              <a:rPr lang="en-US" dirty="0"/>
              <a:t>The </a:t>
            </a:r>
            <a:r>
              <a:rPr lang="en-US" b="1" dirty="0"/>
              <a:t>exercise should be replicated in future</a:t>
            </a:r>
            <a:r>
              <a:rPr lang="en-US" dirty="0"/>
              <a:t> </a:t>
            </a:r>
          </a:p>
          <a:p>
            <a:pPr marL="285750" indent="-285750">
              <a:buFontTx/>
              <a:buChar char="-"/>
            </a:pPr>
            <a:r>
              <a:rPr lang="en-US" b="1" dirty="0"/>
              <a:t>Issues were encountered with remote working and information sharing.</a:t>
            </a:r>
            <a:r>
              <a:rPr lang="en-US" dirty="0"/>
              <a:t> </a:t>
            </a:r>
            <a:r>
              <a:rPr lang="en-US" b="1" dirty="0"/>
              <a:t>There is a need for more resilient IT systems and clearly identified back up processes.</a:t>
            </a:r>
          </a:p>
          <a:p>
            <a:pPr marL="285750" indent="-285750">
              <a:buFontTx/>
              <a:buChar char="-"/>
            </a:pPr>
            <a:r>
              <a:rPr lang="en-US" dirty="0"/>
              <a:t>Some communication issues occurred (delays, no answers, technical failures) in Union Civil Protection Mechanism (UCPM) but these reflected the expected reality of dynamic emergency management.</a:t>
            </a:r>
          </a:p>
          <a:p>
            <a:pPr marL="285750" indent="-285750">
              <a:buFontTx/>
              <a:buChar char="-"/>
            </a:pPr>
            <a:r>
              <a:rPr lang="en-US" dirty="0"/>
              <a:t>Some lessons learnt were identified related to the Common Emergency Communication Information System (CECIS) which is the UCPM communication platform amongst EU MS/PS. MS/PS should </a:t>
            </a:r>
            <a:r>
              <a:rPr lang="en-US" b="1" dirty="0"/>
              <a:t>ensure that CECIS, and other relevant programs, are part of their business continuity plans </a:t>
            </a:r>
            <a:r>
              <a:rPr lang="en-US" dirty="0"/>
              <a:t>to guarantee their ability to coordinate at EU level, especially in pandemic conditions.</a:t>
            </a:r>
          </a:p>
          <a:p>
            <a:pPr marL="298450" marR="12700" indent="-285750" algn="just" defTabSz="457200">
              <a:buFontTx/>
              <a:buChar char="-"/>
            </a:pPr>
            <a:endParaRPr lang="en-US" sz="2000" dirty="0">
              <a:cs typeface="Calibri"/>
            </a:endParaRPr>
          </a:p>
        </p:txBody>
      </p:sp>
      <p:sp>
        <p:nvSpPr>
          <p:cNvPr id="7" name="Subtitle 2">
            <a:extLst>
              <a:ext uri="{FF2B5EF4-FFF2-40B4-BE49-F238E27FC236}">
                <a16:creationId xmlns:a16="http://schemas.microsoft.com/office/drawing/2014/main" id="{36BF9F14-EFAC-A541-9764-C3D5AB1B59A2}"/>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418039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7" y="82454"/>
            <a:ext cx="8543925" cy="1325563"/>
          </a:xfrm>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Contact with the Media</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6" name="object 10"/>
          <p:cNvSpPr txBox="1"/>
          <p:nvPr/>
        </p:nvSpPr>
        <p:spPr>
          <a:xfrm>
            <a:off x="319087" y="1528337"/>
            <a:ext cx="9267824" cy="4714875"/>
          </a:xfrm>
          <a:prstGeom prst="rect">
            <a:avLst/>
          </a:prstGeom>
        </p:spPr>
        <p:txBody>
          <a:bodyPr vert="horz" wrap="square" lIns="0" tIns="0" rIns="0" bIns="0" rtlCol="0">
            <a:noAutofit/>
          </a:bodyPr>
          <a:lstStyle/>
          <a:p>
            <a:r>
              <a:rPr lang="en-GB" dirty="0"/>
              <a:t>Several countries advertise and inform about NEAMWave21 in the local media with more extensive coverage compared with the previous exercises:</a:t>
            </a:r>
            <a:endParaRPr lang="en-TR" dirty="0"/>
          </a:p>
          <a:p>
            <a:pPr marL="742950" lvl="1" indent="-285750">
              <a:buFont typeface="Wingdings" pitchFamily="2" charset="2"/>
              <a:buChar char="v"/>
            </a:pPr>
            <a:r>
              <a:rPr lang="en-GB" b="1" u="sng" dirty="0"/>
              <a:t>Italy</a:t>
            </a:r>
            <a:r>
              <a:rPr lang="en-GB" dirty="0"/>
              <a:t> posted news about NEAMWave21, in several sites. Moreover, Alessandro Amato (Head of CAT-INGV) has been interviewed by a </a:t>
            </a:r>
            <a:r>
              <a:rPr lang="en-GB" dirty="0">
                <a:hlinkClick r:id="rId6"/>
              </a:rPr>
              <a:t>web-journal</a:t>
            </a:r>
            <a:r>
              <a:rPr lang="en-GB" dirty="0"/>
              <a:t>. The exercise also produced a good local media response. On the 10</a:t>
            </a:r>
            <a:r>
              <a:rPr lang="en-GB" baseline="30000" dirty="0"/>
              <a:t>th</a:t>
            </a:r>
            <a:r>
              <a:rPr lang="en-GB" dirty="0"/>
              <a:t> anniversary of the 2011 Japan earthquake and tsunami, CAT-INGV organized a webinar closely related to the NEAMWave21 exercise. </a:t>
            </a:r>
            <a:endParaRPr lang="en-TR" dirty="0"/>
          </a:p>
          <a:p>
            <a:pPr marL="742950" lvl="1" indent="-285750">
              <a:buFont typeface="Wingdings" pitchFamily="2" charset="2"/>
              <a:buChar char="v"/>
            </a:pPr>
            <a:r>
              <a:rPr lang="en-GB" dirty="0"/>
              <a:t>A press release was issued by the Corporate Communication Office of the </a:t>
            </a:r>
            <a:r>
              <a:rPr lang="en-GB" dirty="0" err="1"/>
              <a:t>Boğaziçi</a:t>
            </a:r>
            <a:r>
              <a:rPr lang="en-GB" dirty="0"/>
              <a:t> University (</a:t>
            </a:r>
            <a:r>
              <a:rPr lang="en-GB" b="1" u="sng" dirty="0"/>
              <a:t>Turkey</a:t>
            </a:r>
            <a:r>
              <a:rPr lang="en-GB" dirty="0"/>
              <a:t>). Moreover, a representative of KOERI has participated in a radio program on 12 March 2021.</a:t>
            </a:r>
            <a:endParaRPr lang="en-TR" dirty="0"/>
          </a:p>
          <a:p>
            <a:pPr marL="742950" lvl="1" indent="-285750">
              <a:buFont typeface="Wingdings" pitchFamily="2" charset="2"/>
              <a:buChar char="v"/>
            </a:pPr>
            <a:r>
              <a:rPr lang="en-GB" b="1" u="sng" dirty="0"/>
              <a:t>Spain</a:t>
            </a:r>
            <a:r>
              <a:rPr lang="en-GB" dirty="0"/>
              <a:t> reported that they were contacted before the exercise to request their confirmation of participation in the exercise. About phase C, the exercise was mentioned in the local, regional and national press (digital &amp; written), as well as in Twitter.</a:t>
            </a:r>
            <a:endParaRPr lang="en-TR" dirty="0"/>
          </a:p>
          <a:p>
            <a:pPr marL="742950" lvl="1" indent="-285750">
              <a:buFont typeface="Wingdings" pitchFamily="2" charset="2"/>
              <a:buChar char="v"/>
            </a:pPr>
            <a:r>
              <a:rPr lang="en-GB" b="1" u="sng" dirty="0"/>
              <a:t>Portugal</a:t>
            </a:r>
            <a:r>
              <a:rPr lang="en-GB" dirty="0"/>
              <a:t> was contacted by the media about the NEAMTWS but more specifically for the North-eastern Atlantic scenario they were performing. Some interviews on local and national radios were also given. About phase C, Portugal made a public information note to the media, regarding the realization of the exercise. </a:t>
            </a:r>
          </a:p>
          <a:p>
            <a:pPr marL="742950" lvl="1" indent="-285750">
              <a:buFont typeface="Wingdings" pitchFamily="2" charset="2"/>
              <a:buChar char="v"/>
            </a:pPr>
            <a:r>
              <a:rPr lang="en-GB" b="1" u="sng" dirty="0"/>
              <a:t>Denmark</a:t>
            </a:r>
            <a:r>
              <a:rPr lang="en-GB" b="1" dirty="0"/>
              <a:t> </a:t>
            </a:r>
            <a:r>
              <a:rPr lang="en-GB" dirty="0"/>
              <a:t>posted information on Twitter regarding Phase B and got a good response. </a:t>
            </a:r>
            <a:endParaRPr lang="en-TR" dirty="0"/>
          </a:p>
          <a:p>
            <a:pPr marL="298450" marR="12700" indent="-285750" algn="just" defTabSz="457200">
              <a:buFontTx/>
              <a:buChar char="-"/>
            </a:pPr>
            <a:endParaRPr lang="en-US" sz="2000" dirty="0">
              <a:cs typeface="Calibri"/>
            </a:endParaRPr>
          </a:p>
        </p:txBody>
      </p:sp>
      <p:sp>
        <p:nvSpPr>
          <p:cNvPr id="7" name="Subtitle 2">
            <a:extLst>
              <a:ext uri="{FF2B5EF4-FFF2-40B4-BE49-F238E27FC236}">
                <a16:creationId xmlns:a16="http://schemas.microsoft.com/office/drawing/2014/main" id="{36BF9F14-EFAC-A541-9764-C3D5AB1B59A2}"/>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236254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C763AB26-E58C-4B45-81B9-E2936915D413}"/>
              </a:ext>
            </a:extLst>
          </p:cNvPr>
          <p:cNvPicPr>
            <a:picLocks noGrp="1" noChangeAspect="1"/>
          </p:cNvPicPr>
          <p:nvPr>
            <p:ph idx="1"/>
          </p:nvPr>
        </p:nvPicPr>
        <p:blipFill>
          <a:blip r:embed="rId2"/>
          <a:stretch>
            <a:fillRect/>
          </a:stretch>
        </p:blipFill>
        <p:spPr>
          <a:xfrm>
            <a:off x="727934" y="2377685"/>
            <a:ext cx="8246397" cy="3804615"/>
          </a:xfrm>
        </p:spPr>
      </p:pic>
      <p:sp>
        <p:nvSpPr>
          <p:cNvPr id="16" name="object 16"/>
          <p:cNvSpPr txBox="1">
            <a:spLocks noGrp="1"/>
          </p:cNvSpPr>
          <p:nvPr>
            <p:ph type="title"/>
          </p:nvPr>
        </p:nvSpPr>
        <p:spPr>
          <a:xfrm>
            <a:off x="398970" y="0"/>
            <a:ext cx="8543925" cy="1327257"/>
          </a:xfrm>
          <a:prstGeom prst="rect">
            <a:avLst/>
          </a:prstGeom>
        </p:spPr>
        <p:txBody>
          <a:bodyPr vert="horz" wrap="square" lIns="0" tIns="477520" rIns="0" bIns="0" rtlCol="0">
            <a:noAutofit/>
          </a:bodyPr>
          <a:lstStyle/>
          <a:p>
            <a:pPr marL="153035" algn="ctr">
              <a:lnSpc>
                <a:spcPct val="100000"/>
              </a:lnSpc>
              <a:tabLst>
                <a:tab pos="7607934" algn="l"/>
              </a:tabLst>
            </a:pPr>
            <a:r>
              <a:rPr sz="3800" u="sng" spc="-55" dirty="0">
                <a:latin typeface="Calibri Light"/>
                <a:cs typeface="Calibri Light"/>
              </a:rPr>
              <a:t>N</a:t>
            </a:r>
            <a:r>
              <a:rPr sz="3800" u="sng" spc="-95" dirty="0">
                <a:latin typeface="Calibri Light"/>
                <a:cs typeface="Calibri Light"/>
              </a:rPr>
              <a:t>E</a:t>
            </a:r>
            <a:r>
              <a:rPr sz="3800" u="sng" spc="-60" dirty="0">
                <a:latin typeface="Calibri Light"/>
                <a:cs typeface="Calibri Light"/>
              </a:rPr>
              <a:t>A</a:t>
            </a:r>
            <a:r>
              <a:rPr sz="3800" u="sng" spc="-50" dirty="0">
                <a:latin typeface="Calibri Light"/>
                <a:cs typeface="Calibri Light"/>
              </a:rPr>
              <a:t>M</a:t>
            </a:r>
            <a:r>
              <a:rPr sz="3800" u="sng" spc="-225" dirty="0">
                <a:latin typeface="Calibri Light"/>
                <a:cs typeface="Calibri Light"/>
              </a:rPr>
              <a:t>W</a:t>
            </a:r>
            <a:r>
              <a:rPr sz="3800" u="sng" spc="-165" dirty="0">
                <a:latin typeface="Calibri Light"/>
                <a:cs typeface="Calibri Light"/>
              </a:rPr>
              <a:t>a</a:t>
            </a:r>
            <a:r>
              <a:rPr sz="3800" u="sng" spc="-100" dirty="0">
                <a:latin typeface="Calibri Light"/>
                <a:cs typeface="Calibri Light"/>
              </a:rPr>
              <a:t>v</a:t>
            </a:r>
            <a:r>
              <a:rPr sz="3800" u="sng" spc="-45" dirty="0">
                <a:latin typeface="Calibri Light"/>
                <a:cs typeface="Calibri Light"/>
              </a:rPr>
              <a:t>e</a:t>
            </a:r>
            <a:r>
              <a:rPr lang="en-US" sz="3800" u="sng" spc="-45" dirty="0">
                <a:latin typeface="Calibri Light"/>
                <a:cs typeface="Calibri Light"/>
              </a:rPr>
              <a:t>2</a:t>
            </a:r>
            <a:r>
              <a:rPr sz="3800" u="sng" spc="-50" dirty="0">
                <a:latin typeface="Calibri Light"/>
                <a:cs typeface="Calibri Light"/>
              </a:rPr>
              <a:t>1</a:t>
            </a:r>
            <a:r>
              <a:rPr lang="en-US" sz="3800" u="sng" spc="-50" dirty="0">
                <a:latin typeface="Calibri Light"/>
                <a:cs typeface="Calibri Light"/>
              </a:rPr>
              <a:t> Scenarios</a:t>
            </a:r>
            <a:endParaRPr sz="3800" dirty="0">
              <a:latin typeface="Calibri Light"/>
              <a:cs typeface="Calibri Light"/>
            </a:endParaRPr>
          </a:p>
        </p:txBody>
      </p:sp>
      <p:sp>
        <p:nvSpPr>
          <p:cNvPr id="23" name="object 23"/>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sp>
        <p:nvSpPr>
          <p:cNvPr id="27" name="TextBox 26"/>
          <p:cNvSpPr txBox="1"/>
          <p:nvPr/>
        </p:nvSpPr>
        <p:spPr>
          <a:xfrm>
            <a:off x="3451800" y="1472884"/>
            <a:ext cx="2757474" cy="923330"/>
          </a:xfrm>
          <a:prstGeom prst="rect">
            <a:avLst/>
          </a:prstGeom>
          <a:noFill/>
        </p:spPr>
        <p:txBody>
          <a:bodyPr wrap="square" rtlCol="0">
            <a:spAutoFit/>
          </a:bodyPr>
          <a:lstStyle/>
          <a:p>
            <a:pPr algn="ctr"/>
            <a:r>
              <a:rPr lang="en-US" b="1" dirty="0"/>
              <a:t>Central Mediterranean</a:t>
            </a:r>
            <a:r>
              <a:rPr lang="en-US" dirty="0"/>
              <a:t>;</a:t>
            </a:r>
          </a:p>
          <a:p>
            <a:pPr algn="ctr"/>
            <a:r>
              <a:rPr lang="en-US" dirty="0"/>
              <a:t>Single scenario (Mw=7.9) by </a:t>
            </a:r>
            <a:r>
              <a:rPr lang="en-US" b="1" dirty="0">
                <a:effectLst>
                  <a:outerShdw blurRad="38100" dist="38100" dir="2700000" algn="tl">
                    <a:srgbClr val="000000">
                      <a:alpha val="43137"/>
                    </a:srgbClr>
                  </a:outerShdw>
                </a:effectLst>
              </a:rPr>
              <a:t>INGV</a:t>
            </a:r>
          </a:p>
        </p:txBody>
      </p:sp>
      <p:sp>
        <p:nvSpPr>
          <p:cNvPr id="28" name="TextBox 27"/>
          <p:cNvSpPr txBox="1"/>
          <p:nvPr/>
        </p:nvSpPr>
        <p:spPr>
          <a:xfrm>
            <a:off x="154258" y="1472884"/>
            <a:ext cx="2666198" cy="923330"/>
          </a:xfrm>
          <a:prstGeom prst="rect">
            <a:avLst/>
          </a:prstGeom>
          <a:noFill/>
        </p:spPr>
        <p:txBody>
          <a:bodyPr wrap="square" rtlCol="0">
            <a:spAutoFit/>
          </a:bodyPr>
          <a:lstStyle/>
          <a:p>
            <a:pPr algn="ctr"/>
            <a:r>
              <a:rPr lang="en-US" b="1" dirty="0"/>
              <a:t>North Eastern Atlantic</a:t>
            </a:r>
            <a:r>
              <a:rPr lang="en-US" dirty="0"/>
              <a:t>;</a:t>
            </a:r>
          </a:p>
          <a:p>
            <a:pPr algn="ctr"/>
            <a:r>
              <a:rPr lang="en-US" dirty="0"/>
              <a:t>Joint scenario (Mw=8.5) by </a:t>
            </a:r>
            <a:r>
              <a:rPr lang="en-US" b="1" dirty="0">
                <a:effectLst>
                  <a:outerShdw blurRad="38100" dist="38100" dir="2700000" algn="tl">
                    <a:srgbClr val="000000">
                      <a:alpha val="43137"/>
                    </a:srgbClr>
                  </a:outerShdw>
                </a:effectLst>
              </a:rPr>
              <a:t>IPMA</a:t>
            </a:r>
            <a:r>
              <a:rPr lang="en-US" dirty="0"/>
              <a:t> &amp; </a:t>
            </a:r>
            <a:r>
              <a:rPr lang="en-US" b="1" dirty="0">
                <a:effectLst>
                  <a:outerShdw blurRad="38100" dist="38100" dir="2700000" algn="tl">
                    <a:srgbClr val="000000">
                      <a:alpha val="43137"/>
                    </a:srgbClr>
                  </a:outerShdw>
                </a:effectLst>
              </a:rPr>
              <a:t>CENALT</a:t>
            </a:r>
          </a:p>
        </p:txBody>
      </p:sp>
      <p:sp>
        <p:nvSpPr>
          <p:cNvPr id="29" name="TextBox 28"/>
          <p:cNvSpPr txBox="1"/>
          <p:nvPr/>
        </p:nvSpPr>
        <p:spPr>
          <a:xfrm>
            <a:off x="6815798" y="1472884"/>
            <a:ext cx="2660975" cy="923330"/>
          </a:xfrm>
          <a:prstGeom prst="rect">
            <a:avLst/>
          </a:prstGeom>
          <a:noFill/>
        </p:spPr>
        <p:txBody>
          <a:bodyPr wrap="square" rtlCol="0">
            <a:spAutoFit/>
          </a:bodyPr>
          <a:lstStyle/>
          <a:p>
            <a:pPr algn="ctr"/>
            <a:r>
              <a:rPr lang="en-US" b="1" dirty="0"/>
              <a:t>Eastern Mediterranean</a:t>
            </a:r>
            <a:r>
              <a:rPr lang="en-US" dirty="0"/>
              <a:t>;</a:t>
            </a:r>
          </a:p>
          <a:p>
            <a:pPr algn="ctr"/>
            <a:r>
              <a:rPr lang="en-US" dirty="0"/>
              <a:t>Joint Scenario (Mw=7.7) by </a:t>
            </a:r>
            <a:r>
              <a:rPr lang="en-US" b="1" dirty="0">
                <a:effectLst>
                  <a:outerShdw blurRad="38100" dist="38100" dir="2700000" algn="tl">
                    <a:srgbClr val="000000">
                      <a:alpha val="43137"/>
                    </a:srgbClr>
                  </a:outerShdw>
                </a:effectLst>
              </a:rPr>
              <a:t>NOA</a:t>
            </a:r>
            <a:r>
              <a:rPr lang="en-US" dirty="0">
                <a:effectLst>
                  <a:outerShdw blurRad="38100" dist="38100" dir="2700000" algn="tl">
                    <a:srgbClr val="000000">
                      <a:alpha val="43137"/>
                    </a:srgbClr>
                  </a:outerShdw>
                </a:effectLst>
              </a:rPr>
              <a:t> </a:t>
            </a:r>
            <a:r>
              <a:rPr lang="en-US" dirty="0"/>
              <a:t>&amp; </a:t>
            </a:r>
            <a:r>
              <a:rPr lang="en-US" b="1" dirty="0">
                <a:effectLst>
                  <a:outerShdw blurRad="38100" dist="38100" dir="2700000" algn="tl">
                    <a:srgbClr val="000000">
                      <a:alpha val="43137"/>
                    </a:srgbClr>
                  </a:outerShdw>
                </a:effectLst>
              </a:rPr>
              <a:t>KOERI </a:t>
            </a:r>
          </a:p>
        </p:txBody>
      </p:sp>
      <p:cxnSp>
        <p:nvCxnSpPr>
          <p:cNvPr id="30" name="Straight Arrow Connector 29"/>
          <p:cNvCxnSpPr>
            <a:cxnSpLocks/>
          </p:cNvCxnSpPr>
          <p:nvPr/>
        </p:nvCxnSpPr>
        <p:spPr>
          <a:xfrm flipH="1">
            <a:off x="856042" y="2296161"/>
            <a:ext cx="194439" cy="161014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a:off x="4632159" y="2296161"/>
            <a:ext cx="77549" cy="216562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7146722" y="2320884"/>
            <a:ext cx="695081" cy="233533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6" descr="D:\Lisbonne360.jpg">
            <a:extLst>
              <a:ext uri="{FF2B5EF4-FFF2-40B4-BE49-F238E27FC236}">
                <a16:creationId xmlns:a16="http://schemas.microsoft.com/office/drawing/2014/main" id="{640C1AFD-F3B0-4640-96EF-9D3AA393C456}"/>
              </a:ext>
            </a:extLst>
          </p:cNvPr>
          <p:cNvPicPr/>
          <p:nvPr/>
        </p:nvPicPr>
        <p:blipFill rotWithShape="1">
          <a:blip r:embed="rId4">
            <a:extLst>
              <a:ext uri="{28A0092B-C50C-407E-A947-70E740481C1C}">
                <a14:useLocalDpi xmlns:a14="http://schemas.microsoft.com/office/drawing/2010/main" val="0"/>
              </a:ext>
            </a:extLst>
          </a:blip>
          <a:srcRect t="8282"/>
          <a:stretch/>
        </p:blipFill>
        <p:spPr bwMode="auto">
          <a:xfrm>
            <a:off x="101610" y="4303071"/>
            <a:ext cx="2709452" cy="1587095"/>
          </a:xfrm>
          <a:prstGeom prst="rect">
            <a:avLst/>
          </a:prstGeom>
          <a:noFill/>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D29BEB9E-DE01-9640-88F6-ACFC34F2C4BE}"/>
              </a:ext>
            </a:extLst>
          </p:cNvPr>
          <p:cNvPicPr/>
          <p:nvPr/>
        </p:nvPicPr>
        <p:blipFill rotWithShape="1">
          <a:blip r:embed="rId5">
            <a:extLst>
              <a:ext uri="{28A0092B-C50C-407E-A947-70E740481C1C}">
                <a14:useLocalDpi xmlns:a14="http://schemas.microsoft.com/office/drawing/2010/main" val="0"/>
              </a:ext>
            </a:extLst>
          </a:blip>
          <a:srcRect l="31748" t="6781"/>
          <a:stretch/>
        </p:blipFill>
        <p:spPr>
          <a:xfrm>
            <a:off x="3384738" y="4824526"/>
            <a:ext cx="2605919" cy="1512755"/>
          </a:xfrm>
          <a:prstGeom prst="rect">
            <a:avLst/>
          </a:prstGeom>
          <a:ln>
            <a:solidFill>
              <a:schemeClr val="accent1"/>
            </a:solidFill>
          </a:ln>
        </p:spPr>
      </p:pic>
      <p:pic>
        <p:nvPicPr>
          <p:cNvPr id="36" name="Picture 35">
            <a:extLst>
              <a:ext uri="{FF2B5EF4-FFF2-40B4-BE49-F238E27FC236}">
                <a16:creationId xmlns:a16="http://schemas.microsoft.com/office/drawing/2014/main" id="{6FA0003C-A7CA-3D42-9474-5089D698A178}"/>
              </a:ext>
            </a:extLst>
          </p:cNvPr>
          <p:cNvPicPr/>
          <p:nvPr/>
        </p:nvPicPr>
        <p:blipFill>
          <a:blip r:embed="rId6" cstate="print">
            <a:extLst>
              <a:ext uri="{28A0092B-C50C-407E-A947-70E740481C1C}">
                <a14:useLocalDpi xmlns:a14="http://schemas.microsoft.com/office/drawing/2010/main"/>
              </a:ext>
            </a:extLst>
          </a:blip>
          <a:stretch>
            <a:fillRect/>
          </a:stretch>
        </p:blipFill>
        <p:spPr>
          <a:xfrm>
            <a:off x="7146722" y="5081839"/>
            <a:ext cx="2471395" cy="1679721"/>
          </a:xfrm>
          <a:prstGeom prst="rect">
            <a:avLst/>
          </a:prstGeom>
        </p:spPr>
      </p:pic>
      <p:pic>
        <p:nvPicPr>
          <p:cNvPr id="17" name="Picture 16">
            <a:extLst>
              <a:ext uri="{FF2B5EF4-FFF2-40B4-BE49-F238E27FC236}">
                <a16:creationId xmlns:a16="http://schemas.microsoft.com/office/drawing/2014/main" id="{EE2B967E-E653-774C-BEAA-32113A313744}"/>
              </a:ext>
            </a:extLst>
          </p:cNvPr>
          <p:cNvPicPr>
            <a:picLocks noChangeAspect="1"/>
          </p:cNvPicPr>
          <p:nvPr/>
        </p:nvPicPr>
        <p:blipFill>
          <a:blip r:embed="rId7"/>
          <a:stretch>
            <a:fillRect/>
          </a:stretch>
        </p:blipFill>
        <p:spPr>
          <a:xfrm>
            <a:off x="7574989" y="24107"/>
            <a:ext cx="2320620" cy="731520"/>
          </a:xfrm>
          <a:prstGeom prst="rect">
            <a:avLst/>
          </a:prstGeom>
          <a:blipFill>
            <a:blip r:embed="rId8" cstate="print"/>
            <a:stretch>
              <a:fillRect/>
            </a:stretch>
          </a:blipFill>
        </p:spPr>
      </p:pic>
      <p:sp>
        <p:nvSpPr>
          <p:cNvPr id="25" name="Subtitle 2">
            <a:extLst>
              <a:ext uri="{FF2B5EF4-FFF2-40B4-BE49-F238E27FC236}">
                <a16:creationId xmlns:a16="http://schemas.microsoft.com/office/drawing/2014/main" id="{BF11338A-10A8-E143-9394-FC8F7809B117}"/>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1090634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388341E0-B743-7742-B6D2-C4F6BF0C746F}"/>
              </a:ext>
            </a:extLst>
          </p:cNvPr>
          <p:cNvPicPr>
            <a:picLocks noChangeAspect="1"/>
          </p:cNvPicPr>
          <p:nvPr/>
        </p:nvPicPr>
        <p:blipFill>
          <a:blip r:embed="rId2"/>
          <a:stretch>
            <a:fillRect/>
          </a:stretch>
        </p:blipFill>
        <p:spPr>
          <a:xfrm>
            <a:off x="0" y="1713124"/>
            <a:ext cx="9906000" cy="4121039"/>
          </a:xfrm>
          <a:prstGeom prst="rect">
            <a:avLst/>
          </a:prstGeom>
        </p:spPr>
      </p:pic>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Timeline of NEAMWave21</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3" name="Rectangle 2"/>
          <p:cNvSpPr/>
          <p:nvPr/>
        </p:nvSpPr>
        <p:spPr>
          <a:xfrm>
            <a:off x="0" y="1698591"/>
            <a:ext cx="9906000" cy="4121039"/>
          </a:xfrm>
          <a:prstGeom prst="rect">
            <a:avLst/>
          </a:prstGeom>
          <a:solidFill>
            <a:srgbClr val="D0CECE">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FFD6DDD5-90F7-AB4A-8831-3CB11B9E3F0E}"/>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pic>
        <p:nvPicPr>
          <p:cNvPr id="10" name="Picture 9" descr="Table&#10;&#10;Description automatically generated">
            <a:extLst>
              <a:ext uri="{FF2B5EF4-FFF2-40B4-BE49-F238E27FC236}">
                <a16:creationId xmlns:a16="http://schemas.microsoft.com/office/drawing/2014/main" id="{52B5E3FF-B147-2F4C-9CA4-096AB5374F0B}"/>
              </a:ext>
            </a:extLst>
          </p:cNvPr>
          <p:cNvPicPr>
            <a:picLocks noChangeAspect="1"/>
          </p:cNvPicPr>
          <p:nvPr/>
        </p:nvPicPr>
        <p:blipFill>
          <a:blip r:embed="rId6"/>
          <a:stretch>
            <a:fillRect/>
          </a:stretch>
        </p:blipFill>
        <p:spPr>
          <a:xfrm>
            <a:off x="0" y="2094441"/>
            <a:ext cx="9906000" cy="2669117"/>
          </a:xfrm>
          <a:prstGeom prst="rect">
            <a:avLst/>
          </a:prstGeom>
        </p:spPr>
      </p:pic>
    </p:spTree>
    <p:extLst>
      <p:ext uri="{BB962C8B-B14F-4D97-AF65-F5344CB8AC3E}">
        <p14:creationId xmlns:p14="http://schemas.microsoft.com/office/powerpoint/2010/main" val="42757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Conclusions and Comments</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6" name="object 10"/>
          <p:cNvSpPr txBox="1"/>
          <p:nvPr/>
        </p:nvSpPr>
        <p:spPr>
          <a:xfrm>
            <a:off x="222835" y="1690692"/>
            <a:ext cx="9267824" cy="2987244"/>
          </a:xfrm>
          <a:prstGeom prst="rect">
            <a:avLst/>
          </a:prstGeom>
        </p:spPr>
        <p:txBody>
          <a:bodyPr vert="horz" wrap="square" lIns="0" tIns="0" rIns="0" bIns="0" rtlCol="0">
            <a:noAutofit/>
          </a:bodyPr>
          <a:lstStyle/>
          <a:p>
            <a:pPr marL="298450" marR="12700" indent="-285750" algn="just" defTabSz="457200">
              <a:lnSpc>
                <a:spcPct val="150000"/>
              </a:lnSpc>
              <a:buFontTx/>
              <a:buChar char="-"/>
            </a:pPr>
            <a:r>
              <a:rPr lang="en-GB" dirty="0"/>
              <a:t>NEAMWave21 showed the advanced operational level of the TSPs, like the dissemination of messages to CPAs in national languages, as well as the provision of tsunami enhanced products (tsunami travel time and alert level maps). </a:t>
            </a:r>
          </a:p>
          <a:p>
            <a:pPr marL="755650" marR="12700" lvl="1" indent="-285750" algn="just" defTabSz="457200">
              <a:lnSpc>
                <a:spcPct val="150000"/>
              </a:lnSpc>
              <a:buFontTx/>
              <a:buChar char="-"/>
            </a:pPr>
            <a:r>
              <a:rPr lang="en-GB" sz="1500" dirty="0">
                <a:cs typeface="Calibri"/>
              </a:rPr>
              <a:t>Joint scenarios are useful for enhancing close collaboration between the </a:t>
            </a:r>
            <a:r>
              <a:rPr lang="en-GB" sz="1500" dirty="0" err="1">
                <a:cs typeface="Calibri"/>
              </a:rPr>
              <a:t>TSPs.</a:t>
            </a:r>
            <a:r>
              <a:rPr lang="en-GB" sz="1500" dirty="0">
                <a:cs typeface="Calibri"/>
              </a:rPr>
              <a:t> Next time, we can go one step further and test a joint scenario of three </a:t>
            </a:r>
            <a:r>
              <a:rPr lang="en-GB" sz="1500" dirty="0" err="1">
                <a:cs typeface="Calibri"/>
              </a:rPr>
              <a:t>TSPs.</a:t>
            </a:r>
            <a:endParaRPr lang="en-US" sz="1500" dirty="0">
              <a:cs typeface="Calibri"/>
            </a:endParaRPr>
          </a:p>
          <a:p>
            <a:pPr marL="298450" marR="12700" indent="-285750" algn="just" defTabSz="457200">
              <a:lnSpc>
                <a:spcPct val="150000"/>
              </a:lnSpc>
              <a:buFontTx/>
              <a:buChar char="-"/>
            </a:pPr>
            <a:r>
              <a:rPr lang="en-GB" dirty="0"/>
              <a:t>NEAMWave21 presented a very good opportunity for several countries (e.g. Denmark, Italy, Malta, Portugal, Spain, Turkey) to create new links and strengthen already existing one among actors at national level. </a:t>
            </a:r>
            <a:endParaRPr lang="en-US" sz="2000" dirty="0">
              <a:cs typeface="Calibri"/>
            </a:endParaRPr>
          </a:p>
          <a:p>
            <a:pPr marL="298450" marR="12700" indent="-285750" algn="just" defTabSz="457200">
              <a:lnSpc>
                <a:spcPct val="150000"/>
              </a:lnSpc>
              <a:buFontTx/>
              <a:buChar char="-"/>
            </a:pPr>
            <a:r>
              <a:rPr lang="en-GB" dirty="0"/>
              <a:t>Unfortunately, only Egypt from the North-African Countries expressed their intention to participate in Phase B with an orientation workshop for the Eastern Mediterranean, but no evaluation was received. Morocco was approached by the ERCC for cooperation in the exercise, which was eventually not realized.</a:t>
            </a:r>
            <a:endParaRPr lang="en-TR" dirty="0"/>
          </a:p>
        </p:txBody>
      </p:sp>
      <p:sp>
        <p:nvSpPr>
          <p:cNvPr id="7" name="Subtitle 2">
            <a:extLst>
              <a:ext uri="{FF2B5EF4-FFF2-40B4-BE49-F238E27FC236}">
                <a16:creationId xmlns:a16="http://schemas.microsoft.com/office/drawing/2014/main" id="{5D682046-9947-D54D-85A4-93DB8FE0B055}"/>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3801960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6973C-42DF-2444-AA32-36A3924A62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8B078E-AD4B-4C46-B9BF-D3BF45735CF5}"/>
              </a:ext>
            </a:extLst>
          </p:cNvPr>
          <p:cNvSpPr>
            <a:spLocks noGrp="1"/>
          </p:cNvSpPr>
          <p:nvPr>
            <p:ph idx="1"/>
          </p:nvPr>
        </p:nvSpPr>
        <p:spPr/>
        <p:txBody>
          <a:bodyPr>
            <a:normAutofit fontScale="62500" lnSpcReduction="20000"/>
          </a:bodyPr>
          <a:lstStyle/>
          <a:p>
            <a:pPr marL="298450" marR="12700" indent="-285750" algn="just" defTabSz="457200">
              <a:lnSpc>
                <a:spcPct val="150000"/>
              </a:lnSpc>
              <a:buFontTx/>
              <a:buChar char="-"/>
            </a:pPr>
            <a:r>
              <a:rPr lang="en-US" dirty="0">
                <a:cs typeface="Calibri"/>
              </a:rPr>
              <a:t>The exercise clearly illustrates that there is still a broken link between NEAMTWS parts, i.e. TSPs &amp; TWFP and recipients like NTWCs and especially CPAs.</a:t>
            </a:r>
          </a:p>
          <a:p>
            <a:pPr marL="298450" marR="12700" indent="-285750" algn="just" defTabSz="457200">
              <a:lnSpc>
                <a:spcPct val="150000"/>
              </a:lnSpc>
              <a:buFontTx/>
              <a:buChar char="-"/>
            </a:pPr>
            <a:r>
              <a:rPr lang="en-GB" dirty="0"/>
              <a:t>Although, participation of the Civil Protection Authorities was a key target for NEAMWave21, a strong engagement could not be achieved. The main reasons may be attributed to the COVID-19 pandemic outbreak and the consequent heavy workload of the CPAs dealing with the situation. </a:t>
            </a:r>
          </a:p>
          <a:p>
            <a:pPr marL="298450" marR="12700" indent="-285750" algn="just" defTabSz="457200">
              <a:lnSpc>
                <a:spcPct val="150000"/>
              </a:lnSpc>
              <a:buFontTx/>
              <a:buChar char="-"/>
            </a:pPr>
            <a:r>
              <a:rPr lang="en-GB" dirty="0"/>
              <a:t>No country performed a full-scale evacuation exercise in Phase B during the three days of NEAMWave21. However, Malta performed a full-scale exercise on the 5</a:t>
            </a:r>
            <a:r>
              <a:rPr lang="en-GB" baseline="30000" dirty="0"/>
              <a:t>th</a:t>
            </a:r>
            <a:r>
              <a:rPr lang="en-GB" dirty="0"/>
              <a:t> of November, with the opportunity of the World Tsunami Awareness Day (WTAD), utilising the Central Mediterranean scenario of NEAMWave21. </a:t>
            </a:r>
          </a:p>
        </p:txBody>
      </p:sp>
      <p:sp>
        <p:nvSpPr>
          <p:cNvPr id="4" name="object 2">
            <a:extLst>
              <a:ext uri="{FF2B5EF4-FFF2-40B4-BE49-F238E27FC236}">
                <a16:creationId xmlns:a16="http://schemas.microsoft.com/office/drawing/2014/main" id="{51F2E17A-93B8-BB4D-9401-0242E19ECB81}"/>
              </a:ext>
            </a:extLst>
          </p:cNvPr>
          <p:cNvSpPr txBox="1">
            <a:spLocks/>
          </p:cNvSpPr>
          <p:nvPr/>
        </p:nvSpPr>
        <p:spPr>
          <a:xfrm>
            <a:off x="681038" y="365129"/>
            <a:ext cx="8543925" cy="1325563"/>
          </a:xfrm>
          <a:prstGeom prst="rect">
            <a:avLst/>
          </a:prstGeom>
        </p:spPr>
        <p:txBody>
          <a:bodyPr vert="horz" wrap="square" lIns="0" tIns="605027"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2715" algn="ctr">
              <a:lnSpc>
                <a:spcPct val="100000"/>
              </a:lnSpc>
              <a:tabLst>
                <a:tab pos="7607934" algn="l"/>
              </a:tabLst>
            </a:pPr>
            <a:r>
              <a:rPr lang="en-US" sz="4000" u="sng" spc="-50">
                <a:latin typeface="Calibri Light"/>
                <a:cs typeface="Calibri Light"/>
              </a:rPr>
              <a:t>Conclusions and Comments</a:t>
            </a:r>
            <a:endParaRPr lang="en-US" sz="4000" dirty="0">
              <a:latin typeface="Calibri Light"/>
              <a:cs typeface="Calibri Light"/>
            </a:endParaRPr>
          </a:p>
        </p:txBody>
      </p:sp>
      <p:sp>
        <p:nvSpPr>
          <p:cNvPr id="5" name="object 5">
            <a:extLst>
              <a:ext uri="{FF2B5EF4-FFF2-40B4-BE49-F238E27FC236}">
                <a16:creationId xmlns:a16="http://schemas.microsoft.com/office/drawing/2014/main" id="{04E57F1F-5DEA-6045-B7FC-5AD8CF30E626}"/>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6" name="Picture 5">
            <a:extLst>
              <a:ext uri="{FF2B5EF4-FFF2-40B4-BE49-F238E27FC236}">
                <a16:creationId xmlns:a16="http://schemas.microsoft.com/office/drawing/2014/main" id="{85D5A03B-A329-9846-AA65-E3DDE5134B49}"/>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7" name="Subtitle 2">
            <a:extLst>
              <a:ext uri="{FF2B5EF4-FFF2-40B4-BE49-F238E27FC236}">
                <a16:creationId xmlns:a16="http://schemas.microsoft.com/office/drawing/2014/main" id="{3FA597B3-F8DF-0340-8380-5B274CD500D2}"/>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180887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6973C-42DF-2444-AA32-36A3924A62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8B078E-AD4B-4C46-B9BF-D3BF45735CF5}"/>
              </a:ext>
            </a:extLst>
          </p:cNvPr>
          <p:cNvSpPr>
            <a:spLocks noGrp="1"/>
          </p:cNvSpPr>
          <p:nvPr>
            <p:ph idx="1"/>
          </p:nvPr>
        </p:nvSpPr>
        <p:spPr/>
        <p:txBody>
          <a:bodyPr>
            <a:normAutofit fontScale="62500" lnSpcReduction="20000"/>
          </a:bodyPr>
          <a:lstStyle/>
          <a:p>
            <a:pPr marL="298450" marR="12700" indent="-285750" algn="just" defTabSz="457200">
              <a:lnSpc>
                <a:spcPct val="150000"/>
              </a:lnSpc>
              <a:buFontTx/>
              <a:buChar char="-"/>
            </a:pPr>
            <a:r>
              <a:rPr lang="en-GB" dirty="0"/>
              <a:t>Most countries modified the alert messages for national dissemination. The international messages are still not user friendly, as it was also constantly highlighted by several countries in all previous evaluations</a:t>
            </a:r>
            <a:r>
              <a:rPr lang="en-TR" dirty="0"/>
              <a:t>.</a:t>
            </a:r>
          </a:p>
          <a:p>
            <a:pPr marL="298450" marR="12700" indent="-285750" algn="just" defTabSz="457200">
              <a:lnSpc>
                <a:spcPct val="150000"/>
              </a:lnSpc>
              <a:buFontTx/>
              <a:buChar char="-"/>
            </a:pPr>
            <a:r>
              <a:rPr lang="en-GB" dirty="0"/>
              <a:t>Overall, all the countries agreed that the exercise has been an important opportunity to raise awareness on tsunami risk, but also to test communication channels and emergency procedures between TWFPs and CPAs/EMOs. </a:t>
            </a:r>
          </a:p>
          <a:p>
            <a:pPr marL="298450" marR="12700" indent="-285750" algn="just" defTabSz="457200">
              <a:lnSpc>
                <a:spcPct val="150000"/>
              </a:lnSpc>
              <a:buFontTx/>
              <a:buChar char="-"/>
            </a:pPr>
            <a:r>
              <a:rPr lang="en-GB" dirty="0"/>
              <a:t>There is still room for improvement in internal coordination (among IOC Secretariat, ICG/NEAMTWS Task Team members and TSPs) in regard to the development of TNC/TWFP databases, upgrading of online tools (documents repository, subscription mechanism and evaluation forms) and timely preparation and distribution of the exercise material.</a:t>
            </a:r>
            <a:endParaRPr lang="en-TR" dirty="0"/>
          </a:p>
          <a:p>
            <a:pPr marL="298450" marR="12700" indent="-285750" algn="just" defTabSz="457200">
              <a:lnSpc>
                <a:spcPct val="150000"/>
              </a:lnSpc>
              <a:buFontTx/>
              <a:buChar char="-"/>
            </a:pPr>
            <a:endParaRPr lang="en-US" dirty="0">
              <a:cs typeface="Calibri"/>
            </a:endParaRPr>
          </a:p>
          <a:p>
            <a:endParaRPr lang="en-US" dirty="0"/>
          </a:p>
        </p:txBody>
      </p:sp>
      <p:sp>
        <p:nvSpPr>
          <p:cNvPr id="4" name="object 2">
            <a:extLst>
              <a:ext uri="{FF2B5EF4-FFF2-40B4-BE49-F238E27FC236}">
                <a16:creationId xmlns:a16="http://schemas.microsoft.com/office/drawing/2014/main" id="{51F2E17A-93B8-BB4D-9401-0242E19ECB81}"/>
              </a:ext>
            </a:extLst>
          </p:cNvPr>
          <p:cNvSpPr txBox="1">
            <a:spLocks/>
          </p:cNvSpPr>
          <p:nvPr/>
        </p:nvSpPr>
        <p:spPr>
          <a:xfrm>
            <a:off x="681038" y="365129"/>
            <a:ext cx="8543925" cy="1325563"/>
          </a:xfrm>
          <a:prstGeom prst="rect">
            <a:avLst/>
          </a:prstGeom>
        </p:spPr>
        <p:txBody>
          <a:bodyPr vert="horz" wrap="square" lIns="0" tIns="605027"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2715" algn="ctr">
              <a:lnSpc>
                <a:spcPct val="100000"/>
              </a:lnSpc>
              <a:tabLst>
                <a:tab pos="7607934" algn="l"/>
              </a:tabLst>
            </a:pPr>
            <a:r>
              <a:rPr lang="en-US" sz="4000" u="sng" spc="-50">
                <a:latin typeface="Calibri Light"/>
                <a:cs typeface="Calibri Light"/>
              </a:rPr>
              <a:t>Conclusions and Comments</a:t>
            </a:r>
            <a:endParaRPr lang="en-US" sz="4000" dirty="0">
              <a:latin typeface="Calibri Light"/>
              <a:cs typeface="Calibri Light"/>
            </a:endParaRPr>
          </a:p>
        </p:txBody>
      </p:sp>
      <p:sp>
        <p:nvSpPr>
          <p:cNvPr id="5" name="object 5">
            <a:extLst>
              <a:ext uri="{FF2B5EF4-FFF2-40B4-BE49-F238E27FC236}">
                <a16:creationId xmlns:a16="http://schemas.microsoft.com/office/drawing/2014/main" id="{04E57F1F-5DEA-6045-B7FC-5AD8CF30E626}"/>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6" name="Picture 5">
            <a:extLst>
              <a:ext uri="{FF2B5EF4-FFF2-40B4-BE49-F238E27FC236}">
                <a16:creationId xmlns:a16="http://schemas.microsoft.com/office/drawing/2014/main" id="{85D5A03B-A329-9846-AA65-E3DDE5134B49}"/>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7" name="Subtitle 2">
            <a:extLst>
              <a:ext uri="{FF2B5EF4-FFF2-40B4-BE49-F238E27FC236}">
                <a16:creationId xmlns:a16="http://schemas.microsoft.com/office/drawing/2014/main" id="{3FA597B3-F8DF-0340-8380-5B274CD500D2}"/>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3417189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53000" y="2777701"/>
            <a:ext cx="4814887" cy="1970131"/>
          </a:xfrm>
          <a:prstGeom prst="rect">
            <a:avLst/>
          </a:prstGeom>
        </p:spPr>
        <p:txBody>
          <a:bodyPr vert="horz" wrap="square" lIns="0" tIns="605027" rIns="0" bIns="0" rtlCol="0">
            <a:noAutofit/>
          </a:bodyPr>
          <a:lstStyle/>
          <a:p>
            <a:pPr marL="132715" algn="ctr">
              <a:lnSpc>
                <a:spcPct val="100000"/>
              </a:lnSpc>
              <a:tabLst>
                <a:tab pos="7607934" algn="l"/>
              </a:tabLst>
            </a:pPr>
            <a:r>
              <a:rPr lang="en-US" sz="3300" spc="600" dirty="0">
                <a:latin typeface="Arial Rounded MT Bold" panose="020F0704030504030204" pitchFamily="34" charset="77"/>
                <a:cs typeface="Aharoni" panose="020F0502020204030204" pitchFamily="34" charset="0"/>
              </a:rPr>
              <a:t>Many thanks for the contributions of all exercise actors!</a:t>
            </a:r>
            <a:endParaRPr sz="3300" spc="600" dirty="0">
              <a:latin typeface="Arial Rounded MT Bold" panose="020F0704030504030204" pitchFamily="34" charset="77"/>
              <a:cs typeface="Aharoni" panose="020F0502020204030204" pitchFamily="34" charset="0"/>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10" y="1869952"/>
            <a:ext cx="3971925" cy="328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4518" y="5159676"/>
            <a:ext cx="4509311" cy="369332"/>
          </a:xfrm>
          <a:prstGeom prst="rect">
            <a:avLst/>
          </a:prstGeom>
        </p:spPr>
        <p:txBody>
          <a:bodyPr wrap="none">
            <a:spAutoFit/>
          </a:bodyPr>
          <a:lstStyle/>
          <a:p>
            <a:r>
              <a:rPr lang="en-US" i="1" dirty="0"/>
              <a:t>List of NEAMWave21 Exercise Team Members</a:t>
            </a:r>
          </a:p>
        </p:txBody>
      </p:sp>
      <p:sp>
        <p:nvSpPr>
          <p:cNvPr id="7" name="Subtitle 2">
            <a:extLst>
              <a:ext uri="{FF2B5EF4-FFF2-40B4-BE49-F238E27FC236}">
                <a16:creationId xmlns:a16="http://schemas.microsoft.com/office/drawing/2014/main" id="{EFF8B967-2235-1B42-8179-A29FAEE1409E}"/>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
        <p:nvSpPr>
          <p:cNvPr id="3" name="Right Arrow 2">
            <a:extLst>
              <a:ext uri="{FF2B5EF4-FFF2-40B4-BE49-F238E27FC236}">
                <a16:creationId xmlns:a16="http://schemas.microsoft.com/office/drawing/2014/main" id="{D2A2D608-932D-E646-9818-C38A8146AFEE}"/>
              </a:ext>
            </a:extLst>
          </p:cNvPr>
          <p:cNvSpPr/>
          <p:nvPr/>
        </p:nvSpPr>
        <p:spPr>
          <a:xfrm>
            <a:off x="291400" y="4862119"/>
            <a:ext cx="366232" cy="2373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08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81037" y="734568"/>
            <a:ext cx="8543925" cy="1325563"/>
          </a:xfrm>
          <a:prstGeom prst="rect">
            <a:avLst/>
          </a:prstGeom>
        </p:spPr>
        <p:txBody>
          <a:bodyPr vert="horz" wrap="square" lIns="0" tIns="477520" rIns="0" bIns="0" rtlCol="0">
            <a:noAutofit/>
          </a:bodyPr>
          <a:lstStyle/>
          <a:p>
            <a:pPr marL="153035" algn="ctr">
              <a:lnSpc>
                <a:spcPct val="100000"/>
              </a:lnSpc>
              <a:tabLst>
                <a:tab pos="7607934" algn="l"/>
              </a:tabLst>
            </a:pPr>
            <a:r>
              <a:rPr lang="en-US" sz="4800" u="sng" spc="-55" dirty="0">
                <a:solidFill>
                  <a:srgbClr val="404040"/>
                </a:solidFill>
                <a:latin typeface="Calibri Light"/>
                <a:cs typeface="Calibri Light"/>
              </a:rPr>
              <a:t>Dates</a:t>
            </a:r>
            <a:r>
              <a:rPr sz="4800" u="sng" spc="-65" dirty="0">
                <a:solidFill>
                  <a:srgbClr val="404040"/>
                </a:solidFill>
                <a:latin typeface="Calibri Light"/>
                <a:cs typeface="Calibri Light"/>
              </a:rPr>
              <a:t> </a:t>
            </a:r>
            <a:r>
              <a:rPr sz="4800" u="sng" spc="-50" dirty="0">
                <a:solidFill>
                  <a:srgbClr val="404040"/>
                </a:solidFill>
                <a:latin typeface="Calibri Light"/>
                <a:cs typeface="Calibri Light"/>
              </a:rPr>
              <a:t>o</a:t>
            </a:r>
            <a:r>
              <a:rPr sz="4800" u="sng" spc="-15" dirty="0">
                <a:solidFill>
                  <a:srgbClr val="404040"/>
                </a:solidFill>
                <a:latin typeface="Calibri Light"/>
                <a:cs typeface="Calibri Light"/>
              </a:rPr>
              <a:t>f</a:t>
            </a:r>
            <a:r>
              <a:rPr sz="4800" u="sng" spc="-110" dirty="0">
                <a:solidFill>
                  <a:srgbClr val="404040"/>
                </a:solidFill>
                <a:latin typeface="Calibri Light"/>
                <a:cs typeface="Calibri Light"/>
              </a:rPr>
              <a:t> </a:t>
            </a:r>
            <a:r>
              <a:rPr sz="4800" u="sng" spc="-55" dirty="0">
                <a:solidFill>
                  <a:srgbClr val="404040"/>
                </a:solidFill>
                <a:latin typeface="Calibri Light"/>
                <a:cs typeface="Calibri Light"/>
              </a:rPr>
              <a:t>N</a:t>
            </a:r>
            <a:r>
              <a:rPr sz="4800" u="sng" spc="-95" dirty="0">
                <a:solidFill>
                  <a:srgbClr val="404040"/>
                </a:solidFill>
                <a:latin typeface="Calibri Light"/>
                <a:cs typeface="Calibri Light"/>
              </a:rPr>
              <a:t>E</a:t>
            </a:r>
            <a:r>
              <a:rPr sz="4800" u="sng" spc="-60" dirty="0">
                <a:solidFill>
                  <a:srgbClr val="404040"/>
                </a:solidFill>
                <a:latin typeface="Calibri Light"/>
                <a:cs typeface="Calibri Light"/>
              </a:rPr>
              <a:t>A</a:t>
            </a:r>
            <a:r>
              <a:rPr sz="4800" u="sng" spc="-50" dirty="0">
                <a:solidFill>
                  <a:srgbClr val="404040"/>
                </a:solidFill>
                <a:latin typeface="Calibri Light"/>
                <a:cs typeface="Calibri Light"/>
              </a:rPr>
              <a:t>M</a:t>
            </a:r>
            <a:r>
              <a:rPr sz="4800" u="sng" spc="-225" dirty="0">
                <a:solidFill>
                  <a:srgbClr val="404040"/>
                </a:solidFill>
                <a:latin typeface="Calibri Light"/>
                <a:cs typeface="Calibri Light"/>
              </a:rPr>
              <a:t>W</a:t>
            </a:r>
            <a:r>
              <a:rPr sz="4800" u="sng" spc="-165" dirty="0">
                <a:solidFill>
                  <a:srgbClr val="404040"/>
                </a:solidFill>
                <a:latin typeface="Calibri Light"/>
                <a:cs typeface="Calibri Light"/>
              </a:rPr>
              <a:t>a</a:t>
            </a:r>
            <a:r>
              <a:rPr sz="4800" u="sng" spc="-100" dirty="0">
                <a:solidFill>
                  <a:srgbClr val="404040"/>
                </a:solidFill>
                <a:latin typeface="Calibri Light"/>
                <a:cs typeface="Calibri Light"/>
              </a:rPr>
              <a:t>v</a:t>
            </a:r>
            <a:r>
              <a:rPr sz="4800" u="sng" spc="-45" dirty="0">
                <a:solidFill>
                  <a:srgbClr val="404040"/>
                </a:solidFill>
                <a:latin typeface="Calibri Light"/>
                <a:cs typeface="Calibri Light"/>
              </a:rPr>
              <a:t>e</a:t>
            </a:r>
            <a:r>
              <a:rPr lang="en-US" sz="4800" u="sng" spc="-45" dirty="0">
                <a:solidFill>
                  <a:srgbClr val="404040"/>
                </a:solidFill>
                <a:latin typeface="Calibri Light"/>
                <a:cs typeface="Calibri Light"/>
              </a:rPr>
              <a:t>2</a:t>
            </a:r>
            <a:r>
              <a:rPr sz="4800" u="sng" spc="-50" dirty="0">
                <a:solidFill>
                  <a:srgbClr val="404040"/>
                </a:solidFill>
                <a:latin typeface="Calibri Light"/>
                <a:cs typeface="Calibri Light"/>
              </a:rPr>
              <a:t>1</a:t>
            </a:r>
            <a:endParaRPr sz="4800" dirty="0">
              <a:latin typeface="Calibri Light"/>
              <a:cs typeface="Calibri Light"/>
            </a:endParaRPr>
          </a:p>
        </p:txBody>
      </p:sp>
      <p:sp>
        <p:nvSpPr>
          <p:cNvPr id="7" name="object 7"/>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59" y="2561664"/>
            <a:ext cx="8666166" cy="248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EE2B967E-E653-774C-BEAA-32113A313744}"/>
              </a:ext>
            </a:extLst>
          </p:cNvPr>
          <p:cNvPicPr>
            <a:picLocks noChangeAspect="1"/>
          </p:cNvPicPr>
          <p:nvPr/>
        </p:nvPicPr>
        <p:blipFill>
          <a:blip r:embed="rId4"/>
          <a:stretch>
            <a:fillRect/>
          </a:stretch>
        </p:blipFill>
        <p:spPr>
          <a:xfrm>
            <a:off x="7585380" y="13716"/>
            <a:ext cx="2320620" cy="731520"/>
          </a:xfrm>
          <a:prstGeom prst="rect">
            <a:avLst/>
          </a:prstGeom>
          <a:blipFill>
            <a:blip r:embed="rId5" cstate="print"/>
            <a:stretch>
              <a:fillRect/>
            </a:stretch>
          </a:blipFill>
        </p:spPr>
      </p:pic>
      <p:sp>
        <p:nvSpPr>
          <p:cNvPr id="4" name="TextBox 3">
            <a:extLst>
              <a:ext uri="{FF2B5EF4-FFF2-40B4-BE49-F238E27FC236}">
                <a16:creationId xmlns:a16="http://schemas.microsoft.com/office/drawing/2014/main" id="{3C6CB48B-3B19-E94F-99D5-C744FDF880B3}"/>
              </a:ext>
            </a:extLst>
          </p:cNvPr>
          <p:cNvSpPr txBox="1"/>
          <p:nvPr/>
        </p:nvSpPr>
        <p:spPr>
          <a:xfrm>
            <a:off x="1937800" y="5551792"/>
            <a:ext cx="5629683" cy="553998"/>
          </a:xfrm>
          <a:prstGeom prst="rect">
            <a:avLst/>
          </a:prstGeom>
          <a:noFill/>
        </p:spPr>
        <p:txBody>
          <a:bodyPr wrap="none" rtlCol="0">
            <a:spAutoFit/>
          </a:bodyPr>
          <a:lstStyle/>
          <a:p>
            <a:r>
              <a:rPr lang="en-US" sz="3000" dirty="0"/>
              <a:t>2 joint scenarios; 1 single scenario!</a:t>
            </a:r>
          </a:p>
        </p:txBody>
      </p:sp>
      <p:sp>
        <p:nvSpPr>
          <p:cNvPr id="10" name="Subtitle 2">
            <a:extLst>
              <a:ext uri="{FF2B5EF4-FFF2-40B4-BE49-F238E27FC236}">
                <a16:creationId xmlns:a16="http://schemas.microsoft.com/office/drawing/2014/main" id="{5EF6745F-7E17-1145-A83A-E32251F71BCB}"/>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416562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sz="4000" u="sng" spc="-50" dirty="0">
                <a:latin typeface="Calibri Light"/>
                <a:cs typeface="Calibri Light"/>
              </a:rPr>
              <a:t>A</a:t>
            </a:r>
            <a:r>
              <a:rPr sz="4000" u="sng" spc="-80" dirty="0">
                <a:latin typeface="Calibri Light"/>
                <a:cs typeface="Calibri Light"/>
              </a:rPr>
              <a:t>nn</a:t>
            </a:r>
            <a:r>
              <a:rPr sz="4000" u="sng" spc="-50" dirty="0">
                <a:latin typeface="Calibri Light"/>
                <a:cs typeface="Calibri Light"/>
              </a:rPr>
              <a:t>o</a:t>
            </a:r>
            <a:r>
              <a:rPr sz="4000" u="sng" spc="-80" dirty="0">
                <a:latin typeface="Calibri Light"/>
                <a:cs typeface="Calibri Light"/>
              </a:rPr>
              <a:t>un</a:t>
            </a:r>
            <a:r>
              <a:rPr sz="4000" u="sng" spc="-50" dirty="0">
                <a:latin typeface="Calibri Light"/>
                <a:cs typeface="Calibri Light"/>
              </a:rPr>
              <a:t>c</a:t>
            </a:r>
            <a:r>
              <a:rPr sz="4000" u="sng" spc="-65" dirty="0">
                <a:latin typeface="Calibri Light"/>
                <a:cs typeface="Calibri Light"/>
              </a:rPr>
              <a:t>e</a:t>
            </a:r>
            <a:r>
              <a:rPr sz="4000" u="sng" spc="-95" dirty="0">
                <a:latin typeface="Calibri Light"/>
                <a:cs typeface="Calibri Light"/>
              </a:rPr>
              <a:t>m</a:t>
            </a:r>
            <a:r>
              <a:rPr sz="4000" u="sng" spc="-65" dirty="0">
                <a:latin typeface="Calibri Light"/>
                <a:cs typeface="Calibri Light"/>
              </a:rPr>
              <a:t>e</a:t>
            </a:r>
            <a:r>
              <a:rPr sz="4000" u="sng" spc="-125" dirty="0">
                <a:latin typeface="Calibri Light"/>
                <a:cs typeface="Calibri Light"/>
              </a:rPr>
              <a:t>n</a:t>
            </a:r>
            <a:r>
              <a:rPr sz="4000" u="sng" spc="-70" dirty="0">
                <a:latin typeface="Calibri Light"/>
                <a:cs typeface="Calibri Light"/>
              </a:rPr>
              <a:t>t</a:t>
            </a:r>
            <a:r>
              <a:rPr sz="4000" u="sng" spc="-20" dirty="0">
                <a:latin typeface="Calibri Light"/>
                <a:cs typeface="Calibri Light"/>
              </a:rPr>
              <a:t>s</a:t>
            </a:r>
            <a:r>
              <a:rPr sz="4000" u="sng" spc="-130" dirty="0">
                <a:latin typeface="Calibri Light"/>
                <a:cs typeface="Calibri Light"/>
              </a:rPr>
              <a:t> </a:t>
            </a:r>
            <a:r>
              <a:rPr sz="4000" u="sng" spc="-155" dirty="0">
                <a:latin typeface="Calibri Light"/>
                <a:cs typeface="Calibri Light"/>
              </a:rPr>
              <a:t>f</a:t>
            </a:r>
            <a:r>
              <a:rPr sz="4000" u="sng" spc="-50" dirty="0">
                <a:latin typeface="Calibri Light"/>
                <a:cs typeface="Calibri Light"/>
              </a:rPr>
              <a:t>o</a:t>
            </a:r>
            <a:r>
              <a:rPr sz="4000" u="sng" spc="-15" dirty="0">
                <a:latin typeface="Calibri Light"/>
                <a:cs typeface="Calibri Light"/>
              </a:rPr>
              <a:t>r</a:t>
            </a:r>
            <a:r>
              <a:rPr sz="4000" u="sng" spc="-125" dirty="0">
                <a:latin typeface="Calibri Light"/>
                <a:cs typeface="Calibri Light"/>
              </a:rPr>
              <a:t> </a:t>
            </a:r>
            <a:r>
              <a:rPr sz="4000" u="sng" spc="-75" dirty="0">
                <a:latin typeface="Calibri Light"/>
                <a:cs typeface="Calibri Light"/>
              </a:rPr>
              <a:t>N</a:t>
            </a:r>
            <a:r>
              <a:rPr sz="4000" u="sng" spc="-105" dirty="0">
                <a:latin typeface="Calibri Light"/>
                <a:cs typeface="Calibri Light"/>
              </a:rPr>
              <a:t>E</a:t>
            </a:r>
            <a:r>
              <a:rPr sz="4000" u="sng" spc="-50" dirty="0">
                <a:latin typeface="Calibri Light"/>
                <a:cs typeface="Calibri Light"/>
              </a:rPr>
              <a:t>A</a:t>
            </a:r>
            <a:r>
              <a:rPr sz="4000" u="sng" spc="-90" dirty="0">
                <a:latin typeface="Calibri Light"/>
                <a:cs typeface="Calibri Light"/>
              </a:rPr>
              <a:t>M</a:t>
            </a:r>
            <a:r>
              <a:rPr sz="4000" u="sng" spc="-225" dirty="0">
                <a:latin typeface="Calibri Light"/>
                <a:cs typeface="Calibri Light"/>
              </a:rPr>
              <a:t>W</a:t>
            </a:r>
            <a:r>
              <a:rPr sz="4000" u="sng" spc="-140" dirty="0">
                <a:latin typeface="Calibri Light"/>
                <a:cs typeface="Calibri Light"/>
              </a:rPr>
              <a:t>a</a:t>
            </a:r>
            <a:r>
              <a:rPr sz="4000" u="sng" spc="-100" dirty="0">
                <a:latin typeface="Calibri Light"/>
                <a:cs typeface="Calibri Light"/>
              </a:rPr>
              <a:t>v</a:t>
            </a:r>
            <a:r>
              <a:rPr sz="4000" u="sng" spc="-65" dirty="0">
                <a:latin typeface="Calibri Light"/>
                <a:cs typeface="Calibri Light"/>
              </a:rPr>
              <a:t>e</a:t>
            </a:r>
            <a:r>
              <a:rPr lang="en-US" sz="4000" u="sng" spc="-75" dirty="0">
                <a:latin typeface="Calibri Light"/>
                <a:cs typeface="Calibri Light"/>
              </a:rPr>
              <a:t>21</a:t>
            </a:r>
            <a:endParaRPr sz="4000" dirty="0">
              <a:latin typeface="Calibri Light"/>
              <a:cs typeface="Calibri Light"/>
            </a:endParaRPr>
          </a:p>
        </p:txBody>
      </p:sp>
      <p:sp>
        <p:nvSpPr>
          <p:cNvPr id="3" name="object 3"/>
          <p:cNvSpPr txBox="1"/>
          <p:nvPr/>
        </p:nvSpPr>
        <p:spPr>
          <a:xfrm>
            <a:off x="242422" y="5570389"/>
            <a:ext cx="4897323" cy="768201"/>
          </a:xfrm>
          <a:prstGeom prst="rect">
            <a:avLst/>
          </a:prstGeom>
        </p:spPr>
        <p:txBody>
          <a:bodyPr vert="horz" wrap="square" lIns="0" tIns="0" rIns="0" bIns="0" rtlCol="0">
            <a:noAutofit/>
          </a:bodyPr>
          <a:lstStyle/>
          <a:p>
            <a:pPr marL="12700" marR="12700">
              <a:lnSpc>
                <a:spcPct val="127200"/>
              </a:lnSpc>
            </a:pPr>
            <a:r>
              <a:rPr sz="1800" spc="0" dirty="0">
                <a:latin typeface="Calibri"/>
                <a:cs typeface="Calibri"/>
              </a:rPr>
              <a:t>IOC</a:t>
            </a:r>
            <a:r>
              <a:rPr sz="1800" spc="-5" dirty="0">
                <a:latin typeface="Calibri"/>
                <a:cs typeface="Calibri"/>
              </a:rPr>
              <a:t> </a:t>
            </a:r>
            <a:r>
              <a:rPr sz="1800" spc="0" dirty="0">
                <a:latin typeface="Calibri"/>
                <a:cs typeface="Calibri"/>
              </a:rPr>
              <a:t>Ci</a:t>
            </a:r>
            <a:r>
              <a:rPr sz="1800" spc="-35" dirty="0">
                <a:latin typeface="Calibri"/>
                <a:cs typeface="Calibri"/>
              </a:rPr>
              <a:t>r</a:t>
            </a:r>
            <a:r>
              <a:rPr sz="1800" spc="-20" dirty="0">
                <a:latin typeface="Calibri"/>
                <a:cs typeface="Calibri"/>
              </a:rPr>
              <a:t>c</a:t>
            </a:r>
            <a:r>
              <a:rPr sz="1800" spc="0" dirty="0">
                <a:latin typeface="Calibri"/>
                <a:cs typeface="Calibri"/>
              </a:rPr>
              <a:t>ular</a:t>
            </a:r>
            <a:r>
              <a:rPr sz="1800" spc="5" dirty="0">
                <a:latin typeface="Calibri"/>
                <a:cs typeface="Calibri"/>
              </a:rPr>
              <a:t> </a:t>
            </a:r>
            <a:r>
              <a:rPr sz="1800" spc="-10" dirty="0">
                <a:latin typeface="Calibri"/>
                <a:cs typeface="Calibri"/>
              </a:rPr>
              <a:t>L</a:t>
            </a:r>
            <a:r>
              <a:rPr sz="1800" spc="-20" dirty="0">
                <a:latin typeface="Calibri"/>
                <a:cs typeface="Calibri"/>
              </a:rPr>
              <a:t>e</a:t>
            </a:r>
            <a:r>
              <a:rPr sz="1800" spc="-40" dirty="0">
                <a:latin typeface="Calibri"/>
                <a:cs typeface="Calibri"/>
              </a:rPr>
              <a:t>tt</a:t>
            </a:r>
            <a:r>
              <a:rPr sz="1800" spc="-10" dirty="0">
                <a:latin typeface="Calibri"/>
                <a:cs typeface="Calibri"/>
              </a:rPr>
              <a:t>er</a:t>
            </a:r>
            <a:r>
              <a:rPr lang="en-US" sz="1800" spc="-10" dirty="0">
                <a:latin typeface="Calibri"/>
                <a:cs typeface="Calibri"/>
              </a:rPr>
              <a:t> 2809</a:t>
            </a:r>
            <a:r>
              <a:rPr sz="1800" spc="-10" dirty="0">
                <a:latin typeface="Calibri"/>
                <a:cs typeface="Calibri"/>
              </a:rPr>
              <a:t>:</a:t>
            </a:r>
            <a:r>
              <a:rPr sz="1800" spc="30" dirty="0">
                <a:latin typeface="Calibri"/>
                <a:cs typeface="Calibri"/>
              </a:rPr>
              <a:t> </a:t>
            </a:r>
            <a:r>
              <a:rPr sz="1800" spc="-10" dirty="0">
                <a:latin typeface="Calibri"/>
                <a:cs typeface="Calibri"/>
              </a:rPr>
              <a:t>2</a:t>
            </a:r>
            <a:r>
              <a:rPr lang="en-US" sz="1800" spc="-10" dirty="0">
                <a:latin typeface="Calibri"/>
                <a:cs typeface="Calibri"/>
              </a:rPr>
              <a:t>7</a:t>
            </a:r>
            <a:r>
              <a:rPr sz="1800" spc="10" dirty="0">
                <a:latin typeface="Calibri"/>
                <a:cs typeface="Calibri"/>
              </a:rPr>
              <a:t> </a:t>
            </a:r>
            <a:r>
              <a:rPr lang="en-US" sz="1800" spc="0" dirty="0">
                <a:latin typeface="Calibri"/>
                <a:cs typeface="Calibri"/>
              </a:rPr>
              <a:t>August</a:t>
            </a:r>
            <a:r>
              <a:rPr sz="1800" spc="5" dirty="0">
                <a:latin typeface="Calibri"/>
                <a:cs typeface="Calibri"/>
              </a:rPr>
              <a:t> </a:t>
            </a:r>
            <a:r>
              <a:rPr sz="1800" spc="-10" dirty="0">
                <a:latin typeface="Calibri"/>
                <a:cs typeface="Calibri"/>
              </a:rPr>
              <a:t>20</a:t>
            </a:r>
            <a:r>
              <a:rPr lang="en-US" sz="1800" spc="-10" dirty="0">
                <a:latin typeface="Calibri"/>
                <a:cs typeface="Calibri"/>
              </a:rPr>
              <a:t>20</a:t>
            </a:r>
          </a:p>
          <a:p>
            <a:pPr marL="12700" marR="12700">
              <a:lnSpc>
                <a:spcPct val="127200"/>
              </a:lnSpc>
            </a:pPr>
            <a:r>
              <a:rPr lang="en-US" dirty="0">
                <a:cs typeface="Calibri"/>
              </a:rPr>
              <a:t>IOC</a:t>
            </a:r>
            <a:r>
              <a:rPr lang="en-US" spc="-5" dirty="0">
                <a:cs typeface="Calibri"/>
              </a:rPr>
              <a:t> </a:t>
            </a:r>
            <a:r>
              <a:rPr lang="en-US" dirty="0">
                <a:cs typeface="Calibri"/>
              </a:rPr>
              <a:t>Ci</a:t>
            </a:r>
            <a:r>
              <a:rPr lang="en-US" spc="-35" dirty="0">
                <a:cs typeface="Calibri"/>
              </a:rPr>
              <a:t>r</a:t>
            </a:r>
            <a:r>
              <a:rPr lang="en-US" spc="-20" dirty="0">
                <a:cs typeface="Calibri"/>
              </a:rPr>
              <a:t>c</a:t>
            </a:r>
            <a:r>
              <a:rPr lang="en-US" dirty="0">
                <a:cs typeface="Calibri"/>
              </a:rPr>
              <a:t>ular</a:t>
            </a:r>
            <a:r>
              <a:rPr lang="en-US" spc="5" dirty="0">
                <a:cs typeface="Calibri"/>
              </a:rPr>
              <a:t> </a:t>
            </a:r>
            <a:r>
              <a:rPr lang="en-US" spc="-10" dirty="0">
                <a:cs typeface="Calibri"/>
              </a:rPr>
              <a:t>L</a:t>
            </a:r>
            <a:r>
              <a:rPr lang="en-US" spc="-20" dirty="0">
                <a:cs typeface="Calibri"/>
              </a:rPr>
              <a:t>e</a:t>
            </a:r>
            <a:r>
              <a:rPr lang="en-US" spc="-40" dirty="0">
                <a:cs typeface="Calibri"/>
              </a:rPr>
              <a:t>tt</a:t>
            </a:r>
            <a:r>
              <a:rPr lang="en-US" spc="-10" dirty="0">
                <a:cs typeface="Calibri"/>
              </a:rPr>
              <a:t>er 2822:</a:t>
            </a:r>
            <a:r>
              <a:rPr lang="en-US" spc="30" dirty="0">
                <a:cs typeface="Calibri"/>
              </a:rPr>
              <a:t> </a:t>
            </a:r>
            <a:r>
              <a:rPr lang="en-US" spc="-5" dirty="0">
                <a:cs typeface="Calibri"/>
              </a:rPr>
              <a:t>18</a:t>
            </a:r>
            <a:r>
              <a:rPr lang="en-US" spc="10" dirty="0">
                <a:cs typeface="Calibri"/>
              </a:rPr>
              <a:t> December</a:t>
            </a:r>
            <a:r>
              <a:rPr lang="en-US" spc="-5" dirty="0">
                <a:cs typeface="Calibri"/>
              </a:rPr>
              <a:t> </a:t>
            </a:r>
            <a:r>
              <a:rPr lang="en-US" spc="-10" dirty="0">
                <a:cs typeface="Calibri"/>
              </a:rPr>
              <a:t>2020</a:t>
            </a:r>
            <a:endParaRPr lang="en-US" dirty="0">
              <a:cs typeface="Calibri"/>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txBox="1"/>
          <p:nvPr/>
        </p:nvSpPr>
        <p:spPr>
          <a:xfrm>
            <a:off x="5317952" y="5644591"/>
            <a:ext cx="4345626" cy="572770"/>
          </a:xfrm>
          <a:prstGeom prst="rect">
            <a:avLst/>
          </a:prstGeom>
        </p:spPr>
        <p:txBody>
          <a:bodyPr vert="horz" wrap="square" lIns="0" tIns="0" rIns="0" bIns="0" rtlCol="0">
            <a:noAutofit/>
          </a:bodyPr>
          <a:lstStyle/>
          <a:p>
            <a:pPr marL="12700" marR="12700">
              <a:lnSpc>
                <a:spcPct val="100000"/>
              </a:lnSpc>
            </a:pPr>
            <a:r>
              <a:rPr lang="en-US" sz="1800" dirty="0">
                <a:latin typeface="Calibri"/>
                <a:cs typeface="Calibri"/>
              </a:rPr>
              <a:t>Exercise Manual – Parts 1 &amp; 2: </a:t>
            </a:r>
            <a:r>
              <a:rPr sz="1800" dirty="0">
                <a:latin typeface="Calibri"/>
                <a:cs typeface="Calibri"/>
              </a:rPr>
              <a:t>D</a:t>
            </a:r>
            <a:r>
              <a:rPr sz="1800" spc="-10" dirty="0">
                <a:latin typeface="Calibri"/>
                <a:cs typeface="Calibri"/>
              </a:rPr>
              <a:t>i</a:t>
            </a:r>
            <a:r>
              <a:rPr sz="1800" spc="-20" dirty="0">
                <a:latin typeface="Calibri"/>
                <a:cs typeface="Calibri"/>
              </a:rPr>
              <a:t>s</a:t>
            </a:r>
            <a:r>
              <a:rPr sz="1800" spc="-10" dirty="0">
                <a:latin typeface="Calibri"/>
                <a:cs typeface="Calibri"/>
              </a:rPr>
              <a:t>t</a:t>
            </a:r>
            <a:r>
              <a:rPr sz="1800" spc="-20" dirty="0">
                <a:latin typeface="Calibri"/>
                <a:cs typeface="Calibri"/>
              </a:rPr>
              <a:t>r</a:t>
            </a:r>
            <a:r>
              <a:rPr sz="1800" spc="-5" dirty="0">
                <a:latin typeface="Calibri"/>
                <a:cs typeface="Calibri"/>
              </a:rPr>
              <a:t>i</a:t>
            </a:r>
            <a:r>
              <a:rPr sz="1800" spc="0" dirty="0">
                <a:latin typeface="Calibri"/>
                <a:cs typeface="Calibri"/>
              </a:rPr>
              <a:t>bu</a:t>
            </a:r>
            <a:r>
              <a:rPr sz="1800" spc="-40" dirty="0">
                <a:latin typeface="Calibri"/>
                <a:cs typeface="Calibri"/>
              </a:rPr>
              <a:t>t</a:t>
            </a:r>
            <a:r>
              <a:rPr sz="1800" spc="-10" dirty="0">
                <a:latin typeface="Calibri"/>
                <a:cs typeface="Calibri"/>
              </a:rPr>
              <a:t>ed</a:t>
            </a:r>
            <a:r>
              <a:rPr sz="1800" spc="25" dirty="0">
                <a:latin typeface="Calibri"/>
                <a:cs typeface="Calibri"/>
              </a:rPr>
              <a:t> </a:t>
            </a:r>
            <a:r>
              <a:rPr sz="1800" spc="-25" dirty="0">
                <a:latin typeface="Calibri"/>
                <a:cs typeface="Calibri"/>
              </a:rPr>
              <a:t>t</a:t>
            </a:r>
            <a:r>
              <a:rPr sz="1800" spc="0" dirty="0">
                <a:latin typeface="Calibri"/>
                <a:cs typeface="Calibri"/>
              </a:rPr>
              <a:t>o</a:t>
            </a:r>
            <a:r>
              <a:rPr sz="1800" spc="10" dirty="0">
                <a:latin typeface="Calibri"/>
                <a:cs typeface="Calibri"/>
              </a:rPr>
              <a:t> </a:t>
            </a:r>
            <a:r>
              <a:rPr sz="1800" spc="-15" dirty="0">
                <a:latin typeface="Calibri"/>
                <a:cs typeface="Calibri"/>
              </a:rPr>
              <a:t>N</a:t>
            </a:r>
            <a:r>
              <a:rPr sz="1800" spc="-35" dirty="0">
                <a:latin typeface="Calibri"/>
                <a:cs typeface="Calibri"/>
              </a:rPr>
              <a:t>E</a:t>
            </a:r>
            <a:r>
              <a:rPr sz="1800" spc="-15" dirty="0">
                <a:latin typeface="Calibri"/>
                <a:cs typeface="Calibri"/>
              </a:rPr>
              <a:t>AMT</a:t>
            </a:r>
            <a:r>
              <a:rPr sz="1800" spc="-40" dirty="0">
                <a:latin typeface="Calibri"/>
                <a:cs typeface="Calibri"/>
              </a:rPr>
              <a:t>W</a:t>
            </a:r>
            <a:r>
              <a:rPr sz="1800" spc="0" dirty="0">
                <a:latin typeface="Calibri"/>
                <a:cs typeface="Calibri"/>
              </a:rPr>
              <a:t>S</a:t>
            </a:r>
            <a:r>
              <a:rPr sz="1800" spc="-5" dirty="0">
                <a:latin typeface="Calibri"/>
                <a:cs typeface="Calibri"/>
              </a:rPr>
              <a:t> </a:t>
            </a:r>
            <a:r>
              <a:rPr sz="1800" spc="-15" dirty="0">
                <a:latin typeface="Calibri"/>
                <a:cs typeface="Calibri"/>
              </a:rPr>
              <a:t>Memb</a:t>
            </a:r>
            <a:r>
              <a:rPr sz="1800" spc="-5" dirty="0">
                <a:latin typeface="Calibri"/>
                <a:cs typeface="Calibri"/>
              </a:rPr>
              <a:t>e</a:t>
            </a:r>
            <a:r>
              <a:rPr sz="1800" spc="-10" dirty="0">
                <a:latin typeface="Calibri"/>
                <a:cs typeface="Calibri"/>
              </a:rPr>
              <a:t>r S</a:t>
            </a:r>
            <a:r>
              <a:rPr sz="1800" spc="-30" dirty="0">
                <a:latin typeface="Calibri"/>
                <a:cs typeface="Calibri"/>
              </a:rPr>
              <a:t>t</a:t>
            </a:r>
            <a:r>
              <a:rPr sz="1800" spc="-15" dirty="0">
                <a:latin typeface="Calibri"/>
                <a:cs typeface="Calibri"/>
              </a:rPr>
              <a:t>a</a:t>
            </a:r>
            <a:r>
              <a:rPr sz="1800" spc="-40" dirty="0">
                <a:latin typeface="Calibri"/>
                <a:cs typeface="Calibri"/>
              </a:rPr>
              <a:t>t</a:t>
            </a:r>
            <a:r>
              <a:rPr sz="1800" spc="-10" dirty="0">
                <a:latin typeface="Calibri"/>
                <a:cs typeface="Calibri"/>
              </a:rPr>
              <a:t>es</a:t>
            </a:r>
            <a:r>
              <a:rPr sz="1800" spc="-5" dirty="0">
                <a:latin typeface="Calibri"/>
                <a:cs typeface="Calibri"/>
              </a:rPr>
              <a:t> on</a:t>
            </a:r>
            <a:r>
              <a:rPr sz="1800" spc="10" dirty="0">
                <a:latin typeface="Calibri"/>
                <a:cs typeface="Calibri"/>
              </a:rPr>
              <a:t> </a:t>
            </a:r>
            <a:r>
              <a:rPr sz="1800" spc="-10" dirty="0">
                <a:latin typeface="Calibri"/>
                <a:cs typeface="Calibri"/>
              </a:rPr>
              <a:t>2</a:t>
            </a:r>
            <a:r>
              <a:rPr lang="en-US" sz="1800" spc="-10" dirty="0">
                <a:latin typeface="Calibri"/>
                <a:cs typeface="Calibri"/>
              </a:rPr>
              <a:t>5</a:t>
            </a:r>
            <a:r>
              <a:rPr lang="en-US" spc="7" baseline="25462" dirty="0">
                <a:latin typeface="Calibri"/>
                <a:cs typeface="Calibri"/>
              </a:rPr>
              <a:t> </a:t>
            </a:r>
            <a:r>
              <a:rPr lang="en-US" sz="1800" spc="0" dirty="0">
                <a:latin typeface="Calibri"/>
                <a:cs typeface="Calibri"/>
              </a:rPr>
              <a:t>January </a:t>
            </a:r>
            <a:r>
              <a:rPr sz="1800" spc="-10" dirty="0">
                <a:latin typeface="Calibri"/>
                <a:cs typeface="Calibri"/>
              </a:rPr>
              <a:t>20</a:t>
            </a:r>
            <a:r>
              <a:rPr lang="en-US" sz="1800" spc="-10" dirty="0">
                <a:latin typeface="Calibri"/>
                <a:cs typeface="Calibri"/>
              </a:rPr>
              <a:t>21</a:t>
            </a:r>
            <a:endParaRPr sz="1800" dirty="0">
              <a:latin typeface="Calibri"/>
              <a:cs typeface="Calibri"/>
            </a:endParaRPr>
          </a:p>
        </p:txBody>
      </p:sp>
      <p:pic>
        <p:nvPicPr>
          <p:cNvPr id="13" name="Picture 12">
            <a:extLst>
              <a:ext uri="{FF2B5EF4-FFF2-40B4-BE49-F238E27FC236}">
                <a16:creationId xmlns:a16="http://schemas.microsoft.com/office/drawing/2014/main" id="{845192C9-41AC-0D47-8984-687118D209A2}"/>
              </a:ext>
            </a:extLst>
          </p:cNvPr>
          <p:cNvPicPr>
            <a:picLocks noChangeAspect="1"/>
          </p:cNvPicPr>
          <p:nvPr/>
        </p:nvPicPr>
        <p:blipFill>
          <a:blip r:embed="rId3"/>
          <a:stretch>
            <a:fillRect/>
          </a:stretch>
        </p:blipFill>
        <p:spPr>
          <a:xfrm>
            <a:off x="84294" y="1786306"/>
            <a:ext cx="2615184" cy="3794334"/>
          </a:xfrm>
          <a:prstGeom prst="rect">
            <a:avLst/>
          </a:prstGeom>
          <a:ln>
            <a:solidFill>
              <a:schemeClr val="accent1"/>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174" y="1786303"/>
            <a:ext cx="2645596" cy="37490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209" y="1786303"/>
            <a:ext cx="2618742" cy="379433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EE2B967E-E653-774C-BEAA-32113A313744}"/>
              </a:ext>
            </a:extLst>
          </p:cNvPr>
          <p:cNvPicPr>
            <a:picLocks noChangeAspect="1"/>
          </p:cNvPicPr>
          <p:nvPr/>
        </p:nvPicPr>
        <p:blipFill>
          <a:blip r:embed="rId6"/>
          <a:stretch>
            <a:fillRect/>
          </a:stretch>
        </p:blipFill>
        <p:spPr>
          <a:xfrm>
            <a:off x="7585380" y="24107"/>
            <a:ext cx="2320620" cy="731520"/>
          </a:xfrm>
          <a:prstGeom prst="rect">
            <a:avLst/>
          </a:prstGeom>
          <a:blipFill>
            <a:blip r:embed="rId7" cstate="print"/>
            <a:stretch>
              <a:fillRect/>
            </a:stretch>
          </a:blipFill>
        </p:spPr>
      </p:pic>
      <p:sp>
        <p:nvSpPr>
          <p:cNvPr id="11" name="Subtitle 2">
            <a:extLst>
              <a:ext uri="{FF2B5EF4-FFF2-40B4-BE49-F238E27FC236}">
                <a16:creationId xmlns:a16="http://schemas.microsoft.com/office/drawing/2014/main" id="{54FCE31B-7A82-E743-A98A-190FEC6B5382}"/>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99215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Preparations </a:t>
            </a:r>
            <a:r>
              <a:rPr sz="4000" u="sng" spc="-155" dirty="0">
                <a:latin typeface="Calibri Light"/>
                <a:cs typeface="Calibri Light"/>
              </a:rPr>
              <a:t>f</a:t>
            </a:r>
            <a:r>
              <a:rPr sz="4000" u="sng" spc="-50" dirty="0">
                <a:latin typeface="Calibri Light"/>
                <a:cs typeface="Calibri Light"/>
              </a:rPr>
              <a:t>o</a:t>
            </a:r>
            <a:r>
              <a:rPr sz="4000" u="sng" spc="-15" dirty="0">
                <a:latin typeface="Calibri Light"/>
                <a:cs typeface="Calibri Light"/>
              </a:rPr>
              <a:t>r</a:t>
            </a:r>
            <a:r>
              <a:rPr sz="4000" u="sng" spc="-125" dirty="0">
                <a:latin typeface="Calibri Light"/>
                <a:cs typeface="Calibri Light"/>
              </a:rPr>
              <a:t> </a:t>
            </a:r>
            <a:r>
              <a:rPr sz="4000" u="sng" spc="-75" dirty="0">
                <a:latin typeface="Calibri Light"/>
                <a:cs typeface="Calibri Light"/>
              </a:rPr>
              <a:t>N</a:t>
            </a:r>
            <a:r>
              <a:rPr sz="4000" u="sng" spc="-105" dirty="0">
                <a:latin typeface="Calibri Light"/>
                <a:cs typeface="Calibri Light"/>
              </a:rPr>
              <a:t>E</a:t>
            </a:r>
            <a:r>
              <a:rPr sz="4000" u="sng" spc="-50" dirty="0">
                <a:latin typeface="Calibri Light"/>
                <a:cs typeface="Calibri Light"/>
              </a:rPr>
              <a:t>A</a:t>
            </a:r>
            <a:r>
              <a:rPr sz="4000" u="sng" spc="-90" dirty="0">
                <a:latin typeface="Calibri Light"/>
                <a:cs typeface="Calibri Light"/>
              </a:rPr>
              <a:t>M</a:t>
            </a:r>
            <a:r>
              <a:rPr sz="4000" u="sng" spc="-225" dirty="0">
                <a:latin typeface="Calibri Light"/>
                <a:cs typeface="Calibri Light"/>
              </a:rPr>
              <a:t>W</a:t>
            </a:r>
            <a:r>
              <a:rPr sz="4000" u="sng" spc="-140" dirty="0">
                <a:latin typeface="Calibri Light"/>
                <a:cs typeface="Calibri Light"/>
              </a:rPr>
              <a:t>a</a:t>
            </a:r>
            <a:r>
              <a:rPr sz="4000" u="sng" spc="-100" dirty="0">
                <a:latin typeface="Calibri Light"/>
                <a:cs typeface="Calibri Light"/>
              </a:rPr>
              <a:t>v</a:t>
            </a:r>
            <a:r>
              <a:rPr sz="4000" u="sng" spc="-65" dirty="0">
                <a:latin typeface="Calibri Light"/>
                <a:cs typeface="Calibri Light"/>
              </a:rPr>
              <a:t>e</a:t>
            </a:r>
            <a:r>
              <a:rPr lang="en-US" sz="4000" u="sng" spc="-75" dirty="0">
                <a:latin typeface="Calibri Light"/>
                <a:cs typeface="Calibri Light"/>
              </a:rPr>
              <a:t>21</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txBox="1"/>
          <p:nvPr/>
        </p:nvSpPr>
        <p:spPr>
          <a:xfrm>
            <a:off x="681038" y="1929841"/>
            <a:ext cx="8543925" cy="3804209"/>
          </a:xfrm>
          <a:prstGeom prst="rect">
            <a:avLst/>
          </a:prstGeom>
        </p:spPr>
        <p:txBody>
          <a:bodyPr vert="horz" wrap="square" lIns="0" tIns="0" rIns="0" bIns="0" rtlCol="0">
            <a:noAutofit/>
          </a:bodyPr>
          <a:lstStyle/>
          <a:p>
            <a:pPr marL="12700" marR="12700" algn="just" defTabSz="457200">
              <a:lnSpc>
                <a:spcPct val="150000"/>
              </a:lnSpc>
            </a:pPr>
            <a:r>
              <a:rPr lang="en-US" b="1" dirty="0" err="1">
                <a:effectLst>
                  <a:outerShdw blurRad="38100" dist="38100" dir="2700000" algn="tl">
                    <a:srgbClr val="000000">
                      <a:alpha val="43137"/>
                    </a:srgbClr>
                  </a:outerShdw>
                </a:effectLst>
                <a:cs typeface="Calibri"/>
              </a:rPr>
              <a:t>NEAMWave</a:t>
            </a:r>
            <a:r>
              <a:rPr lang="en-US" b="1" dirty="0">
                <a:effectLst>
                  <a:outerShdw blurRad="38100" dist="38100" dir="2700000" algn="tl">
                    <a:srgbClr val="000000">
                      <a:alpha val="43137"/>
                    </a:srgbClr>
                  </a:outerShdw>
                </a:effectLst>
                <a:cs typeface="Calibri"/>
              </a:rPr>
              <a:t> Tsunami Exercise Manual </a:t>
            </a:r>
            <a:r>
              <a:rPr lang="en-US" dirty="0">
                <a:cs typeface="Calibri"/>
              </a:rPr>
              <a:t>comprises two parts.</a:t>
            </a:r>
          </a:p>
          <a:p>
            <a:pPr marL="12700" marR="12700" algn="just" defTabSz="457200">
              <a:lnSpc>
                <a:spcPct val="150000"/>
              </a:lnSpc>
            </a:pPr>
            <a:r>
              <a:rPr lang="en-US" dirty="0">
                <a:cs typeface="Calibri"/>
              </a:rPr>
              <a:t>	- </a:t>
            </a:r>
            <a:r>
              <a:rPr lang="en-US" u="sng" dirty="0">
                <a:cs typeface="Calibri"/>
              </a:rPr>
              <a:t>Part 1</a:t>
            </a:r>
            <a:r>
              <a:rPr lang="en-US" dirty="0">
                <a:cs typeface="Calibri"/>
              </a:rPr>
              <a:t> is the </a:t>
            </a:r>
            <a:r>
              <a:rPr lang="en-US" b="1" dirty="0">
                <a:effectLst>
                  <a:outerShdw blurRad="38100" dist="38100" dir="2700000" algn="tl">
                    <a:srgbClr val="000000">
                      <a:alpha val="43137"/>
                    </a:srgbClr>
                  </a:outerShdw>
                </a:effectLst>
                <a:cs typeface="Calibri"/>
              </a:rPr>
              <a:t>Exercise Instructions</a:t>
            </a:r>
            <a:r>
              <a:rPr lang="en-US" dirty="0">
                <a:cs typeface="Calibri"/>
              </a:rPr>
              <a:t>. It is the generic information part of the </a:t>
            </a:r>
            <a:r>
              <a:rPr lang="en-US" dirty="0" err="1">
                <a:cs typeface="Calibri"/>
              </a:rPr>
              <a:t>NEAMWave</a:t>
            </a:r>
            <a:r>
              <a:rPr lang="en-US" dirty="0">
                <a:cs typeface="Calibri"/>
              </a:rPr>
              <a:t> Exercise Manual, containing general and extensive information about the overall activities, the general scope, objectives and concepts, the roles of participants, as well as media arrangements.</a:t>
            </a:r>
          </a:p>
          <a:p>
            <a:pPr marL="12700" marR="12700" algn="just" defTabSz="457200">
              <a:lnSpc>
                <a:spcPct val="150000"/>
              </a:lnSpc>
            </a:pPr>
            <a:r>
              <a:rPr lang="en-US" dirty="0">
                <a:cs typeface="Calibri"/>
              </a:rPr>
              <a:t>	- </a:t>
            </a:r>
            <a:r>
              <a:rPr lang="en-US" u="sng" dirty="0">
                <a:cs typeface="Calibri"/>
              </a:rPr>
              <a:t>Part 2 </a:t>
            </a:r>
            <a:r>
              <a:rPr lang="en-US" dirty="0">
                <a:cs typeface="Calibri"/>
              </a:rPr>
              <a:t>is the </a:t>
            </a:r>
            <a:r>
              <a:rPr lang="en-US" b="1" dirty="0">
                <a:effectLst>
                  <a:outerShdw blurRad="38100" dist="38100" dir="2700000" algn="tl">
                    <a:srgbClr val="000000">
                      <a:alpha val="43137"/>
                    </a:srgbClr>
                  </a:outerShdw>
                </a:effectLst>
                <a:cs typeface="Calibri"/>
              </a:rPr>
              <a:t>Exercise Supplements</a:t>
            </a:r>
            <a:r>
              <a:rPr lang="en-US" dirty="0">
                <a:cs typeface="Calibri"/>
              </a:rPr>
              <a:t>. It contains more specific information about the actual exercise that is going to take place. It details the exercise scenarios in </a:t>
            </a:r>
            <a:r>
              <a:rPr lang="en-US" dirty="0" err="1">
                <a:cs typeface="Calibri"/>
              </a:rPr>
              <a:t>NEAMWave</a:t>
            </a:r>
            <a:r>
              <a:rPr lang="en-US" dirty="0">
                <a:cs typeface="Calibri"/>
              </a:rPr>
              <a:t>, the registration procedures for participation, the contact information of exercise team members, as well as the evaluation procedure of the exercise.</a:t>
            </a:r>
            <a:endParaRPr sz="1800" dirty="0">
              <a:latin typeface="Calibri"/>
              <a:cs typeface="Calibri"/>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6" name="Subtitle 2">
            <a:extLst>
              <a:ext uri="{FF2B5EF4-FFF2-40B4-BE49-F238E27FC236}">
                <a16:creationId xmlns:a16="http://schemas.microsoft.com/office/drawing/2014/main" id="{8CD35310-A2AF-0E44-B1A9-E4AB13C3B1A8}"/>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152043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Preparations </a:t>
            </a:r>
            <a:r>
              <a:rPr sz="4000" u="sng" spc="-155" dirty="0">
                <a:latin typeface="Calibri Light"/>
                <a:cs typeface="Calibri Light"/>
              </a:rPr>
              <a:t>f</a:t>
            </a:r>
            <a:r>
              <a:rPr sz="4000" u="sng" spc="-50" dirty="0">
                <a:latin typeface="Calibri Light"/>
                <a:cs typeface="Calibri Light"/>
              </a:rPr>
              <a:t>o</a:t>
            </a:r>
            <a:r>
              <a:rPr sz="4000" u="sng" spc="-15" dirty="0">
                <a:latin typeface="Calibri Light"/>
                <a:cs typeface="Calibri Light"/>
              </a:rPr>
              <a:t>r</a:t>
            </a:r>
            <a:r>
              <a:rPr sz="4000" u="sng" spc="-125" dirty="0">
                <a:latin typeface="Calibri Light"/>
                <a:cs typeface="Calibri Light"/>
              </a:rPr>
              <a:t> </a:t>
            </a:r>
            <a:r>
              <a:rPr sz="4000" u="sng" spc="-75" dirty="0">
                <a:latin typeface="Calibri Light"/>
                <a:cs typeface="Calibri Light"/>
              </a:rPr>
              <a:t>N</a:t>
            </a:r>
            <a:r>
              <a:rPr sz="4000" u="sng" spc="-105" dirty="0">
                <a:latin typeface="Calibri Light"/>
                <a:cs typeface="Calibri Light"/>
              </a:rPr>
              <a:t>E</a:t>
            </a:r>
            <a:r>
              <a:rPr sz="4000" u="sng" spc="-50" dirty="0">
                <a:latin typeface="Calibri Light"/>
                <a:cs typeface="Calibri Light"/>
              </a:rPr>
              <a:t>A</a:t>
            </a:r>
            <a:r>
              <a:rPr sz="4000" u="sng" spc="-90" dirty="0">
                <a:latin typeface="Calibri Light"/>
                <a:cs typeface="Calibri Light"/>
              </a:rPr>
              <a:t>M</a:t>
            </a:r>
            <a:r>
              <a:rPr sz="4000" u="sng" spc="-225" dirty="0">
                <a:latin typeface="Calibri Light"/>
                <a:cs typeface="Calibri Light"/>
              </a:rPr>
              <a:t>W</a:t>
            </a:r>
            <a:r>
              <a:rPr sz="4000" u="sng" spc="-140" dirty="0">
                <a:latin typeface="Calibri Light"/>
                <a:cs typeface="Calibri Light"/>
              </a:rPr>
              <a:t>a</a:t>
            </a:r>
            <a:r>
              <a:rPr sz="4000" u="sng" spc="-100" dirty="0">
                <a:latin typeface="Calibri Light"/>
                <a:cs typeface="Calibri Light"/>
              </a:rPr>
              <a:t>v</a:t>
            </a:r>
            <a:r>
              <a:rPr sz="4000" u="sng" spc="-65" dirty="0">
                <a:latin typeface="Calibri Light"/>
                <a:cs typeface="Calibri Light"/>
              </a:rPr>
              <a:t>e</a:t>
            </a:r>
            <a:r>
              <a:rPr lang="en-US" sz="4000" u="sng" spc="-75" dirty="0">
                <a:latin typeface="Calibri Light"/>
                <a:cs typeface="Calibri Light"/>
              </a:rPr>
              <a:t>21</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txBox="1"/>
          <p:nvPr/>
        </p:nvSpPr>
        <p:spPr>
          <a:xfrm>
            <a:off x="336909" y="1808679"/>
            <a:ext cx="4271962" cy="449565"/>
          </a:xfrm>
          <a:prstGeom prst="rect">
            <a:avLst/>
          </a:prstGeom>
        </p:spPr>
        <p:txBody>
          <a:bodyPr vert="horz" wrap="square" lIns="0" tIns="0" rIns="0" bIns="0" rtlCol="0">
            <a:noAutofit/>
          </a:bodyPr>
          <a:lstStyle/>
          <a:p>
            <a:pPr marL="12700" marR="12700" algn="just" defTabSz="457200">
              <a:lnSpc>
                <a:spcPct val="150000"/>
              </a:lnSpc>
            </a:pPr>
            <a:r>
              <a:rPr lang="en-US" b="1" dirty="0">
                <a:cs typeface="Calibri"/>
              </a:rPr>
              <a:t>Online forms for Subscription and Evaluation</a:t>
            </a:r>
            <a:endParaRPr sz="1800" dirty="0">
              <a:latin typeface="Calibri"/>
              <a:cs typeface="Calibri"/>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683" y="2511296"/>
            <a:ext cx="4235656" cy="348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871" y="2140256"/>
            <a:ext cx="4895035" cy="422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5530" y="2617828"/>
            <a:ext cx="4892040" cy="284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8343" y="3076548"/>
            <a:ext cx="4892040" cy="295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614569"/>
            <a:ext cx="4892040" cy="29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2">
            <a:extLst>
              <a:ext uri="{FF2B5EF4-FFF2-40B4-BE49-F238E27FC236}">
                <a16:creationId xmlns:a16="http://schemas.microsoft.com/office/drawing/2014/main" id="{37CBE2D3-BC37-C543-A93C-00D53EA897AA}"/>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
        <p:nvSpPr>
          <p:cNvPr id="4" name="TextBox 3">
            <a:extLst>
              <a:ext uri="{FF2B5EF4-FFF2-40B4-BE49-F238E27FC236}">
                <a16:creationId xmlns:a16="http://schemas.microsoft.com/office/drawing/2014/main" id="{F8A8DB63-DD55-C74C-9EC4-4576CF5DE8A0}"/>
              </a:ext>
            </a:extLst>
          </p:cNvPr>
          <p:cNvSpPr txBox="1"/>
          <p:nvPr/>
        </p:nvSpPr>
        <p:spPr>
          <a:xfrm>
            <a:off x="282290" y="6200483"/>
            <a:ext cx="2556662" cy="292388"/>
          </a:xfrm>
          <a:prstGeom prst="rect">
            <a:avLst/>
          </a:prstGeom>
          <a:noFill/>
        </p:spPr>
        <p:txBody>
          <a:bodyPr wrap="none" rtlCol="0">
            <a:spAutoFit/>
          </a:bodyPr>
          <a:lstStyle/>
          <a:p>
            <a:r>
              <a:rPr lang="en-US" sz="1300" i="1" dirty="0"/>
              <a:t>Prepared using </a:t>
            </a:r>
            <a:r>
              <a:rPr lang="en-US" sz="1300" i="1" dirty="0" err="1"/>
              <a:t>Alchemer</a:t>
            </a:r>
            <a:r>
              <a:rPr lang="en-US" sz="1300" i="1" dirty="0"/>
              <a:t> Platform!</a:t>
            </a:r>
          </a:p>
        </p:txBody>
      </p:sp>
    </p:spTree>
    <p:extLst>
      <p:ext uri="{BB962C8B-B14F-4D97-AF65-F5344CB8AC3E}">
        <p14:creationId xmlns:p14="http://schemas.microsoft.com/office/powerpoint/2010/main" val="243480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Effect transition="in" filter="fade">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292937"/>
            <a:ext cx="8543925" cy="1325563"/>
          </a:xfrm>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Preparations </a:t>
            </a:r>
            <a:r>
              <a:rPr sz="4000" u="sng" spc="-155" dirty="0">
                <a:latin typeface="Calibri Light"/>
                <a:cs typeface="Calibri Light"/>
              </a:rPr>
              <a:t>f</a:t>
            </a:r>
            <a:r>
              <a:rPr sz="4000" u="sng" spc="-50" dirty="0">
                <a:latin typeface="Calibri Light"/>
                <a:cs typeface="Calibri Light"/>
              </a:rPr>
              <a:t>o</a:t>
            </a:r>
            <a:r>
              <a:rPr sz="4000" u="sng" spc="-15" dirty="0">
                <a:latin typeface="Calibri Light"/>
                <a:cs typeface="Calibri Light"/>
              </a:rPr>
              <a:t>r</a:t>
            </a:r>
            <a:r>
              <a:rPr sz="4000" u="sng" spc="-125" dirty="0">
                <a:latin typeface="Calibri Light"/>
                <a:cs typeface="Calibri Light"/>
              </a:rPr>
              <a:t> </a:t>
            </a:r>
            <a:r>
              <a:rPr sz="4000" u="sng" spc="-75" dirty="0">
                <a:latin typeface="Calibri Light"/>
                <a:cs typeface="Calibri Light"/>
              </a:rPr>
              <a:t>N</a:t>
            </a:r>
            <a:r>
              <a:rPr sz="4000" u="sng" spc="-105" dirty="0">
                <a:latin typeface="Calibri Light"/>
                <a:cs typeface="Calibri Light"/>
              </a:rPr>
              <a:t>E</a:t>
            </a:r>
            <a:r>
              <a:rPr sz="4000" u="sng" spc="-50" dirty="0">
                <a:latin typeface="Calibri Light"/>
                <a:cs typeface="Calibri Light"/>
              </a:rPr>
              <a:t>A</a:t>
            </a:r>
            <a:r>
              <a:rPr sz="4000" u="sng" spc="-90" dirty="0">
                <a:latin typeface="Calibri Light"/>
                <a:cs typeface="Calibri Light"/>
              </a:rPr>
              <a:t>M</a:t>
            </a:r>
            <a:r>
              <a:rPr sz="4000" u="sng" spc="-225" dirty="0">
                <a:latin typeface="Calibri Light"/>
                <a:cs typeface="Calibri Light"/>
              </a:rPr>
              <a:t>W</a:t>
            </a:r>
            <a:r>
              <a:rPr sz="4000" u="sng" spc="-140" dirty="0">
                <a:latin typeface="Calibri Light"/>
                <a:cs typeface="Calibri Light"/>
              </a:rPr>
              <a:t>a</a:t>
            </a:r>
            <a:r>
              <a:rPr sz="4000" u="sng" spc="-100" dirty="0">
                <a:latin typeface="Calibri Light"/>
                <a:cs typeface="Calibri Light"/>
              </a:rPr>
              <a:t>v</a:t>
            </a:r>
            <a:r>
              <a:rPr sz="4000" u="sng" spc="-65" dirty="0">
                <a:latin typeface="Calibri Light"/>
                <a:cs typeface="Calibri Light"/>
              </a:rPr>
              <a:t>e</a:t>
            </a:r>
            <a:r>
              <a:rPr lang="en-US" sz="4000" u="sng" spc="-75" dirty="0">
                <a:latin typeface="Calibri Light"/>
                <a:cs typeface="Calibri Light"/>
              </a:rPr>
              <a:t>21</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11" name="TextBox 10">
            <a:extLst>
              <a:ext uri="{FF2B5EF4-FFF2-40B4-BE49-F238E27FC236}">
                <a16:creationId xmlns:a16="http://schemas.microsoft.com/office/drawing/2014/main" id="{46F85CA1-85F6-9A4F-AD30-8F1B3C812A29}"/>
              </a:ext>
            </a:extLst>
          </p:cNvPr>
          <p:cNvSpPr txBox="1"/>
          <p:nvPr/>
        </p:nvSpPr>
        <p:spPr>
          <a:xfrm>
            <a:off x="359003" y="1765369"/>
            <a:ext cx="9187993" cy="3046988"/>
          </a:xfrm>
          <a:prstGeom prst="rect">
            <a:avLst/>
          </a:prstGeom>
          <a:noFill/>
        </p:spPr>
        <p:txBody>
          <a:bodyPr wrap="square">
            <a:spAutoFit/>
          </a:bodyPr>
          <a:lstStyle/>
          <a:p>
            <a:pPr marL="285750" indent="-285750">
              <a:buFont typeface="Wingdings" pitchFamily="2" charset="2"/>
              <a:buChar char="Ø"/>
            </a:pPr>
            <a:r>
              <a:rPr lang="en-GB" b="1" dirty="0">
                <a:latin typeface="Arial" panose="020B0604020202020204" pitchFamily="34" charset="0"/>
                <a:ea typeface="Arial" panose="020B0604020202020204" pitchFamily="34" charset="0"/>
              </a:rPr>
              <a:t>14-15 April 2020: </a:t>
            </a:r>
            <a:r>
              <a:rPr lang="en-GB" dirty="0">
                <a:latin typeface="Arial" panose="020B0604020202020204" pitchFamily="34" charset="0"/>
                <a:ea typeface="Arial" panose="020B0604020202020204" pitchFamily="34" charset="0"/>
              </a:rPr>
              <a:t>A preparatory online TT-TE workshop with the participation of NEAMwave21 exercise team members, TSP representatives and the Secretariat.</a:t>
            </a:r>
          </a:p>
          <a:p>
            <a:pPr lvl="1"/>
            <a:endParaRPr lang="en-GB" sz="1000" dirty="0">
              <a:effectLst>
                <a:outerShdw blurRad="38100" dist="38100" dir="2700000" algn="tl">
                  <a:srgbClr val="000000">
                    <a:alpha val="43137"/>
                  </a:srgbClr>
                </a:outerShdw>
              </a:effectLst>
              <a:cs typeface="Calibri"/>
            </a:endParaRPr>
          </a:p>
          <a:p>
            <a:pPr lvl="1"/>
            <a:endParaRPr lang="en-GB" sz="1000" dirty="0">
              <a:effectLst>
                <a:outerShdw blurRad="38100" dist="38100" dir="2700000" algn="tl">
                  <a:srgbClr val="000000">
                    <a:alpha val="43137"/>
                  </a:srgbClr>
                </a:outerShdw>
              </a:effectLst>
              <a:cs typeface="Calibri"/>
            </a:endParaRPr>
          </a:p>
          <a:p>
            <a:pPr marL="285750" indent="-285750">
              <a:buFont typeface="Wingdings" pitchFamily="2" charset="2"/>
              <a:buChar char="Ø"/>
            </a:pPr>
            <a:r>
              <a:rPr lang="en-GB" b="1" dirty="0">
                <a:latin typeface="Arial" panose="020B0604020202020204" pitchFamily="34" charset="0"/>
                <a:ea typeface="Arial" panose="020B0604020202020204" pitchFamily="34" charset="0"/>
              </a:rPr>
              <a:t>17 February 2021: </a:t>
            </a:r>
            <a:r>
              <a:rPr lang="en-GB" dirty="0">
                <a:latin typeface="Arial" panose="020B0604020202020204" pitchFamily="34" charset="0"/>
                <a:ea typeface="Arial" panose="020B0604020202020204" pitchFamily="34" charset="0"/>
              </a:rPr>
              <a:t>an </a:t>
            </a:r>
            <a:r>
              <a:rPr lang="en-GB" sz="1800" dirty="0">
                <a:effectLst/>
                <a:latin typeface="Arial" panose="020B0604020202020204" pitchFamily="34" charset="0"/>
                <a:ea typeface="Arial" panose="020B0604020202020204" pitchFamily="34" charset="0"/>
              </a:rPr>
              <a:t>online meeting hosted by the IOC </a:t>
            </a:r>
            <a:r>
              <a:rPr lang="en-GB" dirty="0">
                <a:latin typeface="Arial" panose="020B0604020202020204" pitchFamily="34" charset="0"/>
                <a:ea typeface="Arial" panose="020B0604020202020204" pitchFamily="34" charset="0"/>
              </a:rPr>
              <a:t>S</a:t>
            </a:r>
            <a:r>
              <a:rPr lang="en-GB" sz="1800" dirty="0">
                <a:effectLst/>
                <a:latin typeface="Arial" panose="020B0604020202020204" pitchFamily="34" charset="0"/>
                <a:ea typeface="Arial" panose="020B0604020202020204" pitchFamily="34" charset="0"/>
              </a:rPr>
              <a:t>ecretariat - discussing the “DG-ECHO participation and Phase C implementation”.</a:t>
            </a:r>
            <a:r>
              <a:rPr lang="en-TR" dirty="0">
                <a:effectLst/>
              </a:rPr>
              <a:t> </a:t>
            </a:r>
          </a:p>
          <a:p>
            <a:endParaRPr lang="en-TR" sz="1000" dirty="0">
              <a:effectLst/>
            </a:endParaRPr>
          </a:p>
          <a:p>
            <a:pPr marL="285750" indent="-285750">
              <a:buFont typeface="Wingdings" pitchFamily="2" charset="2"/>
              <a:buChar char="Ø"/>
            </a:pPr>
            <a:r>
              <a:rPr lang="en-US" b="1" dirty="0">
                <a:latin typeface="Arial" panose="020B0604020202020204" pitchFamily="34" charset="0"/>
              </a:rPr>
              <a:t>19 &amp; 23 February 2021:</a:t>
            </a:r>
            <a:r>
              <a:rPr lang="en-US" dirty="0">
                <a:latin typeface="Arial" panose="020B0604020202020204" pitchFamily="34" charset="0"/>
              </a:rPr>
              <a:t> ERCC online internal training on Tsunamis / NEAMTWS</a:t>
            </a:r>
          </a:p>
          <a:p>
            <a:pPr marL="755650" marR="12700" lvl="1" indent="-285750">
              <a:buFont typeface="Arial" pitchFamily="34" charset="0"/>
              <a:buChar char="•"/>
            </a:pPr>
            <a:r>
              <a:rPr lang="en-US" dirty="0">
                <a:effectLst>
                  <a:outerShdw blurRad="38100" dist="38100" dir="2700000" algn="tl">
                    <a:srgbClr val="000000">
                      <a:alpha val="43137"/>
                    </a:srgbClr>
                  </a:outerShdw>
                </a:effectLst>
                <a:cs typeface="Calibri"/>
              </a:rPr>
              <a:t>Organized by ERCC, supported by IOC and JRC for the preparation of ERCC’s duty officers for Phase C of the exercise.</a:t>
            </a:r>
          </a:p>
          <a:p>
            <a:pPr marL="755650" marR="12700" lvl="1" indent="-285750">
              <a:buFont typeface="Arial" pitchFamily="34" charset="0"/>
              <a:buChar char="•"/>
            </a:pPr>
            <a:r>
              <a:rPr lang="en-US" dirty="0">
                <a:effectLst>
                  <a:outerShdw blurRad="38100" dist="38100" dir="2700000" algn="tl">
                    <a:srgbClr val="000000">
                      <a:alpha val="43137"/>
                    </a:srgbClr>
                  </a:outerShdw>
                </a:effectLst>
                <a:cs typeface="Calibri"/>
              </a:rPr>
              <a:t>The details of Phase C as well as the ways for ERCC to serve as a link between NEAMTWS services and CPAs were discussed.</a:t>
            </a:r>
          </a:p>
        </p:txBody>
      </p:sp>
      <p:sp>
        <p:nvSpPr>
          <p:cNvPr id="15" name="TextBox 14">
            <a:extLst>
              <a:ext uri="{FF2B5EF4-FFF2-40B4-BE49-F238E27FC236}">
                <a16:creationId xmlns:a16="http://schemas.microsoft.com/office/drawing/2014/main" id="{4C8B74D4-5969-314B-B8CC-13A947BA4785}"/>
              </a:ext>
            </a:extLst>
          </p:cNvPr>
          <p:cNvSpPr txBox="1"/>
          <p:nvPr/>
        </p:nvSpPr>
        <p:spPr>
          <a:xfrm>
            <a:off x="359003" y="4812357"/>
            <a:ext cx="9187992" cy="1200329"/>
          </a:xfrm>
          <a:prstGeom prst="rect">
            <a:avLst/>
          </a:prstGeom>
          <a:noFill/>
        </p:spPr>
        <p:txBody>
          <a:bodyPr wrap="square">
            <a:spAutoFit/>
          </a:bodyPr>
          <a:lstStyle/>
          <a:p>
            <a:pPr marL="285750" indent="-285750">
              <a:buFont typeface="Wingdings" pitchFamily="2" charset="2"/>
              <a:buChar char="Ø"/>
            </a:pPr>
            <a:r>
              <a:rPr lang="en-GB" b="1" dirty="0">
                <a:latin typeface="Arial" panose="020B0604020202020204" pitchFamily="34" charset="0"/>
                <a:ea typeface="Arial" panose="020B0604020202020204" pitchFamily="34" charset="0"/>
              </a:rPr>
              <a:t>23 February 2021: </a:t>
            </a:r>
            <a:r>
              <a:rPr lang="en-GB" dirty="0">
                <a:latin typeface="Arial" panose="020B0604020202020204" pitchFamily="34" charset="0"/>
                <a:ea typeface="Arial" panose="020B0604020202020204" pitchFamily="34" charset="0"/>
              </a:rPr>
              <a:t>Email distribution by TT-TE co-chairs to the TSPs including the participants list of NEAMWave21 taken from online subscription forms. </a:t>
            </a:r>
          </a:p>
          <a:p>
            <a:pPr marL="742950" lvl="1" indent="-285750">
              <a:buFont typeface="Arial" panose="020B0604020202020204" pitchFamily="34" charset="0"/>
              <a:buChar char="•"/>
            </a:pPr>
            <a:r>
              <a:rPr lang="en-GB" dirty="0">
                <a:latin typeface="Arial" panose="020B0604020202020204" pitchFamily="34" charset="0"/>
                <a:ea typeface="Arial" panose="020B0604020202020204" pitchFamily="34" charset="0"/>
              </a:rPr>
              <a:t>Requesting TSPs to contact their subscribers and ask their level of participation; to update the contact list of TNCs and TWFPs circulated by the secretariat.</a:t>
            </a:r>
          </a:p>
        </p:txBody>
      </p:sp>
      <p:sp>
        <p:nvSpPr>
          <p:cNvPr id="19" name="Subtitle 2">
            <a:extLst>
              <a:ext uri="{FF2B5EF4-FFF2-40B4-BE49-F238E27FC236}">
                <a16:creationId xmlns:a16="http://schemas.microsoft.com/office/drawing/2014/main" id="{1B7B3C4E-81CC-BA4E-9C44-5664A3EB8CB5}"/>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1746288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Participation </a:t>
            </a:r>
            <a:r>
              <a:rPr lang="en-US" sz="4000" u="sng" spc="-155" dirty="0">
                <a:latin typeface="Calibri Light"/>
                <a:cs typeface="Calibri Light"/>
              </a:rPr>
              <a:t>in numbers</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48" y="1894470"/>
            <a:ext cx="6464188"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50057"/>
          <a:stretch/>
        </p:blipFill>
        <p:spPr bwMode="auto">
          <a:xfrm>
            <a:off x="1420469" y="5462327"/>
            <a:ext cx="2059525" cy="76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7A9E6D6B-C13F-A045-95C3-375B3421E7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9943"/>
          <a:stretch/>
        </p:blipFill>
        <p:spPr bwMode="auto">
          <a:xfrm>
            <a:off x="3644566" y="5446777"/>
            <a:ext cx="2059525" cy="77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hart, pie chart&#10;&#10;Description automatically generated">
            <a:extLst>
              <a:ext uri="{FF2B5EF4-FFF2-40B4-BE49-F238E27FC236}">
                <a16:creationId xmlns:a16="http://schemas.microsoft.com/office/drawing/2014/main" id="{B298766B-E8D1-5644-9CA2-26BD5BB0A2FD}"/>
              </a:ext>
            </a:extLst>
          </p:cNvPr>
          <p:cNvPicPr>
            <a:picLocks noChangeAspect="1"/>
          </p:cNvPicPr>
          <p:nvPr/>
        </p:nvPicPr>
        <p:blipFill>
          <a:blip r:embed="rId7"/>
          <a:stretch>
            <a:fillRect/>
          </a:stretch>
        </p:blipFill>
        <p:spPr>
          <a:xfrm>
            <a:off x="6615836" y="2988203"/>
            <a:ext cx="3290164" cy="2074418"/>
          </a:xfrm>
          <a:prstGeom prst="rect">
            <a:avLst/>
          </a:prstGeom>
        </p:spPr>
      </p:pic>
      <p:sp>
        <p:nvSpPr>
          <p:cNvPr id="11" name="Subtitle 2">
            <a:extLst>
              <a:ext uri="{FF2B5EF4-FFF2-40B4-BE49-F238E27FC236}">
                <a16:creationId xmlns:a16="http://schemas.microsoft.com/office/drawing/2014/main" id="{61CAC3AA-DE51-1341-9503-240FF9E25E95}"/>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366801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5027" rIns="0" bIns="0" rtlCol="0">
            <a:noAutofit/>
          </a:bodyPr>
          <a:lstStyle/>
          <a:p>
            <a:pPr marL="132715" algn="ctr">
              <a:lnSpc>
                <a:spcPct val="100000"/>
              </a:lnSpc>
              <a:tabLst>
                <a:tab pos="7607934" algn="l"/>
              </a:tabLst>
            </a:pPr>
            <a:r>
              <a:rPr lang="en-US" sz="4000" u="sng" spc="-50" dirty="0">
                <a:latin typeface="Calibri Light"/>
                <a:cs typeface="Calibri Light"/>
              </a:rPr>
              <a:t>Participation </a:t>
            </a:r>
            <a:r>
              <a:rPr lang="en-US" sz="4000" u="sng" spc="-155" dirty="0">
                <a:latin typeface="Calibri Light"/>
                <a:cs typeface="Calibri Light"/>
              </a:rPr>
              <a:t>in numbers</a:t>
            </a:r>
            <a:endParaRPr sz="4000" dirty="0">
              <a:latin typeface="Calibri Light"/>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2" name="Picture 11">
            <a:extLst>
              <a:ext uri="{FF2B5EF4-FFF2-40B4-BE49-F238E27FC236}">
                <a16:creationId xmlns:a16="http://schemas.microsoft.com/office/drawing/2014/main" id="{EE2B967E-E653-774C-BEAA-32113A313744}"/>
              </a:ext>
            </a:extLst>
          </p:cNvPr>
          <p:cNvPicPr>
            <a:picLocks noChangeAspect="1"/>
          </p:cNvPicPr>
          <p:nvPr/>
        </p:nvPicPr>
        <p:blipFill>
          <a:blip r:embed="rId3"/>
          <a:stretch>
            <a:fillRect/>
          </a:stretch>
        </p:blipFill>
        <p:spPr>
          <a:xfrm>
            <a:off x="7585380" y="13716"/>
            <a:ext cx="2320620" cy="731520"/>
          </a:xfrm>
          <a:prstGeom prst="rect">
            <a:avLst/>
          </a:prstGeom>
          <a:blipFill>
            <a:blip r:embed="rId4" cstate="print"/>
            <a:stretch>
              <a:fillRect/>
            </a:stretch>
          </a:blipFill>
        </p:spPr>
      </p:pic>
      <p:sp>
        <p:nvSpPr>
          <p:cNvPr id="7" name="object 10"/>
          <p:cNvSpPr txBox="1"/>
          <p:nvPr/>
        </p:nvSpPr>
        <p:spPr>
          <a:xfrm>
            <a:off x="432159" y="1855613"/>
            <a:ext cx="9045216" cy="4619625"/>
          </a:xfrm>
          <a:prstGeom prst="rect">
            <a:avLst/>
          </a:prstGeom>
        </p:spPr>
        <p:txBody>
          <a:bodyPr vert="horz" wrap="square" lIns="0" tIns="0" rIns="0" bIns="0" rtlCol="0">
            <a:noAutofit/>
          </a:bodyPr>
          <a:lstStyle/>
          <a:p>
            <a:pPr marL="298450" marR="12700" indent="-285750" algn="just" defTabSz="457200">
              <a:lnSpc>
                <a:spcPct val="150000"/>
              </a:lnSpc>
              <a:buFontTx/>
              <a:buChar char="-"/>
            </a:pPr>
            <a:r>
              <a:rPr lang="en-US" sz="2000" b="1" dirty="0">
                <a:cs typeface="Calibri"/>
              </a:rPr>
              <a:t>50 Evaluation forms have been received</a:t>
            </a:r>
          </a:p>
          <a:p>
            <a:pPr marL="298450" marR="12700" indent="-285750" algn="just" defTabSz="457200">
              <a:lnSpc>
                <a:spcPct val="150000"/>
              </a:lnSpc>
              <a:buFontTx/>
              <a:buChar char="-"/>
            </a:pPr>
            <a:r>
              <a:rPr lang="en-US" sz="2000" b="1" dirty="0">
                <a:cs typeface="Calibri"/>
              </a:rPr>
              <a:t>Phase A (TSP): 4 Member States</a:t>
            </a:r>
          </a:p>
          <a:p>
            <a:pPr marL="12700" marR="12700" algn="just" defTabSz="457200">
              <a:lnSpc>
                <a:spcPct val="150000"/>
              </a:lnSpc>
            </a:pPr>
            <a:r>
              <a:rPr lang="en-US" sz="2000" dirty="0">
                <a:cs typeface="Calibri"/>
              </a:rPr>
              <a:t>Greece (NOA), Italy (INGV), Portugal (IPMA) &amp; Turkey (KOERI)</a:t>
            </a:r>
          </a:p>
          <a:p>
            <a:pPr marL="298450" marR="12700" indent="-285750" algn="just" defTabSz="457200">
              <a:lnSpc>
                <a:spcPct val="150000"/>
              </a:lnSpc>
              <a:buFontTx/>
              <a:buChar char="-"/>
            </a:pPr>
            <a:r>
              <a:rPr lang="en-US" sz="2000" b="1" dirty="0">
                <a:cs typeface="Calibri"/>
              </a:rPr>
              <a:t>Phase A (TSR): 10 Member States</a:t>
            </a:r>
          </a:p>
          <a:p>
            <a:pPr marL="12700" marR="12700" algn="just" defTabSz="457200">
              <a:lnSpc>
                <a:spcPct val="150000"/>
              </a:lnSpc>
            </a:pPr>
            <a:r>
              <a:rPr lang="en-US" sz="2000" dirty="0">
                <a:cs typeface="Calibri"/>
              </a:rPr>
              <a:t>Denmark, Finland, Germany, Greece, Ireland, Italy, Lebanon, Portugal, Spain &amp; Turkey</a:t>
            </a:r>
          </a:p>
          <a:p>
            <a:pPr marL="298450" marR="12700" indent="-285750" algn="just" defTabSz="457200">
              <a:lnSpc>
                <a:spcPct val="150000"/>
              </a:lnSpc>
              <a:buFontTx/>
              <a:buChar char="-"/>
            </a:pPr>
            <a:r>
              <a:rPr lang="en-US" sz="2000" b="1" dirty="0">
                <a:cs typeface="Calibri"/>
              </a:rPr>
              <a:t>Phase B: 4 Member States</a:t>
            </a:r>
          </a:p>
          <a:p>
            <a:pPr marL="12700" marR="12700" algn="just" defTabSz="457200">
              <a:lnSpc>
                <a:spcPct val="150000"/>
              </a:lnSpc>
            </a:pPr>
            <a:r>
              <a:rPr lang="en-US" sz="2000" dirty="0">
                <a:cs typeface="Calibri"/>
              </a:rPr>
              <a:t>	Denmark, Finland, Italy &amp; Turkey</a:t>
            </a:r>
          </a:p>
          <a:p>
            <a:pPr marL="298450" marR="12700" indent="-285750" algn="just" defTabSz="457200">
              <a:lnSpc>
                <a:spcPct val="150000"/>
              </a:lnSpc>
              <a:buFontTx/>
              <a:buChar char="-"/>
            </a:pPr>
            <a:r>
              <a:rPr lang="en-US" sz="2000" b="1" dirty="0">
                <a:cs typeface="Calibri"/>
              </a:rPr>
              <a:t>Phase C: 4 Member States</a:t>
            </a:r>
          </a:p>
          <a:p>
            <a:pPr marL="12700" marR="12700" algn="just" defTabSz="457200">
              <a:lnSpc>
                <a:spcPct val="150000"/>
              </a:lnSpc>
            </a:pPr>
            <a:r>
              <a:rPr lang="en-US" sz="2000" dirty="0">
                <a:cs typeface="Calibri"/>
              </a:rPr>
              <a:t>	France, Malta, Portugal &amp; Spain</a:t>
            </a:r>
          </a:p>
        </p:txBody>
      </p:sp>
      <p:sp>
        <p:nvSpPr>
          <p:cNvPr id="6" name="Subtitle 2">
            <a:extLst>
              <a:ext uri="{FF2B5EF4-FFF2-40B4-BE49-F238E27FC236}">
                <a16:creationId xmlns:a16="http://schemas.microsoft.com/office/drawing/2014/main" id="{BAFCC3A2-91DB-F846-A0A0-09B85D8DE110}"/>
              </a:ext>
            </a:extLst>
          </p:cNvPr>
          <p:cNvSpPr txBox="1">
            <a:spLocks/>
          </p:cNvSpPr>
          <p:nvPr/>
        </p:nvSpPr>
        <p:spPr>
          <a:xfrm>
            <a:off x="1238250" y="6415399"/>
            <a:ext cx="7429500" cy="4185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t>ICG/NEAMTWS - XVII</a:t>
            </a:r>
            <a:br>
              <a:rPr lang="en-GB" sz="1200" i="1" dirty="0"/>
            </a:br>
            <a:r>
              <a:rPr lang="en-US" sz="1200" i="1" dirty="0"/>
              <a:t>Paris, France, 24–26 November 2021 </a:t>
            </a:r>
          </a:p>
        </p:txBody>
      </p:sp>
    </p:spTree>
    <p:extLst>
      <p:ext uri="{BB962C8B-B14F-4D97-AF65-F5344CB8AC3E}">
        <p14:creationId xmlns:p14="http://schemas.microsoft.com/office/powerpoint/2010/main" val="3242904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7400</TotalTime>
  <Words>2337</Words>
  <Application>Microsoft Macintosh PowerPoint</Application>
  <PresentationFormat>A4 Paper (210x297 mm)</PresentationFormat>
  <Paragraphs>141</Paragraphs>
  <Slides>24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Rounded MT Bold</vt:lpstr>
      <vt:lpstr>Calibri</vt:lpstr>
      <vt:lpstr>Calibri Light</vt:lpstr>
      <vt:lpstr>Wingdings</vt:lpstr>
      <vt:lpstr>Office Theme</vt:lpstr>
      <vt:lpstr>PowerPoint Presentation</vt:lpstr>
      <vt:lpstr>NEAMWave21 Scenarios</vt:lpstr>
      <vt:lpstr>Dates of NEAMWave21</vt:lpstr>
      <vt:lpstr>Announcements for NEAMWave21</vt:lpstr>
      <vt:lpstr>Preparations for NEAMWave21</vt:lpstr>
      <vt:lpstr>Preparations for NEAMWave21</vt:lpstr>
      <vt:lpstr>Preparations for NEAMWave21</vt:lpstr>
      <vt:lpstr>Participation in numbers</vt:lpstr>
      <vt:lpstr>Participation in numbers</vt:lpstr>
      <vt:lpstr>PowerPoint Presentation</vt:lpstr>
      <vt:lpstr>Evaluation of Phase A by TSPs</vt:lpstr>
      <vt:lpstr>Evaluation of Phase A by TWRs</vt:lpstr>
      <vt:lpstr>Evaluation of Phase B</vt:lpstr>
      <vt:lpstr>Evaluation of Phase B</vt:lpstr>
      <vt:lpstr>Evaluation of Phase B</vt:lpstr>
      <vt:lpstr>Evaluation of Phase C</vt:lpstr>
      <vt:lpstr>Evaluation of Phase C</vt:lpstr>
      <vt:lpstr>Evaluation of Phase C by ERCC</vt:lpstr>
      <vt:lpstr>Contact with the Media</vt:lpstr>
      <vt:lpstr>Timeline of NEAMWave21</vt:lpstr>
      <vt:lpstr>Conclusions and Comments</vt:lpstr>
      <vt:lpstr>PowerPoint Presentation</vt:lpstr>
      <vt:lpstr>PowerPoint Presentation</vt:lpstr>
      <vt:lpstr>Many thanks for the contributions of all exercise actors!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PREPARATIONS FOR NEAMWave20</dc:title>
  <dc:subject/>
  <dc:creator>Ceren Ozer Sozdinler</dc:creator>
  <cp:keywords/>
  <dc:description/>
  <cp:lastModifiedBy>Ceren ÖZER SÖZDİNLER</cp:lastModifiedBy>
  <cp:revision>108</cp:revision>
  <dcterms:created xsi:type="dcterms:W3CDTF">2020-04-20T02:04:48Z</dcterms:created>
  <dcterms:modified xsi:type="dcterms:W3CDTF">2021-11-25T08:42:24Z</dcterms:modified>
  <cp:category/>
</cp:coreProperties>
</file>