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7" r:id="rId9"/>
    <p:sldId id="268" r:id="rId10"/>
    <p:sldId id="265" r:id="rId11"/>
    <p:sldId id="266" r:id="rId1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1" d="100"/>
          <a:sy n="61" d="100"/>
        </p:scale>
        <p:origin x="76" y="50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D3DF51-392E-4284-9AA3-5BAED6669338}"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9BC27E18-5121-4E21-A8CE-1082171215E3}">
      <dgm:prSet phldrT="[Text]" custT="1"/>
      <dgm:spPr/>
      <dgm:t>
        <a:bodyPr/>
        <a:lstStyle/>
        <a:p>
          <a:r>
            <a:rPr lang="en-US" sz="1800" dirty="0" smtClean="0"/>
            <a:t>Tsunami Ready Recognized Communities</a:t>
          </a:r>
          <a:endParaRPr lang="en-US" sz="1800" dirty="0"/>
        </a:p>
      </dgm:t>
    </dgm:pt>
    <dgm:pt modelId="{14D63D67-4C47-40E0-B2B1-3571C66D3605}" type="parTrans" cxnId="{F5ADE0E3-507B-43CB-91E6-770474DAABBC}">
      <dgm:prSet/>
      <dgm:spPr/>
      <dgm:t>
        <a:bodyPr/>
        <a:lstStyle/>
        <a:p>
          <a:endParaRPr lang="en-US"/>
        </a:p>
      </dgm:t>
    </dgm:pt>
    <dgm:pt modelId="{E1331F51-F1C4-4C14-85F2-1DCC95ABABD0}" type="sibTrans" cxnId="{F5ADE0E3-507B-43CB-91E6-770474DAABBC}">
      <dgm:prSet/>
      <dgm:spPr/>
      <dgm:t>
        <a:bodyPr/>
        <a:lstStyle/>
        <a:p>
          <a:endParaRPr lang="en-US"/>
        </a:p>
      </dgm:t>
    </dgm:pt>
    <dgm:pt modelId="{66DA7691-1B7E-4154-8BE1-157BEDD8EB13}">
      <dgm:prSet phldrT="[Text]" custT="1"/>
      <dgm:spPr/>
      <dgm:t>
        <a:bodyPr/>
        <a:lstStyle/>
        <a:p>
          <a:r>
            <a:rPr lang="en-US" sz="2000" dirty="0" smtClean="0"/>
            <a:t>Alert Systems</a:t>
          </a:r>
          <a:endParaRPr lang="en-US" sz="2000" dirty="0"/>
        </a:p>
      </dgm:t>
    </dgm:pt>
    <dgm:pt modelId="{1A12A8A4-E020-4387-B509-DFE90936CD24}" type="parTrans" cxnId="{8A9F5D1B-2DA6-414A-961F-EC1902196AF5}">
      <dgm:prSet/>
      <dgm:spPr/>
      <dgm:t>
        <a:bodyPr/>
        <a:lstStyle/>
        <a:p>
          <a:endParaRPr lang="en-US"/>
        </a:p>
      </dgm:t>
    </dgm:pt>
    <dgm:pt modelId="{63540976-BAEA-4516-8330-53318068AAD7}" type="sibTrans" cxnId="{8A9F5D1B-2DA6-414A-961F-EC1902196AF5}">
      <dgm:prSet/>
      <dgm:spPr/>
      <dgm:t>
        <a:bodyPr/>
        <a:lstStyle/>
        <a:p>
          <a:endParaRPr lang="en-US"/>
        </a:p>
      </dgm:t>
    </dgm:pt>
    <dgm:pt modelId="{A00B0153-2A9C-4ED6-BCB9-99BC3A83A96E}">
      <dgm:prSet phldrT="[Text]" custT="1"/>
      <dgm:spPr/>
      <dgm:t>
        <a:bodyPr/>
        <a:lstStyle/>
        <a:p>
          <a:r>
            <a:rPr lang="en-US" sz="2000" dirty="0" smtClean="0"/>
            <a:t>Detection &amp; Monitoring</a:t>
          </a:r>
          <a:endParaRPr lang="en-US" sz="2000" dirty="0"/>
        </a:p>
      </dgm:t>
    </dgm:pt>
    <dgm:pt modelId="{3D0BA7B8-8C33-4E66-8A11-48A95DBCFE7A}" type="parTrans" cxnId="{FFCD7FE2-8F81-48BA-B65D-6CFFCF46466A}">
      <dgm:prSet/>
      <dgm:spPr/>
      <dgm:t>
        <a:bodyPr/>
        <a:lstStyle/>
        <a:p>
          <a:endParaRPr lang="en-US"/>
        </a:p>
      </dgm:t>
    </dgm:pt>
    <dgm:pt modelId="{F35B025C-5154-4A4F-AD20-4F5E350AA23E}" type="sibTrans" cxnId="{FFCD7FE2-8F81-48BA-B65D-6CFFCF46466A}">
      <dgm:prSet/>
      <dgm:spPr/>
      <dgm:t>
        <a:bodyPr/>
        <a:lstStyle/>
        <a:p>
          <a:endParaRPr lang="en-US"/>
        </a:p>
      </dgm:t>
    </dgm:pt>
    <dgm:pt modelId="{D7ABAA02-EEFF-43ED-B1D4-6BC6C9DA77B2}">
      <dgm:prSet phldrT="[Text]"/>
      <dgm:spPr>
        <a:blipFill rotWithShape="0">
          <a:blip xmlns:r="http://schemas.openxmlformats.org/officeDocument/2006/relationships" r:embed="rId1"/>
          <a:stretch>
            <a:fillRect/>
          </a:stretch>
        </a:blipFill>
      </dgm:spPr>
      <dgm:t>
        <a:bodyPr/>
        <a:lstStyle/>
        <a:p>
          <a:endParaRPr lang="en-US" dirty="0"/>
        </a:p>
      </dgm:t>
    </dgm:pt>
    <dgm:pt modelId="{81D8E468-5013-4828-9E57-179B909BD495}" type="sibTrans" cxnId="{28702D3D-695F-4FF0-85C4-97435F8D63BC}">
      <dgm:prSet/>
      <dgm:spPr/>
      <dgm:t>
        <a:bodyPr/>
        <a:lstStyle/>
        <a:p>
          <a:endParaRPr lang="en-US"/>
        </a:p>
      </dgm:t>
    </dgm:pt>
    <dgm:pt modelId="{D2F0AB78-9C9A-4A94-B435-C8F18E93F3F8}" type="parTrans" cxnId="{28702D3D-695F-4FF0-85C4-97435F8D63BC}">
      <dgm:prSet/>
      <dgm:spPr/>
      <dgm:t>
        <a:bodyPr/>
        <a:lstStyle/>
        <a:p>
          <a:endParaRPr lang="en-US"/>
        </a:p>
      </dgm:t>
    </dgm:pt>
    <dgm:pt modelId="{01EB1405-22D7-447C-B962-6C9FBD577670}">
      <dgm:prSet phldrT="[Text]" custT="1"/>
      <dgm:spPr/>
      <dgm:t>
        <a:bodyPr/>
        <a:lstStyle/>
        <a:p>
          <a:r>
            <a:rPr lang="en-US" sz="1800" dirty="0" smtClean="0"/>
            <a:t>Risk Communication Strategies</a:t>
          </a:r>
          <a:endParaRPr lang="en-US" sz="1800" dirty="0"/>
        </a:p>
      </dgm:t>
    </dgm:pt>
    <dgm:pt modelId="{BFE583C7-1787-4D80-86E2-0D0847FAABB7}" type="parTrans" cxnId="{9F19C018-D41F-47C4-A6F9-B79FBFFDC4FA}">
      <dgm:prSet/>
      <dgm:spPr/>
      <dgm:t>
        <a:bodyPr/>
        <a:lstStyle/>
        <a:p>
          <a:endParaRPr lang="en-US"/>
        </a:p>
      </dgm:t>
    </dgm:pt>
    <dgm:pt modelId="{E595DC0C-5095-45C2-9F3F-21073BDAA854}" type="sibTrans" cxnId="{9F19C018-D41F-47C4-A6F9-B79FBFFDC4FA}">
      <dgm:prSet/>
      <dgm:spPr/>
      <dgm:t>
        <a:bodyPr/>
        <a:lstStyle/>
        <a:p>
          <a:endParaRPr lang="en-US"/>
        </a:p>
      </dgm:t>
    </dgm:pt>
    <dgm:pt modelId="{FDA4E63F-59AC-4BB7-8620-2336DDC514BA}" type="pres">
      <dgm:prSet presAssocID="{CED3DF51-392E-4284-9AA3-5BAED6669338}" presName="Name0" presStyleCnt="0">
        <dgm:presLayoutVars>
          <dgm:chMax val="1"/>
          <dgm:chPref val="1"/>
          <dgm:dir/>
          <dgm:resizeHandles/>
        </dgm:presLayoutVars>
      </dgm:prSet>
      <dgm:spPr/>
      <dgm:t>
        <a:bodyPr/>
        <a:lstStyle/>
        <a:p>
          <a:endParaRPr lang="en-US"/>
        </a:p>
      </dgm:t>
    </dgm:pt>
    <dgm:pt modelId="{0FF1D990-C35E-45E8-BE8C-3925D554450A}" type="pres">
      <dgm:prSet presAssocID="{D7ABAA02-EEFF-43ED-B1D4-6BC6C9DA77B2}" presName="Parent" presStyleLbl="node1" presStyleIdx="0" presStyleCnt="2" custScaleX="144300" custScaleY="123050" custLinFactNeighborX="-18788" custLinFactNeighborY="7467">
        <dgm:presLayoutVars>
          <dgm:chMax val="4"/>
          <dgm:chPref val="3"/>
        </dgm:presLayoutVars>
      </dgm:prSet>
      <dgm:spPr/>
      <dgm:t>
        <a:bodyPr/>
        <a:lstStyle/>
        <a:p>
          <a:endParaRPr lang="en-US"/>
        </a:p>
      </dgm:t>
    </dgm:pt>
    <dgm:pt modelId="{AB1F09C5-A3C8-4427-839C-3B934C357C6E}" type="pres">
      <dgm:prSet presAssocID="{01EB1405-22D7-447C-B962-6C9FBD577670}" presName="Accent" presStyleLbl="node1" presStyleIdx="1" presStyleCnt="2"/>
      <dgm:spPr/>
      <dgm:t>
        <a:bodyPr/>
        <a:lstStyle/>
        <a:p>
          <a:endParaRPr lang="en-US"/>
        </a:p>
      </dgm:t>
    </dgm:pt>
    <dgm:pt modelId="{5FF7D63C-E2E5-413D-A40C-0FCBC869FD91}" type="pres">
      <dgm:prSet presAssocID="{01EB1405-22D7-447C-B962-6C9FBD577670}" presName="Image1" presStyleLbl="fgImgPlace1" presStyleIdx="0" presStyleCnt="4" custLinFactNeighborX="-47964" custLinFactNeighborY="-10703"/>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774DBABA-31D1-4CFE-9837-07E1C0551B80}" type="pres">
      <dgm:prSet presAssocID="{01EB1405-22D7-447C-B962-6C9FBD577670}" presName="Child1" presStyleLbl="revTx" presStyleIdx="0" presStyleCnt="4" custScaleY="72625" custLinFactNeighborX="-22858" custLinFactNeighborY="-12378">
        <dgm:presLayoutVars>
          <dgm:chMax val="0"/>
          <dgm:chPref val="0"/>
          <dgm:bulletEnabled val="1"/>
        </dgm:presLayoutVars>
      </dgm:prSet>
      <dgm:spPr/>
      <dgm:t>
        <a:bodyPr/>
        <a:lstStyle/>
        <a:p>
          <a:endParaRPr lang="en-US"/>
        </a:p>
      </dgm:t>
    </dgm:pt>
    <dgm:pt modelId="{4D825CAA-5137-496C-89D2-FA1D9AD80DAE}" type="pres">
      <dgm:prSet presAssocID="{9BC27E18-5121-4E21-A8CE-1082171215E3}" presName="Image2" presStyleCnt="0"/>
      <dgm:spPr/>
    </dgm:pt>
    <dgm:pt modelId="{8A4C771F-A06F-457A-910D-96A2D7401DF6}" type="pres">
      <dgm:prSet presAssocID="{9BC27E18-5121-4E21-A8CE-1082171215E3}" presName="Image" presStyleLbl="fgImgPlace1" presStyleIdx="1" presStyleCnt="4" custScaleX="136587" custScaleY="102566" custLinFactY="100000" custLinFactNeighborX="-60464" custLinFactNeighborY="112242"/>
      <dgm:spPr>
        <a:blipFill rotWithShape="1">
          <a:blip xmlns:r="http://schemas.openxmlformats.org/officeDocument/2006/relationships" r:embed="rId3"/>
          <a:stretch>
            <a:fillRect/>
          </a:stretch>
        </a:blipFill>
      </dgm:spPr>
      <dgm:t>
        <a:bodyPr/>
        <a:lstStyle/>
        <a:p>
          <a:endParaRPr lang="en-US"/>
        </a:p>
      </dgm:t>
    </dgm:pt>
    <dgm:pt modelId="{08E1232B-0F8E-4650-9302-483CE722C744}" type="pres">
      <dgm:prSet presAssocID="{9BC27E18-5121-4E21-A8CE-1082171215E3}" presName="Child2" presStyleLbl="revTx" presStyleIdx="1" presStyleCnt="4" custLinFactY="100000" custLinFactNeighborX="-19540" custLinFactNeighborY="128334">
        <dgm:presLayoutVars>
          <dgm:chMax val="0"/>
          <dgm:chPref val="0"/>
          <dgm:bulletEnabled val="1"/>
        </dgm:presLayoutVars>
      </dgm:prSet>
      <dgm:spPr/>
      <dgm:t>
        <a:bodyPr/>
        <a:lstStyle/>
        <a:p>
          <a:endParaRPr lang="en-US"/>
        </a:p>
      </dgm:t>
    </dgm:pt>
    <dgm:pt modelId="{14DB7DC7-024C-435C-BB2A-F2D46BDD856A}" type="pres">
      <dgm:prSet presAssocID="{66DA7691-1B7E-4154-8BE1-157BEDD8EB13}" presName="Image3" presStyleCnt="0"/>
      <dgm:spPr/>
    </dgm:pt>
    <dgm:pt modelId="{23C27A23-FDB7-45C4-A5FC-BA4236AA84A9}" type="pres">
      <dgm:prSet presAssocID="{66DA7691-1B7E-4154-8BE1-157BEDD8EB13}" presName="Image" presStyleLbl="fgImgPlace1" presStyleIdx="2" presStyleCnt="4" custScaleX="107695" custScaleY="94239" custLinFactNeighborX="14002" custLinFactNeighborY="-27541"/>
      <dgm:spPr>
        <a:blipFill rotWithShape="1">
          <a:blip xmlns:r="http://schemas.openxmlformats.org/officeDocument/2006/relationships" r:embed="rId4"/>
          <a:stretch>
            <a:fillRect/>
          </a:stretch>
        </a:blipFill>
      </dgm:spPr>
      <dgm:t>
        <a:bodyPr/>
        <a:lstStyle/>
        <a:p>
          <a:endParaRPr lang="en-US"/>
        </a:p>
      </dgm:t>
    </dgm:pt>
    <dgm:pt modelId="{2BD371A1-CE83-48EC-BEFE-47BC8C5F6D70}" type="pres">
      <dgm:prSet presAssocID="{66DA7691-1B7E-4154-8BE1-157BEDD8EB13}" presName="Child3" presStyleLbl="revTx" presStyleIdx="2" presStyleCnt="4" custLinFactNeighborX="11120" custLinFactNeighborY="-29407">
        <dgm:presLayoutVars>
          <dgm:chMax val="0"/>
          <dgm:chPref val="0"/>
          <dgm:bulletEnabled val="1"/>
        </dgm:presLayoutVars>
      </dgm:prSet>
      <dgm:spPr/>
      <dgm:t>
        <a:bodyPr/>
        <a:lstStyle/>
        <a:p>
          <a:endParaRPr lang="en-US"/>
        </a:p>
      </dgm:t>
    </dgm:pt>
    <dgm:pt modelId="{E41394DF-AD15-401A-9807-B1C1211202E5}" type="pres">
      <dgm:prSet presAssocID="{A00B0153-2A9C-4ED6-BCB9-99BC3A83A96E}" presName="Image4" presStyleCnt="0"/>
      <dgm:spPr/>
    </dgm:pt>
    <dgm:pt modelId="{7A628D7F-6336-4C6C-9E37-C2853E0B4553}" type="pres">
      <dgm:prSet presAssocID="{A00B0153-2A9C-4ED6-BCB9-99BC3A83A96E}" presName="Image" presStyleLbl="fgImgPlace1" presStyleIdx="3" presStyleCnt="4" custLinFactY="-100000" custLinFactNeighborX="68638" custLinFactNeighborY="-143180"/>
      <dgm:spPr>
        <a:blipFill rotWithShape="1">
          <a:blip xmlns:r="http://schemas.openxmlformats.org/officeDocument/2006/relationships" r:embed="rId5"/>
          <a:stretch>
            <a:fillRect/>
          </a:stretch>
        </a:blipFill>
      </dgm:spPr>
      <dgm:t>
        <a:bodyPr/>
        <a:lstStyle/>
        <a:p>
          <a:endParaRPr lang="en-US"/>
        </a:p>
      </dgm:t>
    </dgm:pt>
    <dgm:pt modelId="{CE2C614F-8D43-4C2D-8371-A49DA7723C26}" type="pres">
      <dgm:prSet presAssocID="{A00B0153-2A9C-4ED6-BCB9-99BC3A83A96E}" presName="Child4" presStyleLbl="revTx" presStyleIdx="3" presStyleCnt="4" custLinFactY="-100000" custLinFactNeighborX="48187" custLinFactNeighborY="-158905">
        <dgm:presLayoutVars>
          <dgm:chMax val="0"/>
          <dgm:chPref val="0"/>
          <dgm:bulletEnabled val="1"/>
        </dgm:presLayoutVars>
      </dgm:prSet>
      <dgm:spPr/>
      <dgm:t>
        <a:bodyPr/>
        <a:lstStyle/>
        <a:p>
          <a:endParaRPr lang="en-US"/>
        </a:p>
      </dgm:t>
    </dgm:pt>
  </dgm:ptLst>
  <dgm:cxnLst>
    <dgm:cxn modelId="{1E3407B3-2349-4595-93DA-AE0CF5C48917}" type="presOf" srcId="{01EB1405-22D7-447C-B962-6C9FBD577670}" destId="{774DBABA-31D1-4CFE-9837-07E1C0551B80}" srcOrd="0" destOrd="0" presId="urn:microsoft.com/office/officeart/2011/layout/RadialPictureList"/>
    <dgm:cxn modelId="{274DCE79-D3FD-4B27-AD1C-7F8FE360438D}" type="presOf" srcId="{9BC27E18-5121-4E21-A8CE-1082171215E3}" destId="{08E1232B-0F8E-4650-9302-483CE722C744}" srcOrd="0" destOrd="0" presId="urn:microsoft.com/office/officeart/2011/layout/RadialPictureList"/>
    <dgm:cxn modelId="{5B6EF564-5129-438F-A322-EB26C04F40A9}" type="presOf" srcId="{CED3DF51-392E-4284-9AA3-5BAED6669338}" destId="{FDA4E63F-59AC-4BB7-8620-2336DDC514BA}" srcOrd="0" destOrd="0" presId="urn:microsoft.com/office/officeart/2011/layout/RadialPictureList"/>
    <dgm:cxn modelId="{28702D3D-695F-4FF0-85C4-97435F8D63BC}" srcId="{CED3DF51-392E-4284-9AA3-5BAED6669338}" destId="{D7ABAA02-EEFF-43ED-B1D4-6BC6C9DA77B2}" srcOrd="0" destOrd="0" parTransId="{D2F0AB78-9C9A-4A94-B435-C8F18E93F3F8}" sibTransId="{81D8E468-5013-4828-9E57-179B909BD495}"/>
    <dgm:cxn modelId="{F5ADE0E3-507B-43CB-91E6-770474DAABBC}" srcId="{D7ABAA02-EEFF-43ED-B1D4-6BC6C9DA77B2}" destId="{9BC27E18-5121-4E21-A8CE-1082171215E3}" srcOrd="1" destOrd="0" parTransId="{14D63D67-4C47-40E0-B2B1-3571C66D3605}" sibTransId="{E1331F51-F1C4-4C14-85F2-1DCC95ABABD0}"/>
    <dgm:cxn modelId="{9F19C018-D41F-47C4-A6F9-B79FBFFDC4FA}" srcId="{D7ABAA02-EEFF-43ED-B1D4-6BC6C9DA77B2}" destId="{01EB1405-22D7-447C-B962-6C9FBD577670}" srcOrd="0" destOrd="0" parTransId="{BFE583C7-1787-4D80-86E2-0D0847FAABB7}" sibTransId="{E595DC0C-5095-45C2-9F3F-21073BDAA854}"/>
    <dgm:cxn modelId="{A69CE7ED-7EF9-49FF-A04B-A58AEA704527}" type="presOf" srcId="{66DA7691-1B7E-4154-8BE1-157BEDD8EB13}" destId="{2BD371A1-CE83-48EC-BEFE-47BC8C5F6D70}" srcOrd="0" destOrd="0" presId="urn:microsoft.com/office/officeart/2011/layout/RadialPictureList"/>
    <dgm:cxn modelId="{8A9F5D1B-2DA6-414A-961F-EC1902196AF5}" srcId="{D7ABAA02-EEFF-43ED-B1D4-6BC6C9DA77B2}" destId="{66DA7691-1B7E-4154-8BE1-157BEDD8EB13}" srcOrd="2" destOrd="0" parTransId="{1A12A8A4-E020-4387-B509-DFE90936CD24}" sibTransId="{63540976-BAEA-4516-8330-53318068AAD7}"/>
    <dgm:cxn modelId="{AAF62D3B-7A53-443D-8177-4B90A506B49A}" type="presOf" srcId="{D7ABAA02-EEFF-43ED-B1D4-6BC6C9DA77B2}" destId="{0FF1D990-C35E-45E8-BE8C-3925D554450A}" srcOrd="0" destOrd="0" presId="urn:microsoft.com/office/officeart/2011/layout/RadialPictureList"/>
    <dgm:cxn modelId="{6A1DE490-420F-4A03-92D9-1C2D9B4EC4AB}" type="presOf" srcId="{A00B0153-2A9C-4ED6-BCB9-99BC3A83A96E}" destId="{CE2C614F-8D43-4C2D-8371-A49DA7723C26}" srcOrd="0" destOrd="0" presId="urn:microsoft.com/office/officeart/2011/layout/RadialPictureList"/>
    <dgm:cxn modelId="{FFCD7FE2-8F81-48BA-B65D-6CFFCF46466A}" srcId="{D7ABAA02-EEFF-43ED-B1D4-6BC6C9DA77B2}" destId="{A00B0153-2A9C-4ED6-BCB9-99BC3A83A96E}" srcOrd="3" destOrd="0" parTransId="{3D0BA7B8-8C33-4E66-8A11-48A95DBCFE7A}" sibTransId="{F35B025C-5154-4A4F-AD20-4F5E350AA23E}"/>
    <dgm:cxn modelId="{203FFB53-B2A5-4048-A6E7-B768E85E6E35}" type="presParOf" srcId="{FDA4E63F-59AC-4BB7-8620-2336DDC514BA}" destId="{0FF1D990-C35E-45E8-BE8C-3925D554450A}" srcOrd="0" destOrd="0" presId="urn:microsoft.com/office/officeart/2011/layout/RadialPictureList"/>
    <dgm:cxn modelId="{21368BAE-2EC9-4428-B4D4-0427A8181B82}" type="presParOf" srcId="{FDA4E63F-59AC-4BB7-8620-2336DDC514BA}" destId="{AB1F09C5-A3C8-4427-839C-3B934C357C6E}" srcOrd="1" destOrd="0" presId="urn:microsoft.com/office/officeart/2011/layout/RadialPictureList"/>
    <dgm:cxn modelId="{6B19143A-FB53-4369-B3B7-5B7B78B3A1E1}" type="presParOf" srcId="{FDA4E63F-59AC-4BB7-8620-2336DDC514BA}" destId="{5FF7D63C-E2E5-413D-A40C-0FCBC869FD91}" srcOrd="2" destOrd="0" presId="urn:microsoft.com/office/officeart/2011/layout/RadialPictureList"/>
    <dgm:cxn modelId="{1607D0D1-E398-4379-80BE-5F8D3BAC6212}" type="presParOf" srcId="{FDA4E63F-59AC-4BB7-8620-2336DDC514BA}" destId="{774DBABA-31D1-4CFE-9837-07E1C0551B80}" srcOrd="3" destOrd="0" presId="urn:microsoft.com/office/officeart/2011/layout/RadialPictureList"/>
    <dgm:cxn modelId="{88519C2D-F30A-4497-954C-2319E411B1C8}" type="presParOf" srcId="{FDA4E63F-59AC-4BB7-8620-2336DDC514BA}" destId="{4D825CAA-5137-496C-89D2-FA1D9AD80DAE}" srcOrd="4" destOrd="0" presId="urn:microsoft.com/office/officeart/2011/layout/RadialPictureList"/>
    <dgm:cxn modelId="{C8613989-3EC1-4D3D-97C0-E75136ED92F1}" type="presParOf" srcId="{4D825CAA-5137-496C-89D2-FA1D9AD80DAE}" destId="{8A4C771F-A06F-457A-910D-96A2D7401DF6}" srcOrd="0" destOrd="0" presId="urn:microsoft.com/office/officeart/2011/layout/RadialPictureList"/>
    <dgm:cxn modelId="{3BE85A8A-9930-4B46-AB96-0039F93F3825}" type="presParOf" srcId="{FDA4E63F-59AC-4BB7-8620-2336DDC514BA}" destId="{08E1232B-0F8E-4650-9302-483CE722C744}" srcOrd="5" destOrd="0" presId="urn:microsoft.com/office/officeart/2011/layout/RadialPictureList"/>
    <dgm:cxn modelId="{6CBCD885-4D66-47A4-B131-B3F1F7394E86}" type="presParOf" srcId="{FDA4E63F-59AC-4BB7-8620-2336DDC514BA}" destId="{14DB7DC7-024C-435C-BB2A-F2D46BDD856A}" srcOrd="6" destOrd="0" presId="urn:microsoft.com/office/officeart/2011/layout/RadialPictureList"/>
    <dgm:cxn modelId="{6230E4D8-0BBC-42F2-97F5-9E18AD4F3BCC}" type="presParOf" srcId="{14DB7DC7-024C-435C-BB2A-F2D46BDD856A}" destId="{23C27A23-FDB7-45C4-A5FC-BA4236AA84A9}" srcOrd="0" destOrd="0" presId="urn:microsoft.com/office/officeart/2011/layout/RadialPictureList"/>
    <dgm:cxn modelId="{5D2D2164-B1ED-4AA4-80D8-99F1FF929C72}" type="presParOf" srcId="{FDA4E63F-59AC-4BB7-8620-2336DDC514BA}" destId="{2BD371A1-CE83-48EC-BEFE-47BC8C5F6D70}" srcOrd="7" destOrd="0" presId="urn:microsoft.com/office/officeart/2011/layout/RadialPictureList"/>
    <dgm:cxn modelId="{0AA276C8-0602-41DE-AC26-8D711E0E4D95}" type="presParOf" srcId="{FDA4E63F-59AC-4BB7-8620-2336DDC514BA}" destId="{E41394DF-AD15-401A-9807-B1C1211202E5}" srcOrd="8" destOrd="0" presId="urn:microsoft.com/office/officeart/2011/layout/RadialPictureList"/>
    <dgm:cxn modelId="{456DB618-D107-4BB1-A96F-F76F84943CCA}" type="presParOf" srcId="{E41394DF-AD15-401A-9807-B1C1211202E5}" destId="{7A628D7F-6336-4C6C-9E37-C2853E0B4553}" srcOrd="0" destOrd="0" presId="urn:microsoft.com/office/officeart/2011/layout/RadialPictureList"/>
    <dgm:cxn modelId="{34657F9C-8FEF-4A75-97D7-EDC739FD3D45}" type="presParOf" srcId="{FDA4E63F-59AC-4BB7-8620-2336DDC514BA}" destId="{CE2C614F-8D43-4C2D-8371-A49DA7723C26}"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8031CF-934F-4FBC-9250-CB8054A1FCB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7BCF0F2-E74D-411F-B4C0-7F346783B08A}">
      <dgm:prSet phldrT="[Text]"/>
      <dgm:spPr/>
      <dgm:t>
        <a:bodyPr/>
        <a:lstStyle/>
        <a:p>
          <a:r>
            <a:rPr lang="en-GB" dirty="0" smtClean="0">
              <a:ea typeface="Times New Roman" panose="02020603050405020304" pitchFamily="18" charset="0"/>
              <a:cs typeface="Calibri" panose="020F0502020204030204" pitchFamily="34" charset="0"/>
            </a:rPr>
            <a:t> Tsunami Ready pilot programmes based on standards and guidelines developed and adopted by the ICG/NEAMTWS</a:t>
          </a:r>
          <a:endParaRPr lang="en-US" dirty="0"/>
        </a:p>
      </dgm:t>
    </dgm:pt>
    <dgm:pt modelId="{F112D45E-D769-4D81-B260-9995749CAE49}" type="parTrans" cxnId="{0DB8A67F-2D10-4C5B-B2EE-5A991ECDA267}">
      <dgm:prSet/>
      <dgm:spPr/>
      <dgm:t>
        <a:bodyPr/>
        <a:lstStyle/>
        <a:p>
          <a:endParaRPr lang="en-US"/>
        </a:p>
      </dgm:t>
    </dgm:pt>
    <dgm:pt modelId="{3DA81D3C-3B67-4E91-B11E-4FBE94E5B7DF}" type="sibTrans" cxnId="{0DB8A67F-2D10-4C5B-B2EE-5A991ECDA267}">
      <dgm:prSet/>
      <dgm:spPr/>
      <dgm:t>
        <a:bodyPr/>
        <a:lstStyle/>
        <a:p>
          <a:endParaRPr lang="en-US"/>
        </a:p>
      </dgm:t>
    </dgm:pt>
    <dgm:pt modelId="{47222981-28A1-4989-8EB1-40F92E08BEE9}">
      <dgm:prSet phldrT="[Text]"/>
      <dgm:spPr/>
      <dgm:t>
        <a:bodyPr/>
        <a:lstStyle/>
        <a:p>
          <a:r>
            <a:rPr lang="en-GB" dirty="0" smtClean="0">
              <a:ea typeface="Times New Roman" panose="02020603050405020304" pitchFamily="18" charset="0"/>
              <a:cs typeface="Calibri" panose="020F0502020204030204" pitchFamily="34" charset="0"/>
            </a:rPr>
            <a:t>Understanding and communication of tsunami and other sea-level related risk in selected communities enhanced.</a:t>
          </a:r>
          <a:endParaRPr lang="en-US" dirty="0"/>
        </a:p>
      </dgm:t>
    </dgm:pt>
    <dgm:pt modelId="{F8B84FF4-AAFE-4927-9E7C-E38699E4010E}" type="parTrans" cxnId="{0C558458-F4E4-42EF-9A80-20E009E6AD50}">
      <dgm:prSet/>
      <dgm:spPr/>
      <dgm:t>
        <a:bodyPr/>
        <a:lstStyle/>
        <a:p>
          <a:endParaRPr lang="en-US"/>
        </a:p>
      </dgm:t>
    </dgm:pt>
    <dgm:pt modelId="{E7A1AF63-C3AA-4E01-A9B3-85EC3255C77A}" type="sibTrans" cxnId="{0C558458-F4E4-42EF-9A80-20E009E6AD50}">
      <dgm:prSet/>
      <dgm:spPr/>
      <dgm:t>
        <a:bodyPr/>
        <a:lstStyle/>
        <a:p>
          <a:endParaRPr lang="en-US"/>
        </a:p>
      </dgm:t>
    </dgm:pt>
    <dgm:pt modelId="{2426A912-8B44-42DE-B358-5B0EB8793016}">
      <dgm:prSet phldrT="[Text]"/>
      <dgm:spPr/>
      <dgm:t>
        <a:bodyPr/>
        <a:lstStyle/>
        <a:p>
          <a:r>
            <a:rPr lang="en-GB" dirty="0" smtClean="0">
              <a:ea typeface="Times New Roman" panose="02020603050405020304" pitchFamily="18" charset="0"/>
              <a:cs typeface="Calibri" panose="020F0502020204030204" pitchFamily="34" charset="0"/>
            </a:rPr>
            <a:t>Selected coastal communities are better prepared to respond to SL-related hazards </a:t>
          </a:r>
          <a:endParaRPr lang="en-US" dirty="0"/>
        </a:p>
      </dgm:t>
    </dgm:pt>
    <dgm:pt modelId="{5A3FDBFA-A3CF-4253-9E4B-97326BDB32C5}" type="parTrans" cxnId="{764A560A-13B0-4DC4-857F-E35D377B53D8}">
      <dgm:prSet/>
      <dgm:spPr/>
      <dgm:t>
        <a:bodyPr/>
        <a:lstStyle/>
        <a:p>
          <a:endParaRPr lang="en-US"/>
        </a:p>
      </dgm:t>
    </dgm:pt>
    <dgm:pt modelId="{4F7C8C26-7BE8-4B1D-9637-15BF68123E09}" type="sibTrans" cxnId="{764A560A-13B0-4DC4-857F-E35D377B53D8}">
      <dgm:prSet/>
      <dgm:spPr/>
      <dgm:t>
        <a:bodyPr/>
        <a:lstStyle/>
        <a:p>
          <a:endParaRPr lang="en-US"/>
        </a:p>
      </dgm:t>
    </dgm:pt>
    <dgm:pt modelId="{184505A4-7D50-4C0C-9ACE-E9241F2BBE39}">
      <dgm:prSet phldrT="[Text]"/>
      <dgm:spPr/>
      <dgm:t>
        <a:bodyPr/>
        <a:lstStyle/>
        <a:p>
          <a:r>
            <a:rPr lang="en-GB" dirty="0" smtClean="0">
              <a:ea typeface="Times New Roman" panose="02020603050405020304" pitchFamily="18" charset="0"/>
              <a:cs typeface="Calibri" panose="020F0502020204030204" pitchFamily="34" charset="0"/>
            </a:rPr>
            <a:t>Access to near real time detection and alert technology to provide early warning of rapid onset sea level-related hazards</a:t>
          </a:r>
          <a:endParaRPr lang="en-US" dirty="0"/>
        </a:p>
      </dgm:t>
    </dgm:pt>
    <dgm:pt modelId="{F7EE1EAC-D789-42E7-88DB-712AF854DE25}" type="parTrans" cxnId="{90124F47-1C40-4E9D-AFD5-523D33083B6D}">
      <dgm:prSet/>
      <dgm:spPr/>
      <dgm:t>
        <a:bodyPr/>
        <a:lstStyle/>
        <a:p>
          <a:endParaRPr lang="en-US"/>
        </a:p>
      </dgm:t>
    </dgm:pt>
    <dgm:pt modelId="{E0FA266E-DB4C-4F40-B91C-CD7CE451C11F}" type="sibTrans" cxnId="{90124F47-1C40-4E9D-AFD5-523D33083B6D}">
      <dgm:prSet/>
      <dgm:spPr/>
      <dgm:t>
        <a:bodyPr/>
        <a:lstStyle/>
        <a:p>
          <a:endParaRPr lang="en-US"/>
        </a:p>
      </dgm:t>
    </dgm:pt>
    <dgm:pt modelId="{AD0870BF-B960-4FEC-B0E2-E8D6C4D64131}">
      <dgm:prSet/>
      <dgm:spPr/>
      <dgm:t>
        <a:bodyPr/>
        <a:lstStyle/>
        <a:p>
          <a:r>
            <a:rPr lang="en-GB" dirty="0" smtClean="0">
              <a:ea typeface="Times New Roman" panose="02020603050405020304" pitchFamily="18" charset="0"/>
              <a:cs typeface="Calibri" panose="020F0502020204030204" pitchFamily="34" charset="0"/>
            </a:rPr>
            <a:t>Longer term sustainability of the Inexpensive Device for Sea Level (IDSL) network to provide early warning of rapid onset sea level-related hazards in NEAMTWS countries enhanced</a:t>
          </a:r>
          <a:endParaRPr lang="fr-FR" dirty="0"/>
        </a:p>
      </dgm:t>
    </dgm:pt>
    <dgm:pt modelId="{723DBDF6-7044-480A-89BE-7C0A18D47CBD}" type="parTrans" cxnId="{065D6DBA-8864-4EFB-BB40-CB6A4BF6AE97}">
      <dgm:prSet/>
      <dgm:spPr/>
      <dgm:t>
        <a:bodyPr/>
        <a:lstStyle/>
        <a:p>
          <a:endParaRPr lang="en-US"/>
        </a:p>
      </dgm:t>
    </dgm:pt>
    <dgm:pt modelId="{BC3FA194-AD19-4151-BC56-AF72E0561BBD}" type="sibTrans" cxnId="{065D6DBA-8864-4EFB-BB40-CB6A4BF6AE97}">
      <dgm:prSet/>
      <dgm:spPr/>
      <dgm:t>
        <a:bodyPr/>
        <a:lstStyle/>
        <a:p>
          <a:endParaRPr lang="en-US"/>
        </a:p>
      </dgm:t>
    </dgm:pt>
    <dgm:pt modelId="{F12F9DF8-259A-4B83-A156-31E8D97E6EE7}" type="pres">
      <dgm:prSet presAssocID="{A98031CF-934F-4FBC-9250-CB8054A1FCBE}" presName="Name0" presStyleCnt="0">
        <dgm:presLayoutVars>
          <dgm:chMax val="7"/>
          <dgm:chPref val="7"/>
          <dgm:dir/>
        </dgm:presLayoutVars>
      </dgm:prSet>
      <dgm:spPr/>
    </dgm:pt>
    <dgm:pt modelId="{78B3F3D7-D340-46E2-B417-7F9F8E59B9C4}" type="pres">
      <dgm:prSet presAssocID="{A98031CF-934F-4FBC-9250-CB8054A1FCBE}" presName="Name1" presStyleCnt="0"/>
      <dgm:spPr/>
    </dgm:pt>
    <dgm:pt modelId="{D46DB440-8139-4D71-BE9A-685F11B9AF3F}" type="pres">
      <dgm:prSet presAssocID="{A98031CF-934F-4FBC-9250-CB8054A1FCBE}" presName="cycle" presStyleCnt="0"/>
      <dgm:spPr/>
    </dgm:pt>
    <dgm:pt modelId="{32959D4C-EF0B-405A-90BE-40345C9659A0}" type="pres">
      <dgm:prSet presAssocID="{A98031CF-934F-4FBC-9250-CB8054A1FCBE}" presName="srcNode" presStyleLbl="node1" presStyleIdx="0" presStyleCnt="5"/>
      <dgm:spPr/>
    </dgm:pt>
    <dgm:pt modelId="{DFA01A83-675F-4DA9-981A-DDC1460F3DEC}" type="pres">
      <dgm:prSet presAssocID="{A98031CF-934F-4FBC-9250-CB8054A1FCBE}" presName="conn" presStyleLbl="parChTrans1D2" presStyleIdx="0" presStyleCnt="1"/>
      <dgm:spPr/>
    </dgm:pt>
    <dgm:pt modelId="{99D7998F-067E-4A42-B7C8-915345D9219B}" type="pres">
      <dgm:prSet presAssocID="{A98031CF-934F-4FBC-9250-CB8054A1FCBE}" presName="extraNode" presStyleLbl="node1" presStyleIdx="0" presStyleCnt="5"/>
      <dgm:spPr/>
    </dgm:pt>
    <dgm:pt modelId="{71CE9DD7-3229-452A-B44C-8A479F832062}" type="pres">
      <dgm:prSet presAssocID="{A98031CF-934F-4FBC-9250-CB8054A1FCBE}" presName="dstNode" presStyleLbl="node1" presStyleIdx="0" presStyleCnt="5"/>
      <dgm:spPr/>
    </dgm:pt>
    <dgm:pt modelId="{19467F47-ECF2-4CDC-94F2-5C4654C98829}" type="pres">
      <dgm:prSet presAssocID="{17BCF0F2-E74D-411F-B4C0-7F346783B08A}" presName="text_1" presStyleLbl="node1" presStyleIdx="0" presStyleCnt="5">
        <dgm:presLayoutVars>
          <dgm:bulletEnabled val="1"/>
        </dgm:presLayoutVars>
      </dgm:prSet>
      <dgm:spPr/>
      <dgm:t>
        <a:bodyPr/>
        <a:lstStyle/>
        <a:p>
          <a:endParaRPr lang="en-US"/>
        </a:p>
      </dgm:t>
    </dgm:pt>
    <dgm:pt modelId="{BE616ABC-F25C-40DF-B5BE-42BF25B06D7E}" type="pres">
      <dgm:prSet presAssocID="{17BCF0F2-E74D-411F-B4C0-7F346783B08A}" presName="accent_1" presStyleCnt="0"/>
      <dgm:spPr/>
    </dgm:pt>
    <dgm:pt modelId="{D23A8EE0-793F-420A-8411-3BBC1BDF78CB}" type="pres">
      <dgm:prSet presAssocID="{17BCF0F2-E74D-411F-B4C0-7F346783B08A}" presName="accentRepeatNode" presStyleLbl="solidFgAcc1" presStyleIdx="0" presStyleCnt="5"/>
      <dgm:spPr/>
    </dgm:pt>
    <dgm:pt modelId="{03BC1447-CA18-4249-BFC7-EF4F8C67C69B}" type="pres">
      <dgm:prSet presAssocID="{47222981-28A1-4989-8EB1-40F92E08BEE9}" presName="text_2" presStyleLbl="node1" presStyleIdx="1" presStyleCnt="5">
        <dgm:presLayoutVars>
          <dgm:bulletEnabled val="1"/>
        </dgm:presLayoutVars>
      </dgm:prSet>
      <dgm:spPr/>
      <dgm:t>
        <a:bodyPr/>
        <a:lstStyle/>
        <a:p>
          <a:endParaRPr lang="en-US"/>
        </a:p>
      </dgm:t>
    </dgm:pt>
    <dgm:pt modelId="{F788BD7B-74F2-4C31-BA0C-089155549CCC}" type="pres">
      <dgm:prSet presAssocID="{47222981-28A1-4989-8EB1-40F92E08BEE9}" presName="accent_2" presStyleCnt="0"/>
      <dgm:spPr/>
    </dgm:pt>
    <dgm:pt modelId="{C617B279-F0B2-46B5-A484-9BE9BAA1B7E1}" type="pres">
      <dgm:prSet presAssocID="{47222981-28A1-4989-8EB1-40F92E08BEE9}" presName="accentRepeatNode" presStyleLbl="solidFgAcc1" presStyleIdx="1" presStyleCnt="5"/>
      <dgm:spPr/>
    </dgm:pt>
    <dgm:pt modelId="{2660BF07-A5F9-4113-8551-A32012DF2BB2}" type="pres">
      <dgm:prSet presAssocID="{2426A912-8B44-42DE-B358-5B0EB8793016}" presName="text_3" presStyleLbl="node1" presStyleIdx="2" presStyleCnt="5">
        <dgm:presLayoutVars>
          <dgm:bulletEnabled val="1"/>
        </dgm:presLayoutVars>
      </dgm:prSet>
      <dgm:spPr/>
      <dgm:t>
        <a:bodyPr/>
        <a:lstStyle/>
        <a:p>
          <a:endParaRPr lang="en-US"/>
        </a:p>
      </dgm:t>
    </dgm:pt>
    <dgm:pt modelId="{DE6A8D94-5BA1-43DF-95D3-60F291E66588}" type="pres">
      <dgm:prSet presAssocID="{2426A912-8B44-42DE-B358-5B0EB8793016}" presName="accent_3" presStyleCnt="0"/>
      <dgm:spPr/>
    </dgm:pt>
    <dgm:pt modelId="{89750E83-041A-4784-A4BB-6AB039C0AFDE}" type="pres">
      <dgm:prSet presAssocID="{2426A912-8B44-42DE-B358-5B0EB8793016}" presName="accentRepeatNode" presStyleLbl="solidFgAcc1" presStyleIdx="2" presStyleCnt="5"/>
      <dgm:spPr/>
    </dgm:pt>
    <dgm:pt modelId="{2A29BC1A-8770-4182-909A-53D0C544183E}" type="pres">
      <dgm:prSet presAssocID="{184505A4-7D50-4C0C-9ACE-E9241F2BBE39}" presName="text_4" presStyleLbl="node1" presStyleIdx="3" presStyleCnt="5">
        <dgm:presLayoutVars>
          <dgm:bulletEnabled val="1"/>
        </dgm:presLayoutVars>
      </dgm:prSet>
      <dgm:spPr/>
      <dgm:t>
        <a:bodyPr/>
        <a:lstStyle/>
        <a:p>
          <a:endParaRPr lang="en-US"/>
        </a:p>
      </dgm:t>
    </dgm:pt>
    <dgm:pt modelId="{50FAC0FC-E459-427F-8324-C6DD254A3134}" type="pres">
      <dgm:prSet presAssocID="{184505A4-7D50-4C0C-9ACE-E9241F2BBE39}" presName="accent_4" presStyleCnt="0"/>
      <dgm:spPr/>
    </dgm:pt>
    <dgm:pt modelId="{927070F9-301B-4949-83C7-D3F1822F5FE3}" type="pres">
      <dgm:prSet presAssocID="{184505A4-7D50-4C0C-9ACE-E9241F2BBE39}" presName="accentRepeatNode" presStyleLbl="solidFgAcc1" presStyleIdx="3" presStyleCnt="5"/>
      <dgm:spPr/>
    </dgm:pt>
    <dgm:pt modelId="{41D523D8-2A0A-4B15-93C0-E763260DE8FB}" type="pres">
      <dgm:prSet presAssocID="{AD0870BF-B960-4FEC-B0E2-E8D6C4D64131}" presName="text_5" presStyleLbl="node1" presStyleIdx="4" presStyleCnt="5">
        <dgm:presLayoutVars>
          <dgm:bulletEnabled val="1"/>
        </dgm:presLayoutVars>
      </dgm:prSet>
      <dgm:spPr/>
      <dgm:t>
        <a:bodyPr/>
        <a:lstStyle/>
        <a:p>
          <a:endParaRPr lang="en-US"/>
        </a:p>
      </dgm:t>
    </dgm:pt>
    <dgm:pt modelId="{6A3700FD-DB20-4AF2-ABDD-DA3172DE9BF9}" type="pres">
      <dgm:prSet presAssocID="{AD0870BF-B960-4FEC-B0E2-E8D6C4D64131}" presName="accent_5" presStyleCnt="0"/>
      <dgm:spPr/>
    </dgm:pt>
    <dgm:pt modelId="{BA37C569-AF93-44F7-886F-8095267198D5}" type="pres">
      <dgm:prSet presAssocID="{AD0870BF-B960-4FEC-B0E2-E8D6C4D64131}" presName="accentRepeatNode" presStyleLbl="solidFgAcc1" presStyleIdx="4" presStyleCnt="5"/>
      <dgm:spPr/>
    </dgm:pt>
  </dgm:ptLst>
  <dgm:cxnLst>
    <dgm:cxn modelId="{B4E40065-C3FC-4573-8E05-771DD4BE4EF9}" type="presOf" srcId="{3DA81D3C-3B67-4E91-B11E-4FBE94E5B7DF}" destId="{DFA01A83-675F-4DA9-981A-DDC1460F3DEC}" srcOrd="0" destOrd="0" presId="urn:microsoft.com/office/officeart/2008/layout/VerticalCurvedList"/>
    <dgm:cxn modelId="{AB39457B-ADE0-4D2F-9137-9F9015DC7658}" type="presOf" srcId="{2426A912-8B44-42DE-B358-5B0EB8793016}" destId="{2660BF07-A5F9-4113-8551-A32012DF2BB2}" srcOrd="0" destOrd="0" presId="urn:microsoft.com/office/officeart/2008/layout/VerticalCurvedList"/>
    <dgm:cxn modelId="{764A560A-13B0-4DC4-857F-E35D377B53D8}" srcId="{A98031CF-934F-4FBC-9250-CB8054A1FCBE}" destId="{2426A912-8B44-42DE-B358-5B0EB8793016}" srcOrd="2" destOrd="0" parTransId="{5A3FDBFA-A3CF-4253-9E4B-97326BDB32C5}" sibTransId="{4F7C8C26-7BE8-4B1D-9637-15BF68123E09}"/>
    <dgm:cxn modelId="{0C2100F1-1095-45D8-B51D-658247289326}" type="presOf" srcId="{AD0870BF-B960-4FEC-B0E2-E8D6C4D64131}" destId="{41D523D8-2A0A-4B15-93C0-E763260DE8FB}" srcOrd="0" destOrd="0" presId="urn:microsoft.com/office/officeart/2008/layout/VerticalCurvedList"/>
    <dgm:cxn modelId="{E9D4DC0F-A62E-4577-A74A-D26009DC9DF4}" type="presOf" srcId="{A98031CF-934F-4FBC-9250-CB8054A1FCBE}" destId="{F12F9DF8-259A-4B83-A156-31E8D97E6EE7}" srcOrd="0" destOrd="0" presId="urn:microsoft.com/office/officeart/2008/layout/VerticalCurvedList"/>
    <dgm:cxn modelId="{F0813B29-D0D0-45CF-811D-B6A3B436E8C1}" type="presOf" srcId="{184505A4-7D50-4C0C-9ACE-E9241F2BBE39}" destId="{2A29BC1A-8770-4182-909A-53D0C544183E}" srcOrd="0" destOrd="0" presId="urn:microsoft.com/office/officeart/2008/layout/VerticalCurvedList"/>
    <dgm:cxn modelId="{0C558458-F4E4-42EF-9A80-20E009E6AD50}" srcId="{A98031CF-934F-4FBC-9250-CB8054A1FCBE}" destId="{47222981-28A1-4989-8EB1-40F92E08BEE9}" srcOrd="1" destOrd="0" parTransId="{F8B84FF4-AAFE-4927-9E7C-E38699E4010E}" sibTransId="{E7A1AF63-C3AA-4E01-A9B3-85EC3255C77A}"/>
    <dgm:cxn modelId="{18F52A62-C6AF-4058-8745-9C4765B4168E}" type="presOf" srcId="{17BCF0F2-E74D-411F-B4C0-7F346783B08A}" destId="{19467F47-ECF2-4CDC-94F2-5C4654C98829}" srcOrd="0" destOrd="0" presId="urn:microsoft.com/office/officeart/2008/layout/VerticalCurvedList"/>
    <dgm:cxn modelId="{E7E9537A-C975-4842-AFFD-1751982454EF}" type="presOf" srcId="{47222981-28A1-4989-8EB1-40F92E08BEE9}" destId="{03BC1447-CA18-4249-BFC7-EF4F8C67C69B}" srcOrd="0" destOrd="0" presId="urn:microsoft.com/office/officeart/2008/layout/VerticalCurvedList"/>
    <dgm:cxn modelId="{065D6DBA-8864-4EFB-BB40-CB6A4BF6AE97}" srcId="{A98031CF-934F-4FBC-9250-CB8054A1FCBE}" destId="{AD0870BF-B960-4FEC-B0E2-E8D6C4D64131}" srcOrd="4" destOrd="0" parTransId="{723DBDF6-7044-480A-89BE-7C0A18D47CBD}" sibTransId="{BC3FA194-AD19-4151-BC56-AF72E0561BBD}"/>
    <dgm:cxn modelId="{90124F47-1C40-4E9D-AFD5-523D33083B6D}" srcId="{A98031CF-934F-4FBC-9250-CB8054A1FCBE}" destId="{184505A4-7D50-4C0C-9ACE-E9241F2BBE39}" srcOrd="3" destOrd="0" parTransId="{F7EE1EAC-D789-42E7-88DB-712AF854DE25}" sibTransId="{E0FA266E-DB4C-4F40-B91C-CD7CE451C11F}"/>
    <dgm:cxn modelId="{0DB8A67F-2D10-4C5B-B2EE-5A991ECDA267}" srcId="{A98031CF-934F-4FBC-9250-CB8054A1FCBE}" destId="{17BCF0F2-E74D-411F-B4C0-7F346783B08A}" srcOrd="0" destOrd="0" parTransId="{F112D45E-D769-4D81-B260-9995749CAE49}" sibTransId="{3DA81D3C-3B67-4E91-B11E-4FBE94E5B7DF}"/>
    <dgm:cxn modelId="{25CEB6CB-9F48-4D92-97E6-4D71B9E78C11}" type="presParOf" srcId="{F12F9DF8-259A-4B83-A156-31E8D97E6EE7}" destId="{78B3F3D7-D340-46E2-B417-7F9F8E59B9C4}" srcOrd="0" destOrd="0" presId="urn:microsoft.com/office/officeart/2008/layout/VerticalCurvedList"/>
    <dgm:cxn modelId="{52C0CBBC-4D7C-468A-993A-5E465C82F7C6}" type="presParOf" srcId="{78B3F3D7-D340-46E2-B417-7F9F8E59B9C4}" destId="{D46DB440-8139-4D71-BE9A-685F11B9AF3F}" srcOrd="0" destOrd="0" presId="urn:microsoft.com/office/officeart/2008/layout/VerticalCurvedList"/>
    <dgm:cxn modelId="{5D80E4E2-D06C-403F-8248-B5B3F4F4F680}" type="presParOf" srcId="{D46DB440-8139-4D71-BE9A-685F11B9AF3F}" destId="{32959D4C-EF0B-405A-90BE-40345C9659A0}" srcOrd="0" destOrd="0" presId="urn:microsoft.com/office/officeart/2008/layout/VerticalCurvedList"/>
    <dgm:cxn modelId="{453316A8-A722-4E04-96C8-B44A9FC61014}" type="presParOf" srcId="{D46DB440-8139-4D71-BE9A-685F11B9AF3F}" destId="{DFA01A83-675F-4DA9-981A-DDC1460F3DEC}" srcOrd="1" destOrd="0" presId="urn:microsoft.com/office/officeart/2008/layout/VerticalCurvedList"/>
    <dgm:cxn modelId="{7C0A309E-735B-46A7-8FBD-8F5663542AA0}" type="presParOf" srcId="{D46DB440-8139-4D71-BE9A-685F11B9AF3F}" destId="{99D7998F-067E-4A42-B7C8-915345D9219B}" srcOrd="2" destOrd="0" presId="urn:microsoft.com/office/officeart/2008/layout/VerticalCurvedList"/>
    <dgm:cxn modelId="{470072F1-388A-4B7C-8D11-BD4A097ADC91}" type="presParOf" srcId="{D46DB440-8139-4D71-BE9A-685F11B9AF3F}" destId="{71CE9DD7-3229-452A-B44C-8A479F832062}" srcOrd="3" destOrd="0" presId="urn:microsoft.com/office/officeart/2008/layout/VerticalCurvedList"/>
    <dgm:cxn modelId="{DCB869DB-E1B3-441D-8C11-7DBEB39591E8}" type="presParOf" srcId="{78B3F3D7-D340-46E2-B417-7F9F8E59B9C4}" destId="{19467F47-ECF2-4CDC-94F2-5C4654C98829}" srcOrd="1" destOrd="0" presId="urn:microsoft.com/office/officeart/2008/layout/VerticalCurvedList"/>
    <dgm:cxn modelId="{8EF36526-D4D2-4318-9363-4BDED56BBA66}" type="presParOf" srcId="{78B3F3D7-D340-46E2-B417-7F9F8E59B9C4}" destId="{BE616ABC-F25C-40DF-B5BE-42BF25B06D7E}" srcOrd="2" destOrd="0" presId="urn:microsoft.com/office/officeart/2008/layout/VerticalCurvedList"/>
    <dgm:cxn modelId="{9E924F58-B2CC-4FEC-8FFB-099FF54D7060}" type="presParOf" srcId="{BE616ABC-F25C-40DF-B5BE-42BF25B06D7E}" destId="{D23A8EE0-793F-420A-8411-3BBC1BDF78CB}" srcOrd="0" destOrd="0" presId="urn:microsoft.com/office/officeart/2008/layout/VerticalCurvedList"/>
    <dgm:cxn modelId="{E52D5917-E56D-46E1-893F-3E55B8AD6EF1}" type="presParOf" srcId="{78B3F3D7-D340-46E2-B417-7F9F8E59B9C4}" destId="{03BC1447-CA18-4249-BFC7-EF4F8C67C69B}" srcOrd="3" destOrd="0" presId="urn:microsoft.com/office/officeart/2008/layout/VerticalCurvedList"/>
    <dgm:cxn modelId="{4A9DC585-C81F-4B5C-856C-BF62D8AEE145}" type="presParOf" srcId="{78B3F3D7-D340-46E2-B417-7F9F8E59B9C4}" destId="{F788BD7B-74F2-4C31-BA0C-089155549CCC}" srcOrd="4" destOrd="0" presId="urn:microsoft.com/office/officeart/2008/layout/VerticalCurvedList"/>
    <dgm:cxn modelId="{E44824D3-B76F-4954-B38F-77B15810B614}" type="presParOf" srcId="{F788BD7B-74F2-4C31-BA0C-089155549CCC}" destId="{C617B279-F0B2-46B5-A484-9BE9BAA1B7E1}" srcOrd="0" destOrd="0" presId="urn:microsoft.com/office/officeart/2008/layout/VerticalCurvedList"/>
    <dgm:cxn modelId="{B792AD9A-0682-448D-947C-D9E6FE6C48D3}" type="presParOf" srcId="{78B3F3D7-D340-46E2-B417-7F9F8E59B9C4}" destId="{2660BF07-A5F9-4113-8551-A32012DF2BB2}" srcOrd="5" destOrd="0" presId="urn:microsoft.com/office/officeart/2008/layout/VerticalCurvedList"/>
    <dgm:cxn modelId="{58C13256-863E-4856-BA52-BDE7618099CE}" type="presParOf" srcId="{78B3F3D7-D340-46E2-B417-7F9F8E59B9C4}" destId="{DE6A8D94-5BA1-43DF-95D3-60F291E66588}" srcOrd="6" destOrd="0" presId="urn:microsoft.com/office/officeart/2008/layout/VerticalCurvedList"/>
    <dgm:cxn modelId="{B9329F78-2CE6-4AFE-8D7B-39E8CE2E1FA7}" type="presParOf" srcId="{DE6A8D94-5BA1-43DF-95D3-60F291E66588}" destId="{89750E83-041A-4784-A4BB-6AB039C0AFDE}" srcOrd="0" destOrd="0" presId="urn:microsoft.com/office/officeart/2008/layout/VerticalCurvedList"/>
    <dgm:cxn modelId="{78BB4662-804F-45FE-99BC-D5CF66F52E44}" type="presParOf" srcId="{78B3F3D7-D340-46E2-B417-7F9F8E59B9C4}" destId="{2A29BC1A-8770-4182-909A-53D0C544183E}" srcOrd="7" destOrd="0" presId="urn:microsoft.com/office/officeart/2008/layout/VerticalCurvedList"/>
    <dgm:cxn modelId="{CC45183A-65E8-4F92-94B0-BDAA2ACF47CC}" type="presParOf" srcId="{78B3F3D7-D340-46E2-B417-7F9F8E59B9C4}" destId="{50FAC0FC-E459-427F-8324-C6DD254A3134}" srcOrd="8" destOrd="0" presId="urn:microsoft.com/office/officeart/2008/layout/VerticalCurvedList"/>
    <dgm:cxn modelId="{E238486E-068D-474A-AE03-C8CC91ABFE99}" type="presParOf" srcId="{50FAC0FC-E459-427F-8324-C6DD254A3134}" destId="{927070F9-301B-4949-83C7-D3F1822F5FE3}" srcOrd="0" destOrd="0" presId="urn:microsoft.com/office/officeart/2008/layout/VerticalCurvedList"/>
    <dgm:cxn modelId="{8525CCF9-85B8-4B79-8C8D-CB29198BE7C7}" type="presParOf" srcId="{78B3F3D7-D340-46E2-B417-7F9F8E59B9C4}" destId="{41D523D8-2A0A-4B15-93C0-E763260DE8FB}" srcOrd="9" destOrd="0" presId="urn:microsoft.com/office/officeart/2008/layout/VerticalCurvedList"/>
    <dgm:cxn modelId="{41ECCD60-CE60-406F-AE3B-123F74B82516}" type="presParOf" srcId="{78B3F3D7-D340-46E2-B417-7F9F8E59B9C4}" destId="{6A3700FD-DB20-4AF2-ABDD-DA3172DE9BF9}" srcOrd="10" destOrd="0" presId="urn:microsoft.com/office/officeart/2008/layout/VerticalCurvedList"/>
    <dgm:cxn modelId="{6EE3E858-F8BD-4599-9A63-1DFEEA94BFDA}" type="presParOf" srcId="{6A3700FD-DB20-4AF2-ABDD-DA3172DE9BF9}" destId="{BA37C569-AF93-44F7-886F-8095267198D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1D990-C35E-45E8-BE8C-3925D554450A}">
      <dsp:nvSpPr>
        <dsp:cNvPr id="0" name=""/>
        <dsp:cNvSpPr/>
      </dsp:nvSpPr>
      <dsp:spPr>
        <a:xfrm>
          <a:off x="366354" y="1463543"/>
          <a:ext cx="3531996" cy="3011596"/>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883603" y="1904581"/>
        <a:ext cx="2497498" cy="2129520"/>
      </dsp:txXfrm>
    </dsp:sp>
    <dsp:sp modelId="{AB1F09C5-A3C8-4427-839C-3B934C357C6E}">
      <dsp:nvSpPr>
        <dsp:cNvPr id="0" name=""/>
        <dsp:cNvSpPr/>
      </dsp:nvSpPr>
      <dsp:spPr>
        <a:xfrm>
          <a:off x="106458" y="201857"/>
          <a:ext cx="4933439" cy="5142623"/>
        </a:xfrm>
        <a:prstGeom prst="blockArc">
          <a:avLst>
            <a:gd name="adj1" fmla="val 16509444"/>
            <a:gd name="adj2" fmla="val 5088054"/>
            <a:gd name="adj3" fmla="val 52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7D63C-E2E5-413D-A40C-0FCBC869FD91}">
      <dsp:nvSpPr>
        <dsp:cNvPr id="0" name=""/>
        <dsp:cNvSpPr/>
      </dsp:nvSpPr>
      <dsp:spPr>
        <a:xfrm>
          <a:off x="2531610" y="0"/>
          <a:ext cx="1311511" cy="131123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4DBABA-31D1-4CFE-9837-07E1C0551B80}">
      <dsp:nvSpPr>
        <dsp:cNvPr id="0" name=""/>
        <dsp:cNvSpPr/>
      </dsp:nvSpPr>
      <dsp:spPr>
        <a:xfrm>
          <a:off x="4170764" y="33396"/>
          <a:ext cx="1755629" cy="921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lang="en-US" sz="1800" kern="1200" dirty="0" smtClean="0"/>
            <a:t>Risk Communication Strategies</a:t>
          </a:r>
          <a:endParaRPr lang="en-US" sz="1800" kern="1200" dirty="0"/>
        </a:p>
      </dsp:txBody>
      <dsp:txXfrm>
        <a:off x="4170764" y="33396"/>
        <a:ext cx="1755629" cy="921829"/>
      </dsp:txXfrm>
    </dsp:sp>
    <dsp:sp modelId="{8A4C771F-A06F-457A-910D-96A2D7401DF6}">
      <dsp:nvSpPr>
        <dsp:cNvPr id="0" name=""/>
        <dsp:cNvSpPr/>
      </dsp:nvSpPr>
      <dsp:spPr>
        <a:xfrm>
          <a:off x="3096472" y="3987386"/>
          <a:ext cx="1791354" cy="1344884"/>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E1232B-0F8E-4650-9302-483CE722C744}">
      <dsp:nvSpPr>
        <dsp:cNvPr id="0" name=""/>
        <dsp:cNvSpPr/>
      </dsp:nvSpPr>
      <dsp:spPr>
        <a:xfrm>
          <a:off x="5194145" y="4142382"/>
          <a:ext cx="1755629" cy="1269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lang="en-US" sz="1800" kern="1200" dirty="0" smtClean="0"/>
            <a:t>Tsunami Ready Recognized Communities</a:t>
          </a:r>
          <a:endParaRPr lang="en-US" sz="1800" kern="1200" dirty="0"/>
        </a:p>
      </dsp:txBody>
      <dsp:txXfrm>
        <a:off x="5194145" y="4142382"/>
        <a:ext cx="1755629" cy="1269300"/>
      </dsp:txXfrm>
    </dsp:sp>
    <dsp:sp modelId="{23C27A23-FDB7-45C4-A5FC-BA4236AA84A9}">
      <dsp:nvSpPr>
        <dsp:cNvPr id="0" name=""/>
        <dsp:cNvSpPr/>
      </dsp:nvSpPr>
      <dsp:spPr>
        <a:xfrm>
          <a:off x="4257533" y="2693327"/>
          <a:ext cx="1412432" cy="1235697"/>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D371A1-CE83-48EC-BEFE-47BC8C5F6D70}">
      <dsp:nvSpPr>
        <dsp:cNvPr id="0" name=""/>
        <dsp:cNvSpPr/>
      </dsp:nvSpPr>
      <dsp:spPr>
        <a:xfrm>
          <a:off x="5643653" y="2664670"/>
          <a:ext cx="1755629" cy="1269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en-US" sz="2000" kern="1200" dirty="0" smtClean="0"/>
            <a:t>Alert Systems</a:t>
          </a:r>
          <a:endParaRPr lang="en-US" sz="2000" kern="1200" dirty="0"/>
        </a:p>
      </dsp:txBody>
      <dsp:txXfrm>
        <a:off x="5643653" y="2664670"/>
        <a:ext cx="1755629" cy="1269300"/>
      </dsp:txXfrm>
    </dsp:sp>
    <dsp:sp modelId="{7A628D7F-6336-4C6C-9E37-C2853E0B4553}">
      <dsp:nvSpPr>
        <dsp:cNvPr id="0" name=""/>
        <dsp:cNvSpPr/>
      </dsp:nvSpPr>
      <dsp:spPr>
        <a:xfrm>
          <a:off x="4060859" y="1091726"/>
          <a:ext cx="1311511" cy="1311237"/>
        </a:xfrm>
        <a:prstGeom prst="ellipse">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2C614F-8D43-4C2D-8371-A49DA7723C26}">
      <dsp:nvSpPr>
        <dsp:cNvPr id="0" name=""/>
        <dsp:cNvSpPr/>
      </dsp:nvSpPr>
      <dsp:spPr>
        <a:xfrm>
          <a:off x="5418051" y="1020951"/>
          <a:ext cx="1755629" cy="1269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en-US" sz="2000" kern="1200" dirty="0" smtClean="0"/>
            <a:t>Detection &amp; Monitoring</a:t>
          </a:r>
          <a:endParaRPr lang="en-US" sz="2000" kern="1200" dirty="0"/>
        </a:p>
      </dsp:txBody>
      <dsp:txXfrm>
        <a:off x="5418051" y="1020951"/>
        <a:ext cx="1755629" cy="1269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01A83-675F-4DA9-981A-DDC1460F3DEC}">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467F47-ECF2-4CDC-94F2-5C4654C98829}">
      <dsp:nvSpPr>
        <dsp:cNvPr id="0" name=""/>
        <dsp:cNvSpPr/>
      </dsp:nvSpPr>
      <dsp:spPr>
        <a:xfrm>
          <a:off x="509717" y="338558"/>
          <a:ext cx="9344225" cy="677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ea typeface="Times New Roman" panose="02020603050405020304" pitchFamily="18" charset="0"/>
              <a:cs typeface="Calibri" panose="020F0502020204030204" pitchFamily="34" charset="0"/>
            </a:rPr>
            <a:t> Tsunami Ready pilot programmes based on standards and guidelines developed and adopted by the ICG/NEAMTWS</a:t>
          </a:r>
          <a:endParaRPr lang="en-US" sz="1800" kern="1200" dirty="0"/>
        </a:p>
      </dsp:txBody>
      <dsp:txXfrm>
        <a:off x="509717" y="338558"/>
        <a:ext cx="9344225" cy="677550"/>
      </dsp:txXfrm>
    </dsp:sp>
    <dsp:sp modelId="{D23A8EE0-793F-420A-8411-3BBC1BDF78CB}">
      <dsp:nvSpPr>
        <dsp:cNvPr id="0" name=""/>
        <dsp:cNvSpPr/>
      </dsp:nvSpPr>
      <dsp:spPr>
        <a:xfrm>
          <a:off x="86248" y="253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BC1447-CA18-4249-BFC7-EF4F8C67C69B}">
      <dsp:nvSpPr>
        <dsp:cNvPr id="0" name=""/>
        <dsp:cNvSpPr/>
      </dsp:nvSpPr>
      <dsp:spPr>
        <a:xfrm>
          <a:off x="995230" y="1354558"/>
          <a:ext cx="8858712" cy="677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ea typeface="Times New Roman" panose="02020603050405020304" pitchFamily="18" charset="0"/>
              <a:cs typeface="Calibri" panose="020F0502020204030204" pitchFamily="34" charset="0"/>
            </a:rPr>
            <a:t>Understanding and communication of tsunami and other sea-level related risk in selected communities enhanced.</a:t>
          </a:r>
          <a:endParaRPr lang="en-US" sz="1800" kern="1200" dirty="0"/>
        </a:p>
      </dsp:txBody>
      <dsp:txXfrm>
        <a:off x="995230" y="1354558"/>
        <a:ext cx="8858712" cy="677550"/>
      </dsp:txXfrm>
    </dsp:sp>
    <dsp:sp modelId="{C617B279-F0B2-46B5-A484-9BE9BAA1B7E1}">
      <dsp:nvSpPr>
        <dsp:cNvPr id="0" name=""/>
        <dsp:cNvSpPr/>
      </dsp:nvSpPr>
      <dsp:spPr>
        <a:xfrm>
          <a:off x="571761" y="1269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60BF07-A5F9-4113-8551-A32012DF2BB2}">
      <dsp:nvSpPr>
        <dsp:cNvPr id="0" name=""/>
        <dsp:cNvSpPr/>
      </dsp:nvSpPr>
      <dsp:spPr>
        <a:xfrm>
          <a:off x="1144243" y="2370558"/>
          <a:ext cx="8709699" cy="677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ea typeface="Times New Roman" panose="02020603050405020304" pitchFamily="18" charset="0"/>
              <a:cs typeface="Calibri" panose="020F0502020204030204" pitchFamily="34" charset="0"/>
            </a:rPr>
            <a:t>Selected coastal communities are better prepared to respond to SL-related hazards </a:t>
          </a:r>
          <a:endParaRPr lang="en-US" sz="1800" kern="1200" dirty="0"/>
        </a:p>
      </dsp:txBody>
      <dsp:txXfrm>
        <a:off x="1144243" y="2370558"/>
        <a:ext cx="8709699" cy="677550"/>
      </dsp:txXfrm>
    </dsp:sp>
    <dsp:sp modelId="{89750E83-041A-4784-A4BB-6AB039C0AFDE}">
      <dsp:nvSpPr>
        <dsp:cNvPr id="0" name=""/>
        <dsp:cNvSpPr/>
      </dsp:nvSpPr>
      <dsp:spPr>
        <a:xfrm>
          <a:off x="720774" y="2285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29BC1A-8770-4182-909A-53D0C544183E}">
      <dsp:nvSpPr>
        <dsp:cNvPr id="0" name=""/>
        <dsp:cNvSpPr/>
      </dsp:nvSpPr>
      <dsp:spPr>
        <a:xfrm>
          <a:off x="995230" y="3386558"/>
          <a:ext cx="8858712" cy="677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ea typeface="Times New Roman" panose="02020603050405020304" pitchFamily="18" charset="0"/>
              <a:cs typeface="Calibri" panose="020F0502020204030204" pitchFamily="34" charset="0"/>
            </a:rPr>
            <a:t>Access to near real time detection and alert technology to provide early warning of rapid onset sea level-related hazards</a:t>
          </a:r>
          <a:endParaRPr lang="en-US" sz="1800" kern="1200" dirty="0"/>
        </a:p>
      </dsp:txBody>
      <dsp:txXfrm>
        <a:off x="995230" y="3386558"/>
        <a:ext cx="8858712" cy="677550"/>
      </dsp:txXfrm>
    </dsp:sp>
    <dsp:sp modelId="{927070F9-301B-4949-83C7-D3F1822F5FE3}">
      <dsp:nvSpPr>
        <dsp:cNvPr id="0" name=""/>
        <dsp:cNvSpPr/>
      </dsp:nvSpPr>
      <dsp:spPr>
        <a:xfrm>
          <a:off x="571761" y="3301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D523D8-2A0A-4B15-93C0-E763260DE8FB}">
      <dsp:nvSpPr>
        <dsp:cNvPr id="0" name=""/>
        <dsp:cNvSpPr/>
      </dsp:nvSpPr>
      <dsp:spPr>
        <a:xfrm>
          <a:off x="509717" y="4402558"/>
          <a:ext cx="9344225" cy="6775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ea typeface="Times New Roman" panose="02020603050405020304" pitchFamily="18" charset="0"/>
              <a:cs typeface="Calibri" panose="020F0502020204030204" pitchFamily="34" charset="0"/>
            </a:rPr>
            <a:t>Longer term sustainability of the Inexpensive Device for Sea Level (IDSL) network to provide early warning of rapid onset sea level-related hazards in NEAMTWS countries enhanced</a:t>
          </a:r>
          <a:endParaRPr lang="fr-FR" sz="1800" kern="1200" dirty="0"/>
        </a:p>
      </dsp:txBody>
      <dsp:txXfrm>
        <a:off x="509717" y="4402558"/>
        <a:ext cx="9344225" cy="677550"/>
      </dsp:txXfrm>
    </dsp:sp>
    <dsp:sp modelId="{BA37C569-AF93-44F7-886F-8095267198D5}">
      <dsp:nvSpPr>
        <dsp:cNvPr id="0" name=""/>
        <dsp:cNvSpPr/>
      </dsp:nvSpPr>
      <dsp:spPr>
        <a:xfrm>
          <a:off x="86248" y="4317864"/>
          <a:ext cx="846937" cy="84693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85552E62-E005-4CCD-A0D1-66EF9D4505C0}" type="datetimeFigureOut">
              <a:rPr lang="fr-FR" smtClean="0"/>
              <a:t>25/11/2021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4A9583-E9AD-4F84-8821-D516FE1A6761}" type="slidenum">
              <a:rPr lang="fr-FR" smtClean="0"/>
              <a:t>‹#›</a:t>
            </a:fld>
            <a:endParaRPr lang="fr-FR"/>
          </a:p>
        </p:txBody>
      </p:sp>
    </p:spTree>
    <p:extLst>
      <p:ext uri="{BB962C8B-B14F-4D97-AF65-F5344CB8AC3E}">
        <p14:creationId xmlns:p14="http://schemas.microsoft.com/office/powerpoint/2010/main" val="2198715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5552E62-E005-4CCD-A0D1-66EF9D4505C0}" type="datetimeFigureOut">
              <a:rPr lang="fr-FR" smtClean="0"/>
              <a:t>25/11/2021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4A9583-E9AD-4F84-8821-D516FE1A6761}" type="slidenum">
              <a:rPr lang="fr-FR" smtClean="0"/>
              <a:t>‹#›</a:t>
            </a:fld>
            <a:endParaRPr lang="fr-FR"/>
          </a:p>
        </p:txBody>
      </p:sp>
    </p:spTree>
    <p:extLst>
      <p:ext uri="{BB962C8B-B14F-4D97-AF65-F5344CB8AC3E}">
        <p14:creationId xmlns:p14="http://schemas.microsoft.com/office/powerpoint/2010/main" val="181467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5552E62-E005-4CCD-A0D1-66EF9D4505C0}" type="datetimeFigureOut">
              <a:rPr lang="fr-FR" smtClean="0"/>
              <a:t>25/11/2021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4A9583-E9AD-4F84-8821-D516FE1A6761}" type="slidenum">
              <a:rPr lang="fr-FR" smtClean="0"/>
              <a:t>‹#›</a:t>
            </a:fld>
            <a:endParaRPr lang="fr-FR"/>
          </a:p>
        </p:txBody>
      </p:sp>
    </p:spTree>
    <p:extLst>
      <p:ext uri="{BB962C8B-B14F-4D97-AF65-F5344CB8AC3E}">
        <p14:creationId xmlns:p14="http://schemas.microsoft.com/office/powerpoint/2010/main" val="238933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5552E62-E005-4CCD-A0D1-66EF9D4505C0}" type="datetimeFigureOut">
              <a:rPr lang="fr-FR" smtClean="0"/>
              <a:t>25/11/2021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4A9583-E9AD-4F84-8821-D516FE1A6761}" type="slidenum">
              <a:rPr lang="fr-FR" smtClean="0"/>
              <a:t>‹#›</a:t>
            </a:fld>
            <a:endParaRPr lang="fr-FR"/>
          </a:p>
        </p:txBody>
      </p:sp>
    </p:spTree>
    <p:extLst>
      <p:ext uri="{BB962C8B-B14F-4D97-AF65-F5344CB8AC3E}">
        <p14:creationId xmlns:p14="http://schemas.microsoft.com/office/powerpoint/2010/main" val="219381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552E62-E005-4CCD-A0D1-66EF9D4505C0}" type="datetimeFigureOut">
              <a:rPr lang="fr-FR" smtClean="0"/>
              <a:t>25/11/2021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4A9583-E9AD-4F84-8821-D516FE1A6761}" type="slidenum">
              <a:rPr lang="fr-FR" smtClean="0"/>
              <a:t>‹#›</a:t>
            </a:fld>
            <a:endParaRPr lang="fr-FR"/>
          </a:p>
        </p:txBody>
      </p:sp>
    </p:spTree>
    <p:extLst>
      <p:ext uri="{BB962C8B-B14F-4D97-AF65-F5344CB8AC3E}">
        <p14:creationId xmlns:p14="http://schemas.microsoft.com/office/powerpoint/2010/main" val="19401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85552E62-E005-4CCD-A0D1-66EF9D4505C0}" type="datetimeFigureOut">
              <a:rPr lang="fr-FR" smtClean="0"/>
              <a:t>25/11/2021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4A9583-E9AD-4F84-8821-D516FE1A6761}" type="slidenum">
              <a:rPr lang="fr-FR" smtClean="0"/>
              <a:t>‹#›</a:t>
            </a:fld>
            <a:endParaRPr lang="fr-FR"/>
          </a:p>
        </p:txBody>
      </p:sp>
    </p:spTree>
    <p:extLst>
      <p:ext uri="{BB962C8B-B14F-4D97-AF65-F5344CB8AC3E}">
        <p14:creationId xmlns:p14="http://schemas.microsoft.com/office/powerpoint/2010/main" val="79904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85552E62-E005-4CCD-A0D1-66EF9D4505C0}" type="datetimeFigureOut">
              <a:rPr lang="fr-FR" smtClean="0"/>
              <a:t>25/11/2021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D4A9583-E9AD-4F84-8821-D516FE1A6761}" type="slidenum">
              <a:rPr lang="fr-FR" smtClean="0"/>
              <a:t>‹#›</a:t>
            </a:fld>
            <a:endParaRPr lang="fr-FR"/>
          </a:p>
        </p:txBody>
      </p:sp>
    </p:spTree>
    <p:extLst>
      <p:ext uri="{BB962C8B-B14F-4D97-AF65-F5344CB8AC3E}">
        <p14:creationId xmlns:p14="http://schemas.microsoft.com/office/powerpoint/2010/main" val="177446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85552E62-E005-4CCD-A0D1-66EF9D4505C0}" type="datetimeFigureOut">
              <a:rPr lang="fr-FR" smtClean="0"/>
              <a:t>25/11/2021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D4A9583-E9AD-4F84-8821-D516FE1A6761}" type="slidenum">
              <a:rPr lang="fr-FR" smtClean="0"/>
              <a:t>‹#›</a:t>
            </a:fld>
            <a:endParaRPr lang="fr-FR"/>
          </a:p>
        </p:txBody>
      </p:sp>
    </p:spTree>
    <p:extLst>
      <p:ext uri="{BB962C8B-B14F-4D97-AF65-F5344CB8AC3E}">
        <p14:creationId xmlns:p14="http://schemas.microsoft.com/office/powerpoint/2010/main" val="133390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52E62-E005-4CCD-A0D1-66EF9D4505C0}" type="datetimeFigureOut">
              <a:rPr lang="fr-FR" smtClean="0"/>
              <a:t>25/11/2021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D4A9583-E9AD-4F84-8821-D516FE1A6761}" type="slidenum">
              <a:rPr lang="fr-FR" smtClean="0"/>
              <a:t>‹#›</a:t>
            </a:fld>
            <a:endParaRPr lang="fr-FR"/>
          </a:p>
        </p:txBody>
      </p:sp>
    </p:spTree>
    <p:extLst>
      <p:ext uri="{BB962C8B-B14F-4D97-AF65-F5344CB8AC3E}">
        <p14:creationId xmlns:p14="http://schemas.microsoft.com/office/powerpoint/2010/main" val="2633703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552E62-E005-4CCD-A0D1-66EF9D4505C0}" type="datetimeFigureOut">
              <a:rPr lang="fr-FR" smtClean="0"/>
              <a:t>25/11/2021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4A9583-E9AD-4F84-8821-D516FE1A6761}" type="slidenum">
              <a:rPr lang="fr-FR" smtClean="0"/>
              <a:t>‹#›</a:t>
            </a:fld>
            <a:endParaRPr lang="fr-FR"/>
          </a:p>
        </p:txBody>
      </p:sp>
    </p:spTree>
    <p:extLst>
      <p:ext uri="{BB962C8B-B14F-4D97-AF65-F5344CB8AC3E}">
        <p14:creationId xmlns:p14="http://schemas.microsoft.com/office/powerpoint/2010/main" val="276269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552E62-E005-4CCD-A0D1-66EF9D4505C0}" type="datetimeFigureOut">
              <a:rPr lang="fr-FR" smtClean="0"/>
              <a:t>25/11/2021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4A9583-E9AD-4F84-8821-D516FE1A6761}" type="slidenum">
              <a:rPr lang="fr-FR" smtClean="0"/>
              <a:t>‹#›</a:t>
            </a:fld>
            <a:endParaRPr lang="fr-FR"/>
          </a:p>
        </p:txBody>
      </p:sp>
    </p:spTree>
    <p:extLst>
      <p:ext uri="{BB962C8B-B14F-4D97-AF65-F5344CB8AC3E}">
        <p14:creationId xmlns:p14="http://schemas.microsoft.com/office/powerpoint/2010/main" val="3746759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52E62-E005-4CCD-A0D1-66EF9D4505C0}" type="datetimeFigureOut">
              <a:rPr lang="fr-FR" smtClean="0"/>
              <a:t>25/11/2021</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A9583-E9AD-4F84-8821-D516FE1A6761}" type="slidenum">
              <a:rPr lang="fr-FR" smtClean="0"/>
              <a:t>‹#›</a:t>
            </a:fld>
            <a:endParaRPr lang="fr-FR"/>
          </a:p>
        </p:txBody>
      </p:sp>
    </p:spTree>
    <p:extLst>
      <p:ext uri="{BB962C8B-B14F-4D97-AF65-F5344CB8AC3E}">
        <p14:creationId xmlns:p14="http://schemas.microsoft.com/office/powerpoint/2010/main" val="2993312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5517" b="11509"/>
          <a:stretch/>
        </p:blipFill>
        <p:spPr>
          <a:xfrm>
            <a:off x="7451834" y="0"/>
            <a:ext cx="4740166" cy="3636579"/>
          </a:xfrm>
          <a:prstGeom prst="rect">
            <a:avLst/>
          </a:prstGeom>
        </p:spPr>
      </p:pic>
      <p:sp>
        <p:nvSpPr>
          <p:cNvPr id="2" name="Title 1"/>
          <p:cNvSpPr>
            <a:spLocks noGrp="1"/>
          </p:cNvSpPr>
          <p:nvPr>
            <p:ph type="ctrTitle"/>
          </p:nvPr>
        </p:nvSpPr>
        <p:spPr>
          <a:xfrm>
            <a:off x="8020306" y="-284656"/>
            <a:ext cx="4287306" cy="2387600"/>
          </a:xfrm>
        </p:spPr>
        <p:txBody>
          <a:bodyPr>
            <a:normAutofit/>
          </a:bodyPr>
          <a:lstStyle/>
          <a:p>
            <a:r>
              <a:rPr lang="en-US" sz="4800" b="1" dirty="0" smtClean="0">
                <a:solidFill>
                  <a:schemeClr val="bg1"/>
                </a:solidFill>
              </a:rPr>
              <a:t>ICG/NEAMTWS XVII Session</a:t>
            </a:r>
            <a:r>
              <a:rPr lang="en-US" sz="4400" dirty="0" smtClean="0">
                <a:solidFill>
                  <a:schemeClr val="bg1"/>
                </a:solidFill>
              </a:rPr>
              <a:t/>
            </a:r>
            <a:br>
              <a:rPr lang="en-US" sz="4400" dirty="0" smtClean="0">
                <a:solidFill>
                  <a:schemeClr val="bg1"/>
                </a:solidFill>
              </a:rPr>
            </a:br>
            <a:r>
              <a:rPr lang="en-US" sz="2000" dirty="0" smtClean="0">
                <a:solidFill>
                  <a:schemeClr val="bg1"/>
                </a:solidFill>
              </a:rPr>
              <a:t>24-26 November 2021</a:t>
            </a:r>
            <a:endParaRPr lang="fr-FR" sz="4400" dirty="0">
              <a:solidFill>
                <a:schemeClr val="bg1"/>
              </a:solidFill>
            </a:endParaRPr>
          </a:p>
        </p:txBody>
      </p:sp>
      <p:sp>
        <p:nvSpPr>
          <p:cNvPr id="3" name="Subtitle 2"/>
          <p:cNvSpPr>
            <a:spLocks noGrp="1"/>
          </p:cNvSpPr>
          <p:nvPr>
            <p:ph type="subTitle" idx="1"/>
          </p:nvPr>
        </p:nvSpPr>
        <p:spPr>
          <a:xfrm>
            <a:off x="8020306" y="3636579"/>
            <a:ext cx="3992103" cy="1923393"/>
          </a:xfrm>
        </p:spPr>
        <p:txBody>
          <a:bodyPr>
            <a:normAutofit fontScale="25000" lnSpcReduction="20000"/>
          </a:bodyPr>
          <a:lstStyle/>
          <a:p>
            <a:r>
              <a:rPr lang="en-US" sz="8000" dirty="0">
                <a:solidFill>
                  <a:schemeClr val="tx1">
                    <a:lumMod val="65000"/>
                    <a:lumOff val="35000"/>
                  </a:schemeClr>
                </a:solidFill>
              </a:rPr>
              <a:t>Report by </a:t>
            </a:r>
            <a:r>
              <a:rPr lang="en-US" sz="8000" dirty="0" smtClean="0">
                <a:solidFill>
                  <a:schemeClr val="tx1">
                    <a:lumMod val="65000"/>
                    <a:lumOff val="35000"/>
                  </a:schemeClr>
                </a:solidFill>
              </a:rPr>
              <a:t>the IOC Secretariat</a:t>
            </a:r>
          </a:p>
          <a:p>
            <a:r>
              <a:rPr lang="en-US" sz="8000" dirty="0">
                <a:solidFill>
                  <a:srgbClr val="0070C0"/>
                </a:solidFill>
              </a:rPr>
              <a:t>Update on </a:t>
            </a:r>
            <a:r>
              <a:rPr lang="en-US" sz="8000" dirty="0" smtClean="0">
                <a:solidFill>
                  <a:srgbClr val="0070C0"/>
                </a:solidFill>
              </a:rPr>
              <a:t>IOC</a:t>
            </a:r>
            <a:r>
              <a:rPr lang="en-US" sz="8000" dirty="0">
                <a:solidFill>
                  <a:srgbClr val="0070C0"/>
                </a:solidFill>
              </a:rPr>
              <a:t> </a:t>
            </a:r>
            <a:r>
              <a:rPr lang="en-US" sz="8000" dirty="0" smtClean="0">
                <a:solidFill>
                  <a:srgbClr val="0070C0"/>
                </a:solidFill>
              </a:rPr>
              <a:t>-European </a:t>
            </a:r>
            <a:r>
              <a:rPr lang="en-US" sz="8000" dirty="0">
                <a:solidFill>
                  <a:srgbClr val="0070C0"/>
                </a:solidFill>
              </a:rPr>
              <a:t>Union ECHO NEAMTWS </a:t>
            </a:r>
            <a:r>
              <a:rPr lang="en-US" sz="8000" dirty="0" smtClean="0">
                <a:solidFill>
                  <a:srgbClr val="0070C0"/>
                </a:solidFill>
              </a:rPr>
              <a:t>Project </a:t>
            </a:r>
          </a:p>
          <a:p>
            <a:r>
              <a:rPr lang="en-US" sz="5600" b="1" dirty="0"/>
              <a:t>Denis CHANG SENG, </a:t>
            </a:r>
            <a:r>
              <a:rPr lang="en-US" sz="5600" b="1" dirty="0" smtClean="0"/>
              <a:t>PhD</a:t>
            </a:r>
            <a:br>
              <a:rPr lang="en-US" sz="5600" b="1" dirty="0" smtClean="0"/>
            </a:br>
            <a:r>
              <a:rPr lang="en-US" sz="4800" dirty="0" err="1" smtClean="0">
                <a:solidFill>
                  <a:schemeClr val="tx1">
                    <a:lumMod val="50000"/>
                    <a:lumOff val="50000"/>
                  </a:schemeClr>
                </a:solidFill>
              </a:rPr>
              <a:t>Programme</a:t>
            </a:r>
            <a:r>
              <a:rPr lang="en-US" sz="4800" dirty="0" smtClean="0">
                <a:solidFill>
                  <a:schemeClr val="tx1">
                    <a:lumMod val="50000"/>
                    <a:lumOff val="50000"/>
                  </a:schemeClr>
                </a:solidFill>
              </a:rPr>
              <a:t> </a:t>
            </a:r>
            <a:r>
              <a:rPr lang="en-US" sz="4800" dirty="0">
                <a:solidFill>
                  <a:schemeClr val="tx1">
                    <a:lumMod val="50000"/>
                    <a:lumOff val="50000"/>
                  </a:schemeClr>
                </a:solidFill>
              </a:rPr>
              <a:t>Specialist </a:t>
            </a:r>
            <a:endParaRPr lang="fr-FR" sz="4800" dirty="0">
              <a:solidFill>
                <a:schemeClr val="tx1">
                  <a:lumMod val="50000"/>
                  <a:lumOff val="50000"/>
                </a:schemeClr>
              </a:solidFill>
            </a:endParaRPr>
          </a:p>
          <a:p>
            <a:r>
              <a:rPr lang="en-US" sz="4800" dirty="0">
                <a:solidFill>
                  <a:schemeClr val="tx1">
                    <a:lumMod val="50000"/>
                    <a:lumOff val="50000"/>
                  </a:schemeClr>
                </a:solidFill>
              </a:rPr>
              <a:t> Tsunami Unit, Technical Secretary (</a:t>
            </a:r>
            <a:r>
              <a:rPr lang="en-US" sz="4800" dirty="0" smtClean="0">
                <a:solidFill>
                  <a:schemeClr val="tx1">
                    <a:lumMod val="50000"/>
                    <a:lumOff val="50000"/>
                  </a:schemeClr>
                </a:solidFill>
              </a:rPr>
              <a:t>ICG/NEAMTWS</a:t>
            </a:r>
            <a:r>
              <a:rPr lang="en-US" sz="4800" dirty="0">
                <a:solidFill>
                  <a:schemeClr val="tx1">
                    <a:lumMod val="50000"/>
                    <a:lumOff val="50000"/>
                  </a:schemeClr>
                </a:solidFill>
              </a:rPr>
              <a:t>)</a:t>
            </a:r>
            <a:br>
              <a:rPr lang="en-US" sz="4800" dirty="0">
                <a:solidFill>
                  <a:schemeClr val="tx1">
                    <a:lumMod val="50000"/>
                    <a:lumOff val="50000"/>
                  </a:schemeClr>
                </a:solidFill>
              </a:rPr>
            </a:br>
            <a:r>
              <a:rPr lang="en-US" sz="4800" dirty="0">
                <a:solidFill>
                  <a:schemeClr val="tx1">
                    <a:lumMod val="50000"/>
                    <a:lumOff val="50000"/>
                  </a:schemeClr>
                </a:solidFill>
              </a:rPr>
              <a:t> Global Ocean Observing System (GOOS) </a:t>
            </a:r>
            <a:r>
              <a:rPr lang="en-US" sz="4800" dirty="0" smtClean="0">
                <a:solidFill>
                  <a:schemeClr val="tx1">
                    <a:lumMod val="50000"/>
                    <a:lumOff val="50000"/>
                  </a:schemeClr>
                </a:solidFill>
              </a:rPr>
              <a:t>&amp; </a:t>
            </a:r>
            <a:br>
              <a:rPr lang="en-US" sz="4800" dirty="0" smtClean="0">
                <a:solidFill>
                  <a:schemeClr val="tx1">
                    <a:lumMod val="50000"/>
                    <a:lumOff val="50000"/>
                  </a:schemeClr>
                </a:solidFill>
              </a:rPr>
            </a:br>
            <a:r>
              <a:rPr lang="en-US" sz="4800" dirty="0" smtClean="0">
                <a:solidFill>
                  <a:schemeClr val="tx1">
                    <a:lumMod val="50000"/>
                    <a:lumOff val="50000"/>
                  </a:schemeClr>
                </a:solidFill>
              </a:rPr>
              <a:t>IOC </a:t>
            </a:r>
            <a:r>
              <a:rPr lang="en-US" sz="4800" dirty="0">
                <a:solidFill>
                  <a:schemeClr val="tx1">
                    <a:lumMod val="50000"/>
                    <a:lumOff val="50000"/>
                  </a:schemeClr>
                </a:solidFill>
              </a:rPr>
              <a:t>Focal point for MHEWS/ IN-MHEWS</a:t>
            </a:r>
          </a:p>
          <a:p>
            <a:pPr fontAlgn="base"/>
            <a:r>
              <a:rPr lang="fr-FR" sz="4800" dirty="0" smtClean="0">
                <a:solidFill>
                  <a:schemeClr val="tx1">
                    <a:lumMod val="50000"/>
                    <a:lumOff val="50000"/>
                  </a:schemeClr>
                </a:solidFill>
              </a:rPr>
              <a:t>IOC of </a:t>
            </a:r>
            <a:r>
              <a:rPr lang="fr-FR" sz="4800" dirty="0">
                <a:solidFill>
                  <a:schemeClr val="tx1">
                    <a:lumMod val="50000"/>
                    <a:lumOff val="50000"/>
                  </a:schemeClr>
                </a:solidFill>
              </a:rPr>
              <a:t>UNESCO </a:t>
            </a:r>
          </a:p>
          <a:p>
            <a:r>
              <a:rPr lang="en-GB" sz="2800" dirty="0"/>
              <a:t>	</a:t>
            </a:r>
            <a:r>
              <a:rPr lang="en-GB" dirty="0"/>
              <a:t/>
            </a:r>
            <a:br>
              <a:rPr lang="en-GB" dirty="0"/>
            </a:br>
            <a:endParaRPr lang="fr-FR" dirty="0"/>
          </a:p>
        </p:txBody>
      </p:sp>
      <p:pic>
        <p:nvPicPr>
          <p:cNvPr id="9"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7048" y="5918292"/>
            <a:ext cx="1391478" cy="86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24784" y="5959723"/>
            <a:ext cx="1804225" cy="7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File:Mediterranean-sea-from-spaceMediterranean sea from space.png -  Wikimedia Comm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7" y="0"/>
            <a:ext cx="763744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53872" y="3636579"/>
            <a:ext cx="732868" cy="672197"/>
          </a:xfrm>
          <a:prstGeom prst="rect">
            <a:avLst/>
          </a:prstGeom>
        </p:spPr>
      </p:pic>
    </p:spTree>
    <p:extLst>
      <p:ext uri="{BB962C8B-B14F-4D97-AF65-F5344CB8AC3E}">
        <p14:creationId xmlns:p14="http://schemas.microsoft.com/office/powerpoint/2010/main" val="376035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r-FR" dirty="0" smtClean="0">
                <a:solidFill>
                  <a:srgbClr val="0070C0"/>
                </a:solidFill>
              </a:rPr>
              <a:t>PROJECT</a:t>
            </a:r>
            <a:r>
              <a:rPr lang="fr-FR" dirty="0" smtClean="0"/>
              <a:t> </a:t>
            </a:r>
            <a:br>
              <a:rPr lang="fr-FR" dirty="0" smtClean="0"/>
            </a:br>
            <a:r>
              <a:rPr lang="fr-FR" dirty="0" smtClean="0">
                <a:solidFill>
                  <a:schemeClr val="bg1">
                    <a:lumMod val="50000"/>
                  </a:schemeClr>
                </a:solidFill>
              </a:rPr>
              <a:t>Kick-</a:t>
            </a:r>
            <a:r>
              <a:rPr lang="fr-FR" dirty="0" err="1" smtClean="0">
                <a:solidFill>
                  <a:schemeClr val="bg1">
                    <a:lumMod val="50000"/>
                  </a:schemeClr>
                </a:solidFill>
              </a:rPr>
              <a:t>Starting</a:t>
            </a:r>
            <a:r>
              <a:rPr lang="fr-FR" dirty="0"/>
              <a:t/>
            </a:r>
            <a:br>
              <a:rPr lang="fr-FR" dirty="0"/>
            </a:br>
            <a:endParaRPr lang="fr-FR" dirty="0"/>
          </a:p>
        </p:txBody>
      </p:sp>
      <p:sp>
        <p:nvSpPr>
          <p:cNvPr id="3" name="Content Placeholder 2"/>
          <p:cNvSpPr>
            <a:spLocks noGrp="1"/>
          </p:cNvSpPr>
          <p:nvPr>
            <p:ph idx="1"/>
          </p:nvPr>
        </p:nvSpPr>
        <p:spPr>
          <a:xfrm>
            <a:off x="838200" y="1594616"/>
            <a:ext cx="5822731" cy="4351338"/>
          </a:xfrm>
        </p:spPr>
        <p:txBody>
          <a:bodyPr>
            <a:normAutofit fontScale="62500" lnSpcReduction="20000"/>
          </a:bodyPr>
          <a:lstStyle/>
          <a:p>
            <a:pPr marL="0" indent="0" algn="ctr">
              <a:buNone/>
            </a:pPr>
            <a:r>
              <a:rPr lang="en-US" b="1" dirty="0">
                <a:solidFill>
                  <a:srgbClr val="0070C0"/>
                </a:solidFill>
              </a:rPr>
              <a:t>Inception Phase (3 months</a:t>
            </a:r>
            <a:r>
              <a:rPr lang="en-US" b="1" dirty="0" smtClean="0">
                <a:solidFill>
                  <a:srgbClr val="0070C0"/>
                </a:solidFill>
              </a:rPr>
              <a:t>)</a:t>
            </a:r>
          </a:p>
          <a:p>
            <a:pPr marL="0" indent="0">
              <a:buNone/>
            </a:pPr>
            <a:endParaRPr lang="en-US" b="1" dirty="0">
              <a:solidFill>
                <a:srgbClr val="0070C0"/>
              </a:solidFill>
            </a:endParaRPr>
          </a:p>
          <a:p>
            <a:pPr lvl="0"/>
            <a:r>
              <a:rPr lang="en-US" dirty="0" smtClean="0"/>
              <a:t>IOC </a:t>
            </a:r>
            <a:r>
              <a:rPr lang="en-US" dirty="0"/>
              <a:t>CL </a:t>
            </a:r>
            <a:r>
              <a:rPr lang="en-US" dirty="0" smtClean="0"/>
              <a:t>2856 to </a:t>
            </a:r>
            <a:r>
              <a:rPr lang="en-US" dirty="0" smtClean="0"/>
              <a:t>ICG/NEAMTWS MS</a:t>
            </a:r>
          </a:p>
          <a:p>
            <a:pPr lvl="0"/>
            <a:endParaRPr lang="fr-FR" dirty="0"/>
          </a:p>
          <a:p>
            <a:pPr lvl="0"/>
            <a:r>
              <a:rPr lang="en-US" dirty="0"/>
              <a:t>Letters to </a:t>
            </a:r>
            <a:r>
              <a:rPr lang="en-US" dirty="0" smtClean="0"/>
              <a:t>target countries: National focal point, TR nomination </a:t>
            </a:r>
            <a:r>
              <a:rPr lang="en-US" dirty="0"/>
              <a:t>s</a:t>
            </a:r>
            <a:r>
              <a:rPr lang="en-US" dirty="0" smtClean="0"/>
              <a:t>ite, potential </a:t>
            </a:r>
            <a:r>
              <a:rPr lang="en-US" dirty="0"/>
              <a:t>s</a:t>
            </a:r>
            <a:r>
              <a:rPr lang="en-US" dirty="0" smtClean="0"/>
              <a:t>takeholders and partners</a:t>
            </a:r>
          </a:p>
          <a:p>
            <a:pPr lvl="0"/>
            <a:endParaRPr lang="en-US" dirty="0" smtClean="0"/>
          </a:p>
          <a:p>
            <a:r>
              <a:rPr lang="en-US" dirty="0"/>
              <a:t>Information  sharing with project countries and partners</a:t>
            </a:r>
          </a:p>
          <a:p>
            <a:pPr marL="0" lvl="0" indent="0">
              <a:buNone/>
            </a:pPr>
            <a:endParaRPr lang="fr-FR" dirty="0"/>
          </a:p>
          <a:p>
            <a:pPr lvl="0"/>
            <a:r>
              <a:rPr lang="en-US" dirty="0"/>
              <a:t>Recruitment of two project staff</a:t>
            </a:r>
            <a:endParaRPr lang="fr-FR" dirty="0"/>
          </a:p>
          <a:p>
            <a:pPr lvl="1"/>
            <a:r>
              <a:rPr lang="en-US" dirty="0"/>
              <a:t>Project Assistant (Administration, Finance and Budget)</a:t>
            </a:r>
            <a:endParaRPr lang="fr-FR" dirty="0"/>
          </a:p>
          <a:p>
            <a:pPr lvl="1"/>
            <a:r>
              <a:rPr lang="en-US" dirty="0"/>
              <a:t>Associate Project Officer (Project </a:t>
            </a:r>
            <a:r>
              <a:rPr lang="en-US" dirty="0" smtClean="0"/>
              <a:t>Coordinator)</a:t>
            </a:r>
          </a:p>
          <a:p>
            <a:pPr lvl="1"/>
            <a:endParaRPr lang="en-US" dirty="0" smtClean="0"/>
          </a:p>
          <a:p>
            <a:r>
              <a:rPr lang="en-US" dirty="0" smtClean="0"/>
              <a:t>Planning </a:t>
            </a:r>
            <a:r>
              <a:rPr lang="en-US" dirty="0"/>
              <a:t>inception workshop and launching of  </a:t>
            </a:r>
            <a:r>
              <a:rPr lang="en-US" dirty="0" err="1" smtClean="0"/>
              <a:t>Coast</a:t>
            </a:r>
            <a:r>
              <a:rPr lang="en-US" dirty="0" err="1" smtClean="0">
                <a:solidFill>
                  <a:srgbClr val="0070C0"/>
                </a:solidFill>
              </a:rPr>
              <a:t>WAVE</a:t>
            </a:r>
            <a:r>
              <a:rPr lang="en-US" dirty="0" smtClean="0"/>
              <a:t> project. </a:t>
            </a:r>
            <a:endParaRPr lang="fr-FR" dirty="0"/>
          </a:p>
        </p:txBody>
      </p:sp>
      <p:pic>
        <p:nvPicPr>
          <p:cNvPr id="4" name="Picture 3"/>
          <p:cNvPicPr>
            <a:picLocks noChangeAspect="1"/>
          </p:cNvPicPr>
          <p:nvPr/>
        </p:nvPicPr>
        <p:blipFill rotWithShape="1">
          <a:blip r:embed="rId2"/>
          <a:srcRect l="25203" t="20383" r="23138" b="11791"/>
          <a:stretch/>
        </p:blipFill>
        <p:spPr>
          <a:xfrm>
            <a:off x="8515799" y="1594616"/>
            <a:ext cx="3049522" cy="2252169"/>
          </a:xfrm>
          <a:prstGeom prst="rect">
            <a:avLst/>
          </a:prstGeom>
          <a:effectLst>
            <a:outerShdw blurRad="50800" dist="38100" algn="l" rotWithShape="0">
              <a:prstClr val="black">
                <a:alpha val="40000"/>
              </a:prstClr>
            </a:outerShdw>
          </a:effectLst>
        </p:spPr>
      </p:pic>
      <p:sp>
        <p:nvSpPr>
          <p:cNvPr id="5" name="Rectangle 4"/>
          <p:cNvSpPr/>
          <p:nvPr/>
        </p:nvSpPr>
        <p:spPr>
          <a:xfrm>
            <a:off x="8327374" y="4035973"/>
            <a:ext cx="3426372" cy="2677656"/>
          </a:xfrm>
          <a:prstGeom prst="rect">
            <a:avLst/>
          </a:prstGeom>
        </p:spPr>
        <p:txBody>
          <a:bodyPr wrap="square">
            <a:spAutoFit/>
          </a:bodyPr>
          <a:lstStyle/>
          <a:p>
            <a:r>
              <a:rPr lang="de-DE" sz="1200" dirty="0"/>
              <a:t>Contribute </a:t>
            </a:r>
            <a:r>
              <a:rPr lang="de-DE" sz="1200" dirty="0" err="1"/>
              <a:t>to</a:t>
            </a:r>
            <a:r>
              <a:rPr lang="de-DE" sz="1200" dirty="0"/>
              <a:t> </a:t>
            </a:r>
            <a:r>
              <a:rPr lang="de-DE" sz="1200" b="1" dirty="0" err="1">
                <a:solidFill>
                  <a:srgbClr val="0070C0"/>
                </a:solidFill>
              </a:rPr>
              <a:t>component</a:t>
            </a:r>
            <a:r>
              <a:rPr lang="de-DE" sz="1200" b="1" dirty="0">
                <a:solidFill>
                  <a:srgbClr val="0070C0"/>
                </a:solidFill>
              </a:rPr>
              <a:t> 1, </a:t>
            </a:r>
            <a:r>
              <a:rPr lang="de-DE" sz="1200" b="1" dirty="0" err="1">
                <a:solidFill>
                  <a:srgbClr val="00B050"/>
                </a:solidFill>
              </a:rPr>
              <a:t>outcome</a:t>
            </a:r>
            <a:r>
              <a:rPr lang="de-DE" sz="1200" b="1" dirty="0">
                <a:solidFill>
                  <a:srgbClr val="00B050"/>
                </a:solidFill>
              </a:rPr>
              <a:t> 2 </a:t>
            </a:r>
            <a:r>
              <a:rPr lang="de-DE" sz="1200" dirty="0"/>
              <a:t>of the  European Union ECHO </a:t>
            </a:r>
            <a:r>
              <a:rPr lang="de-DE" sz="1200" dirty="0" err="1"/>
              <a:t>project</a:t>
            </a:r>
            <a:r>
              <a:rPr lang="de-DE" sz="1200" dirty="0"/>
              <a:t> on </a:t>
            </a:r>
            <a:r>
              <a:rPr lang="de-DE" sz="1200" i="1" dirty="0" err="1"/>
              <a:t>Strengthening</a:t>
            </a:r>
            <a:r>
              <a:rPr lang="de-DE" sz="1200" i="1" dirty="0"/>
              <a:t> the </a:t>
            </a:r>
            <a:r>
              <a:rPr lang="de-DE" sz="1200" i="1" dirty="0" err="1"/>
              <a:t>Resilience</a:t>
            </a:r>
            <a:r>
              <a:rPr lang="de-DE" sz="1200" i="1" dirty="0"/>
              <a:t> of </a:t>
            </a:r>
            <a:r>
              <a:rPr lang="de-DE" sz="1200" i="1" dirty="0" err="1"/>
              <a:t>Coastal</a:t>
            </a:r>
            <a:r>
              <a:rPr lang="de-DE" sz="1200" i="1" dirty="0"/>
              <a:t> Communities in the North-Eastern </a:t>
            </a:r>
            <a:r>
              <a:rPr lang="de-DE" sz="1200" i="1" dirty="0" err="1"/>
              <a:t>Atlantic</a:t>
            </a:r>
            <a:r>
              <a:rPr lang="de-DE" sz="1200" i="1" dirty="0"/>
              <a:t> and </a:t>
            </a:r>
            <a:r>
              <a:rPr lang="de-DE" sz="1200" i="1" dirty="0" err="1"/>
              <a:t>Mediterranean</a:t>
            </a:r>
            <a:r>
              <a:rPr lang="de-DE" sz="1200" i="1" dirty="0"/>
              <a:t> Region </a:t>
            </a:r>
            <a:r>
              <a:rPr lang="de-DE" sz="1200" i="1" dirty="0" err="1"/>
              <a:t>to</a:t>
            </a:r>
            <a:r>
              <a:rPr lang="de-DE" sz="1200" i="1" dirty="0"/>
              <a:t> the Impact of Tsunamis and </a:t>
            </a:r>
            <a:r>
              <a:rPr lang="de-DE" sz="1200" i="1" dirty="0" err="1"/>
              <a:t>other</a:t>
            </a:r>
            <a:r>
              <a:rPr lang="de-DE" sz="1200" i="1" dirty="0"/>
              <a:t> </a:t>
            </a:r>
            <a:r>
              <a:rPr lang="de-DE" sz="1200" i="1" dirty="0" err="1"/>
              <a:t>Sea</a:t>
            </a:r>
            <a:r>
              <a:rPr lang="de-DE" sz="1200" i="1" dirty="0"/>
              <a:t> Level-</a:t>
            </a:r>
            <a:r>
              <a:rPr lang="de-DE" sz="1200" i="1" dirty="0" err="1"/>
              <a:t>Related</a:t>
            </a:r>
            <a:r>
              <a:rPr lang="de-DE" sz="1200" i="1" dirty="0"/>
              <a:t> </a:t>
            </a:r>
            <a:r>
              <a:rPr lang="de-DE" sz="1200" i="1" dirty="0" err="1"/>
              <a:t>Coastal</a:t>
            </a:r>
            <a:r>
              <a:rPr lang="de-DE" sz="1200" i="1" dirty="0"/>
              <a:t> </a:t>
            </a:r>
            <a:r>
              <a:rPr lang="de-DE" sz="1200" i="1" dirty="0" err="1"/>
              <a:t>Hazards</a:t>
            </a:r>
            <a:r>
              <a:rPr lang="de-DE" sz="1200" i="1" dirty="0"/>
              <a:t> </a:t>
            </a:r>
          </a:p>
          <a:p>
            <a:endParaRPr lang="de-DE" sz="1200" i="1" dirty="0">
              <a:solidFill>
                <a:srgbClr val="0070C0"/>
              </a:solidFill>
            </a:endParaRPr>
          </a:p>
          <a:p>
            <a:r>
              <a:rPr lang="en-GB" sz="1200" b="1" dirty="0">
                <a:solidFill>
                  <a:srgbClr val="0070C0"/>
                </a:solidFill>
              </a:rPr>
              <a:t>Component 1</a:t>
            </a:r>
            <a:r>
              <a:rPr lang="en-GB" sz="1200" dirty="0"/>
              <a:t>: Adapt Global Tsunami Ready Standards and Guidelines and pilot Tsunami Ready within the framework of the ICG/NEAMTWS.</a:t>
            </a:r>
          </a:p>
          <a:p>
            <a:r>
              <a:rPr lang="en-GB" sz="1200" b="1" dirty="0">
                <a:solidFill>
                  <a:srgbClr val="00B050"/>
                </a:solidFill>
              </a:rPr>
              <a:t>Outcome 2: </a:t>
            </a:r>
            <a:r>
              <a:rPr lang="en-GB" sz="1200" dirty="0"/>
              <a:t>Understanding and communication of tsunami and other sea-level related risk in selected communities in Cyprus, Egypt, Malta and Morocco</a:t>
            </a:r>
            <a:r>
              <a:rPr lang="en-GB" sz="1200" b="1" dirty="0"/>
              <a:t> </a:t>
            </a:r>
            <a:r>
              <a:rPr lang="en-GB" sz="1200" dirty="0"/>
              <a:t>enhanced</a:t>
            </a:r>
            <a:endParaRPr lang="fr-FR" sz="1200" dirty="0"/>
          </a:p>
        </p:txBody>
      </p:sp>
    </p:spTree>
    <p:extLst>
      <p:ext uri="{BB962C8B-B14F-4D97-AF65-F5344CB8AC3E}">
        <p14:creationId xmlns:p14="http://schemas.microsoft.com/office/powerpoint/2010/main" val="2212713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END </a:t>
            </a:r>
            <a:endParaRPr lang="fr-FR" dirty="0"/>
          </a:p>
        </p:txBody>
      </p:sp>
      <p:pic>
        <p:nvPicPr>
          <p:cNvPr id="4" name="Picture 1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82503" y="2569051"/>
            <a:ext cx="4479925" cy="268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801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PROJECT</a:t>
            </a:r>
            <a:r>
              <a:rPr lang="en-US" dirty="0" smtClean="0"/>
              <a:t/>
            </a:r>
            <a:br>
              <a:rPr lang="en-US" dirty="0" smtClean="0"/>
            </a:br>
            <a:endParaRPr lang="fr-FR" dirty="0"/>
          </a:p>
        </p:txBody>
      </p:sp>
      <p:sp>
        <p:nvSpPr>
          <p:cNvPr id="3" name="Content Placeholder 2"/>
          <p:cNvSpPr>
            <a:spLocks noGrp="1"/>
          </p:cNvSpPr>
          <p:nvPr>
            <p:ph idx="1"/>
          </p:nvPr>
        </p:nvSpPr>
        <p:spPr>
          <a:xfrm>
            <a:off x="838198" y="1825625"/>
            <a:ext cx="7832835" cy="2399534"/>
          </a:xfrm>
        </p:spPr>
        <p:txBody>
          <a:bodyPr>
            <a:normAutofit fontScale="85000" lnSpcReduction="20000"/>
          </a:bodyPr>
          <a:lstStyle/>
          <a:p>
            <a:endParaRPr lang="en-US" dirty="0"/>
          </a:p>
          <a:p>
            <a:r>
              <a:rPr lang="en-US" dirty="0" smtClean="0"/>
              <a:t>Project </a:t>
            </a:r>
            <a:r>
              <a:rPr lang="en-US" dirty="0"/>
              <a:t>“</a:t>
            </a:r>
            <a:r>
              <a:rPr lang="en-US" i="1" dirty="0">
                <a:solidFill>
                  <a:srgbClr val="0070C0"/>
                </a:solidFill>
              </a:rPr>
              <a:t>Strengthening the Resilience of Coastal Communities in the North-East Atlantic and Mediterranean Region to the Impact of Tsunamis and Other Sea Level-Related Coastal Hazard</a:t>
            </a:r>
            <a:r>
              <a:rPr lang="en-US" dirty="0" smtClean="0"/>
              <a:t>”</a:t>
            </a:r>
          </a:p>
          <a:p>
            <a:r>
              <a:rPr lang="en-US" b="1" dirty="0" smtClean="0">
                <a:solidFill>
                  <a:srgbClr val="0070C0"/>
                </a:solidFill>
              </a:rPr>
              <a:t>Approved</a:t>
            </a:r>
            <a:r>
              <a:rPr lang="en-US" dirty="0" smtClean="0"/>
              <a:t> </a:t>
            </a:r>
            <a:r>
              <a:rPr lang="en-US" dirty="0"/>
              <a:t>by the European Union (EU) Directorate-General for European Civil Protection and Humanitarian Aid Operations (</a:t>
            </a:r>
            <a:r>
              <a:rPr lang="en-US" dirty="0" smtClean="0"/>
              <a:t>DG ECHO</a:t>
            </a:r>
            <a:r>
              <a:rPr lang="en-US" dirty="0"/>
              <a:t>)</a:t>
            </a:r>
            <a:endParaRPr lang="fr-FR" dirty="0"/>
          </a:p>
        </p:txBody>
      </p:sp>
      <p:pic>
        <p:nvPicPr>
          <p:cNvPr id="4" name="Picture 3"/>
          <p:cNvPicPr>
            <a:picLocks noChangeAspect="1"/>
          </p:cNvPicPr>
          <p:nvPr/>
        </p:nvPicPr>
        <p:blipFill rotWithShape="1">
          <a:blip r:embed="rId2"/>
          <a:srcRect l="40846" t="17597" r="18903" b="5848"/>
          <a:stretch/>
        </p:blipFill>
        <p:spPr>
          <a:xfrm>
            <a:off x="8576441" y="1102458"/>
            <a:ext cx="3405351" cy="5323845"/>
          </a:xfrm>
          <a:prstGeom prst="rect">
            <a:avLst/>
          </a:prstGeom>
          <a:effectLst>
            <a:outerShdw blurRad="50800" dist="38100" dir="13500000" algn="br" rotWithShape="0">
              <a:prstClr val="black">
                <a:alpha val="40000"/>
              </a:prstClr>
            </a:outerShdw>
          </a:effec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25" y="4360096"/>
            <a:ext cx="1137745" cy="1431104"/>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9613" y="4225159"/>
            <a:ext cx="1524001" cy="1475671"/>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619026300"/>
              </p:ext>
            </p:extLst>
          </p:nvPr>
        </p:nvGraphicFramePr>
        <p:xfrm>
          <a:off x="3163614" y="4360096"/>
          <a:ext cx="5156200" cy="2310522"/>
        </p:xfrm>
        <a:graphic>
          <a:graphicData uri="http://schemas.openxmlformats.org/drawingml/2006/table">
            <a:tbl>
              <a:tblPr firstRow="1" firstCol="1" lastRow="1" lastCol="1" bandRow="1" bandCol="1">
                <a:tableStyleId>{5C22544A-7EE6-4342-B048-85BDC9FD1C3A}</a:tableStyleId>
              </a:tblPr>
              <a:tblGrid>
                <a:gridCol w="1689100">
                  <a:extLst>
                    <a:ext uri="{9D8B030D-6E8A-4147-A177-3AD203B41FA5}">
                      <a16:colId xmlns:a16="http://schemas.microsoft.com/office/drawing/2014/main" val="2140637996"/>
                    </a:ext>
                  </a:extLst>
                </a:gridCol>
                <a:gridCol w="3467100">
                  <a:extLst>
                    <a:ext uri="{9D8B030D-6E8A-4147-A177-3AD203B41FA5}">
                      <a16:colId xmlns:a16="http://schemas.microsoft.com/office/drawing/2014/main" val="2909763585"/>
                    </a:ext>
                  </a:extLst>
                </a:gridCol>
              </a:tblGrid>
              <a:tr h="689487">
                <a:tc>
                  <a:txBody>
                    <a:bodyPr/>
                    <a:lstStyle/>
                    <a:p>
                      <a:pPr>
                        <a:lnSpc>
                          <a:spcPct val="105000"/>
                        </a:lnSpc>
                        <a:spcAft>
                          <a:spcPts val="800"/>
                        </a:spcAft>
                      </a:pPr>
                      <a:r>
                        <a:rPr lang="en-GB" sz="1300" kern="1200" dirty="0">
                          <a:effectLst/>
                        </a:rPr>
                        <a:t>Geographical scope/benefitting countries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5080" marB="0"/>
                </a:tc>
                <a:tc>
                  <a:txBody>
                    <a:bodyPr/>
                    <a:lstStyle/>
                    <a:p>
                      <a:pPr>
                        <a:lnSpc>
                          <a:spcPct val="105000"/>
                        </a:lnSpc>
                        <a:spcAft>
                          <a:spcPts val="800"/>
                        </a:spcAft>
                      </a:pPr>
                      <a:r>
                        <a:rPr lang="en-GB" sz="1500" kern="1200">
                          <a:effectLst/>
                        </a:rPr>
                        <a:t>North Eastern Atlantic and Mediterranean Sea:  Cyprus, Egypt, Greece, Malta, Morocco, Spain, and Turkey</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5080" marB="0"/>
                </a:tc>
                <a:extLst>
                  <a:ext uri="{0D108BD9-81ED-4DB2-BD59-A6C34878D82A}">
                    <a16:rowId xmlns:a16="http://schemas.microsoft.com/office/drawing/2014/main" val="2604902322"/>
                  </a:ext>
                </a:extLst>
              </a:tr>
              <a:tr h="689487">
                <a:tc>
                  <a:txBody>
                    <a:bodyPr/>
                    <a:lstStyle/>
                    <a:p>
                      <a:pPr>
                        <a:lnSpc>
                          <a:spcPct val="105000"/>
                        </a:lnSpc>
                        <a:spcAft>
                          <a:spcPts val="800"/>
                        </a:spcAft>
                      </a:pPr>
                      <a:r>
                        <a:rPr lang="en-GB" sz="1300" kern="1200" dirty="0">
                          <a:solidFill>
                            <a:srgbClr val="C00000"/>
                          </a:solidFill>
                          <a:effectLst/>
                        </a:rPr>
                        <a:t>Technical Advise </a:t>
                      </a:r>
                      <a:endParaRPr lang="fr-FR"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5080" marB="0"/>
                </a:tc>
                <a:tc>
                  <a:txBody>
                    <a:bodyPr/>
                    <a:lstStyle/>
                    <a:p>
                      <a:pPr>
                        <a:lnSpc>
                          <a:spcPct val="105000"/>
                        </a:lnSpc>
                        <a:spcAft>
                          <a:spcPts val="800"/>
                        </a:spcAft>
                      </a:pPr>
                      <a:r>
                        <a:rPr lang="en-GB" sz="1500" kern="1200" dirty="0" smtClean="0">
                          <a:solidFill>
                            <a:srgbClr val="C00000"/>
                          </a:solidFill>
                          <a:effectLst/>
                        </a:rPr>
                        <a:t> France and Italy </a:t>
                      </a:r>
                      <a:endParaRPr lang="fr-FR"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5080" marB="0"/>
                </a:tc>
                <a:extLst>
                  <a:ext uri="{0D108BD9-81ED-4DB2-BD59-A6C34878D82A}">
                    <a16:rowId xmlns:a16="http://schemas.microsoft.com/office/drawing/2014/main" val="1531529254"/>
                  </a:ext>
                </a:extLst>
              </a:tr>
              <a:tr h="451841">
                <a:tc>
                  <a:txBody>
                    <a:bodyPr/>
                    <a:lstStyle/>
                    <a:p>
                      <a:pPr>
                        <a:lnSpc>
                          <a:spcPct val="105000"/>
                        </a:lnSpc>
                        <a:spcAft>
                          <a:spcPts val="800"/>
                        </a:spcAft>
                      </a:pPr>
                      <a:r>
                        <a:rPr lang="es-ES_tradnl" sz="1500" kern="1200">
                          <a:effectLst/>
                        </a:rPr>
                        <a:t>Area of influence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5080" marB="0"/>
                </a:tc>
                <a:tc>
                  <a:txBody>
                    <a:bodyPr/>
                    <a:lstStyle/>
                    <a:p>
                      <a:pPr>
                        <a:lnSpc>
                          <a:spcPct val="105000"/>
                        </a:lnSpc>
                        <a:spcAft>
                          <a:spcPts val="800"/>
                        </a:spcAft>
                      </a:pPr>
                      <a:r>
                        <a:rPr lang="en-GB" sz="1500" kern="1200">
                          <a:effectLst/>
                        </a:rPr>
                        <a:t>40 NEAMTWS Member States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5080" marB="0"/>
                </a:tc>
                <a:extLst>
                  <a:ext uri="{0D108BD9-81ED-4DB2-BD59-A6C34878D82A}">
                    <a16:rowId xmlns:a16="http://schemas.microsoft.com/office/drawing/2014/main" val="3400145365"/>
                  </a:ext>
                </a:extLst>
              </a:tr>
              <a:tr h="444024">
                <a:tc>
                  <a:txBody>
                    <a:bodyPr/>
                    <a:lstStyle/>
                    <a:p>
                      <a:pPr>
                        <a:lnSpc>
                          <a:spcPct val="105000"/>
                        </a:lnSpc>
                        <a:spcAft>
                          <a:spcPts val="800"/>
                        </a:spcAft>
                      </a:pPr>
                      <a:r>
                        <a:rPr lang="en-US" sz="1500" kern="1200">
                          <a:effectLst/>
                        </a:rPr>
                        <a:t>Period</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5080" marB="0"/>
                </a:tc>
                <a:tc>
                  <a:txBody>
                    <a:bodyPr/>
                    <a:lstStyle/>
                    <a:p>
                      <a:pPr>
                        <a:lnSpc>
                          <a:spcPct val="105000"/>
                        </a:lnSpc>
                        <a:spcAft>
                          <a:spcPts val="800"/>
                        </a:spcAft>
                      </a:pPr>
                      <a:r>
                        <a:rPr lang="en-US" sz="1500" kern="1200" dirty="0">
                          <a:effectLst/>
                        </a:rPr>
                        <a:t>01/09/2021  ---   30/03/2024</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5080" marB="0"/>
                </a:tc>
                <a:extLst>
                  <a:ext uri="{0D108BD9-81ED-4DB2-BD59-A6C34878D82A}">
                    <a16:rowId xmlns:a16="http://schemas.microsoft.com/office/drawing/2014/main" val="1155179440"/>
                  </a:ext>
                </a:extLst>
              </a:tr>
            </a:tbl>
          </a:graphicData>
        </a:graphic>
      </p:graphicFrame>
    </p:spTree>
    <p:extLst>
      <p:ext uri="{BB962C8B-B14F-4D97-AF65-F5344CB8AC3E}">
        <p14:creationId xmlns:p14="http://schemas.microsoft.com/office/powerpoint/2010/main" val="3841539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890961" cy="1325563"/>
          </a:xfrm>
        </p:spPr>
        <p:txBody>
          <a:bodyPr/>
          <a:lstStyle/>
          <a:p>
            <a:pPr algn="ctr"/>
            <a:r>
              <a:rPr lang="en-US" dirty="0" smtClean="0">
                <a:solidFill>
                  <a:srgbClr val="0070C0"/>
                </a:solidFill>
              </a:rPr>
              <a:t>PROJECT GOALS</a:t>
            </a:r>
            <a:endParaRPr lang="fr-FR" dirty="0">
              <a:solidFill>
                <a:srgbClr val="0070C0"/>
              </a:solidFill>
            </a:endParaRPr>
          </a:p>
        </p:txBody>
      </p:sp>
      <p:sp>
        <p:nvSpPr>
          <p:cNvPr id="5" name="Content Placeholder 2">
            <a:extLst>
              <a:ext uri="{FF2B5EF4-FFF2-40B4-BE49-F238E27FC236}">
                <a16:creationId xmlns:a16="http://schemas.microsoft.com/office/drawing/2014/main" id="{C56A73BD-A008-4067-9604-E95DF18A88CF}"/>
              </a:ext>
            </a:extLst>
          </p:cNvPr>
          <p:cNvSpPr txBox="1">
            <a:spLocks noGrp="1"/>
          </p:cNvSpPr>
          <p:nvPr>
            <p:ph sz="half" idx="1"/>
          </p:nvPr>
        </p:nvSpPr>
        <p:spPr>
          <a:xfrm>
            <a:off x="578069" y="1527474"/>
            <a:ext cx="4498428" cy="4691531"/>
          </a:xfrm>
          <a:prstGeom prst="rect">
            <a:avLst/>
          </a:prstGeom>
        </p:spPr>
        <p:txBody>
          <a:bodyPr vert="horz" lIns="72746" tIns="36373" rIns="72746" bIns="36373" rtlCol="0">
            <a:normAutofit fontScale="92500" lnSpcReduction="10000"/>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spcBef>
                <a:spcPts val="0"/>
              </a:spcBef>
              <a:spcAft>
                <a:spcPts val="0"/>
              </a:spcAft>
              <a:buNone/>
            </a:pPr>
            <a:r>
              <a:rPr lang="en-GB" sz="1432" dirty="0"/>
              <a:t/>
            </a:r>
            <a:br>
              <a:rPr lang="en-GB" sz="1432" dirty="0"/>
            </a:br>
            <a:endParaRPr lang="en-GB" sz="1432" dirty="0"/>
          </a:p>
          <a:p>
            <a:pPr marL="663635" lvl="1" indent="-414772">
              <a:spcBef>
                <a:spcPts val="0"/>
              </a:spcBef>
              <a:spcAft>
                <a:spcPts val="0"/>
              </a:spcAft>
              <a:buFont typeface="+mj-lt"/>
              <a:buAutoNum type="arabicPeriod"/>
            </a:pPr>
            <a:r>
              <a:rPr lang="en-GB" sz="1910" dirty="0"/>
              <a:t>Improved understanding of tsunami and sea-level related </a:t>
            </a:r>
            <a:r>
              <a:rPr lang="en-GB" sz="1910" dirty="0" smtClean="0"/>
              <a:t>risks. Better </a:t>
            </a:r>
            <a:r>
              <a:rPr lang="en-GB" sz="1910" dirty="0"/>
              <a:t>communication strategies to govern sea-level related risk </a:t>
            </a:r>
            <a:endParaRPr lang="en-GB" sz="1910" dirty="0" smtClean="0"/>
          </a:p>
          <a:p>
            <a:pPr marL="663635" lvl="1" indent="-414772">
              <a:spcBef>
                <a:spcPts val="0"/>
              </a:spcBef>
              <a:spcAft>
                <a:spcPts val="0"/>
              </a:spcAft>
              <a:buFont typeface="+mj-lt"/>
              <a:buAutoNum type="arabicPeriod"/>
            </a:pPr>
            <a:endParaRPr lang="en-GB" sz="1910" dirty="0" smtClean="0"/>
          </a:p>
          <a:p>
            <a:pPr marL="663635" lvl="1" indent="-414772">
              <a:spcBef>
                <a:spcPts val="0"/>
              </a:spcBef>
              <a:spcAft>
                <a:spcPts val="0"/>
              </a:spcAft>
              <a:buFont typeface="+mj-lt"/>
              <a:buAutoNum type="arabicPeriod"/>
            </a:pPr>
            <a:r>
              <a:rPr lang="en-GB" sz="2000" dirty="0" smtClean="0">
                <a:ea typeface="Times New Roman" panose="02020603050405020304" pitchFamily="18" charset="0"/>
                <a:cs typeface="Calibri" panose="020F0502020204030204" pitchFamily="34" charset="0"/>
              </a:rPr>
              <a:t>Real </a:t>
            </a:r>
            <a:r>
              <a:rPr lang="en-GB" sz="2000" dirty="0">
                <a:ea typeface="Times New Roman" panose="02020603050405020304" pitchFamily="18" charset="0"/>
                <a:cs typeface="Calibri" panose="020F0502020204030204" pitchFamily="34" charset="0"/>
              </a:rPr>
              <a:t>time </a:t>
            </a:r>
            <a:r>
              <a:rPr lang="en-GB" sz="2000" dirty="0" smtClean="0">
                <a:ea typeface="Times New Roman" panose="02020603050405020304" pitchFamily="18" charset="0"/>
                <a:cs typeface="Calibri" panose="020F0502020204030204" pitchFamily="34" charset="0"/>
              </a:rPr>
              <a:t>detection/ monitoring</a:t>
            </a:r>
            <a:r>
              <a:rPr lang="en-GB" sz="2000" dirty="0" smtClean="0"/>
              <a:t> </a:t>
            </a:r>
            <a:r>
              <a:rPr lang="en-GB" sz="2000" dirty="0"/>
              <a:t/>
            </a:r>
            <a:br>
              <a:rPr lang="en-GB" sz="2000" dirty="0"/>
            </a:br>
            <a:r>
              <a:rPr lang="en-GB" sz="2000" dirty="0"/>
              <a:t/>
            </a:r>
            <a:br>
              <a:rPr lang="en-GB" sz="2000" dirty="0"/>
            </a:br>
            <a:r>
              <a:rPr lang="en-GB" sz="2000" dirty="0" smtClean="0"/>
              <a:t>Improved </a:t>
            </a:r>
            <a:r>
              <a:rPr lang="en-GB" sz="2000" dirty="0"/>
              <a:t>framework for the sustainability of the existing Inexpensive Device for Sea Level (IDSL) Network</a:t>
            </a:r>
          </a:p>
          <a:p>
            <a:pPr marL="663635" lvl="1" indent="-414772">
              <a:spcBef>
                <a:spcPts val="0"/>
              </a:spcBef>
              <a:spcAft>
                <a:spcPts val="0"/>
              </a:spcAft>
              <a:buFont typeface="+mj-lt"/>
              <a:buAutoNum type="arabicPeriod"/>
            </a:pPr>
            <a:endParaRPr lang="en-GB" sz="2000" dirty="0" smtClean="0">
              <a:ea typeface="Times New Roman" panose="02020603050405020304" pitchFamily="18" charset="0"/>
              <a:cs typeface="Calibri" panose="020F0502020204030204" pitchFamily="34" charset="0"/>
            </a:endParaRPr>
          </a:p>
          <a:p>
            <a:pPr marL="663635" lvl="1" indent="-414772">
              <a:spcBef>
                <a:spcPts val="0"/>
              </a:spcBef>
              <a:spcAft>
                <a:spcPts val="0"/>
              </a:spcAft>
              <a:buFont typeface="+mj-lt"/>
              <a:buAutoNum type="arabicPeriod"/>
            </a:pPr>
            <a:endParaRPr lang="en-GB" sz="2000" dirty="0">
              <a:ea typeface="Times New Roman" panose="02020603050405020304" pitchFamily="18" charset="0"/>
              <a:cs typeface="Calibri" panose="020F0502020204030204" pitchFamily="34" charset="0"/>
            </a:endParaRPr>
          </a:p>
          <a:p>
            <a:pPr marL="663635" lvl="1" indent="-414772">
              <a:spcBef>
                <a:spcPts val="0"/>
              </a:spcBef>
              <a:spcAft>
                <a:spcPts val="0"/>
              </a:spcAft>
              <a:buFont typeface="+mj-lt"/>
              <a:buAutoNum type="arabicPeriod"/>
            </a:pPr>
            <a:r>
              <a:rPr lang="en-GB" sz="2000" dirty="0" smtClean="0">
                <a:ea typeface="Times New Roman" panose="02020603050405020304" pitchFamily="18" charset="0"/>
                <a:cs typeface="Calibri" panose="020F0502020204030204" pitchFamily="34" charset="0"/>
              </a:rPr>
              <a:t> Alert </a:t>
            </a:r>
            <a:r>
              <a:rPr lang="en-GB" sz="2000" dirty="0">
                <a:ea typeface="Times New Roman" panose="02020603050405020304" pitchFamily="18" charset="0"/>
                <a:cs typeface="Calibri" panose="020F0502020204030204" pitchFamily="34" charset="0"/>
              </a:rPr>
              <a:t>technology to provide early a</a:t>
            </a:r>
            <a:r>
              <a:rPr lang="en-GB" sz="2000" dirty="0" smtClean="0">
                <a:ea typeface="Times New Roman" panose="02020603050405020304" pitchFamily="18" charset="0"/>
                <a:cs typeface="Calibri" panose="020F0502020204030204" pitchFamily="34" charset="0"/>
              </a:rPr>
              <a:t>lert/warning</a:t>
            </a:r>
            <a:endParaRPr lang="en-GB" sz="1910" dirty="0"/>
          </a:p>
          <a:p>
            <a:pPr marL="663635" lvl="1" indent="-414772">
              <a:spcBef>
                <a:spcPts val="0"/>
              </a:spcBef>
              <a:spcAft>
                <a:spcPts val="0"/>
              </a:spcAft>
              <a:buFont typeface="+mj-lt"/>
              <a:buAutoNum type="arabicPeriod"/>
            </a:pPr>
            <a:endParaRPr lang="en-GB" sz="1910" dirty="0"/>
          </a:p>
          <a:p>
            <a:pPr marL="663635" lvl="1" indent="-414772">
              <a:spcBef>
                <a:spcPts val="0"/>
              </a:spcBef>
              <a:spcAft>
                <a:spcPts val="0"/>
              </a:spcAft>
              <a:buFont typeface="+mj-lt"/>
              <a:buAutoNum type="arabicPeriod"/>
            </a:pPr>
            <a:r>
              <a:rPr lang="en-GB" sz="1910" b="1" dirty="0"/>
              <a:t>At least seven recognized Tsunami Ready communities by 2023</a:t>
            </a:r>
            <a:r>
              <a:rPr lang="en-GB" sz="1910" dirty="0"/>
              <a:t> </a:t>
            </a:r>
          </a:p>
          <a:p>
            <a:pPr marL="663635" lvl="1" indent="-414772">
              <a:spcBef>
                <a:spcPts val="0"/>
              </a:spcBef>
              <a:spcAft>
                <a:spcPts val="0"/>
              </a:spcAft>
              <a:buFont typeface="+mj-lt"/>
              <a:buAutoNum type="arabicPeriod"/>
            </a:pPr>
            <a:endParaRPr lang="en-GB" sz="1910" dirty="0"/>
          </a:p>
          <a:p>
            <a:pPr marL="663635" lvl="1" indent="-414772">
              <a:spcBef>
                <a:spcPts val="0"/>
              </a:spcBef>
              <a:spcAft>
                <a:spcPts val="0"/>
              </a:spcAft>
              <a:buFont typeface="+mj-lt"/>
              <a:buAutoNum type="arabicPeriod"/>
            </a:pPr>
            <a:endParaRPr lang="en-GB" sz="1910" dirty="0"/>
          </a:p>
          <a:p>
            <a:pPr marL="663635" lvl="1" indent="-414772">
              <a:spcBef>
                <a:spcPts val="0"/>
              </a:spcBef>
              <a:spcAft>
                <a:spcPts val="0"/>
              </a:spcAft>
              <a:buFont typeface="+mj-lt"/>
              <a:buAutoNum type="arabicPeriod"/>
            </a:pPr>
            <a:endParaRPr lang="en-GB" sz="1910" dirty="0"/>
          </a:p>
        </p:txBody>
      </p:sp>
      <p:graphicFrame>
        <p:nvGraphicFramePr>
          <p:cNvPr id="11" name="Diagram 10"/>
          <p:cNvGraphicFramePr/>
          <p:nvPr>
            <p:extLst>
              <p:ext uri="{D42A27DB-BD31-4B8C-83A1-F6EECF244321}">
                <p14:modId xmlns:p14="http://schemas.microsoft.com/office/powerpoint/2010/main" val="2761039160"/>
              </p:ext>
            </p:extLst>
          </p:nvPr>
        </p:nvGraphicFramePr>
        <p:xfrm>
          <a:off x="5202620" y="725085"/>
          <a:ext cx="7399283" cy="5591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a:stretch>
            <a:fillRect/>
          </a:stretch>
        </p:blipFill>
        <p:spPr>
          <a:xfrm>
            <a:off x="5076497" y="4735719"/>
            <a:ext cx="3346994" cy="1767993"/>
          </a:xfrm>
          <a:prstGeom prst="rect">
            <a:avLst/>
          </a:prstGeom>
        </p:spPr>
      </p:pic>
    </p:spTree>
    <p:extLst>
      <p:ext uri="{BB962C8B-B14F-4D97-AF65-F5344CB8AC3E}">
        <p14:creationId xmlns:p14="http://schemas.microsoft.com/office/powerpoint/2010/main" val="3501589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PROJECT OUTCOMES </a:t>
            </a:r>
            <a:endParaRPr lang="fr-FR" dirty="0">
              <a:solidFill>
                <a:srgbClr val="0070C0"/>
              </a:solidFill>
            </a:endParaRPr>
          </a:p>
        </p:txBody>
      </p:sp>
      <p:graphicFrame>
        <p:nvGraphicFramePr>
          <p:cNvPr id="3" name="Diagram 2"/>
          <p:cNvGraphicFramePr/>
          <p:nvPr>
            <p:extLst>
              <p:ext uri="{D42A27DB-BD31-4B8C-83A1-F6EECF244321}">
                <p14:modId xmlns:p14="http://schemas.microsoft.com/office/powerpoint/2010/main" val="929493331"/>
              </p:ext>
            </p:extLst>
          </p:nvPr>
        </p:nvGraphicFramePr>
        <p:xfrm>
          <a:off x="485227" y="1187668"/>
          <a:ext cx="993052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11925" y="1579252"/>
            <a:ext cx="546538" cy="461665"/>
          </a:xfrm>
          <a:prstGeom prst="rect">
            <a:avLst/>
          </a:prstGeom>
          <a:noFill/>
        </p:spPr>
        <p:txBody>
          <a:bodyPr wrap="square" rtlCol="0">
            <a:spAutoFit/>
          </a:bodyPr>
          <a:lstStyle/>
          <a:p>
            <a:r>
              <a:rPr lang="en-US" sz="2400" dirty="0" smtClean="0">
                <a:solidFill>
                  <a:srgbClr val="C00000"/>
                </a:solidFill>
              </a:rPr>
              <a:t>1</a:t>
            </a:r>
            <a:endParaRPr lang="fr-FR" sz="2400" dirty="0">
              <a:solidFill>
                <a:srgbClr val="C00000"/>
              </a:solidFill>
            </a:endParaRPr>
          </a:p>
        </p:txBody>
      </p:sp>
      <p:sp>
        <p:nvSpPr>
          <p:cNvPr id="7" name="TextBox 6"/>
          <p:cNvSpPr txBox="1"/>
          <p:nvPr/>
        </p:nvSpPr>
        <p:spPr>
          <a:xfrm>
            <a:off x="1340071" y="2584129"/>
            <a:ext cx="546538" cy="461665"/>
          </a:xfrm>
          <a:prstGeom prst="rect">
            <a:avLst/>
          </a:prstGeom>
          <a:noFill/>
        </p:spPr>
        <p:txBody>
          <a:bodyPr wrap="square" rtlCol="0">
            <a:spAutoFit/>
          </a:bodyPr>
          <a:lstStyle/>
          <a:p>
            <a:r>
              <a:rPr lang="en-US" sz="2400" dirty="0">
                <a:solidFill>
                  <a:srgbClr val="C00000"/>
                </a:solidFill>
              </a:rPr>
              <a:t>2</a:t>
            </a:r>
            <a:endParaRPr lang="fr-FR" sz="2400" dirty="0">
              <a:solidFill>
                <a:srgbClr val="C00000"/>
              </a:solidFill>
            </a:endParaRPr>
          </a:p>
        </p:txBody>
      </p:sp>
      <p:sp>
        <p:nvSpPr>
          <p:cNvPr id="8" name="TextBox 7"/>
          <p:cNvSpPr txBox="1"/>
          <p:nvPr/>
        </p:nvSpPr>
        <p:spPr>
          <a:xfrm>
            <a:off x="1481959" y="3651329"/>
            <a:ext cx="546538" cy="461665"/>
          </a:xfrm>
          <a:prstGeom prst="rect">
            <a:avLst/>
          </a:prstGeom>
          <a:noFill/>
        </p:spPr>
        <p:txBody>
          <a:bodyPr wrap="square" rtlCol="0">
            <a:spAutoFit/>
          </a:bodyPr>
          <a:lstStyle/>
          <a:p>
            <a:r>
              <a:rPr lang="en-US" sz="2400" dirty="0">
                <a:solidFill>
                  <a:srgbClr val="C00000"/>
                </a:solidFill>
              </a:rPr>
              <a:t>3</a:t>
            </a:r>
            <a:endParaRPr lang="fr-FR" sz="2400" dirty="0">
              <a:solidFill>
                <a:srgbClr val="C00000"/>
              </a:solidFill>
            </a:endParaRPr>
          </a:p>
        </p:txBody>
      </p:sp>
      <p:sp>
        <p:nvSpPr>
          <p:cNvPr id="9" name="TextBox 8"/>
          <p:cNvSpPr txBox="1"/>
          <p:nvPr/>
        </p:nvSpPr>
        <p:spPr>
          <a:xfrm>
            <a:off x="1340071" y="4564596"/>
            <a:ext cx="546538" cy="461665"/>
          </a:xfrm>
          <a:prstGeom prst="rect">
            <a:avLst/>
          </a:prstGeom>
          <a:noFill/>
        </p:spPr>
        <p:txBody>
          <a:bodyPr wrap="square" rtlCol="0">
            <a:spAutoFit/>
          </a:bodyPr>
          <a:lstStyle/>
          <a:p>
            <a:r>
              <a:rPr lang="en-US" sz="2400" dirty="0">
                <a:solidFill>
                  <a:srgbClr val="C00000"/>
                </a:solidFill>
              </a:rPr>
              <a:t>4</a:t>
            </a:r>
            <a:endParaRPr lang="fr-FR" sz="2400" dirty="0">
              <a:solidFill>
                <a:srgbClr val="C00000"/>
              </a:solidFill>
            </a:endParaRPr>
          </a:p>
        </p:txBody>
      </p:sp>
      <p:sp>
        <p:nvSpPr>
          <p:cNvPr id="10" name="TextBox 9"/>
          <p:cNvSpPr txBox="1"/>
          <p:nvPr/>
        </p:nvSpPr>
        <p:spPr>
          <a:xfrm>
            <a:off x="814552" y="5707117"/>
            <a:ext cx="483477" cy="461665"/>
          </a:xfrm>
          <a:prstGeom prst="rect">
            <a:avLst/>
          </a:prstGeom>
          <a:noFill/>
        </p:spPr>
        <p:txBody>
          <a:bodyPr wrap="square" rtlCol="0">
            <a:spAutoFit/>
          </a:bodyPr>
          <a:lstStyle/>
          <a:p>
            <a:r>
              <a:rPr lang="en-US" sz="2400" dirty="0">
                <a:solidFill>
                  <a:srgbClr val="C00000"/>
                </a:solidFill>
              </a:rPr>
              <a:t>5</a:t>
            </a:r>
            <a:endParaRPr lang="fr-FR" sz="2400" dirty="0">
              <a:solidFill>
                <a:srgbClr val="C00000"/>
              </a:solidFill>
            </a:endParaRPr>
          </a:p>
        </p:txBody>
      </p:sp>
    </p:spTree>
    <p:extLst>
      <p:ext uri="{BB962C8B-B14F-4D97-AF65-F5344CB8AC3E}">
        <p14:creationId xmlns:p14="http://schemas.microsoft.com/office/powerpoint/2010/main" val="3204678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PROJECT</a:t>
            </a:r>
            <a:br>
              <a:rPr lang="en-US" dirty="0" smtClean="0">
                <a:solidFill>
                  <a:srgbClr val="0070C0"/>
                </a:solidFill>
              </a:rPr>
            </a:br>
            <a:r>
              <a:rPr lang="en-US" dirty="0" smtClean="0">
                <a:solidFill>
                  <a:schemeClr val="bg1">
                    <a:lumMod val="50000"/>
                  </a:schemeClr>
                </a:solidFill>
              </a:rPr>
              <a:t>IMPLEMENTING PARTNERS/STAKEHOLDERS</a:t>
            </a:r>
            <a:endParaRPr lang="fr-FR" dirty="0">
              <a:solidFill>
                <a:schemeClr val="bg1">
                  <a:lumMod val="50000"/>
                </a:schemeClr>
              </a:solidFill>
            </a:endParaRPr>
          </a:p>
        </p:txBody>
      </p:sp>
      <p:sp>
        <p:nvSpPr>
          <p:cNvPr id="3" name="Content Placeholder 2"/>
          <p:cNvSpPr>
            <a:spLocks noGrp="1"/>
          </p:cNvSpPr>
          <p:nvPr>
            <p:ph sz="half" idx="1"/>
          </p:nvPr>
        </p:nvSpPr>
        <p:spPr>
          <a:xfrm>
            <a:off x="1072055" y="1789222"/>
            <a:ext cx="4432738" cy="4351338"/>
          </a:xfrm>
        </p:spPr>
        <p:txBody>
          <a:bodyPr>
            <a:normAutofit fontScale="25000" lnSpcReduction="20000"/>
          </a:bodyPr>
          <a:lstStyle/>
          <a:p>
            <a:pPr marL="0" indent="0">
              <a:buNone/>
            </a:pPr>
            <a:r>
              <a:rPr lang="es-ES_tradnl" sz="7200" b="1" dirty="0">
                <a:solidFill>
                  <a:srgbClr val="0070C0"/>
                </a:solidFill>
              </a:rPr>
              <a:t>Local </a:t>
            </a:r>
            <a:r>
              <a:rPr lang="es-ES_tradnl" sz="7200" b="1" dirty="0" err="1">
                <a:solidFill>
                  <a:srgbClr val="0070C0"/>
                </a:solidFill>
              </a:rPr>
              <a:t>Implementation</a:t>
            </a:r>
            <a:r>
              <a:rPr lang="es-ES_tradnl" sz="7200" b="1" dirty="0">
                <a:solidFill>
                  <a:srgbClr val="0070C0"/>
                </a:solidFill>
              </a:rPr>
              <a:t> </a:t>
            </a:r>
            <a:r>
              <a:rPr lang="es-ES_tradnl" sz="7200" b="1" dirty="0" err="1" smtClean="0">
                <a:solidFill>
                  <a:srgbClr val="0070C0"/>
                </a:solidFill>
              </a:rPr>
              <a:t>Partners</a:t>
            </a:r>
            <a:endParaRPr lang="es-ES_tradnl" sz="7200" b="1" dirty="0" smtClean="0">
              <a:solidFill>
                <a:srgbClr val="0070C0"/>
              </a:solidFill>
            </a:endParaRPr>
          </a:p>
          <a:p>
            <a:pPr marL="342900" lvl="0" indent="-342900">
              <a:lnSpc>
                <a:spcPct val="115000"/>
              </a:lnSpc>
              <a:spcBef>
                <a:spcPts val="900"/>
              </a:spcBef>
              <a:spcAft>
                <a:spcPts val="0"/>
              </a:spcAft>
              <a:buFont typeface="Symbol" panose="05050102010706020507" pitchFamily="18" charset="2"/>
              <a:buChar char=""/>
            </a:pPr>
            <a:r>
              <a:rPr lang="en-US" sz="6400" dirty="0" smtClean="0"/>
              <a:t>TSPs and </a:t>
            </a:r>
            <a:r>
              <a:rPr lang="en-US" sz="6400" dirty="0" smtClean="0"/>
              <a:t>NTWCs</a:t>
            </a:r>
            <a:endParaRPr lang="fr-FR" sz="9600" dirty="0" smtClean="0"/>
          </a:p>
          <a:p>
            <a:pPr marL="342900" lvl="0" indent="-342900">
              <a:lnSpc>
                <a:spcPct val="115000"/>
              </a:lnSpc>
              <a:spcBef>
                <a:spcPts val="900"/>
              </a:spcBef>
              <a:spcAft>
                <a:spcPts val="0"/>
              </a:spcAft>
              <a:buFont typeface="Symbol" panose="05050102010706020507" pitchFamily="18" charset="2"/>
              <a:buChar char=""/>
            </a:pPr>
            <a:r>
              <a:rPr lang="en-US" sz="6400" dirty="0" smtClean="0"/>
              <a:t>Tsunami detection and sea level monitoring </a:t>
            </a:r>
            <a:r>
              <a:rPr lang="en-US" sz="6400" dirty="0" err="1" smtClean="0"/>
              <a:t>organisations</a:t>
            </a:r>
            <a:r>
              <a:rPr lang="en-US" sz="6400" dirty="0" smtClean="0"/>
              <a:t>  </a:t>
            </a:r>
          </a:p>
          <a:p>
            <a:pPr marL="342900" lvl="0" indent="-342900">
              <a:lnSpc>
                <a:spcPct val="115000"/>
              </a:lnSpc>
              <a:spcBef>
                <a:spcPts val="900"/>
              </a:spcBef>
              <a:spcAft>
                <a:spcPts val="0"/>
              </a:spcAft>
              <a:buFont typeface="Symbol" panose="05050102010706020507" pitchFamily="18" charset="2"/>
              <a:buChar char=""/>
            </a:pPr>
            <a:r>
              <a:rPr lang="en-US" sz="6400" dirty="0" smtClean="0"/>
              <a:t>CPA </a:t>
            </a:r>
            <a:r>
              <a:rPr lang="en-US" sz="6400" dirty="0" smtClean="0"/>
              <a:t>and </a:t>
            </a:r>
            <a:r>
              <a:rPr lang="en-US" sz="6400" dirty="0"/>
              <a:t>First Responders </a:t>
            </a:r>
            <a:r>
              <a:rPr lang="en-US" sz="6400" dirty="0" smtClean="0"/>
              <a:t>etc. </a:t>
            </a:r>
          </a:p>
          <a:p>
            <a:pPr marL="342900" lvl="0" indent="-342900">
              <a:lnSpc>
                <a:spcPct val="115000"/>
              </a:lnSpc>
              <a:spcBef>
                <a:spcPts val="900"/>
              </a:spcBef>
              <a:spcAft>
                <a:spcPts val="0"/>
              </a:spcAft>
              <a:buFont typeface="Symbol" panose="05050102010706020507" pitchFamily="18" charset="2"/>
              <a:buChar char=""/>
            </a:pPr>
            <a:r>
              <a:rPr lang="en-US" sz="6400" dirty="0" smtClean="0"/>
              <a:t>Ministries </a:t>
            </a:r>
            <a:r>
              <a:rPr lang="en-US" sz="6400" dirty="0"/>
              <a:t>of Education, Ministries of Tourism etc.</a:t>
            </a:r>
            <a:endParaRPr lang="fr-FR" sz="9600" dirty="0"/>
          </a:p>
          <a:p>
            <a:pPr marL="342900" lvl="0" indent="-342900">
              <a:lnSpc>
                <a:spcPct val="107000"/>
              </a:lnSpc>
              <a:spcAft>
                <a:spcPts val="0"/>
              </a:spcAft>
              <a:buFont typeface="Symbol" panose="05050102010706020507" pitchFamily="18" charset="2"/>
              <a:buChar char=""/>
            </a:pPr>
            <a:r>
              <a:rPr lang="en-US" sz="6400" dirty="0"/>
              <a:t>Local: District/Community Emergency Organizations, Community Emergency Response Teams </a:t>
            </a:r>
            <a:endParaRPr lang="fr-FR" sz="9600" dirty="0"/>
          </a:p>
          <a:p>
            <a:pPr marL="342900" lvl="0" indent="-342900">
              <a:lnSpc>
                <a:spcPct val="107000"/>
              </a:lnSpc>
              <a:spcAft>
                <a:spcPts val="0"/>
              </a:spcAft>
              <a:buFont typeface="Symbol" panose="05050102010706020507" pitchFamily="18" charset="2"/>
              <a:buChar char=""/>
            </a:pPr>
            <a:r>
              <a:rPr lang="en-GB" sz="6400" dirty="0"/>
              <a:t>Local government/authorities at Tsunami Ready pilot location. </a:t>
            </a:r>
            <a:endParaRPr lang="fr-FR" sz="9600" dirty="0"/>
          </a:p>
          <a:p>
            <a:pPr marL="342900" lvl="0" indent="-342900">
              <a:lnSpc>
                <a:spcPct val="107000"/>
              </a:lnSpc>
              <a:spcAft>
                <a:spcPts val="0"/>
              </a:spcAft>
              <a:buFont typeface="Symbol" panose="05050102010706020507" pitchFamily="18" charset="2"/>
              <a:buChar char=""/>
            </a:pPr>
            <a:r>
              <a:rPr lang="en-GB" sz="6400" dirty="0"/>
              <a:t>Community leaders, community members and tourists/visitors at Tsunami Ready pilot locations. </a:t>
            </a:r>
            <a:endParaRPr lang="fr-FR" sz="96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fr-FR" sz="2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fr-FR" dirty="0"/>
          </a:p>
        </p:txBody>
      </p:sp>
      <p:sp>
        <p:nvSpPr>
          <p:cNvPr id="4" name="Content Placeholder 3"/>
          <p:cNvSpPr>
            <a:spLocks noGrp="1"/>
          </p:cNvSpPr>
          <p:nvPr>
            <p:ph sz="half" idx="2"/>
          </p:nvPr>
        </p:nvSpPr>
        <p:spPr>
          <a:xfrm>
            <a:off x="6172200" y="1789222"/>
            <a:ext cx="5181600" cy="4351338"/>
          </a:xfrm>
        </p:spPr>
        <p:txBody>
          <a:bodyPr>
            <a:normAutofit fontScale="25000" lnSpcReduction="20000"/>
          </a:bodyPr>
          <a:lstStyle/>
          <a:p>
            <a:pPr marL="0" indent="0">
              <a:buNone/>
            </a:pPr>
            <a:r>
              <a:rPr lang="es-ES_tradnl" sz="7200" b="1" dirty="0">
                <a:solidFill>
                  <a:srgbClr val="0070C0"/>
                </a:solidFill>
              </a:rPr>
              <a:t>Other </a:t>
            </a:r>
            <a:r>
              <a:rPr lang="es-ES_tradnl" sz="7200" b="1" dirty="0" err="1">
                <a:solidFill>
                  <a:srgbClr val="0070C0"/>
                </a:solidFill>
              </a:rPr>
              <a:t>institutions</a:t>
            </a:r>
            <a:r>
              <a:rPr lang="es-ES_tradnl" sz="7200" b="1" dirty="0">
                <a:solidFill>
                  <a:srgbClr val="0070C0"/>
                </a:solidFill>
              </a:rPr>
              <a:t> and </a:t>
            </a:r>
            <a:r>
              <a:rPr lang="es-ES_tradnl" sz="7200" b="1" dirty="0" err="1" smtClean="0">
                <a:solidFill>
                  <a:srgbClr val="0070C0"/>
                </a:solidFill>
              </a:rPr>
              <a:t>stakeholders</a:t>
            </a:r>
            <a:endParaRPr lang="es-ES_tradnl" sz="7200" b="1" dirty="0" smtClean="0">
              <a:solidFill>
                <a:srgbClr val="0070C0"/>
              </a:solidFill>
            </a:endParaRPr>
          </a:p>
          <a:p>
            <a:pPr marL="342900" lvl="0" indent="-342900">
              <a:lnSpc>
                <a:spcPct val="115000"/>
              </a:lnSpc>
              <a:spcBef>
                <a:spcPts val="900"/>
              </a:spcBef>
              <a:spcAft>
                <a:spcPts val="0"/>
              </a:spcAft>
              <a:buFont typeface="Symbol" panose="05050102010706020507" pitchFamily="18" charset="2"/>
              <a:buChar char=""/>
            </a:pPr>
            <a:r>
              <a:rPr lang="en-US" sz="6400" dirty="0"/>
              <a:t>Scientific/research </a:t>
            </a:r>
            <a:r>
              <a:rPr lang="en-US" sz="6400" dirty="0" err="1" smtClean="0"/>
              <a:t>organisations</a:t>
            </a:r>
            <a:r>
              <a:rPr lang="en-US" sz="6400" dirty="0" smtClean="0"/>
              <a:t>/institutions e.g. universities (coastal </a:t>
            </a:r>
            <a:r>
              <a:rPr lang="en-US" sz="6400" dirty="0"/>
              <a:t>inundation modelling and evacuation </a:t>
            </a:r>
            <a:r>
              <a:rPr lang="en-US" sz="6400" dirty="0" smtClean="0"/>
              <a:t>mapping)</a:t>
            </a:r>
            <a:endParaRPr lang="fr-FR" sz="9600" dirty="0"/>
          </a:p>
          <a:p>
            <a:pPr marL="342900" lvl="0" indent="-342900">
              <a:lnSpc>
                <a:spcPct val="115000"/>
              </a:lnSpc>
              <a:spcBef>
                <a:spcPts val="900"/>
              </a:spcBef>
              <a:spcAft>
                <a:spcPts val="0"/>
              </a:spcAft>
              <a:buFont typeface="Symbol" panose="05050102010706020507" pitchFamily="18" charset="2"/>
              <a:buChar char=""/>
            </a:pPr>
            <a:r>
              <a:rPr lang="en-US" sz="6400" dirty="0" smtClean="0"/>
              <a:t>Professional </a:t>
            </a:r>
            <a:r>
              <a:rPr lang="en-US" sz="6400" dirty="0"/>
              <a:t>associations, NGOs and media Communication group </a:t>
            </a:r>
            <a:endParaRPr lang="en-US" sz="6400" dirty="0" smtClean="0"/>
          </a:p>
          <a:p>
            <a:pPr marL="342900" lvl="0" indent="-342900">
              <a:lnSpc>
                <a:spcPct val="115000"/>
              </a:lnSpc>
              <a:spcBef>
                <a:spcPts val="900"/>
              </a:spcBef>
              <a:spcAft>
                <a:spcPts val="0"/>
              </a:spcAft>
              <a:buFont typeface="Symbol" panose="05050102010706020507" pitchFamily="18" charset="2"/>
              <a:buChar char=""/>
            </a:pPr>
            <a:r>
              <a:rPr lang="en-US" sz="6400" dirty="0" smtClean="0"/>
              <a:t>UNDRR</a:t>
            </a:r>
          </a:p>
          <a:p>
            <a:pPr marL="342900" lvl="0" indent="-342900">
              <a:lnSpc>
                <a:spcPct val="115000"/>
              </a:lnSpc>
              <a:spcBef>
                <a:spcPts val="900"/>
              </a:spcBef>
              <a:spcAft>
                <a:spcPts val="0"/>
              </a:spcAft>
              <a:buFont typeface="Symbol" panose="05050102010706020507" pitchFamily="18" charset="2"/>
              <a:buChar char=""/>
            </a:pPr>
            <a:r>
              <a:rPr lang="en-US" sz="6400" dirty="0" smtClean="0"/>
              <a:t>Joint </a:t>
            </a:r>
            <a:r>
              <a:rPr lang="en-US" sz="6400" dirty="0"/>
              <a:t>Research Commission (JRC</a:t>
            </a:r>
            <a:r>
              <a:rPr lang="en-US" sz="6400" dirty="0" smtClean="0"/>
              <a:t>)</a:t>
            </a:r>
          </a:p>
          <a:p>
            <a:pPr marL="342900" indent="-342900">
              <a:lnSpc>
                <a:spcPct val="115000"/>
              </a:lnSpc>
              <a:spcBef>
                <a:spcPts val="900"/>
              </a:spcBef>
              <a:buFont typeface="Symbol" panose="05050102010706020507" pitchFamily="18" charset="2"/>
              <a:buChar char=""/>
            </a:pPr>
            <a:r>
              <a:rPr lang="en-US" sz="6400" dirty="0" smtClean="0"/>
              <a:t>UNESCO field offices (Egypt and Morocco)</a:t>
            </a:r>
            <a:endParaRPr lang="fr-FR" sz="9600" dirty="0" smtClean="0"/>
          </a:p>
          <a:p>
            <a:pPr marL="342900" lvl="0" indent="-342900">
              <a:lnSpc>
                <a:spcPct val="115000"/>
              </a:lnSpc>
              <a:spcBef>
                <a:spcPts val="900"/>
              </a:spcBef>
              <a:spcAft>
                <a:spcPts val="0"/>
              </a:spcAft>
              <a:buFont typeface="Symbol" panose="05050102010706020507" pitchFamily="18" charset="2"/>
              <a:buChar char=""/>
            </a:pPr>
            <a:endParaRPr lang="fr-FR" sz="9600" dirty="0"/>
          </a:p>
          <a:p>
            <a:endParaRPr lang="fr-FR" sz="2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851871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PROJECT</a:t>
            </a:r>
            <a:r>
              <a:rPr lang="en-US" dirty="0" smtClean="0"/>
              <a:t> </a:t>
            </a:r>
            <a:br>
              <a:rPr lang="en-US" dirty="0" smtClean="0"/>
            </a:br>
            <a:r>
              <a:rPr lang="en-US" dirty="0" smtClean="0">
                <a:solidFill>
                  <a:schemeClr val="bg1">
                    <a:lumMod val="50000"/>
                  </a:schemeClr>
                </a:solidFill>
              </a:rPr>
              <a:t>Three Tier Partnership and Support</a:t>
            </a:r>
            <a:endParaRPr lang="fr-FR" dirty="0">
              <a:solidFill>
                <a:schemeClr val="bg1">
                  <a:lumMod val="50000"/>
                </a:schemeClr>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681766320"/>
              </p:ext>
            </p:extLst>
          </p:nvPr>
        </p:nvGraphicFramePr>
        <p:xfrm>
          <a:off x="792216" y="1777437"/>
          <a:ext cx="10607567" cy="4827401"/>
        </p:xfrm>
        <a:graphic>
          <a:graphicData uri="http://schemas.openxmlformats.org/drawingml/2006/table">
            <a:tbl>
              <a:tblPr firstRow="1" firstCol="1" bandRow="1">
                <a:tableStyleId>{5C22544A-7EE6-4342-B048-85BDC9FD1C3A}</a:tableStyleId>
              </a:tblPr>
              <a:tblGrid>
                <a:gridCol w="9924394">
                  <a:extLst>
                    <a:ext uri="{9D8B030D-6E8A-4147-A177-3AD203B41FA5}">
                      <a16:colId xmlns:a16="http://schemas.microsoft.com/office/drawing/2014/main" val="102475117"/>
                    </a:ext>
                  </a:extLst>
                </a:gridCol>
                <a:gridCol w="683173">
                  <a:extLst>
                    <a:ext uri="{9D8B030D-6E8A-4147-A177-3AD203B41FA5}">
                      <a16:colId xmlns:a16="http://schemas.microsoft.com/office/drawing/2014/main" val="2732107241"/>
                    </a:ext>
                  </a:extLst>
                </a:gridCol>
              </a:tblGrid>
              <a:tr h="1870841">
                <a:tc>
                  <a:txBody>
                    <a:bodyPr/>
                    <a:lstStyle/>
                    <a:p>
                      <a:pPr>
                        <a:spcAft>
                          <a:spcPts val="0"/>
                        </a:spcAft>
                      </a:pPr>
                      <a:r>
                        <a:rPr lang="en-US" sz="1800" dirty="0">
                          <a:effectLst/>
                        </a:rPr>
                        <a:t> </a:t>
                      </a:r>
                      <a:endParaRPr lang="fr-FR" sz="2000" dirty="0">
                        <a:effectLst/>
                      </a:endParaRPr>
                    </a:p>
                    <a:p>
                      <a:pPr>
                        <a:spcAft>
                          <a:spcPts val="0"/>
                        </a:spcAft>
                      </a:pPr>
                      <a:r>
                        <a:rPr lang="en-US" sz="2000" dirty="0" smtClean="0">
                          <a:solidFill>
                            <a:srgbClr val="FFFF00"/>
                          </a:solidFill>
                          <a:effectLst/>
                        </a:rPr>
                        <a:t>1.</a:t>
                      </a:r>
                      <a:r>
                        <a:rPr lang="en-US" sz="2000" baseline="0" dirty="0" smtClean="0">
                          <a:solidFill>
                            <a:srgbClr val="FFFF00"/>
                          </a:solidFill>
                          <a:effectLst/>
                        </a:rPr>
                        <a:t> </a:t>
                      </a:r>
                      <a:r>
                        <a:rPr lang="en-US" sz="2000" dirty="0" smtClean="0">
                          <a:solidFill>
                            <a:srgbClr val="FFFF00"/>
                          </a:solidFill>
                          <a:effectLst/>
                        </a:rPr>
                        <a:t>Cyprus,</a:t>
                      </a:r>
                      <a:r>
                        <a:rPr lang="en-US" sz="2000" baseline="0" dirty="0" smtClean="0">
                          <a:solidFill>
                            <a:srgbClr val="FFFF00"/>
                          </a:solidFill>
                          <a:effectLst/>
                        </a:rPr>
                        <a:t> 2. </a:t>
                      </a:r>
                      <a:r>
                        <a:rPr lang="en-US" sz="2000" dirty="0" smtClean="0">
                          <a:solidFill>
                            <a:srgbClr val="FFFF00"/>
                          </a:solidFill>
                          <a:effectLst/>
                        </a:rPr>
                        <a:t>Egypt, 3. Morocco </a:t>
                      </a:r>
                      <a:r>
                        <a:rPr lang="en-US" sz="2000" dirty="0" smtClean="0">
                          <a:effectLst/>
                        </a:rPr>
                        <a:t>: </a:t>
                      </a:r>
                      <a:r>
                        <a:rPr lang="en-US" sz="2000" b="0" dirty="0">
                          <a:effectLst/>
                        </a:rPr>
                        <a:t>The pilot project will conduct risk perception survey, design, install and commission tsunami detection and alerting systems at selected sites and train operators in their use and maintenance, support the implementation of the full cycle of Tsunami </a:t>
                      </a:r>
                      <a:r>
                        <a:rPr lang="en-US" sz="2000" b="0" dirty="0" smtClean="0">
                          <a:effectLst/>
                        </a:rPr>
                        <a:t>Ready, </a:t>
                      </a:r>
                      <a:r>
                        <a:rPr lang="en-US" sz="2000" b="0" dirty="0">
                          <a:effectLst/>
                        </a:rPr>
                        <a:t>including mapping, signage, national/local SOPs, </a:t>
                      </a:r>
                      <a:r>
                        <a:rPr lang="en-US" sz="2000" b="0" dirty="0" smtClean="0">
                          <a:effectLst/>
                        </a:rPr>
                        <a:t>supporting</a:t>
                      </a:r>
                      <a:r>
                        <a:rPr lang="en-US" sz="2000" b="0" baseline="0" dirty="0" smtClean="0">
                          <a:effectLst/>
                        </a:rPr>
                        <a:t> the establishment of </a:t>
                      </a:r>
                      <a:r>
                        <a:rPr lang="en-US" sz="2000" b="0" dirty="0" smtClean="0">
                          <a:effectLst/>
                        </a:rPr>
                        <a:t>national </a:t>
                      </a:r>
                      <a:r>
                        <a:rPr lang="en-US" sz="2000" b="0" dirty="0">
                          <a:effectLst/>
                        </a:rPr>
                        <a:t>Tsunami Ready Board, response plan and evacuation </a:t>
                      </a:r>
                      <a:r>
                        <a:rPr lang="en-US" sz="2000" b="0" dirty="0" smtClean="0">
                          <a:effectLst/>
                        </a:rPr>
                        <a:t>drills/exercises </a:t>
                      </a:r>
                      <a:endParaRPr lang="fr-FR"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03" marR="67003" marT="0" marB="0"/>
                </a:tc>
                <a:tc>
                  <a:txBody>
                    <a:bodyPr/>
                    <a:lstStyle/>
                    <a:p>
                      <a:pPr>
                        <a:spcAft>
                          <a:spcPts val="0"/>
                        </a:spcAft>
                      </a:pPr>
                      <a:r>
                        <a:rPr lang="en-US" sz="1800" dirty="0">
                          <a:effectLst/>
                        </a:rPr>
                        <a:t> </a:t>
                      </a:r>
                      <a:endParaRPr lang="fr-FR" sz="2000" dirty="0">
                        <a:effectLst/>
                      </a:endParaRPr>
                    </a:p>
                    <a:p>
                      <a:pPr>
                        <a:spcAft>
                          <a:spcPts val="0"/>
                        </a:spcAft>
                      </a:pPr>
                      <a:r>
                        <a:rPr lang="en-US" sz="1800" dirty="0" smtClean="0">
                          <a:effectLst/>
                          <a:latin typeface="+mn-lt"/>
                          <a:ea typeface="+mn-ea"/>
                          <a:cs typeface="+mn-cs"/>
                        </a:rPr>
                        <a:t>A</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03" marR="67003" marT="0" marB="0"/>
                </a:tc>
                <a:extLst>
                  <a:ext uri="{0D108BD9-81ED-4DB2-BD59-A6C34878D82A}">
                    <a16:rowId xmlns:a16="http://schemas.microsoft.com/office/drawing/2014/main" val="2469458401"/>
                  </a:ext>
                </a:extLst>
              </a:tr>
              <a:tr h="1848943">
                <a:tc>
                  <a:txBody>
                    <a:bodyPr/>
                    <a:lstStyle/>
                    <a:p>
                      <a:pPr marL="228600" algn="just">
                        <a:spcAft>
                          <a:spcPts val="0"/>
                        </a:spcAft>
                      </a:pPr>
                      <a:r>
                        <a:rPr lang="en-US" sz="1800" dirty="0">
                          <a:effectLst/>
                        </a:rPr>
                        <a:t> </a:t>
                      </a:r>
                      <a:endParaRPr lang="fr-FR" sz="2000" dirty="0">
                        <a:effectLst/>
                      </a:endParaRPr>
                    </a:p>
                    <a:p>
                      <a:pPr>
                        <a:spcAft>
                          <a:spcPts val="0"/>
                        </a:spcAft>
                      </a:pPr>
                      <a:r>
                        <a:rPr lang="en-US" sz="2000" dirty="0" smtClean="0">
                          <a:solidFill>
                            <a:srgbClr val="FFC000"/>
                          </a:solidFill>
                          <a:effectLst/>
                        </a:rPr>
                        <a:t>4. Greece</a:t>
                      </a:r>
                      <a:r>
                        <a:rPr lang="en-US" sz="2000" dirty="0">
                          <a:solidFill>
                            <a:srgbClr val="FFC000"/>
                          </a:solidFill>
                          <a:effectLst/>
                        </a:rPr>
                        <a:t>, </a:t>
                      </a:r>
                      <a:r>
                        <a:rPr lang="en-US" sz="2000" dirty="0" smtClean="0">
                          <a:solidFill>
                            <a:srgbClr val="FFC000"/>
                          </a:solidFill>
                          <a:effectLst/>
                        </a:rPr>
                        <a:t>5. Malta and 6.Turkey: </a:t>
                      </a:r>
                      <a:r>
                        <a:rPr lang="en-US" sz="2000" b="0" dirty="0">
                          <a:effectLst/>
                          <a:latin typeface="+mn-lt"/>
                        </a:rPr>
                        <a:t>Build up on JRC Last Mile Project. This includes supporting national to community level tsunami awareness and Standard Operating Procedures workshop, establishment of Tsunami Ready Board, signage, national/local SOPs, evacuation drills and </a:t>
                      </a:r>
                      <a:r>
                        <a:rPr lang="en-US" sz="2000" b="0" dirty="0" smtClean="0">
                          <a:effectLst/>
                          <a:latin typeface="+mn-lt"/>
                        </a:rPr>
                        <a:t>exercise</a:t>
                      </a:r>
                      <a:r>
                        <a:rPr lang="en-US" sz="2000" b="0" baseline="0" dirty="0" smtClean="0">
                          <a:effectLst/>
                          <a:latin typeface="+mn-lt"/>
                        </a:rPr>
                        <a:t> </a:t>
                      </a:r>
                      <a:br>
                        <a:rPr lang="en-US" sz="2000" b="0" baseline="0" dirty="0" smtClean="0">
                          <a:effectLst/>
                          <a:latin typeface="+mn-lt"/>
                        </a:rPr>
                      </a:br>
                      <a:endParaRPr lang="en-US" sz="2000" b="0" baseline="0" dirty="0" smtClean="0">
                        <a:effectLst/>
                        <a:latin typeface="+mn-lt"/>
                        <a:ea typeface="Calibri" panose="020F0502020204030204" pitchFamily="34" charset="0"/>
                        <a:cs typeface="Times New Roman" panose="02020603050405020304" pitchFamily="18" charset="0"/>
                      </a:endParaRPr>
                    </a:p>
                    <a:p>
                      <a:pPr>
                        <a:spcAft>
                          <a:spcPts val="0"/>
                        </a:spcAft>
                      </a:pPr>
                      <a:r>
                        <a:rPr lang="en-US" sz="2000" b="0" baseline="0" dirty="0" smtClean="0">
                          <a:effectLst/>
                          <a:latin typeface="+mn-lt"/>
                          <a:ea typeface="Calibri" panose="020F0502020204030204" pitchFamily="34" charset="0"/>
                          <a:cs typeface="Times New Roman" panose="02020603050405020304" pitchFamily="18" charset="0"/>
                        </a:rPr>
                        <a:t>May conduct risk perception study in Malta</a:t>
                      </a:r>
                      <a:endParaRPr lang="fr-FR" sz="2400" b="0" dirty="0">
                        <a:effectLst/>
                        <a:latin typeface="+mn-lt"/>
                        <a:ea typeface="Calibri" panose="020F0502020204030204" pitchFamily="34" charset="0"/>
                        <a:cs typeface="Times New Roman" panose="02020603050405020304" pitchFamily="18" charset="0"/>
                      </a:endParaRPr>
                    </a:p>
                  </a:txBody>
                  <a:tcPr marL="67003" marR="67003" marT="0" marB="0">
                    <a:solidFill>
                      <a:schemeClr val="bg2">
                        <a:lumMod val="50000"/>
                      </a:schemeClr>
                    </a:solidFill>
                  </a:tcPr>
                </a:tc>
                <a:tc>
                  <a:txBody>
                    <a:bodyPr/>
                    <a:lstStyle/>
                    <a:p>
                      <a:pPr>
                        <a:spcAft>
                          <a:spcPts val="0"/>
                        </a:spcAft>
                      </a:pPr>
                      <a:r>
                        <a:rPr lang="en-US" sz="1800" dirty="0">
                          <a:effectLst/>
                        </a:rPr>
                        <a:t> </a:t>
                      </a:r>
                      <a:r>
                        <a:rPr lang="en-US" sz="1800" dirty="0" smtClean="0">
                          <a:effectLst/>
                        </a:rPr>
                        <a:t>B</a:t>
                      </a:r>
                      <a:endParaRPr lang="fr-FR" sz="2000" dirty="0">
                        <a:effectLst/>
                      </a:endParaRPr>
                    </a:p>
                  </a:txBody>
                  <a:tcPr marL="67003" marR="67003" marT="0" marB="0">
                    <a:solidFill>
                      <a:schemeClr val="bg2">
                        <a:lumMod val="50000"/>
                      </a:schemeClr>
                    </a:solidFill>
                  </a:tcPr>
                </a:tc>
                <a:extLst>
                  <a:ext uri="{0D108BD9-81ED-4DB2-BD59-A6C34878D82A}">
                    <a16:rowId xmlns:a16="http://schemas.microsoft.com/office/drawing/2014/main" val="967119177"/>
                  </a:ext>
                </a:extLst>
              </a:tr>
              <a:tr h="709668">
                <a:tc>
                  <a:txBody>
                    <a:bodyPr/>
                    <a:lstStyle/>
                    <a:p>
                      <a:pPr algn="just">
                        <a:spcAft>
                          <a:spcPts val="0"/>
                        </a:spcAft>
                      </a:pPr>
                      <a:r>
                        <a:rPr lang="en-US" sz="1800" dirty="0">
                          <a:effectLst/>
                        </a:rPr>
                        <a:t> </a:t>
                      </a:r>
                      <a:endParaRPr lang="fr-FR" sz="2000" dirty="0">
                        <a:effectLst/>
                      </a:endParaRPr>
                    </a:p>
                    <a:p>
                      <a:pPr algn="just">
                        <a:spcAft>
                          <a:spcPts val="0"/>
                        </a:spcAft>
                      </a:pPr>
                      <a:r>
                        <a:rPr lang="en-US" sz="2000" dirty="0" smtClean="0">
                          <a:solidFill>
                            <a:schemeClr val="tx1">
                              <a:lumMod val="85000"/>
                              <a:lumOff val="15000"/>
                            </a:schemeClr>
                          </a:solidFill>
                          <a:effectLst/>
                        </a:rPr>
                        <a:t>7. </a:t>
                      </a:r>
                      <a:r>
                        <a:rPr lang="en-US" sz="2000" dirty="0" smtClean="0">
                          <a:solidFill>
                            <a:srgbClr val="C00000"/>
                          </a:solidFill>
                          <a:effectLst/>
                        </a:rPr>
                        <a:t>Spain</a:t>
                      </a:r>
                      <a:r>
                        <a:rPr lang="en-US" sz="2000" dirty="0">
                          <a:solidFill>
                            <a:srgbClr val="C00000"/>
                          </a:solidFill>
                          <a:effectLst/>
                        </a:rPr>
                        <a:t>: </a:t>
                      </a:r>
                      <a:r>
                        <a:rPr lang="en-US" sz="2000" b="0" dirty="0">
                          <a:effectLst/>
                        </a:rPr>
                        <a:t>Partnership </a:t>
                      </a:r>
                      <a:r>
                        <a:rPr lang="en-US" sz="2000" b="0" dirty="0" smtClean="0">
                          <a:effectLst/>
                        </a:rPr>
                        <a:t>variation </a:t>
                      </a:r>
                      <a:r>
                        <a:rPr lang="en-US" sz="2000" b="0" dirty="0">
                          <a:effectLst/>
                        </a:rPr>
                        <a:t>between A and </a:t>
                      </a:r>
                      <a:r>
                        <a:rPr lang="en-US" sz="2000" b="0" dirty="0" smtClean="0">
                          <a:effectLst/>
                        </a:rPr>
                        <a:t>B</a:t>
                      </a:r>
                      <a:endParaRPr lang="fr-FR" sz="2400" b="0" dirty="0">
                        <a:effectLst/>
                      </a:endParaRPr>
                    </a:p>
                    <a:p>
                      <a:pPr>
                        <a:spcAft>
                          <a:spcPts val="0"/>
                        </a:spcAft>
                      </a:pPr>
                      <a:r>
                        <a:rPr lang="en-US" sz="1800" dirty="0">
                          <a:effectLst/>
                        </a:rPr>
                        <a:t> </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03" marR="67003" marT="0" marB="0">
                    <a:solidFill>
                      <a:schemeClr val="accent3">
                        <a:lumMod val="60000"/>
                        <a:lumOff val="40000"/>
                      </a:schemeClr>
                    </a:solidFill>
                  </a:tcPr>
                </a:tc>
                <a:tc>
                  <a:txBody>
                    <a:bodyPr/>
                    <a:lstStyle/>
                    <a:p>
                      <a:pPr>
                        <a:spcAft>
                          <a:spcPts val="0"/>
                        </a:spcAft>
                      </a:pPr>
                      <a:r>
                        <a:rPr lang="en-US" sz="1800" dirty="0">
                          <a:effectLst/>
                        </a:rPr>
                        <a:t> </a:t>
                      </a:r>
                      <a:r>
                        <a:rPr lang="en-US" sz="1800" dirty="0" smtClean="0">
                          <a:effectLst/>
                        </a:rPr>
                        <a:t>C</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003" marR="67003" marT="0" marB="0">
                    <a:solidFill>
                      <a:schemeClr val="accent3">
                        <a:lumMod val="60000"/>
                        <a:lumOff val="40000"/>
                      </a:schemeClr>
                    </a:solidFill>
                  </a:tcPr>
                </a:tc>
                <a:extLst>
                  <a:ext uri="{0D108BD9-81ED-4DB2-BD59-A6C34878D82A}">
                    <a16:rowId xmlns:a16="http://schemas.microsoft.com/office/drawing/2014/main" val="2087441815"/>
                  </a:ext>
                </a:extLst>
              </a:tr>
            </a:tbl>
          </a:graphicData>
        </a:graphic>
      </p:graphicFrame>
    </p:spTree>
    <p:extLst>
      <p:ext uri="{BB962C8B-B14F-4D97-AF65-F5344CB8AC3E}">
        <p14:creationId xmlns:p14="http://schemas.microsoft.com/office/powerpoint/2010/main" val="705302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70C0"/>
                </a:solidFill>
              </a:rPr>
              <a:t>PROJECT</a:t>
            </a:r>
            <a:r>
              <a:rPr lang="en-US" dirty="0" smtClean="0"/>
              <a:t> </a:t>
            </a:r>
            <a:br>
              <a:rPr lang="en-US" dirty="0" smtClean="0"/>
            </a:br>
            <a:r>
              <a:rPr lang="en-US" dirty="0" smtClean="0">
                <a:solidFill>
                  <a:schemeClr val="bg1">
                    <a:lumMod val="50000"/>
                  </a:schemeClr>
                </a:solidFill>
              </a:rPr>
              <a:t>Communication </a:t>
            </a:r>
            <a:r>
              <a:rPr lang="en-US" dirty="0">
                <a:solidFill>
                  <a:schemeClr val="bg1">
                    <a:lumMod val="50000"/>
                  </a:schemeClr>
                </a:solidFill>
              </a:rPr>
              <a:t>and </a:t>
            </a:r>
            <a:r>
              <a:rPr lang="en-US" dirty="0" smtClean="0">
                <a:solidFill>
                  <a:schemeClr val="bg1">
                    <a:lumMod val="50000"/>
                  </a:schemeClr>
                </a:solidFill>
              </a:rPr>
              <a:t>Visibility Plan</a:t>
            </a:r>
            <a:endParaRPr lang="fr-FR" dirty="0">
              <a:solidFill>
                <a:schemeClr val="bg1">
                  <a:lumMod val="50000"/>
                </a:schemeClr>
              </a:solidFill>
            </a:endParaRPr>
          </a:p>
        </p:txBody>
      </p:sp>
      <p:sp>
        <p:nvSpPr>
          <p:cNvPr id="3" name="Content Placeholder 2"/>
          <p:cNvSpPr>
            <a:spLocks noGrp="1"/>
          </p:cNvSpPr>
          <p:nvPr>
            <p:ph sz="half" idx="1"/>
          </p:nvPr>
        </p:nvSpPr>
        <p:spPr>
          <a:xfrm>
            <a:off x="524786" y="1825625"/>
            <a:ext cx="5495014" cy="4351338"/>
          </a:xfrm>
        </p:spPr>
        <p:txBody>
          <a:bodyPr>
            <a:normAutofit fontScale="77500" lnSpcReduction="20000"/>
          </a:bodyPr>
          <a:lstStyle/>
          <a:p>
            <a:r>
              <a:rPr lang="en-US" b="1" dirty="0"/>
              <a:t>C</a:t>
            </a:r>
            <a:r>
              <a:rPr lang="en-US" b="1" dirty="0" smtClean="0"/>
              <a:t>ommunication </a:t>
            </a:r>
            <a:r>
              <a:rPr lang="en-US" b="1" dirty="0"/>
              <a:t>and </a:t>
            </a:r>
            <a:r>
              <a:rPr lang="en-US" b="1" dirty="0" smtClean="0"/>
              <a:t>Visibility </a:t>
            </a:r>
            <a:r>
              <a:rPr lang="en-US" b="1" dirty="0"/>
              <a:t>(C &amp; V) P</a:t>
            </a:r>
            <a:r>
              <a:rPr lang="en-US" b="1" dirty="0" smtClean="0"/>
              <a:t>lan</a:t>
            </a:r>
            <a:endParaRPr lang="fr-FR" dirty="0"/>
          </a:p>
        </p:txBody>
      </p:sp>
      <p:sp>
        <p:nvSpPr>
          <p:cNvPr id="4" name="Content Placeholder 3"/>
          <p:cNvSpPr>
            <a:spLocks noGrp="1"/>
          </p:cNvSpPr>
          <p:nvPr>
            <p:ph sz="half" idx="2"/>
          </p:nvPr>
        </p:nvSpPr>
        <p:spPr/>
        <p:txBody>
          <a:bodyPr>
            <a:normAutofit fontScale="77500" lnSpcReduction="20000"/>
          </a:bodyPr>
          <a:lstStyle/>
          <a:p>
            <a:pPr lvl="0"/>
            <a:r>
              <a:rPr lang="en-US" dirty="0">
                <a:solidFill>
                  <a:srgbClr val="0070C0"/>
                </a:solidFill>
              </a:rPr>
              <a:t>Circular Letters </a:t>
            </a:r>
            <a:endParaRPr lang="fr-FR" b="1" dirty="0">
              <a:solidFill>
                <a:srgbClr val="0070C0"/>
              </a:solidFill>
            </a:endParaRPr>
          </a:p>
          <a:p>
            <a:pPr lvl="0"/>
            <a:r>
              <a:rPr lang="en-US" dirty="0">
                <a:solidFill>
                  <a:srgbClr val="0070C0"/>
                </a:solidFill>
              </a:rPr>
              <a:t>Press and media conferences</a:t>
            </a:r>
            <a:endParaRPr lang="fr-FR" b="1" dirty="0">
              <a:solidFill>
                <a:srgbClr val="0070C0"/>
              </a:solidFill>
            </a:endParaRPr>
          </a:p>
          <a:p>
            <a:pPr lvl="0"/>
            <a:r>
              <a:rPr lang="en-US" dirty="0">
                <a:solidFill>
                  <a:srgbClr val="0070C0"/>
                </a:solidFill>
              </a:rPr>
              <a:t>Workshops /webinars/  information meetings and briefings</a:t>
            </a:r>
            <a:endParaRPr lang="fr-FR" b="1" dirty="0">
              <a:solidFill>
                <a:srgbClr val="0070C0"/>
              </a:solidFill>
            </a:endParaRPr>
          </a:p>
          <a:p>
            <a:pPr lvl="0"/>
            <a:r>
              <a:rPr lang="en-US" dirty="0">
                <a:solidFill>
                  <a:srgbClr val="0070C0"/>
                </a:solidFill>
              </a:rPr>
              <a:t>Socialize survey results and focus group discussions </a:t>
            </a:r>
            <a:endParaRPr lang="fr-FR" b="1" dirty="0">
              <a:solidFill>
                <a:srgbClr val="0070C0"/>
              </a:solidFill>
            </a:endParaRPr>
          </a:p>
          <a:p>
            <a:pPr lvl="0"/>
            <a:r>
              <a:rPr lang="en-US" dirty="0">
                <a:solidFill>
                  <a:srgbClr val="0070C0"/>
                </a:solidFill>
              </a:rPr>
              <a:t>Maps and videos </a:t>
            </a:r>
            <a:endParaRPr lang="fr-FR" b="1" dirty="0">
              <a:solidFill>
                <a:srgbClr val="0070C0"/>
              </a:solidFill>
            </a:endParaRPr>
          </a:p>
          <a:p>
            <a:pPr lvl="0"/>
            <a:r>
              <a:rPr lang="en-US" dirty="0">
                <a:solidFill>
                  <a:srgbClr val="0070C0"/>
                </a:solidFill>
              </a:rPr>
              <a:t>Website (e.g. NEAMTIC), radio, social media, Snapshot and other articles etc.  </a:t>
            </a:r>
            <a:endParaRPr lang="fr-FR" b="1" dirty="0">
              <a:solidFill>
                <a:srgbClr val="0070C0"/>
              </a:solidFill>
            </a:endParaRPr>
          </a:p>
          <a:p>
            <a:pPr lvl="0"/>
            <a:r>
              <a:rPr lang="en-US" dirty="0">
                <a:solidFill>
                  <a:srgbClr val="0070C0"/>
                </a:solidFill>
              </a:rPr>
              <a:t>ICG/NEAMTWS Steering Committee, Working Groups/ Task Teams and ICG/NEAMTWS sessions</a:t>
            </a:r>
            <a:endParaRPr lang="fr-FR" b="1" dirty="0">
              <a:solidFill>
                <a:srgbClr val="0070C0"/>
              </a:solidFill>
            </a:endParaRPr>
          </a:p>
          <a:p>
            <a:r>
              <a:rPr lang="en-US" dirty="0">
                <a:solidFill>
                  <a:srgbClr val="0070C0"/>
                </a:solidFill>
              </a:rPr>
              <a:t>Publications and reports</a:t>
            </a:r>
            <a:endParaRPr lang="fr-FR" dirty="0">
              <a:solidFill>
                <a:srgbClr val="0070C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5435" y="2254162"/>
            <a:ext cx="2761006" cy="2532434"/>
          </a:xfrm>
          <a:prstGeom prst="rect">
            <a:avLst/>
          </a:prstGeom>
        </p:spPr>
      </p:pic>
      <p:pic>
        <p:nvPicPr>
          <p:cNvPr id="7" name="Picture 6"/>
          <p:cNvPicPr>
            <a:picLocks noChangeAspect="1"/>
          </p:cNvPicPr>
          <p:nvPr/>
        </p:nvPicPr>
        <p:blipFill>
          <a:blip r:embed="rId3"/>
          <a:stretch>
            <a:fillRect/>
          </a:stretch>
        </p:blipFill>
        <p:spPr>
          <a:xfrm>
            <a:off x="1712441" y="4786596"/>
            <a:ext cx="3346994" cy="1767993"/>
          </a:xfrm>
          <a:prstGeom prst="rect">
            <a:avLst/>
          </a:prstGeom>
        </p:spPr>
      </p:pic>
    </p:spTree>
    <p:extLst>
      <p:ext uri="{BB962C8B-B14F-4D97-AF65-F5344CB8AC3E}">
        <p14:creationId xmlns:p14="http://schemas.microsoft.com/office/powerpoint/2010/main" val="145174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2193" t="12437" r="13684" b="8498"/>
          <a:stretch/>
        </p:blipFill>
        <p:spPr>
          <a:xfrm>
            <a:off x="399393" y="252248"/>
            <a:ext cx="11225048" cy="6306206"/>
          </a:xfrm>
          <a:prstGeom prst="rect">
            <a:avLst/>
          </a:prstGeom>
        </p:spPr>
      </p:pic>
      <p:sp>
        <p:nvSpPr>
          <p:cNvPr id="7" name="Rounded Rectangle 6"/>
          <p:cNvSpPr/>
          <p:nvPr/>
        </p:nvSpPr>
        <p:spPr>
          <a:xfrm>
            <a:off x="4435366" y="3605048"/>
            <a:ext cx="714703" cy="683173"/>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p:cNvPicPr>
            <a:picLocks noChangeAspect="1"/>
          </p:cNvPicPr>
          <p:nvPr/>
        </p:nvPicPr>
        <p:blipFill rotWithShape="1">
          <a:blip r:embed="rId3"/>
          <a:srcRect l="25203" t="20383" r="23138" b="11791"/>
          <a:stretch/>
        </p:blipFill>
        <p:spPr>
          <a:xfrm>
            <a:off x="7254557" y="2228194"/>
            <a:ext cx="3600544" cy="2659116"/>
          </a:xfrm>
          <a:prstGeom prst="rect">
            <a:avLst/>
          </a:prstGeom>
          <a:effectLst>
            <a:outerShdw blurRad="50800" dist="38100" algn="l" rotWithShape="0">
              <a:prstClr val="black">
                <a:alpha val="40000"/>
              </a:prstClr>
            </a:outerShdw>
          </a:effectLst>
        </p:spPr>
      </p:pic>
      <p:sp>
        <p:nvSpPr>
          <p:cNvPr id="9" name="Rounded Rectangle 8"/>
          <p:cNvSpPr/>
          <p:nvPr/>
        </p:nvSpPr>
        <p:spPr>
          <a:xfrm>
            <a:off x="546538" y="3605048"/>
            <a:ext cx="1072055" cy="683173"/>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049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2276" t="18807" r="13772" b="23707"/>
          <a:stretch/>
        </p:blipFill>
        <p:spPr>
          <a:xfrm>
            <a:off x="326305" y="620110"/>
            <a:ext cx="11586100" cy="5065986"/>
          </a:xfrm>
          <a:prstGeom prst="rect">
            <a:avLst/>
          </a:prstGeom>
        </p:spPr>
      </p:pic>
    </p:spTree>
    <p:extLst>
      <p:ext uri="{BB962C8B-B14F-4D97-AF65-F5344CB8AC3E}">
        <p14:creationId xmlns:p14="http://schemas.microsoft.com/office/powerpoint/2010/main" val="3946026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808</Words>
  <Application>Microsoft Office PowerPoint</Application>
  <PresentationFormat>Widescreen</PresentationFormat>
  <Paragraphs>103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Symbol</vt:lpstr>
      <vt:lpstr>Times New Roman</vt:lpstr>
      <vt:lpstr>Office Theme</vt:lpstr>
      <vt:lpstr>ICG/NEAMTWS XVII Session 24-26 November 2021</vt:lpstr>
      <vt:lpstr>PROJECT </vt:lpstr>
      <vt:lpstr>PROJECT GOALS</vt:lpstr>
      <vt:lpstr>PROJECT OUTCOMES </vt:lpstr>
      <vt:lpstr>PROJECT IMPLEMENTING PARTNERS/STAKEHOLDERS</vt:lpstr>
      <vt:lpstr>PROJECT  Three Tier Partnership and Support</vt:lpstr>
      <vt:lpstr>PROJECT  Communication and Visibility Plan</vt:lpstr>
      <vt:lpstr>PowerPoint Presentation</vt:lpstr>
      <vt:lpstr>PowerPoint Presentation</vt:lpstr>
      <vt:lpstr>PROJECT  Kick-Starting </vt:lpstr>
      <vt:lpstr>END </vt:lpstr>
    </vt:vector>
  </TitlesOfParts>
  <Company>UNESCO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ICG/NEAMTWS XVII Session 24-26 November 2021</dc:title>
  <dc:creator>Chang Seng, Denis</dc:creator>
  <cp:lastModifiedBy>Chang Seng, Denis</cp:lastModifiedBy>
  <cp:revision>56</cp:revision>
  <cp:lastPrinted>2021-11-25T08:21:06Z</cp:lastPrinted>
  <dcterms:created xsi:type="dcterms:W3CDTF">2021-11-17T17:02:02Z</dcterms:created>
  <dcterms:modified xsi:type="dcterms:W3CDTF">2021-11-25T20:51:54Z</dcterms:modified>
</cp:coreProperties>
</file>