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6" r:id="rId6"/>
    <p:sldId id="257" r:id="rId7"/>
  </p:sldIdLst>
  <p:sldSz cx="12192000" cy="6858000"/>
  <p:notesSz cx="6858000" cy="9144000"/>
  <p:defaultTextStyle>
    <a:defPPr>
      <a:defRPr lang="fr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2"/>
    <p:restoredTop sz="94654"/>
  </p:normalViewPr>
  <p:slideViewPr>
    <p:cSldViewPr snapToGrid="0" snapToObjects="1">
      <p:cViewPr varScale="1">
        <p:scale>
          <a:sx n="79" d="100"/>
          <a:sy n="79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DDF71-837A-474C-BDE7-7EB802F955B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1A86-5460-694B-848B-D532BAC9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5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434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12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bd498e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cbd498e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9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64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A51E8-4582-2D4A-9226-98798D54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9D0051-697D-344C-B45F-2FA9433D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30B13-EBC9-074A-BCC6-96D4F08E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84B5-A873-3E48-9FD5-AE580A58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428134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003F-ED0D-7A49-8B2D-AA4CE0FF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2A869A-93B4-774F-A7F1-6699E69B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1C54E-9662-834A-8163-8D8A4738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658F4-FA14-E246-B22E-E50AD2AE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37DEF-81AC-B247-BA59-969C9D9A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46827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A55403-9B62-FE48-B9DE-608F78E4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51A1A9-2304-7F4A-8460-9C30949AE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8D94B-394A-D24F-A64C-011273F2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7155D-5DB9-F849-BAEF-CF3820C2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9D688-2A9E-6D42-B0C5-D540C12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419588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600" u="sng" cap="small" baseline="0">
                <a:solidFill>
                  <a:srgbClr val="00153A"/>
                </a:solidFill>
                <a:latin typeface="Arial" panose="020B0604020202020204" pitchFamily="34" charset="0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200" baseline="0">
                <a:solidFill>
                  <a:srgbClr val="00153A"/>
                </a:solidFill>
                <a:latin typeface="Arial" panose="020B0604020202020204" pitchFamily="34" charset="0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5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B7367-30E1-9B48-B2B3-5406E76D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4B678-988F-D448-8235-13B809F4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9F6F8B-D3FB-FA46-AA4B-810F132D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F5120-479E-7D4E-B812-4348BDCC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30081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9AA-B7C7-D74C-ABC9-B2E29CC7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9B537-D5B6-EA4D-95D3-56BF0C37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03DD9-1FF4-5B48-96C0-1848D709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4490A7-70D4-A64A-B544-3E14FC93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C45C1-57E5-1D46-A6E7-9B4A1ABE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20094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3DE47-8892-FE4C-B3C5-73FD0979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81B1E-2BD4-B140-82DE-590E05A12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5890A8-A909-8A41-8188-432E1C76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5B52CC-D674-ED48-9F37-5FAF98C0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07A1C5-AA85-EE49-93C7-53F3E10A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3390BD-DA0C-EA4B-BA14-1813A502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340826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521E2-95D4-3B4B-845E-36474F2F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0C878-0A94-7645-BF14-E00D8D8B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70BEAA-E27F-D748-B27E-54E7E6C5B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F07177-30C7-324A-AE75-D0713B79F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8C75E9-4191-CA42-B84E-1510524C6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C66A07-13C2-BC40-BC69-A33E85A7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4EF8CC-7939-E947-A18B-01F8A980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385223-C78E-2743-8231-9D7F8BC2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40990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50004-DD10-6E4C-AE8B-B9978E2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323DE4-8EB6-5149-A851-ABE089A2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978BA-6924-B341-A6EE-899A167A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2DCF70-D377-4748-8E49-51484A0D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148321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461346-B65D-D143-8095-18E740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643354-1557-1048-ACA1-ECFA74E6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864675-6896-244A-96CD-646B2077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362987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401A9-3482-014E-A95A-041BBBC4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41C6D-D854-D74F-A0BB-0E6FE695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D5361B-047D-2548-92F3-0ECFCD8CD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1BA3FA-3763-844A-ADDC-59ACB51A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83E04E-DEC2-5D42-BB5B-E5FEFC2A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ADDF7B-CA57-9945-B98D-31182594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1542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8F41A-3D70-BD43-9AC8-4E08FB5E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E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86D41C-F115-EE41-B811-B593E50DA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3F3FEF-2241-2C41-B9FA-578B4399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C4C8F-75C5-EC41-9246-2515C32D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4B3276-07DF-7E49-A120-F039C48E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DB5769-21CA-B641-B4CB-C1758520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</p:spTree>
    <p:extLst>
      <p:ext uri="{BB962C8B-B14F-4D97-AF65-F5344CB8AC3E}">
        <p14:creationId xmlns:p14="http://schemas.microsoft.com/office/powerpoint/2010/main" val="373433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E472B6-C23E-6747-8639-E331842E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CB8A7-5CF8-9149-8924-BE6D6F03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FD878E-F89D-714F-A954-31BA4B1A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AB96-C7CA-6149-AE6C-854727394B09}" type="datetimeFigureOut">
              <a:rPr lang="fr-ES" smtClean="0"/>
              <a:t>12/06/2021</a:t>
            </a:fld>
            <a:endParaRPr lang="fr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63FCD-796D-A246-8415-B51642281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1305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AA7B-79F4-CB41-A7EB-DCE96D30FF38}" type="slidenum">
              <a:rPr lang="fr-ES" smtClean="0"/>
              <a:t>‹#›</a:t>
            </a:fld>
            <a:endParaRPr lang="fr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78EB3-FA9F-E242-B2CF-DCEEF65DE9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2411" y="5870308"/>
            <a:ext cx="1019978" cy="1019978"/>
          </a:xfrm>
          <a:prstGeom prst="rect">
            <a:avLst/>
          </a:prstGeom>
        </p:spPr>
      </p:pic>
      <p:sp>
        <p:nvSpPr>
          <p:cNvPr id="10" name="Google Shape;57;p1">
            <a:extLst>
              <a:ext uri="{FF2B5EF4-FFF2-40B4-BE49-F238E27FC236}">
                <a16:creationId xmlns:a16="http://schemas.microsoft.com/office/drawing/2014/main" id="{8452BDA8-7E96-544D-BA1C-B4FFEB83131B}"/>
              </a:ext>
            </a:extLst>
          </p:cNvPr>
          <p:cNvSpPr/>
          <p:nvPr userDrawn="1"/>
        </p:nvSpPr>
        <p:spPr>
          <a:xfrm>
            <a:off x="1812000" y="6525345"/>
            <a:ext cx="8568000" cy="126149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aofP1Q7Nr5e6hL2d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2A638-4916-E342-B364-6B28F8614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306"/>
            <a:ext cx="9144000" cy="26636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OBPS</a:t>
            </a:r>
            <a:r>
              <a:rPr lang="fr-E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OceanPractices Survey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WP 8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03 - 12 Nov 2021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https://forms.gle/aofP1Q7Nr5e6hL2d6</a:t>
            </a:r>
            <a:b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</a:br>
            <a:endParaRPr lang="fr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64BAF0-F4CA-D644-85D2-C654A5835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WP Co-leads</a:t>
            </a:r>
            <a:r>
              <a:rPr lang="fr-ES"/>
              <a:t>:</a:t>
            </a:r>
            <a:r>
              <a:rPr lang="en-US" dirty="0"/>
              <a:t> Johannes and Jay</a:t>
            </a:r>
            <a:endParaRPr lang="fr-ES" dirty="0"/>
          </a:p>
          <a:p>
            <a:r>
              <a:rPr lang="fr-ES"/>
              <a:t>Contributors / </a:t>
            </a:r>
            <a:r>
              <a:rPr lang="en-US" dirty="0"/>
              <a:t>WP8 </a:t>
            </a:r>
            <a:r>
              <a:rPr lang="fr-ES"/>
              <a:t>team members</a:t>
            </a:r>
            <a:endParaRPr lang="fr-ES" dirty="0"/>
          </a:p>
        </p:txBody>
      </p:sp>
      <p:pic>
        <p:nvPicPr>
          <p:cNvPr id="4" name="Google Shape;61;p1">
            <a:extLst>
              <a:ext uri="{FF2B5EF4-FFF2-40B4-BE49-F238E27FC236}">
                <a16:creationId xmlns:a16="http://schemas.microsoft.com/office/drawing/2014/main" id="{F9D17416-794D-984F-A70B-89CA642F07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53" y="6041499"/>
            <a:ext cx="1056543" cy="31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;p1">
            <a:extLst>
              <a:ext uri="{FF2B5EF4-FFF2-40B4-BE49-F238E27FC236}">
                <a16:creationId xmlns:a16="http://schemas.microsoft.com/office/drawing/2014/main" id="{86296272-7CDE-8946-B8FB-9FE8F9282F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26810"/>
            <a:ext cx="1353787" cy="43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bd498e069_2_0"/>
          <p:cNvSpPr txBox="1">
            <a:spLocks noGrp="1"/>
          </p:cNvSpPr>
          <p:nvPr>
            <p:ph type="title"/>
          </p:nvPr>
        </p:nvSpPr>
        <p:spPr>
          <a:xfrm>
            <a:off x="838200" y="1713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>
                <a:solidFill>
                  <a:schemeClr val="tx1"/>
                </a:solidFill>
              </a:rPr>
              <a:t>Survey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Google Shape;58;gcbd498e069_2_0"/>
          <p:cNvSpPr txBox="1">
            <a:spLocks noGrp="1"/>
          </p:cNvSpPr>
          <p:nvPr>
            <p:ph type="body" idx="1"/>
          </p:nvPr>
        </p:nvSpPr>
        <p:spPr>
          <a:xfrm>
            <a:off x="609900" y="1290900"/>
            <a:ext cx="10972200" cy="5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791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2178"/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Sent to partners – received 23 responses from 33 requests</a:t>
            </a:r>
          </a:p>
          <a:p>
            <a:pPr marL="285750" lvl="0" indent="-2791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2178"/>
              <a:buFont typeface="Arial"/>
              <a:buChar char="•"/>
            </a:pPr>
            <a:r>
              <a:rPr lang="en-US" dirty="0">
                <a:cs typeface="Arial" panose="020B0604020202020204" pitchFamily="34" charset="0"/>
              </a:rPr>
              <a:t>Three major </a:t>
            </a:r>
            <a:r>
              <a:rPr lang="en-US" sz="2400" dirty="0">
                <a:cs typeface="Arial" panose="020B0604020202020204" pitchFamily="34" charset="0"/>
              </a:rPr>
              <a:t>groups </a:t>
            </a:r>
            <a:r>
              <a:rPr lang="en-US" dirty="0">
                <a:cs typeface="Arial" panose="020B0604020202020204" pitchFamily="34" charset="0"/>
              </a:rPr>
              <a:t>of questions:</a:t>
            </a:r>
          </a:p>
          <a:p>
            <a:pPr marL="742950" lvl="1" indent="-279195">
              <a:spcBef>
                <a:spcPts val="1000"/>
              </a:spcBef>
              <a:buSzPct val="112178"/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with OceanPractices</a:t>
            </a:r>
          </a:p>
          <a:p>
            <a:pPr marL="742950" lvl="1" indent="-279195">
              <a:spcBef>
                <a:spcPts val="1000"/>
              </a:spcBef>
              <a:buSzPct val="112178"/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Approaches to Best Practices</a:t>
            </a:r>
          </a:p>
          <a:p>
            <a:pPr marL="742950" lvl="1" indent="-279195">
              <a:spcBef>
                <a:spcPts val="1000"/>
              </a:spcBef>
              <a:buSzPct val="112178"/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and capacity development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57;p1">
            <a:extLst>
              <a:ext uri="{FF2B5EF4-FFF2-40B4-BE49-F238E27FC236}">
                <a16:creationId xmlns:a16="http://schemas.microsoft.com/office/drawing/2014/main" id="{28651009-9509-D140-B8E5-3D92D23A5F9E}"/>
              </a:ext>
            </a:extLst>
          </p:cNvPr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name="adj" fmla="val 25000"/>
            </a:avLst>
          </a:prstGeom>
          <a:solidFill>
            <a:srgbClr val="0070C0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27A12-A060-0547-8FB4-3E988FE2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3741933"/>
            <a:ext cx="3827399" cy="245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E1C0A-6D18-2943-8A93-360A8F1F8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56" y="3741933"/>
            <a:ext cx="3654699" cy="245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27EF3-9BDC-DF4E-82FC-AA5FF581B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394" y="3741933"/>
            <a:ext cx="3654700" cy="24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838200" y="1498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r-CH" dirty="0"/>
              <a:t>Collaboration </a:t>
            </a:r>
            <a:r>
              <a:rPr lang="fr-CH" dirty="0" err="1"/>
              <a:t>with</a:t>
            </a:r>
            <a:r>
              <a:rPr lang="fr-CH" dirty="0"/>
              <a:t> OceanPractices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7F64C-6540-D14D-A52C-2B6D4B87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18" y="1171432"/>
            <a:ext cx="4084982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4855B-C0F7-E442-81F8-692B3EBE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509" y="3914632"/>
            <a:ext cx="4084982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450B1-5F79-BF4D-8F97-940F92688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71432"/>
            <a:ext cx="45720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CF4E30-8E19-6F4C-AF56-9FB966EB64FF}"/>
              </a:ext>
            </a:extLst>
          </p:cNvPr>
          <p:cNvSpPr txBox="1"/>
          <p:nvPr/>
        </p:nvSpPr>
        <p:spPr>
          <a:xfrm>
            <a:off x="2744128" y="4765964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ICES</a:t>
            </a:r>
          </a:p>
          <a:p>
            <a:r>
              <a:rPr lang="en-US" dirty="0"/>
              <a:t>IOCCP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E36CA-494B-9D46-9C48-EC7145C9A314}"/>
              </a:ext>
            </a:extLst>
          </p:cNvPr>
          <p:cNvCxnSpPr/>
          <p:nvPr/>
        </p:nvCxnSpPr>
        <p:spPr>
          <a:xfrm flipV="1">
            <a:off x="3519055" y="4835236"/>
            <a:ext cx="2396836" cy="10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C78DFA-BAE0-0549-AF3B-039B7C51CD2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384504" y="2219867"/>
            <a:ext cx="2419448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0A0952-200D-B549-A748-C54DD2EE01FC}"/>
              </a:ext>
            </a:extLst>
          </p:cNvPr>
          <p:cNvSpPr txBox="1"/>
          <p:nvPr/>
        </p:nvSpPr>
        <p:spPr>
          <a:xfrm>
            <a:off x="10803952" y="189670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4B732-2D05-0944-9D76-7B69B08E580E}"/>
              </a:ext>
            </a:extLst>
          </p:cNvPr>
          <p:cNvSpPr txBox="1"/>
          <p:nvPr/>
        </p:nvSpPr>
        <p:spPr>
          <a:xfrm>
            <a:off x="10243906" y="2343203"/>
            <a:ext cx="1649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SunYetSun</a:t>
            </a:r>
            <a:r>
              <a:rPr lang="en-US" dirty="0"/>
              <a:t> Univ</a:t>
            </a:r>
          </a:p>
          <a:p>
            <a:r>
              <a:rPr lang="en-US" dirty="0" err="1"/>
              <a:t>Clivar</a:t>
            </a:r>
            <a:endParaRPr lang="en-US" dirty="0"/>
          </a:p>
          <a:p>
            <a:r>
              <a:rPr lang="en-US" dirty="0"/>
              <a:t>DITTO</a:t>
            </a:r>
          </a:p>
          <a:p>
            <a:r>
              <a:rPr lang="en-US" dirty="0"/>
              <a:t>ICES</a:t>
            </a:r>
          </a:p>
          <a:p>
            <a:r>
              <a:rPr lang="en-US" dirty="0"/>
              <a:t>OBON</a:t>
            </a:r>
          </a:p>
          <a:p>
            <a:r>
              <a:rPr lang="en-US" dirty="0"/>
              <a:t>Schmidt Ocean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49217-7F41-6D4C-8E12-CFDC9C84F3EE}"/>
              </a:ext>
            </a:extLst>
          </p:cNvPr>
          <p:cNvSpPr txBox="1"/>
          <p:nvPr/>
        </p:nvSpPr>
        <p:spPr>
          <a:xfrm>
            <a:off x="255181" y="1896701"/>
            <a:ext cx="1649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SunYetSun</a:t>
            </a:r>
            <a:r>
              <a:rPr lang="en-US" dirty="0"/>
              <a:t> Univ</a:t>
            </a:r>
          </a:p>
          <a:p>
            <a:r>
              <a:rPr lang="en-US" dirty="0" err="1"/>
              <a:t>Clivar</a:t>
            </a:r>
            <a:endParaRPr lang="en-US" dirty="0"/>
          </a:p>
          <a:p>
            <a:r>
              <a:rPr lang="en-US" dirty="0"/>
              <a:t>ICES</a:t>
            </a:r>
          </a:p>
          <a:p>
            <a:r>
              <a:rPr lang="en-US" dirty="0"/>
              <a:t>Schmidt Ocean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B5E9EB-653C-5F4B-A742-5ED1893A0D8B}"/>
              </a:ext>
            </a:extLst>
          </p:cNvPr>
          <p:cNvCxnSpPr/>
          <p:nvPr/>
        </p:nvCxnSpPr>
        <p:spPr>
          <a:xfrm flipV="1">
            <a:off x="1382233" y="2219866"/>
            <a:ext cx="1361895" cy="12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7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838200" y="1712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r-CH" dirty="0" err="1"/>
              <a:t>Approaches</a:t>
            </a:r>
            <a:r>
              <a:rPr lang="fr-CH" dirty="0"/>
              <a:t> to Best Practices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B3451-5A7C-6C42-BE8B-090AE478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8" y="1653362"/>
            <a:ext cx="5638210" cy="3382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E86E8-FAFC-7647-8AD4-696047EF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31" y="1531088"/>
            <a:ext cx="521970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8B271-05CA-3E4D-9FB9-94A8298463ED}"/>
              </a:ext>
            </a:extLst>
          </p:cNvPr>
          <p:cNvSpPr txBox="1"/>
          <p:nvPr/>
        </p:nvSpPr>
        <p:spPr>
          <a:xfrm>
            <a:off x="7166344" y="5486400"/>
            <a:ext cx="434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Yes: 16;  No:1; Don’t know 2; No response: 3</a:t>
            </a:r>
          </a:p>
        </p:txBody>
      </p:sp>
    </p:spTree>
    <p:extLst>
      <p:ext uri="{BB962C8B-B14F-4D97-AF65-F5344CB8AC3E}">
        <p14:creationId xmlns:p14="http://schemas.microsoft.com/office/powerpoint/2010/main" val="30635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bd498e069_0_0"/>
          <p:cNvSpPr txBox="1">
            <a:spLocks noGrp="1"/>
          </p:cNvSpPr>
          <p:nvPr>
            <p:ph type="title"/>
          </p:nvPr>
        </p:nvSpPr>
        <p:spPr>
          <a:xfrm>
            <a:off x="838200" y="-7101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Training and Capacity Development</a:t>
            </a:r>
            <a:endParaRPr dirty="0"/>
          </a:p>
        </p:txBody>
      </p:sp>
      <p:sp>
        <p:nvSpPr>
          <p:cNvPr id="11" name="Google Shape;80;gcbd498e069_0_0">
            <a:extLst>
              <a:ext uri="{FF2B5EF4-FFF2-40B4-BE49-F238E27FC236}">
                <a16:creationId xmlns:a16="http://schemas.microsoft.com/office/drawing/2014/main" id="{8D837A9A-B339-064E-AC9D-41E5CA9B44B6}"/>
              </a:ext>
            </a:extLst>
          </p:cNvPr>
          <p:cNvSpPr txBox="1">
            <a:spLocks/>
          </p:cNvSpPr>
          <p:nvPr/>
        </p:nvSpPr>
        <p:spPr>
          <a:xfrm>
            <a:off x="629654" y="3706364"/>
            <a:ext cx="10515600" cy="23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200" b="0" i="0" u="none" strike="noStrike" cap="none" baseline="0">
                <a:solidFill>
                  <a:srgbClr val="00153A"/>
                </a:solidFill>
                <a:latin typeface="Arial" panose="020B0604020202020204" pitchFamily="34" charset="0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0100" indent="-342900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C4F63-5620-4940-9A2B-FFE6B901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4" y="836149"/>
            <a:ext cx="3995261" cy="2682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45723-7CC3-B646-8C31-0EF409EBD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84" y="836149"/>
            <a:ext cx="3995261" cy="268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5F4DB-DE91-044C-A482-82593A5FD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514" y="3561712"/>
            <a:ext cx="4425477" cy="2971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81278-98A6-714B-88E3-95BB6AEAA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83" y="3519097"/>
            <a:ext cx="4425467" cy="2971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45D264-3A41-1141-B4BA-86A2045699E5}"/>
              </a:ext>
            </a:extLst>
          </p:cNvPr>
          <p:cNvSpPr txBox="1"/>
          <p:nvPr/>
        </p:nvSpPr>
        <p:spPr>
          <a:xfrm>
            <a:off x="9739423" y="17224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B0B40-15FB-F747-B299-712B23A48A82}"/>
              </a:ext>
            </a:extLst>
          </p:cNvPr>
          <p:cNvCxnSpPr/>
          <p:nvPr/>
        </p:nvCxnSpPr>
        <p:spPr>
          <a:xfrm flipH="1">
            <a:off x="6719777" y="1935126"/>
            <a:ext cx="2793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1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sz="3600" dirty="0" err="1"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fr-CH" sz="3600" dirty="0">
                <a:latin typeface="Arial"/>
                <a:ea typeface="Arial"/>
                <a:cs typeface="Arial"/>
                <a:sym typeface="Arial"/>
              </a:rPr>
              <a:t> (Key Points)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838200" y="2369043"/>
            <a:ext cx="8847221" cy="35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Significant opportunity in collaboration and expansion of endorsement</a:t>
            </a:r>
          </a:p>
          <a:p>
            <a:pPr marL="3429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 materials will be available to OBPS. Community encourages collaboration with OBPS.</a:t>
            </a:r>
          </a:p>
          <a:p>
            <a:pPr marL="3429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 needed for a sustainable foundation in training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43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142</Words>
  <Application>Microsoft Office PowerPoint</Application>
  <PresentationFormat>Widescreen</PresentationFormat>
  <Paragraphs>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Libre Franklin</vt:lpstr>
      <vt:lpstr>Montserrat</vt:lpstr>
      <vt:lpstr>Quattrocento Sans</vt:lpstr>
      <vt:lpstr>Thème Office</vt:lpstr>
      <vt:lpstr>OBPS– OceanPractices Survey WP 8  03 - 12 Nov 2021 https://forms.gle/aofP1Q7Nr5e6hL2d6 </vt:lpstr>
      <vt:lpstr>Survey</vt:lpstr>
      <vt:lpstr>Collaboration with OceanPractices</vt:lpstr>
      <vt:lpstr>Approaches to Best Practices</vt:lpstr>
      <vt:lpstr>Training and Capacity Development</vt:lpstr>
      <vt:lpstr>Overview (Key Points)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Jerico-S3 WP7 – Task 7.X</dc:title>
  <dc:creator>Eric Delory</dc:creator>
  <cp:lastModifiedBy>Pauline Simpson</cp:lastModifiedBy>
  <cp:revision>29</cp:revision>
  <dcterms:created xsi:type="dcterms:W3CDTF">2020-09-21T11:53:33Z</dcterms:created>
  <dcterms:modified xsi:type="dcterms:W3CDTF">2021-12-06T14:39:26Z</dcterms:modified>
</cp:coreProperties>
</file>