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1" r:id="rId3"/>
    <p:sldId id="262" r:id="rId4"/>
    <p:sldId id="263" r:id="rId5"/>
    <p:sldId id="264" r:id="rId6"/>
    <p:sldId id="265" r:id="rId7"/>
    <p:sldId id="270" r:id="rId8"/>
    <p:sldId id="266" r:id="rId9"/>
    <p:sldId id="267" r:id="rId10"/>
    <p:sldId id="268" r:id="rId11"/>
    <p:sldId id="271" r:id="rId12"/>
    <p:sldId id="260" r:id="rId13"/>
    <p:sldId id="257" r:id="rId14"/>
    <p:sldId id="269" r:id="rId15"/>
    <p:sldId id="259" r:id="rId16"/>
    <p:sldId id="258" r:id="rId17"/>
    <p:sldId id="272" r:id="rId18"/>
    <p:sldId id="273" r:id="rId19"/>
    <p:sldId id="274" r:id="rId20"/>
    <p:sldId id="276" r:id="rId21"/>
    <p:sldId id="277" r:id="rId22"/>
    <p:sldId id="275"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353" autoAdjust="0"/>
    <p:restoredTop sz="86462" autoAdjust="0"/>
  </p:normalViewPr>
  <p:slideViewPr>
    <p:cSldViewPr snapToGrid="0">
      <p:cViewPr varScale="1">
        <p:scale>
          <a:sx n="96" d="100"/>
          <a:sy n="96" d="100"/>
        </p:scale>
        <p:origin x="205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32"/>
    </p:cViewPr>
  </p:sorterViewPr>
  <p:notesViewPr>
    <p:cSldViewPr snapToGrid="0">
      <p:cViewPr varScale="1">
        <p:scale>
          <a:sx n="40" d="100"/>
          <a:sy n="40" d="100"/>
        </p:scale>
        <p:origin x="2290"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6A41A4-10E5-4332-A991-BE929AF175E6}" type="datetimeFigureOut">
              <a:rPr lang="ru-RU" smtClean="0"/>
              <a:t>17.12.2021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82CD53-CB2D-44D7-94C3-9F45A022D074}" type="slidenum">
              <a:rPr lang="ru-RU" smtClean="0"/>
              <a:t>‹#›</a:t>
            </a:fld>
            <a:endParaRPr lang="ru-RU"/>
          </a:p>
        </p:txBody>
      </p:sp>
    </p:spTree>
    <p:extLst>
      <p:ext uri="{BB962C8B-B14F-4D97-AF65-F5344CB8AC3E}">
        <p14:creationId xmlns:p14="http://schemas.microsoft.com/office/powerpoint/2010/main" val="77549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C2939-4425-4380-9100-E680DD2403E5}" type="datetimeFigureOut">
              <a:rPr lang="ru-RU" smtClean="0"/>
              <a:t>17.12.2021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007B4-FE89-4BBA-BF73-65C7FC0F5115}" type="slidenum">
              <a:rPr lang="ru-RU" smtClean="0"/>
              <a:t>‹#›</a:t>
            </a:fld>
            <a:endParaRPr lang="ru-RU"/>
          </a:p>
        </p:txBody>
      </p:sp>
    </p:spTree>
    <p:extLst>
      <p:ext uri="{BB962C8B-B14F-4D97-AF65-F5344CB8AC3E}">
        <p14:creationId xmlns:p14="http://schemas.microsoft.com/office/powerpoint/2010/main" val="135538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B007B4-FE89-4BBA-BF73-65C7FC0F5115}" type="slidenum">
              <a:rPr lang="ru-RU" smtClean="0"/>
              <a:t>4</a:t>
            </a:fld>
            <a:endParaRPr lang="ru-RU"/>
          </a:p>
        </p:txBody>
      </p:sp>
    </p:spTree>
    <p:extLst>
      <p:ext uri="{BB962C8B-B14F-4D97-AF65-F5344CB8AC3E}">
        <p14:creationId xmlns:p14="http://schemas.microsoft.com/office/powerpoint/2010/main" val="200275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DB3EE-D037-4E2A-BDEF-65B8561A429B}" type="slidenum">
              <a:rPr lang="ru-RU" altLang="ru-RU"/>
              <a:pPr/>
              <a:t>5</a:t>
            </a:fld>
            <a:endParaRPr lang="ru-RU" altLang="ru-RU"/>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a:xfrm>
            <a:off x="914400" y="4343400"/>
            <a:ext cx="5029200" cy="4114800"/>
          </a:xfrm>
        </p:spPr>
        <p:txBody>
          <a:bodyPr/>
          <a:lstStyle/>
          <a:p>
            <a:r>
              <a:rPr lang="en-US" altLang="ru-RU"/>
              <a:t>The Ocean Data Portal will not create a new data system. The key principles of the Portal will be interoperability with existing systems and resources. Participating data centres will need to accept and implement a set of agreed interoperable arrangements including the technical specifications and Web-services for the integration and shared use of the metadata and data. </a:t>
            </a:r>
          </a:p>
          <a:p>
            <a:r>
              <a:rPr lang="en-US" altLang="ru-RU"/>
              <a:t>This interoperability will be achieved through the use of internationally endorsed standards such as SOA, ISO and OGC and it will not be required for data centres to change their internal data management systems. </a:t>
            </a:r>
            <a:endParaRPr lang="ru-RU" altLang="ru-RU"/>
          </a:p>
        </p:txBody>
      </p:sp>
    </p:spTree>
    <p:extLst>
      <p:ext uri="{BB962C8B-B14F-4D97-AF65-F5344CB8AC3E}">
        <p14:creationId xmlns:p14="http://schemas.microsoft.com/office/powerpoint/2010/main" val="328705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B007B4-FE89-4BBA-BF73-65C7FC0F5115}" type="slidenum">
              <a:rPr lang="ru-RU" smtClean="0"/>
              <a:t>8</a:t>
            </a:fld>
            <a:endParaRPr lang="ru-RU"/>
          </a:p>
        </p:txBody>
      </p:sp>
    </p:spTree>
    <p:extLst>
      <p:ext uri="{BB962C8B-B14F-4D97-AF65-F5344CB8AC3E}">
        <p14:creationId xmlns:p14="http://schemas.microsoft.com/office/powerpoint/2010/main" val="105482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DB3EE-D037-4E2A-BDEF-65B8561A429B}" type="slidenum">
              <a:rPr lang="ru-RU" altLang="ru-RU"/>
              <a:pPr/>
              <a:t>9</a:t>
            </a:fld>
            <a:endParaRPr lang="ru-RU" altLang="ru-RU"/>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a:xfrm>
            <a:off x="914400" y="4343400"/>
            <a:ext cx="5029200" cy="4114800"/>
          </a:xfrm>
        </p:spPr>
        <p:txBody>
          <a:bodyPr/>
          <a:lstStyle/>
          <a:p>
            <a:r>
              <a:rPr lang="en-US" altLang="ru-RU" dirty="0"/>
              <a:t>The Ocean Data Portal will not create a new data system. The key principles of the Portal will be interoperability with existing systems and resources. Participating data </a:t>
            </a:r>
            <a:r>
              <a:rPr lang="en-US" altLang="ru-RU" dirty="0" err="1"/>
              <a:t>centres</a:t>
            </a:r>
            <a:r>
              <a:rPr lang="en-US" altLang="ru-RU" dirty="0"/>
              <a:t> will need to accept and implement a set of agreed interoperable arrangements including the technical specifications and Web-services for the integration and shared use of the metadata and data. </a:t>
            </a:r>
          </a:p>
          <a:p>
            <a:r>
              <a:rPr lang="en-US" altLang="ru-RU" dirty="0"/>
              <a:t>This interoperability will be achieved through the use of internationally endorsed standards such as SOA, ISO and OGC and it will not be required for data </a:t>
            </a:r>
            <a:r>
              <a:rPr lang="en-US" altLang="ru-RU" dirty="0" err="1"/>
              <a:t>centres</a:t>
            </a:r>
            <a:r>
              <a:rPr lang="en-US" altLang="ru-RU" dirty="0"/>
              <a:t> to change their internal data management systems. </a:t>
            </a:r>
            <a:endParaRPr lang="ru-RU" altLang="ru-RU" dirty="0"/>
          </a:p>
        </p:txBody>
      </p:sp>
    </p:spTree>
    <p:extLst>
      <p:ext uri="{BB962C8B-B14F-4D97-AF65-F5344CB8AC3E}">
        <p14:creationId xmlns:p14="http://schemas.microsoft.com/office/powerpoint/2010/main" val="1453810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1DF8396-DB38-40B0-AE2F-BB50BF7ABDF7}" type="datetimeFigureOut">
              <a:rPr lang="ru-RU" smtClean="0"/>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3FF551-D0A5-4419-A7F9-017A6256D54D}" type="slidenum">
              <a:rPr lang="ru-RU" smtClean="0"/>
              <a:t>‹#›</a:t>
            </a:fld>
            <a:endParaRPr lang="ru-RU"/>
          </a:p>
        </p:txBody>
      </p:sp>
    </p:spTree>
    <p:extLst>
      <p:ext uri="{BB962C8B-B14F-4D97-AF65-F5344CB8AC3E}">
        <p14:creationId xmlns:p14="http://schemas.microsoft.com/office/powerpoint/2010/main" val="290099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DF8396-DB38-40B0-AE2F-BB50BF7ABDF7}" type="datetimeFigureOut">
              <a:rPr lang="ru-RU" smtClean="0"/>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3FF551-D0A5-4419-A7F9-017A6256D54D}" type="slidenum">
              <a:rPr lang="ru-RU" smtClean="0"/>
              <a:t>‹#›</a:t>
            </a:fld>
            <a:endParaRPr lang="ru-RU"/>
          </a:p>
        </p:txBody>
      </p:sp>
    </p:spTree>
    <p:extLst>
      <p:ext uri="{BB962C8B-B14F-4D97-AF65-F5344CB8AC3E}">
        <p14:creationId xmlns:p14="http://schemas.microsoft.com/office/powerpoint/2010/main" val="211686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DF8396-DB38-40B0-AE2F-BB50BF7ABDF7}" type="datetimeFigureOut">
              <a:rPr lang="ru-RU" smtClean="0"/>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3FF551-D0A5-4419-A7F9-017A6256D54D}" type="slidenum">
              <a:rPr lang="ru-RU" smtClean="0"/>
              <a:t>‹#›</a:t>
            </a:fld>
            <a:endParaRPr lang="ru-RU"/>
          </a:p>
        </p:txBody>
      </p:sp>
    </p:spTree>
    <p:extLst>
      <p:ext uri="{BB962C8B-B14F-4D97-AF65-F5344CB8AC3E}">
        <p14:creationId xmlns:p14="http://schemas.microsoft.com/office/powerpoint/2010/main" val="2209843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09600" y="6245225"/>
            <a:ext cx="2844800"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4165600" y="6245225"/>
            <a:ext cx="38608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8737600" y="6245225"/>
            <a:ext cx="2844800" cy="476250"/>
          </a:xfrm>
        </p:spPr>
        <p:txBody>
          <a:bodyPr/>
          <a:lstStyle>
            <a:lvl1pPr>
              <a:defRPr/>
            </a:lvl1pPr>
          </a:lstStyle>
          <a:p>
            <a:fld id="{2B70D401-F11F-4696-A1F1-0314F15ED2F2}" type="slidenum">
              <a:rPr lang="ru-RU" altLang="ru-RU"/>
              <a:pPr/>
              <a:t>‹#›</a:t>
            </a:fld>
            <a:endParaRPr lang="ru-RU" altLang="ru-RU"/>
          </a:p>
        </p:txBody>
      </p:sp>
    </p:spTree>
    <p:extLst>
      <p:ext uri="{BB962C8B-B14F-4D97-AF65-F5344CB8AC3E}">
        <p14:creationId xmlns:p14="http://schemas.microsoft.com/office/powerpoint/2010/main" val="400719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DF8396-DB38-40B0-AE2F-BB50BF7ABDF7}" type="datetimeFigureOut">
              <a:rPr lang="ru-RU" smtClean="0"/>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3FF551-D0A5-4419-A7F9-017A6256D54D}" type="slidenum">
              <a:rPr lang="ru-RU" smtClean="0"/>
              <a:t>‹#›</a:t>
            </a:fld>
            <a:endParaRPr lang="ru-RU"/>
          </a:p>
        </p:txBody>
      </p:sp>
    </p:spTree>
    <p:extLst>
      <p:ext uri="{BB962C8B-B14F-4D97-AF65-F5344CB8AC3E}">
        <p14:creationId xmlns:p14="http://schemas.microsoft.com/office/powerpoint/2010/main" val="211208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1DF8396-DB38-40B0-AE2F-BB50BF7ABDF7}" type="datetimeFigureOut">
              <a:rPr lang="ru-RU" smtClean="0"/>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3FF551-D0A5-4419-A7F9-017A6256D54D}" type="slidenum">
              <a:rPr lang="ru-RU" smtClean="0"/>
              <a:t>‹#›</a:t>
            </a:fld>
            <a:endParaRPr lang="ru-RU"/>
          </a:p>
        </p:txBody>
      </p:sp>
    </p:spTree>
    <p:extLst>
      <p:ext uri="{BB962C8B-B14F-4D97-AF65-F5344CB8AC3E}">
        <p14:creationId xmlns:p14="http://schemas.microsoft.com/office/powerpoint/2010/main" val="128460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1DF8396-DB38-40B0-AE2F-BB50BF7ABDF7}" type="datetimeFigureOut">
              <a:rPr lang="ru-RU" smtClean="0"/>
              <a:t>17.12.2021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3FF551-D0A5-4419-A7F9-017A6256D54D}" type="slidenum">
              <a:rPr lang="ru-RU" smtClean="0"/>
              <a:t>‹#›</a:t>
            </a:fld>
            <a:endParaRPr lang="ru-RU"/>
          </a:p>
        </p:txBody>
      </p:sp>
    </p:spTree>
    <p:extLst>
      <p:ext uri="{BB962C8B-B14F-4D97-AF65-F5344CB8AC3E}">
        <p14:creationId xmlns:p14="http://schemas.microsoft.com/office/powerpoint/2010/main" val="365052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1DF8396-DB38-40B0-AE2F-BB50BF7ABDF7}" type="datetimeFigureOut">
              <a:rPr lang="ru-RU" smtClean="0"/>
              <a:t>17.12.2021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3FF551-D0A5-4419-A7F9-017A6256D54D}" type="slidenum">
              <a:rPr lang="ru-RU" smtClean="0"/>
              <a:t>‹#›</a:t>
            </a:fld>
            <a:endParaRPr lang="ru-RU"/>
          </a:p>
        </p:txBody>
      </p:sp>
    </p:spTree>
    <p:extLst>
      <p:ext uri="{BB962C8B-B14F-4D97-AF65-F5344CB8AC3E}">
        <p14:creationId xmlns:p14="http://schemas.microsoft.com/office/powerpoint/2010/main" val="3288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1DF8396-DB38-40B0-AE2F-BB50BF7ABDF7}" type="datetimeFigureOut">
              <a:rPr lang="ru-RU" smtClean="0"/>
              <a:t>17.12.2021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3FF551-D0A5-4419-A7F9-017A6256D54D}" type="slidenum">
              <a:rPr lang="ru-RU" smtClean="0"/>
              <a:t>‹#›</a:t>
            </a:fld>
            <a:endParaRPr lang="ru-RU"/>
          </a:p>
        </p:txBody>
      </p:sp>
    </p:spTree>
    <p:extLst>
      <p:ext uri="{BB962C8B-B14F-4D97-AF65-F5344CB8AC3E}">
        <p14:creationId xmlns:p14="http://schemas.microsoft.com/office/powerpoint/2010/main" val="19277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DF8396-DB38-40B0-AE2F-BB50BF7ABDF7}" type="datetimeFigureOut">
              <a:rPr lang="ru-RU" smtClean="0"/>
              <a:t>17.12.2021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3FF551-D0A5-4419-A7F9-017A6256D54D}" type="slidenum">
              <a:rPr lang="ru-RU" smtClean="0"/>
              <a:t>‹#›</a:t>
            </a:fld>
            <a:endParaRPr lang="ru-RU"/>
          </a:p>
        </p:txBody>
      </p:sp>
    </p:spTree>
    <p:extLst>
      <p:ext uri="{BB962C8B-B14F-4D97-AF65-F5344CB8AC3E}">
        <p14:creationId xmlns:p14="http://schemas.microsoft.com/office/powerpoint/2010/main" val="673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1DF8396-DB38-40B0-AE2F-BB50BF7ABDF7}" type="datetimeFigureOut">
              <a:rPr lang="ru-RU" smtClean="0"/>
              <a:t>17.12.2021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3FF551-D0A5-4419-A7F9-017A6256D54D}" type="slidenum">
              <a:rPr lang="ru-RU" smtClean="0"/>
              <a:t>‹#›</a:t>
            </a:fld>
            <a:endParaRPr lang="ru-RU"/>
          </a:p>
        </p:txBody>
      </p:sp>
    </p:spTree>
    <p:extLst>
      <p:ext uri="{BB962C8B-B14F-4D97-AF65-F5344CB8AC3E}">
        <p14:creationId xmlns:p14="http://schemas.microsoft.com/office/powerpoint/2010/main" val="180724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1DF8396-DB38-40B0-AE2F-BB50BF7ABDF7}" type="datetimeFigureOut">
              <a:rPr lang="ru-RU" smtClean="0"/>
              <a:t>17.12.2021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3FF551-D0A5-4419-A7F9-017A6256D54D}" type="slidenum">
              <a:rPr lang="ru-RU" smtClean="0"/>
              <a:t>‹#›</a:t>
            </a:fld>
            <a:endParaRPr lang="ru-RU"/>
          </a:p>
        </p:txBody>
      </p:sp>
    </p:spTree>
    <p:extLst>
      <p:ext uri="{BB962C8B-B14F-4D97-AF65-F5344CB8AC3E}">
        <p14:creationId xmlns:p14="http://schemas.microsoft.com/office/powerpoint/2010/main" val="32814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F8396-DB38-40B0-AE2F-BB50BF7ABDF7}" type="datetimeFigureOut">
              <a:rPr lang="ru-RU" smtClean="0"/>
              <a:t>17.12.2021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FF551-D0A5-4419-A7F9-017A6256D54D}" type="slidenum">
              <a:rPr lang="ru-RU" smtClean="0"/>
              <a:t>‹#›</a:t>
            </a:fld>
            <a:endParaRPr lang="ru-RU"/>
          </a:p>
        </p:txBody>
      </p:sp>
    </p:spTree>
    <p:extLst>
      <p:ext uri="{BB962C8B-B14F-4D97-AF65-F5344CB8AC3E}">
        <p14:creationId xmlns:p14="http://schemas.microsoft.com/office/powerpoint/2010/main" val="3765437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cdi.seadatanet.org/search/browse.php?step=00447.66029~00525.59369~00643.39799~00740.75744~008681~019d025~020ds03~0540~010907&amp;count=0&amp;page=100&amp;step_more=10&amp;sort=0&amp;new_query=1" TargetMode="External"/><Relationship Id="rId13" Type="http://schemas.openxmlformats.org/officeDocument/2006/relationships/hyperlink" Target="https://cdi.seadatanet.org/search/browse.php?step=00447.66029~00525.59369~00643.39799~00740.75744~008681~019d025~020ds03~0540~0101680&amp;count=0&amp;page=100&amp;step_more=10&amp;sort=0&amp;new_query=1" TargetMode="External"/><Relationship Id="rId3" Type="http://schemas.openxmlformats.org/officeDocument/2006/relationships/hyperlink" Target="https://cdi.seadatanet.org/search/browse.php?step=00447.66029~00525.59369~00643.39799~00740.75744~008681~019d025~020ds03~0540~010756&amp;count=0&amp;page=100&amp;step_more=10&amp;sort=0&amp;new_query=1" TargetMode="External"/><Relationship Id="rId7" Type="http://schemas.openxmlformats.org/officeDocument/2006/relationships/hyperlink" Target="https://cdi.seadatanet.org/search/browse.php?step=00447.66029~00525.59369~00643.39799~00740.75744~008681~019d025~020ds03~0540~010901&amp;count=0&amp;page=100&amp;step_more=10&amp;sort=0&amp;new_query=1" TargetMode="External"/><Relationship Id="rId12" Type="http://schemas.openxmlformats.org/officeDocument/2006/relationships/hyperlink" Target="https://cdi.seadatanet.org/search/browse.php?step=00447.66029~00525.59369~00643.39799~00740.75744~008681~019d025~020ds03~0540~010685&amp;count=0&amp;page=100&amp;step_more=10&amp;sort=0&amp;new_query=1" TargetMode="External"/><Relationship Id="rId17" Type="http://schemas.openxmlformats.org/officeDocument/2006/relationships/image" Target="../media/image2.png"/><Relationship Id="rId2" Type="http://schemas.openxmlformats.org/officeDocument/2006/relationships/hyperlink" Target="https://cdi.seadatanet.org/search/browse.php?step=00447.66029~00525.59369~00643.39799~00740.75744~008681~019d025~020ds03~0540~010871&amp;count=0&amp;page=100&amp;step_more=10&amp;sort=0&amp;new_query=1" TargetMode="External"/><Relationship Id="rId16" Type="http://schemas.openxmlformats.org/officeDocument/2006/relationships/hyperlink" Target="https://cdi.seadatanet.org/search/browse.php?step=00447.66029~00525.59369~00643.39799~00740.75744~008681~019d025~020ds03~0540~0101167&amp;count=0&amp;page=100&amp;step_more=10&amp;sort=0&amp;new_query=1" TargetMode="External"/><Relationship Id="rId1" Type="http://schemas.openxmlformats.org/officeDocument/2006/relationships/slideLayout" Target="../slideLayouts/slideLayout6.xml"/><Relationship Id="rId6" Type="http://schemas.openxmlformats.org/officeDocument/2006/relationships/hyperlink" Target="https://cdi.seadatanet.org/search/browse.php?step=00447.66029~00525.59369~00643.39799~00740.75744~008681~019d025~020ds03~0540~010891&amp;count=0&amp;page=100&amp;step_more=10&amp;sort=0&amp;new_query=1" TargetMode="External"/><Relationship Id="rId11" Type="http://schemas.openxmlformats.org/officeDocument/2006/relationships/hyperlink" Target="https://cdi.seadatanet.org/search/browse.php?step=00447.66029~00525.59369~00643.39799~00740.75744~008681~019d025~020ds03~0540~010931&amp;count=0&amp;page=100&amp;step_more=10&amp;sort=0&amp;new_query=1" TargetMode="External"/><Relationship Id="rId5" Type="http://schemas.openxmlformats.org/officeDocument/2006/relationships/hyperlink" Target="https://cdi.seadatanet.org/search/browse.php?step=00447.66029~00525.59369~00643.39799~00740.75744~008681~019d025~020ds03~0540~010840&amp;count=0&amp;page=100&amp;step_more=10&amp;sort=0&amp;new_query=1" TargetMode="External"/><Relationship Id="rId15" Type="http://schemas.openxmlformats.org/officeDocument/2006/relationships/hyperlink" Target="https://cdi.seadatanet.org/search/browse.php?step=00447.66029~00525.59369~00643.39799~00740.75744~008681~019d025~020ds03~0540~010841&amp;count=0&amp;page=100&amp;step_more=10&amp;sort=0&amp;new_query=1" TargetMode="External"/><Relationship Id="rId10" Type="http://schemas.openxmlformats.org/officeDocument/2006/relationships/hyperlink" Target="https://cdi.seadatanet.org/search/browse.php?step=00447.66029~00525.59369~00643.39799~00740.75744~008681~019d025~020ds03~0540~010913&amp;count=0&amp;page=100&amp;step_more=10&amp;sort=0&amp;new_query=1" TargetMode="External"/><Relationship Id="rId4" Type="http://schemas.openxmlformats.org/officeDocument/2006/relationships/hyperlink" Target="https://cdi.seadatanet.org/search/browse.php?step=00447.66029~00525.59369~00643.39799~00740.75744~008681~019d025~020ds03~0540~0105332&amp;count=0&amp;page=100&amp;step_more=10&amp;sort=0&amp;new_query=1" TargetMode="External"/><Relationship Id="rId9" Type="http://schemas.openxmlformats.org/officeDocument/2006/relationships/hyperlink" Target="https://cdi.seadatanet.org/search/browse.php?step=00447.66029~00525.59369~00643.39799~00740.75744~008681~019d025~020ds03~0540~010910&amp;count=0&amp;page=100&amp;step_more=10&amp;sort=0&amp;new_query=1" TargetMode="External"/><Relationship Id="rId14" Type="http://schemas.openxmlformats.org/officeDocument/2006/relationships/hyperlink" Target="https://cdi.seadatanet.org/search/browse.php?step=00447.66029~00525.59369~00643.39799~00740.75744~008681~019d025~020ds03~0540~010942&amp;count=0&amp;page=100&amp;step_more=10&amp;sort=0&amp;new_query=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emodnet-chemistry.maris.nl/search/browse.php?step=00448.76053~00526.90332~00642.30176~00740.79385~008681~0540~010910&amp;count=0&amp;page=100&amp;step_more=10~58&amp;sort=0&amp;new_query=1" TargetMode="External"/><Relationship Id="rId13" Type="http://schemas.openxmlformats.org/officeDocument/2006/relationships/hyperlink" Target="https://emodnet-chemistry.maris.nl/search/browse.php?step=00448.76053~00526.90332~00642.30176~00740.79385~008681~0540~010723&amp;count=0&amp;page=100&amp;step_more=10~58&amp;sort=0&amp;new_query=1" TargetMode="External"/><Relationship Id="rId18" Type="http://schemas.openxmlformats.org/officeDocument/2006/relationships/hyperlink" Target="https://emodnet-chemistry.maris.nl/search/browse.php?step=00448.76053~00526.90332~00642.30176~00740.79385~008681~0540~058ppwc&amp;count=0&amp;page=100&amp;step_more=58&amp;sort=0&amp;new_query=1" TargetMode="External"/><Relationship Id="rId26" Type="http://schemas.openxmlformats.org/officeDocument/2006/relationships/hyperlink" Target="https://emodnet-chemistry.maris.nl/search/browse.php?step=00448.76053~00526.90332~00642.30176~00740.79385~008681~0540~058ntot&amp;count=0&amp;page=100&amp;step_more=58&amp;sort=0&amp;new_query=1" TargetMode="External"/><Relationship Id="rId3" Type="http://schemas.openxmlformats.org/officeDocument/2006/relationships/hyperlink" Target="https://emodnet-chemistry.maris.nl/search/browse.php?step=00448.76053~00526.90332~00642.30176~00740.79385~008681~0540~0105332&amp;count=0&amp;page=100&amp;step_more=10~58&amp;sort=0&amp;new_query=1" TargetMode="External"/><Relationship Id="rId21" Type="http://schemas.openxmlformats.org/officeDocument/2006/relationships/hyperlink" Target="https://emodnet-chemistry.maris.nl/search/browse.php?step=00448.76053~00526.90332~00642.30176~00740.79385~008681~0540~058doxy&amp;count=0&amp;page=100&amp;step_more=58&amp;sort=0&amp;new_query=1" TargetMode="External"/><Relationship Id="rId7" Type="http://schemas.openxmlformats.org/officeDocument/2006/relationships/hyperlink" Target="https://emodnet-chemistry.maris.nl/search/browse.php?step=00448.76053~00526.90332~00642.30176~00740.79385~008681~0540~010907&amp;count=0&amp;page=100&amp;step_more=10~58&amp;sort=0&amp;new_query=1" TargetMode="External"/><Relationship Id="rId12" Type="http://schemas.openxmlformats.org/officeDocument/2006/relationships/hyperlink" Target="https://emodnet-chemistry.maris.nl/search/browse.php?step=00448.76053~00526.90332~00642.30176~00740.79385~008681~0540~0102761&amp;count=0&amp;page=100&amp;step_more=10~58&amp;sort=0&amp;new_query=1" TargetMode="External"/><Relationship Id="rId17" Type="http://schemas.openxmlformats.org/officeDocument/2006/relationships/hyperlink" Target="https://emodnet-chemistry.maris.nl/search/browse.php?step=00448.76053~00526.90332~00642.30176~00740.79385~008681~0540~058wcoc&amp;count=0&amp;page=100&amp;step_more=58&amp;sort=0&amp;new_query=1" TargetMode="External"/><Relationship Id="rId25" Type="http://schemas.openxmlformats.org/officeDocument/2006/relationships/hyperlink" Target="https://emodnet-chemistry.maris.nl/search/browse.php?step=00448.76053~00526.90332~00642.30176~00740.79385~008681~0540~058ntri&amp;count=0&amp;page=100&amp;step_more=58&amp;sort=0&amp;new_query=1" TargetMode="External"/><Relationship Id="rId2" Type="http://schemas.openxmlformats.org/officeDocument/2006/relationships/hyperlink" Target="https://emodnet-chemistry.maris.nl/search/browse.php?step=00448.76053~00526.90332~00642.30176~00740.79385~008681~0540~010871&amp;count=0&amp;page=100&amp;step_more=10~58&amp;sort=0&amp;new_query=1" TargetMode="External"/><Relationship Id="rId16" Type="http://schemas.openxmlformats.org/officeDocument/2006/relationships/hyperlink" Target="https://emodnet-chemistry.maris.nl/search/browse.php?step=00448.76053~00526.90332~00642.30176~00740.79385~008681~0540~058amon&amp;count=0&amp;page=100&amp;step_more=58&amp;sort=0&amp;new_query=1" TargetMode="External"/><Relationship Id="rId20" Type="http://schemas.openxmlformats.org/officeDocument/2006/relationships/hyperlink" Target="https://emodnet-chemistry.maris.nl/search/browse.php?step=00448.76053~00526.90332~00642.30176~00740.79385~008681~0540~058mtwd&amp;count=0&amp;page=100&amp;step_more=58&amp;sort=0&amp;new_query=1" TargetMode="External"/><Relationship Id="rId29" Type="http://schemas.openxmlformats.org/officeDocument/2006/relationships/hyperlink" Target="https://emodnet-chemistry.maris.nl/search/browse.php?step=00448.76053~00526.90332~00642.30176~00740.79385~008681~0540~058slca&amp;count=0&amp;page=100&amp;step_more=58&amp;sort=0&amp;new_query=1" TargetMode="External"/><Relationship Id="rId1" Type="http://schemas.openxmlformats.org/officeDocument/2006/relationships/slideLayout" Target="../slideLayouts/slideLayout6.xml"/><Relationship Id="rId6" Type="http://schemas.openxmlformats.org/officeDocument/2006/relationships/hyperlink" Target="https://emodnet-chemistry.maris.nl/search/browse.php?step=00448.76053~00526.90332~00642.30176~00740.79385~008681~0540~010901&amp;count=0&amp;page=100&amp;step_more=10~58&amp;sort=0&amp;new_query=1" TargetMode="External"/><Relationship Id="rId11" Type="http://schemas.openxmlformats.org/officeDocument/2006/relationships/hyperlink" Target="https://emodnet-chemistry.maris.nl/search/browse.php?step=00448.76053~00526.90332~00642.30176~00740.79385~008681~0540~010685&amp;count=0&amp;page=100&amp;step_more=10~58&amp;sort=0&amp;new_query=1" TargetMode="External"/><Relationship Id="rId24" Type="http://schemas.openxmlformats.org/officeDocument/2006/relationships/hyperlink" Target="https://emodnet-chemistry.maris.nl/search/browse.php?step=00448.76053~00526.90332~00642.30176~00740.79385~008681~0540~058ntra&amp;count=0&amp;page=100&amp;step_more=58&amp;sort=0&amp;new_query=1" TargetMode="External"/><Relationship Id="rId5" Type="http://schemas.openxmlformats.org/officeDocument/2006/relationships/hyperlink" Target="https://emodnet-chemistry.maris.nl/search/browse.php?step=00448.76053~00526.90332~00642.30176~00740.79385~008681~0540~010891&amp;count=0&amp;page=100&amp;step_more=10~58&amp;sort=0&amp;new_query=1" TargetMode="External"/><Relationship Id="rId15" Type="http://schemas.openxmlformats.org/officeDocument/2006/relationships/hyperlink" Target="https://emodnet-chemistry.maris.nl/search/browse.php?step=00448.76053~00526.90332~00642.30176~00740.79385~008681~0540~058alky&amp;count=0&amp;page=100&amp;step_more=58&amp;sort=0&amp;new_query=1" TargetMode="External"/><Relationship Id="rId23" Type="http://schemas.openxmlformats.org/officeDocument/2006/relationships/hyperlink" Target="https://emodnet-chemistry.maris.nl/search/browse.php?step=00448.76053~00526.90332~00642.30176~00740.79385~008681~0540~058tdpx&amp;count=0&amp;page=100&amp;step_more=58&amp;sort=0&amp;new_query=1" TargetMode="External"/><Relationship Id="rId28" Type="http://schemas.openxmlformats.org/officeDocument/2006/relationships/hyperlink" Target="https://emodnet-chemistry.maris.nl/search/browse.php?step=00448.76053~00526.90332~00642.30176~00740.79385~008681~0540~058phos&amp;count=0&amp;page=100&amp;step_more=58&amp;sort=0&amp;new_query=1" TargetMode="External"/><Relationship Id="rId10" Type="http://schemas.openxmlformats.org/officeDocument/2006/relationships/hyperlink" Target="https://emodnet-chemistry.maris.nl/search/browse.php?step=00448.76053~00526.90332~00642.30176~00740.79385~008681~0540~010931&amp;count=0&amp;page=100&amp;step_more=10~58&amp;sort=0&amp;new_query=1" TargetMode="External"/><Relationship Id="rId19" Type="http://schemas.openxmlformats.org/officeDocument/2006/relationships/hyperlink" Target="https://emodnet-chemistry.maris.nl/search/browse.php?step=00448.76053~00526.90332~00642.30176~00740.79385~008681~0540~058pchw&amp;count=0&amp;page=100&amp;step_more=58&amp;sort=0&amp;new_query=1" TargetMode="External"/><Relationship Id="rId4" Type="http://schemas.openxmlformats.org/officeDocument/2006/relationships/hyperlink" Target="https://emodnet-chemistry.maris.nl/search/browse.php?step=00448.76053~00526.90332~00642.30176~00740.79385~008681~0540~010840&amp;count=0&amp;page=100&amp;step_more=10~58&amp;sort=0&amp;new_query=1" TargetMode="External"/><Relationship Id="rId9" Type="http://schemas.openxmlformats.org/officeDocument/2006/relationships/hyperlink" Target="https://emodnet-chemistry.maris.nl/search/browse.php?step=00448.76053~00526.90332~00642.30176~00740.79385~008681~0540~010913&amp;count=0&amp;page=100&amp;step_more=10~58&amp;sort=0&amp;new_query=1" TargetMode="External"/><Relationship Id="rId14" Type="http://schemas.openxmlformats.org/officeDocument/2006/relationships/image" Target="../media/image2.png"/><Relationship Id="rId22" Type="http://schemas.openxmlformats.org/officeDocument/2006/relationships/hyperlink" Target="https://emodnet-chemistry.maris.nl/search/browse.php?step=00448.76053~00526.90332~00642.30176~00740.79385~008681~0540~058tdnt&amp;count=0&amp;page=100&amp;step_more=58&amp;sort=0&amp;new_query=1" TargetMode="External"/><Relationship Id="rId27" Type="http://schemas.openxmlformats.org/officeDocument/2006/relationships/hyperlink" Target="https://emodnet-chemistry.maris.nl/search/browse.php?step=00448.76053~00526.90332~00642.30176~00740.79385~008681~0540~058pewb&amp;count=0&amp;page=100&amp;step_more=58&amp;sort=0&amp;new_query=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3874" y="4171761"/>
            <a:ext cx="10041466" cy="1774296"/>
          </a:xfrm>
        </p:spPr>
        <p:txBody>
          <a:bodyPr>
            <a:normAutofit/>
          </a:bodyPr>
          <a:lstStyle/>
          <a:p>
            <a:r>
              <a:rPr lang="en-US" sz="3600" b="1" dirty="0"/>
              <a:t>Contribution of Russian NODCs to the Black Sea Data Management in the framework of the IODE and EC projects</a:t>
            </a:r>
            <a:endParaRPr lang="ru-RU" sz="3600" b="1" dirty="0"/>
          </a:p>
        </p:txBody>
      </p:sp>
      <p:sp>
        <p:nvSpPr>
          <p:cNvPr id="3" name="Подзаголовок 2"/>
          <p:cNvSpPr>
            <a:spLocks noGrp="1"/>
          </p:cNvSpPr>
          <p:nvPr>
            <p:ph type="subTitle" idx="1"/>
          </p:nvPr>
        </p:nvSpPr>
        <p:spPr>
          <a:xfrm>
            <a:off x="1507957" y="5963659"/>
            <a:ext cx="9144000" cy="838200"/>
          </a:xfrm>
        </p:spPr>
        <p:txBody>
          <a:bodyPr/>
          <a:lstStyle/>
          <a:p>
            <a:r>
              <a:rPr lang="en-US" dirty="0"/>
              <a:t>Nikolay Mikhailov, </a:t>
            </a:r>
            <a:r>
              <a:rPr lang="en-US" dirty="0" err="1"/>
              <a:t>Evgenii</a:t>
            </a:r>
            <a:r>
              <a:rPr lang="en-US" dirty="0"/>
              <a:t> Viazilov, </a:t>
            </a:r>
            <a:r>
              <a:rPr lang="en-US" dirty="0" err="1"/>
              <a:t>Alekhander</a:t>
            </a:r>
            <a:r>
              <a:rPr lang="en-US" dirty="0"/>
              <a:t> </a:t>
            </a:r>
            <a:r>
              <a:rPr lang="en-US" dirty="0" err="1"/>
              <a:t>Mikheev</a:t>
            </a:r>
            <a:r>
              <a:rPr lang="en-US" dirty="0"/>
              <a:t> (RIHMI-WDC)</a:t>
            </a:r>
            <a:endParaRPr lang="ru-RU" dirty="0"/>
          </a:p>
        </p:txBody>
      </p:sp>
      <p:pic>
        <p:nvPicPr>
          <p:cNvPr id="4" name="Рисунок 3"/>
          <p:cNvPicPr>
            <a:picLocks noChangeAspect="1"/>
          </p:cNvPicPr>
          <p:nvPr/>
        </p:nvPicPr>
        <p:blipFill>
          <a:blip r:embed="rId2"/>
          <a:stretch>
            <a:fillRect/>
          </a:stretch>
        </p:blipFill>
        <p:spPr>
          <a:xfrm>
            <a:off x="5069305" y="2266783"/>
            <a:ext cx="2078369" cy="2065406"/>
          </a:xfrm>
          <a:prstGeom prst="rect">
            <a:avLst/>
          </a:prstGeom>
        </p:spPr>
      </p:pic>
      <p:sp>
        <p:nvSpPr>
          <p:cNvPr id="7" name="TextBox 6"/>
          <p:cNvSpPr txBox="1"/>
          <p:nvPr/>
        </p:nvSpPr>
        <p:spPr>
          <a:xfrm>
            <a:off x="501280" y="362592"/>
            <a:ext cx="11450087" cy="1569660"/>
          </a:xfrm>
          <a:prstGeom prst="rect">
            <a:avLst/>
          </a:prstGeom>
          <a:noFill/>
        </p:spPr>
        <p:txBody>
          <a:bodyPr wrap="square" rtlCol="0">
            <a:spAutoFit/>
          </a:bodyPr>
          <a:lstStyle/>
          <a:p>
            <a:pPr algn="ctr"/>
            <a:r>
              <a:rPr lang="en-US" sz="3200" b="1" dirty="0">
                <a:latin typeface="+mj-lt"/>
              </a:rPr>
              <a:t>All-Russian Research Institute for </a:t>
            </a:r>
            <a:r>
              <a:rPr lang="en-US" sz="3200" b="1" dirty="0" err="1">
                <a:latin typeface="+mj-lt"/>
              </a:rPr>
              <a:t>Hydrometeorological</a:t>
            </a:r>
            <a:r>
              <a:rPr lang="en-US" sz="3200" b="1" dirty="0">
                <a:latin typeface="+mj-lt"/>
              </a:rPr>
              <a:t> Information – World Data Center, </a:t>
            </a:r>
          </a:p>
          <a:p>
            <a:pPr algn="ctr"/>
            <a:r>
              <a:rPr lang="en-US" sz="3200" b="1" dirty="0" err="1">
                <a:latin typeface="+mj-lt"/>
              </a:rPr>
              <a:t>Obnininsk</a:t>
            </a:r>
            <a:r>
              <a:rPr lang="en-US" sz="3200" b="1" dirty="0">
                <a:latin typeface="+mj-lt"/>
              </a:rPr>
              <a:t> </a:t>
            </a:r>
            <a:endParaRPr lang="ru-RU" sz="3200" b="1" dirty="0">
              <a:latin typeface="+mj-lt"/>
            </a:endParaRPr>
          </a:p>
        </p:txBody>
      </p:sp>
    </p:spTree>
    <p:extLst>
      <p:ext uri="{BB962C8B-B14F-4D97-AF65-F5344CB8AC3E}">
        <p14:creationId xmlns:p14="http://schemas.microsoft.com/office/powerpoint/2010/main" val="4049028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3575" y="410719"/>
            <a:ext cx="11450087" cy="5509200"/>
          </a:xfrm>
          <a:prstGeom prst="rect">
            <a:avLst/>
          </a:prstGeom>
          <a:noFill/>
        </p:spPr>
        <p:txBody>
          <a:bodyPr wrap="square" rtlCol="0">
            <a:spAutoFit/>
          </a:bodyPr>
          <a:lstStyle/>
          <a:p>
            <a:pPr algn="ctr"/>
            <a:endParaRPr lang="en-US" sz="3200" b="1" dirty="0">
              <a:latin typeface="+mj-lt"/>
            </a:endParaRPr>
          </a:p>
          <a:p>
            <a:pPr algn="ctr"/>
            <a:endParaRPr lang="en-US" sz="3200" b="1" dirty="0">
              <a:latin typeface="+mj-lt"/>
            </a:endParaRPr>
          </a:p>
          <a:p>
            <a:pPr indent="1074738"/>
            <a:r>
              <a:rPr lang="en-US" sz="3200" dirty="0">
                <a:latin typeface="Comic Sans MS" panose="030F0702030302020204" pitchFamily="66" charset="0"/>
              </a:rPr>
              <a:t>IODE projects: </a:t>
            </a:r>
          </a:p>
          <a:p>
            <a:pPr indent="1074738"/>
            <a:r>
              <a:rPr lang="en-US" sz="3200" dirty="0">
                <a:latin typeface="Comic Sans MS" panose="030F0702030302020204" pitchFamily="66" charset="0"/>
              </a:rPr>
              <a:t>	Ocean Data Portal </a:t>
            </a:r>
          </a:p>
          <a:p>
            <a:pPr indent="1074738"/>
            <a:r>
              <a:rPr lang="en-US" sz="3200" dirty="0">
                <a:latin typeface="Comic Sans MS" panose="030F0702030302020204" pitchFamily="66" charset="0"/>
              </a:rPr>
              <a:t>	Ocean Data and Information System </a:t>
            </a:r>
          </a:p>
          <a:p>
            <a:pPr indent="1074738"/>
            <a:endParaRPr lang="en-US" sz="3200" dirty="0">
              <a:latin typeface="Comic Sans MS" panose="030F0702030302020204" pitchFamily="66" charset="0"/>
            </a:endParaRPr>
          </a:p>
          <a:p>
            <a:pPr indent="1074738"/>
            <a:r>
              <a:rPr lang="en-US" sz="3200" dirty="0">
                <a:latin typeface="Comic Sans MS" panose="030F0702030302020204" pitchFamily="66" charset="0"/>
              </a:rPr>
              <a:t>EU projects: </a:t>
            </a:r>
          </a:p>
          <a:p>
            <a:pPr indent="1074738"/>
            <a:r>
              <a:rPr lang="en-US" sz="3200" dirty="0">
                <a:latin typeface="Comic Sans MS" panose="030F0702030302020204" pitchFamily="66" charset="0"/>
              </a:rPr>
              <a:t>	</a:t>
            </a:r>
            <a:r>
              <a:rPr lang="en-US" sz="3200" dirty="0">
                <a:solidFill>
                  <a:srgbClr val="C00000"/>
                </a:solidFill>
                <a:latin typeface="Comic Sans MS" panose="030F0702030302020204" pitchFamily="66" charset="0"/>
              </a:rPr>
              <a:t>Sea Data Net</a:t>
            </a:r>
            <a:r>
              <a:rPr lang="ru-RU" sz="3200" dirty="0">
                <a:solidFill>
                  <a:srgbClr val="C00000"/>
                </a:solidFill>
                <a:latin typeface="Comic Sans MS" panose="030F0702030302020204" pitchFamily="66" charset="0"/>
              </a:rPr>
              <a:t>  </a:t>
            </a:r>
            <a:endParaRPr lang="en-US" sz="3200" dirty="0">
              <a:solidFill>
                <a:srgbClr val="C00000"/>
              </a:solidFill>
              <a:latin typeface="Comic Sans MS" panose="030F0702030302020204" pitchFamily="66" charset="0"/>
            </a:endParaRPr>
          </a:p>
          <a:p>
            <a:pPr indent="1074738"/>
            <a:r>
              <a:rPr lang="en-US" sz="3200" dirty="0">
                <a:latin typeface="Comic Sans MS" panose="030F0702030302020204" pitchFamily="66" charset="0"/>
              </a:rPr>
              <a:t>	</a:t>
            </a:r>
            <a:r>
              <a:rPr lang="en-US" sz="3200" dirty="0" err="1">
                <a:latin typeface="Comic Sans MS" panose="030F0702030302020204" pitchFamily="66" charset="0"/>
              </a:rPr>
              <a:t>EMODNet</a:t>
            </a:r>
            <a:r>
              <a:rPr lang="en-US" sz="3200" dirty="0">
                <a:latin typeface="Comic Sans MS" panose="030F0702030302020204" pitchFamily="66" charset="0"/>
              </a:rPr>
              <a:t> – Chemistry </a:t>
            </a:r>
          </a:p>
          <a:p>
            <a:pPr indent="1074738"/>
            <a:endParaRPr lang="en-US" sz="3200" dirty="0">
              <a:latin typeface="Comic Sans MS" panose="030F0702030302020204" pitchFamily="66" charset="0"/>
            </a:endParaRPr>
          </a:p>
          <a:p>
            <a:pPr indent="1074738"/>
            <a:r>
              <a:rPr lang="en-US" sz="3200" dirty="0">
                <a:latin typeface="Comic Sans MS" panose="030F0702030302020204" pitchFamily="66" charset="0"/>
              </a:rPr>
              <a:t>Plan for 2022-2023 </a:t>
            </a:r>
            <a:endParaRPr lang="ru-RU" sz="3200" dirty="0">
              <a:latin typeface="Comic Sans MS" panose="030F0702030302020204" pitchFamily="66" charset="0"/>
            </a:endParaRPr>
          </a:p>
        </p:txBody>
      </p:sp>
    </p:spTree>
    <p:extLst>
      <p:ext uri="{BB962C8B-B14F-4D97-AF65-F5344CB8AC3E}">
        <p14:creationId xmlns:p14="http://schemas.microsoft.com/office/powerpoint/2010/main" val="2787901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ead_img_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641" y="0"/>
            <a:ext cx="9735705" cy="873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1445640" y="155298"/>
            <a:ext cx="9559244" cy="63341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3600" b="1" dirty="0">
                <a:solidFill>
                  <a:schemeClr val="bg1"/>
                </a:solidFill>
                <a:latin typeface="Comic Sans MS" panose="030F0702030302020204" pitchFamily="66" charset="0"/>
              </a:rPr>
              <a:t>С</a:t>
            </a:r>
            <a:r>
              <a:rPr lang="en-US" altLang="ru-RU" sz="3600" b="1" dirty="0" err="1">
                <a:solidFill>
                  <a:schemeClr val="bg1"/>
                </a:solidFill>
                <a:latin typeface="Comic Sans MS" panose="030F0702030302020204" pitchFamily="66" charset="0"/>
              </a:rPr>
              <a:t>ontribution</a:t>
            </a:r>
            <a:r>
              <a:rPr lang="en-US" altLang="ru-RU" sz="3600" b="1" dirty="0">
                <a:solidFill>
                  <a:schemeClr val="bg1"/>
                </a:solidFill>
                <a:latin typeface="Comic Sans MS" panose="030F0702030302020204" pitchFamily="66" charset="0"/>
              </a:rPr>
              <a:t> to Sea Data Net – RM RNODC</a:t>
            </a:r>
            <a:endParaRPr lang="ru-RU" altLang="ru-RU" sz="4000" b="1" dirty="0">
              <a:solidFill>
                <a:schemeClr val="bg1"/>
              </a:solidFill>
              <a:latin typeface="Comic Sans MS" panose="030F0702030302020204" pitchFamily="66"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67" y="3437851"/>
            <a:ext cx="7932518" cy="342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8871283" y="3437850"/>
            <a:ext cx="2983832" cy="1200329"/>
          </a:xfrm>
          <a:prstGeom prst="rect">
            <a:avLst/>
          </a:prstGeom>
        </p:spPr>
        <p:txBody>
          <a:bodyPr wrap="square">
            <a:spAutoFit/>
          </a:bodyPr>
          <a:lstStyle/>
          <a:p>
            <a:r>
              <a:rPr lang="en-US" sz="2400" dirty="0">
                <a:latin typeface="Comic Sans MS" panose="030F0702030302020204" pitchFamily="66" charset="0"/>
              </a:rPr>
              <a:t>RM Availability and reliability over the last 5 months</a:t>
            </a:r>
            <a:endParaRPr lang="ru-RU" sz="2400" dirty="0">
              <a:latin typeface="Comic Sans MS" panose="030F0702030302020204" pitchFamily="66" charset="0"/>
            </a:endParaRPr>
          </a:p>
        </p:txBody>
      </p:sp>
      <p:sp>
        <p:nvSpPr>
          <p:cNvPr id="5" name="Прямоугольник 4"/>
          <p:cNvSpPr/>
          <p:nvPr/>
        </p:nvSpPr>
        <p:spPr>
          <a:xfrm>
            <a:off x="284630" y="1129526"/>
            <a:ext cx="11779033" cy="2308324"/>
          </a:xfrm>
          <a:prstGeom prst="rect">
            <a:avLst/>
          </a:prstGeom>
        </p:spPr>
        <p:txBody>
          <a:bodyPr wrap="square">
            <a:spAutoFit/>
          </a:bodyPr>
          <a:lstStyle/>
          <a:p>
            <a:pPr>
              <a:lnSpc>
                <a:spcPct val="150000"/>
              </a:lnSpc>
              <a:spcAft>
                <a:spcPts val="0"/>
              </a:spcAft>
            </a:pPr>
            <a:r>
              <a:rPr lang="en-US" sz="2400" dirty="0">
                <a:latin typeface="Comic Sans MS" panose="030F0702030302020204" pitchFamily="66" charset="0"/>
                <a:ea typeface="Calibri" panose="020F0502020204030204" pitchFamily="34" charset="0"/>
                <a:cs typeface="Times New Roman" panose="02020603050405020304" pitchFamily="18" charset="0"/>
              </a:rPr>
              <a:t>First </a:t>
            </a:r>
            <a:r>
              <a:rPr lang="ru-RU" sz="2400" dirty="0" err="1">
                <a:latin typeface="Comic Sans MS" panose="030F0702030302020204" pitchFamily="66" charset="0"/>
                <a:ea typeface="Calibri" panose="020F0502020204030204" pitchFamily="34" charset="0"/>
                <a:cs typeface="Times New Roman" panose="02020603050405020304" pitchFamily="18" charset="0"/>
              </a:rPr>
              <a:t>installation</a:t>
            </a:r>
            <a:r>
              <a:rPr lang="en-US" sz="2400" dirty="0">
                <a:latin typeface="Comic Sans MS" panose="030F0702030302020204" pitchFamily="66" charset="0"/>
                <a:ea typeface="Calibri" panose="020F0502020204030204" pitchFamily="34" charset="0"/>
                <a:cs typeface="Times New Roman" panose="02020603050405020304" pitchFamily="18" charset="0"/>
              </a:rPr>
              <a:t> – December 2019, version </a:t>
            </a:r>
            <a:r>
              <a:rPr lang="ru-RU" sz="2400" dirty="0">
                <a:latin typeface="Comic Sans MS" panose="030F0702030302020204" pitchFamily="66" charset="0"/>
                <a:ea typeface="Calibri" panose="020F0502020204030204" pitchFamily="34" charset="0"/>
                <a:cs typeface="Times New Roman" panose="02020603050405020304" pitchFamily="18" charset="0"/>
              </a:rPr>
              <a:t>1.0.26</a:t>
            </a:r>
          </a:p>
          <a:p>
            <a:pPr>
              <a:lnSpc>
                <a:spcPct val="150000"/>
              </a:lnSpc>
              <a:spcAft>
                <a:spcPts val="0"/>
              </a:spcAft>
            </a:pPr>
            <a:r>
              <a:rPr lang="en-US" sz="2400" dirty="0">
                <a:latin typeface="Comic Sans MS" panose="030F0702030302020204" pitchFamily="66" charset="0"/>
                <a:ea typeface="Calibri" panose="020F0502020204030204" pitchFamily="34" charset="0"/>
                <a:cs typeface="Times New Roman" panose="02020603050405020304" pitchFamily="18" charset="0"/>
              </a:rPr>
              <a:t>Last upgrade - </a:t>
            </a:r>
            <a:r>
              <a:rPr lang="ru-RU" sz="2400" dirty="0">
                <a:latin typeface="Comic Sans MS" panose="030F0702030302020204" pitchFamily="66" charset="0"/>
                <a:ea typeface="Calibri" panose="020F0502020204030204" pitchFamily="34" charset="0"/>
                <a:cs typeface="Times New Roman" panose="02020603050405020304" pitchFamily="18" charset="0"/>
              </a:rPr>
              <a:t>3.06.21 </a:t>
            </a:r>
            <a:r>
              <a:rPr lang="ru-RU" sz="2400" dirty="0" err="1">
                <a:latin typeface="Comic Sans MS" panose="030F0702030302020204" pitchFamily="66" charset="0"/>
                <a:ea typeface="Calibri" panose="020F0502020204030204" pitchFamily="34" charset="0"/>
                <a:cs typeface="Times New Roman" panose="02020603050405020304" pitchFamily="18" charset="0"/>
              </a:rPr>
              <a:t>up</a:t>
            </a:r>
            <a:r>
              <a:rPr lang="ru-RU" sz="2400" dirty="0">
                <a:latin typeface="Comic Sans MS" panose="030F0702030302020204" pitchFamily="66" charset="0"/>
                <a:ea typeface="Calibri" panose="020F0502020204030204" pitchFamily="34" charset="0"/>
                <a:cs typeface="Times New Roman" panose="02020603050405020304" pitchFamily="18" charset="0"/>
              </a:rPr>
              <a:t> </a:t>
            </a:r>
            <a:r>
              <a:rPr lang="ru-RU" sz="2400" dirty="0" err="1">
                <a:latin typeface="Comic Sans MS" panose="030F0702030302020204" pitchFamily="66" charset="0"/>
                <a:ea typeface="Calibri" panose="020F0502020204030204" pitchFamily="34" charset="0"/>
                <a:cs typeface="Times New Roman" panose="02020603050405020304" pitchFamily="18" charset="0"/>
              </a:rPr>
              <a:t>to</a:t>
            </a:r>
            <a:r>
              <a:rPr lang="ru-RU" sz="2400" dirty="0">
                <a:latin typeface="Comic Sans MS" panose="030F0702030302020204" pitchFamily="66" charset="0"/>
                <a:ea typeface="Calibri" panose="020F0502020204030204" pitchFamily="34" charset="0"/>
                <a:cs typeface="Times New Roman" panose="02020603050405020304" pitchFamily="18" charset="0"/>
              </a:rPr>
              <a:t> </a:t>
            </a:r>
            <a:r>
              <a:rPr lang="ru-RU" sz="2400" dirty="0" err="1">
                <a:latin typeface="Comic Sans MS" panose="030F0702030302020204" pitchFamily="66" charset="0"/>
                <a:ea typeface="Calibri" panose="020F0502020204030204" pitchFamily="34" charset="0"/>
                <a:cs typeface="Times New Roman" panose="02020603050405020304" pitchFamily="18" charset="0"/>
              </a:rPr>
              <a:t>version</a:t>
            </a:r>
            <a:r>
              <a:rPr lang="ru-RU" sz="2400" dirty="0">
                <a:latin typeface="Comic Sans MS" panose="030F0702030302020204" pitchFamily="66" charset="0"/>
                <a:ea typeface="Calibri" panose="020F0502020204030204" pitchFamily="34" charset="0"/>
                <a:cs typeface="Times New Roman" panose="02020603050405020304" pitchFamily="18" charset="0"/>
              </a:rPr>
              <a:t> 1.0.49</a:t>
            </a:r>
          </a:p>
          <a:p>
            <a:pPr>
              <a:lnSpc>
                <a:spcPct val="150000"/>
              </a:lnSpc>
              <a:spcAft>
                <a:spcPts val="0"/>
              </a:spcAft>
            </a:pPr>
            <a:r>
              <a:rPr lang="ru-RU" sz="2400" dirty="0" err="1">
                <a:latin typeface="Comic Sans MS" panose="030F0702030302020204" pitchFamily="66" charset="0"/>
                <a:ea typeface="Calibri" panose="020F0502020204030204" pitchFamily="34" charset="0"/>
                <a:cs typeface="Times New Roman" panose="02020603050405020304" pitchFamily="18" charset="0"/>
              </a:rPr>
              <a:t>Server</a:t>
            </a:r>
            <a:r>
              <a:rPr lang="ru-RU" sz="2400" dirty="0">
                <a:latin typeface="Comic Sans MS" panose="030F0702030302020204" pitchFamily="66" charset="0"/>
                <a:ea typeface="Calibri" panose="020F0502020204030204" pitchFamily="34" charset="0"/>
                <a:cs typeface="Times New Roman" panose="02020603050405020304" pitchFamily="18" charset="0"/>
              </a:rPr>
              <a:t> </a:t>
            </a:r>
            <a:r>
              <a:rPr lang="ru-RU" sz="2400" dirty="0" err="1">
                <a:latin typeface="Comic Sans MS" panose="030F0702030302020204" pitchFamily="66" charset="0"/>
                <a:ea typeface="Calibri" panose="020F0502020204030204" pitchFamily="34" charset="0"/>
                <a:cs typeface="Times New Roman" panose="02020603050405020304" pitchFamily="18" charset="0"/>
              </a:rPr>
              <a:t>characteristics</a:t>
            </a:r>
            <a:r>
              <a:rPr lang="ru-RU" sz="2400" dirty="0">
                <a:latin typeface="Comic Sans MS" panose="030F0702030302020204" pitchFamily="66" charset="0"/>
                <a:ea typeface="Calibri" panose="020F0502020204030204" pitchFamily="34" charset="0"/>
                <a:cs typeface="Times New Roman" panose="02020603050405020304" pitchFamily="18" charset="0"/>
              </a:rPr>
              <a:t>: 8 GB </a:t>
            </a:r>
            <a:r>
              <a:rPr lang="ru-RU" sz="2400" dirty="0" err="1">
                <a:latin typeface="Comic Sans MS" panose="030F0702030302020204" pitchFamily="66" charset="0"/>
                <a:ea typeface="Calibri" panose="020F0502020204030204" pitchFamily="34" charset="0"/>
                <a:cs typeface="Times New Roman" panose="02020603050405020304" pitchFamily="18" charset="0"/>
              </a:rPr>
              <a:t>of</a:t>
            </a:r>
            <a:r>
              <a:rPr lang="ru-RU" sz="2400" dirty="0">
                <a:latin typeface="Comic Sans MS" panose="030F0702030302020204" pitchFamily="66" charset="0"/>
                <a:ea typeface="Calibri" panose="020F0502020204030204" pitchFamily="34" charset="0"/>
                <a:cs typeface="Times New Roman" panose="02020603050405020304" pitchFamily="18" charset="0"/>
              </a:rPr>
              <a:t> RAM, 50 GB </a:t>
            </a:r>
            <a:r>
              <a:rPr lang="ru-RU" sz="2400" dirty="0" err="1">
                <a:latin typeface="Comic Sans MS" panose="030F0702030302020204" pitchFamily="66" charset="0"/>
                <a:ea typeface="Calibri" panose="020F0502020204030204" pitchFamily="34" charset="0"/>
                <a:cs typeface="Times New Roman" panose="02020603050405020304" pitchFamily="18" charset="0"/>
              </a:rPr>
              <a:t>disk</a:t>
            </a:r>
            <a:r>
              <a:rPr lang="ru-RU" sz="2400" dirty="0">
                <a:latin typeface="Comic Sans MS" panose="030F0702030302020204" pitchFamily="66" charset="0"/>
                <a:ea typeface="Calibri" panose="020F0502020204030204" pitchFamily="34" charset="0"/>
                <a:cs typeface="Times New Roman" panose="02020603050405020304" pitchFamily="18" charset="0"/>
              </a:rPr>
              <a:t> </a:t>
            </a:r>
            <a:r>
              <a:rPr lang="ru-RU" sz="2400" dirty="0" err="1">
                <a:latin typeface="Comic Sans MS" panose="030F0702030302020204" pitchFamily="66" charset="0"/>
                <a:ea typeface="Calibri" panose="020F0502020204030204" pitchFamily="34" charset="0"/>
                <a:cs typeface="Times New Roman" panose="02020603050405020304" pitchFamily="18" charset="0"/>
              </a:rPr>
              <a:t>storage</a:t>
            </a:r>
            <a:r>
              <a:rPr lang="ru-RU" sz="2400" dirty="0">
                <a:latin typeface="Comic Sans MS" panose="030F0702030302020204" pitchFamily="66" charset="0"/>
                <a:ea typeface="Calibri" panose="020F0502020204030204" pitchFamily="34" charset="0"/>
                <a:cs typeface="Times New Roman" panose="02020603050405020304" pitchFamily="18" charset="0"/>
              </a:rPr>
              <a:t>, </a:t>
            </a:r>
            <a:r>
              <a:rPr lang="ru-RU" sz="2400" dirty="0" err="1">
                <a:latin typeface="Comic Sans MS" panose="030F0702030302020204" pitchFamily="66" charset="0"/>
                <a:ea typeface="Calibri" panose="020F0502020204030204" pitchFamily="34" charset="0"/>
                <a:cs typeface="Times New Roman" panose="02020603050405020304" pitchFamily="18" charset="0"/>
              </a:rPr>
              <a:t>java</a:t>
            </a:r>
            <a:r>
              <a:rPr lang="ru-RU" sz="2400" dirty="0">
                <a:latin typeface="Comic Sans MS" panose="030F0702030302020204" pitchFamily="66" charset="0"/>
                <a:ea typeface="Calibri" panose="020F0502020204030204" pitchFamily="34" charset="0"/>
                <a:cs typeface="Times New Roman" panose="02020603050405020304" pitchFamily="18" charset="0"/>
              </a:rPr>
              <a:t> </a:t>
            </a:r>
            <a:r>
              <a:rPr lang="ru-RU" sz="2400" dirty="0" err="1">
                <a:latin typeface="Comic Sans MS" panose="030F0702030302020204" pitchFamily="66" charset="0"/>
                <a:ea typeface="Calibri" panose="020F0502020204030204" pitchFamily="34" charset="0"/>
                <a:cs typeface="Times New Roman" panose="02020603050405020304" pitchFamily="18" charset="0"/>
              </a:rPr>
              <a:t>version</a:t>
            </a:r>
            <a:r>
              <a:rPr lang="ru-RU" sz="2400" dirty="0">
                <a:latin typeface="Comic Sans MS" panose="030F0702030302020204" pitchFamily="66" charset="0"/>
                <a:ea typeface="Calibri" panose="020F0502020204030204" pitchFamily="34" charset="0"/>
                <a:cs typeface="Times New Roman" panose="02020603050405020304" pitchFamily="18" charset="0"/>
              </a:rPr>
              <a:t> </a:t>
            </a:r>
            <a:r>
              <a:rPr lang="ru-RU" sz="2400" dirty="0" err="1">
                <a:latin typeface="Comic Sans MS" panose="030F0702030302020204" pitchFamily="66" charset="0"/>
                <a:ea typeface="Calibri" panose="020F0502020204030204" pitchFamily="34" charset="0"/>
                <a:cs typeface="Times New Roman" panose="02020603050405020304" pitchFamily="18" charset="0"/>
              </a:rPr>
              <a:t>is</a:t>
            </a:r>
            <a:r>
              <a:rPr lang="ru-RU" sz="2400" dirty="0">
                <a:latin typeface="Comic Sans MS" panose="030F0702030302020204" pitchFamily="66" charset="0"/>
                <a:ea typeface="Calibri" panose="020F0502020204030204" pitchFamily="34" charset="0"/>
                <a:cs typeface="Times New Roman" panose="02020603050405020304" pitchFamily="18" charset="0"/>
              </a:rPr>
              <a:t> 1.8, </a:t>
            </a:r>
            <a:r>
              <a:rPr lang="en-US" sz="2400" dirty="0">
                <a:latin typeface="Comic Sans MS" panose="030F0702030302020204" pitchFamily="66" charset="0"/>
                <a:ea typeface="Calibri" panose="020F0502020204030204" pitchFamily="34" charset="0"/>
                <a:cs typeface="Times New Roman" panose="02020603050405020304" pitchFamily="18" charset="0"/>
              </a:rPr>
              <a:t>apache tomcat web server version is 8.5.31</a:t>
            </a:r>
            <a:endParaRPr lang="ru-RU"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87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9659"/>
            <a:ext cx="10515600" cy="608542"/>
          </a:xfrm>
        </p:spPr>
        <p:txBody>
          <a:bodyPr>
            <a:normAutofit fontScale="90000"/>
          </a:bodyPr>
          <a:lstStyle/>
          <a:p>
            <a:pPr algn="ctr"/>
            <a:r>
              <a:rPr lang="en-US" b="1" dirty="0"/>
              <a:t>SEADATANET Project</a:t>
            </a:r>
            <a:endParaRPr lang="ru-RU" dirty="0"/>
          </a:p>
        </p:txBody>
      </p:sp>
      <p:sp>
        <p:nvSpPr>
          <p:cNvPr id="3" name="Прямоугольник 2"/>
          <p:cNvSpPr/>
          <p:nvPr/>
        </p:nvSpPr>
        <p:spPr>
          <a:xfrm>
            <a:off x="270933" y="1497964"/>
            <a:ext cx="6096000" cy="2478564"/>
          </a:xfrm>
          <a:prstGeom prst="rect">
            <a:avLst/>
          </a:prstGeom>
        </p:spPr>
        <p:txBody>
          <a:bodyPr>
            <a:spAutoFit/>
          </a:bodyPr>
          <a:lstStyle/>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Period: 2006-2021</a:t>
            </a: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Region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Black and Azov seas</a:t>
            </a: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Total</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18347</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rPr>
              <a:t>Stations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Historical data</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18</a:t>
            </a:r>
            <a:r>
              <a:rPr lang="ru-RU" sz="2400" b="1" dirty="0">
                <a:effectLst/>
                <a:latin typeface="Calibri" panose="020F0502020204030204" pitchFamily="34" charset="0"/>
                <a:ea typeface="Calibri" panose="020F0502020204030204" pitchFamily="34" charset="0"/>
                <a:cs typeface="Times New Roman" panose="02020603050405020304" pitchFamily="18" charset="0"/>
              </a:rPr>
              <a:t>230</a:t>
            </a:r>
            <a:r>
              <a:rPr lang="ru-RU"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rPr>
              <a:t>Stations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After </a:t>
            </a:r>
            <a:r>
              <a:rPr lang="ru-RU" sz="2400" b="1" dirty="0">
                <a:effectLst/>
                <a:latin typeface="Calibri" panose="020F0502020204030204" pitchFamily="34" charset="0"/>
                <a:ea typeface="Calibri" panose="020F0502020204030204" pitchFamily="34" charset="0"/>
                <a:cs typeface="Times New Roman" panose="02020603050405020304" pitchFamily="18" charset="0"/>
              </a:rPr>
              <a:t>2000</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117</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rPr>
              <a:t>Stations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76801"/>
            <a:ext cx="6897370" cy="4881666"/>
          </a:xfrm>
          <a:prstGeom prst="rect">
            <a:avLst/>
          </a:prstGeom>
          <a:noFill/>
          <a:ln>
            <a:noFill/>
          </a:ln>
        </p:spPr>
      </p:pic>
      <p:pic>
        <p:nvPicPr>
          <p:cNvPr id="5" name="Picture 4" descr="head_img_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8" y="1"/>
            <a:ext cx="6963507" cy="8731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1703389" y="152401"/>
            <a:ext cx="8821737" cy="633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ru-RU" sz="3600" b="1" dirty="0">
                <a:solidFill>
                  <a:schemeClr val="bg1"/>
                </a:solidFill>
                <a:latin typeface="Comic Sans MS" panose="030F0702030302020204" pitchFamily="66" charset="0"/>
              </a:rPr>
              <a:t>Contribution to Sea Data Net  </a:t>
            </a:r>
            <a:endParaRPr lang="ru-RU" altLang="ru-RU" sz="36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8690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377911056"/>
              </p:ext>
            </p:extLst>
          </p:nvPr>
        </p:nvGraphicFramePr>
        <p:xfrm>
          <a:off x="3059723" y="1085469"/>
          <a:ext cx="8961641" cy="5805170"/>
        </p:xfrm>
        <a:graphic>
          <a:graphicData uri="http://schemas.openxmlformats.org/drawingml/2006/table">
            <a:tbl>
              <a:tblPr firstRow="1" firstCol="1" bandRow="1">
                <a:tableStyleId>{5C22544A-7EE6-4342-B048-85BDC9FD1C3A}</a:tableStyleId>
              </a:tblPr>
              <a:tblGrid>
                <a:gridCol w="7844926">
                  <a:extLst>
                    <a:ext uri="{9D8B030D-6E8A-4147-A177-3AD203B41FA5}">
                      <a16:colId xmlns:a16="http://schemas.microsoft.com/office/drawing/2014/main" val="20000"/>
                    </a:ext>
                  </a:extLst>
                </a:gridCol>
                <a:gridCol w="1116715">
                  <a:extLst>
                    <a:ext uri="{9D8B030D-6E8A-4147-A177-3AD203B41FA5}">
                      <a16:colId xmlns:a16="http://schemas.microsoft.com/office/drawing/2014/main" val="20001"/>
                    </a:ext>
                  </a:extLst>
                </a:gridCol>
              </a:tblGrid>
              <a:tr h="239960">
                <a:tc>
                  <a:txBody>
                    <a:bodyPr/>
                    <a:lstStyle/>
                    <a:p>
                      <a:pPr algn="ctr">
                        <a:lnSpc>
                          <a:spcPct val="107000"/>
                        </a:lnSpc>
                        <a:spcAft>
                          <a:spcPts val="0"/>
                        </a:spcAft>
                      </a:pPr>
                      <a:r>
                        <a:rPr lang="en-US" sz="2000" dirty="0">
                          <a:solidFill>
                            <a:schemeClr val="tx1"/>
                          </a:solidFill>
                          <a:effectLst/>
                        </a:rPr>
                        <a:t>Data provider </a:t>
                      </a:r>
                      <a:r>
                        <a:rPr lang="en-US" sz="2000" dirty="0">
                          <a:solidFill>
                            <a:srgbClr val="0070C0"/>
                          </a:solidFill>
                          <a:effectLst/>
                        </a:rPr>
                        <a:t>(20) </a:t>
                      </a:r>
                      <a:endParaRPr lang="ru-RU"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en-US" sz="1800" dirty="0">
                          <a:solidFill>
                            <a:schemeClr val="tx1"/>
                          </a:solidFill>
                          <a:effectLst/>
                        </a:rPr>
                        <a:t>Stations</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r h="305276">
                <a:tc>
                  <a:txBody>
                    <a:bodyPr/>
                    <a:lstStyle/>
                    <a:p>
                      <a:pPr>
                        <a:lnSpc>
                          <a:spcPct val="107000"/>
                        </a:lnSpc>
                        <a:spcAft>
                          <a:spcPts val="0"/>
                        </a:spcAft>
                      </a:pPr>
                      <a:r>
                        <a:rPr lang="en-US" sz="1800" u="sng" dirty="0" err="1">
                          <a:effectLst/>
                          <a:hlinkClick r:id="rId2" tooltip="Filter on: Donskaya offing station North-Caucasus HMS"/>
                        </a:rPr>
                        <a:t>Donskaya</a:t>
                      </a:r>
                      <a:r>
                        <a:rPr lang="en-US" sz="1800" u="sng" dirty="0">
                          <a:effectLst/>
                          <a:hlinkClick r:id="rId2" tooltip="Filter on: Donskaya offing station North-Caucasus HMS"/>
                        </a:rPr>
                        <a:t> offing station North-Caucasus HMS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1207</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1"/>
                  </a:ext>
                </a:extLst>
              </a:tr>
              <a:tr h="305276">
                <a:tc>
                  <a:txBody>
                    <a:bodyPr/>
                    <a:lstStyle/>
                    <a:p>
                      <a:pPr>
                        <a:lnSpc>
                          <a:spcPct val="107000"/>
                        </a:lnSpc>
                        <a:spcAft>
                          <a:spcPts val="0"/>
                        </a:spcAft>
                      </a:pPr>
                      <a:r>
                        <a:rPr lang="en-US" sz="1800" u="sng" dirty="0">
                          <a:effectLst/>
                          <a:hlinkClick r:id="rId3" tooltip="Filter on: Far Eastern Regional Hydrometeorological Research Institute"/>
                        </a:rPr>
                        <a:t>Far Eastern Regional Hydrometeorological Research Institute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3</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2"/>
                  </a:ext>
                </a:extLst>
              </a:tr>
              <a:tr h="415281">
                <a:tc>
                  <a:txBody>
                    <a:bodyPr/>
                    <a:lstStyle/>
                    <a:p>
                      <a:pPr>
                        <a:lnSpc>
                          <a:spcPct val="107000"/>
                        </a:lnSpc>
                        <a:spcAft>
                          <a:spcPts val="0"/>
                        </a:spcAft>
                      </a:pPr>
                      <a:r>
                        <a:rPr lang="en-US" sz="1800" u="sng" dirty="0">
                          <a:effectLst/>
                          <a:hlinkClick r:id="rId4" tooltip="Filter on: Federal State Budgetary Institution of Science, &quot;Federal Research Centre the Southern Scientific Centre of the Russian Academy of Sciences&quot;"/>
                        </a:rPr>
                        <a:t>Federal State Budgetary Institution of Science, "Federal Research Centre the Southern Scientific Centre of the Russian Academy of Sciences"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14</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3"/>
                  </a:ext>
                </a:extLst>
              </a:tr>
              <a:tr h="305276">
                <a:tc>
                  <a:txBody>
                    <a:bodyPr/>
                    <a:lstStyle/>
                    <a:p>
                      <a:pPr>
                        <a:lnSpc>
                          <a:spcPct val="107000"/>
                        </a:lnSpc>
                        <a:spcAft>
                          <a:spcPts val="0"/>
                        </a:spcAft>
                      </a:pPr>
                      <a:r>
                        <a:rPr lang="en-US" sz="1800" u="sng" dirty="0">
                          <a:effectLst/>
                          <a:hlinkClick r:id="rId5" tooltip="Filter on: Institute of Biology of the Southern Seas, NAS of Ukraine"/>
                        </a:rPr>
                        <a:t>Institute of Biology of the Southern Seas, NAS of Ukraine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59</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4"/>
                  </a:ext>
                </a:extLst>
              </a:tr>
              <a:tr h="305276">
                <a:tc>
                  <a:txBody>
                    <a:bodyPr/>
                    <a:lstStyle/>
                    <a:p>
                      <a:pPr>
                        <a:lnSpc>
                          <a:spcPct val="107000"/>
                        </a:lnSpc>
                        <a:spcAft>
                          <a:spcPts val="0"/>
                        </a:spcAft>
                      </a:pPr>
                      <a:r>
                        <a:rPr lang="en-US" sz="1800" u="sng" dirty="0">
                          <a:effectLst/>
                          <a:hlinkClick r:id="rId6" tooltip="Filter on: Kuban offing station, North-Caucasus HMS"/>
                        </a:rPr>
                        <a:t>Kuban offing station, North-Caucasus HMS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1698</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5"/>
                  </a:ext>
                </a:extLst>
              </a:tr>
              <a:tr h="305276">
                <a:tc>
                  <a:txBody>
                    <a:bodyPr/>
                    <a:lstStyle/>
                    <a:p>
                      <a:pPr>
                        <a:lnSpc>
                          <a:spcPct val="107000"/>
                        </a:lnSpc>
                        <a:spcAft>
                          <a:spcPts val="0"/>
                        </a:spcAft>
                      </a:pPr>
                      <a:r>
                        <a:rPr lang="en-US" sz="1800" u="sng" dirty="0">
                          <a:effectLst/>
                          <a:hlinkClick r:id="rId7" tooltip="Filter on: Mariupol Marine Hydrometeorological Station, Ukrainian HMS"/>
                        </a:rPr>
                        <a:t>Mariupol Marine Hydrometeorological Station, Ukrainian HMS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25</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6"/>
                  </a:ext>
                </a:extLst>
              </a:tr>
              <a:tr h="305276">
                <a:tc>
                  <a:txBody>
                    <a:bodyPr/>
                    <a:lstStyle/>
                    <a:p>
                      <a:pPr>
                        <a:lnSpc>
                          <a:spcPct val="107000"/>
                        </a:lnSpc>
                        <a:spcAft>
                          <a:spcPts val="0"/>
                        </a:spcAft>
                      </a:pPr>
                      <a:r>
                        <a:rPr lang="en-US" sz="1800" u="sng" dirty="0">
                          <a:effectLst/>
                          <a:hlinkClick r:id="rId8" tooltip="Filter on: Navy Main Administration of Navigation and Oceanography, Ministry of Defence"/>
                        </a:rPr>
                        <a:t>Navy Main Administration of Navigation and Oceanography, Ministry of </a:t>
                      </a:r>
                      <a:r>
                        <a:rPr lang="en-US" sz="1800" u="sng" dirty="0" err="1">
                          <a:effectLst/>
                          <a:hlinkClick r:id="rId8" tooltip="Filter on: Navy Main Administration of Navigation and Oceanography, Ministry of Defence"/>
                        </a:rPr>
                        <a:t>Defence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259</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7"/>
                  </a:ext>
                </a:extLst>
              </a:tr>
              <a:tr h="305276">
                <a:tc>
                  <a:txBody>
                    <a:bodyPr/>
                    <a:lstStyle/>
                    <a:p>
                      <a:pPr>
                        <a:lnSpc>
                          <a:spcPct val="107000"/>
                        </a:lnSpc>
                        <a:spcAft>
                          <a:spcPts val="0"/>
                        </a:spcAft>
                      </a:pPr>
                      <a:r>
                        <a:rPr lang="en-US" sz="1800" u="sng" dirty="0">
                          <a:effectLst/>
                          <a:hlinkClick r:id="rId9" tooltip="Filter on: North-Caucasus Regional Administration of Hydrometeorology of Roshydromet"/>
                        </a:rPr>
                        <a:t>North-Caucasus Regional Administration of Hydrometeorology of Roshydromet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8697</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8"/>
                  </a:ext>
                </a:extLst>
              </a:tr>
              <a:tr h="305276">
                <a:tc>
                  <a:txBody>
                    <a:bodyPr/>
                    <a:lstStyle/>
                    <a:p>
                      <a:pPr>
                        <a:lnSpc>
                          <a:spcPct val="107000"/>
                        </a:lnSpc>
                        <a:spcAft>
                          <a:spcPts val="0"/>
                        </a:spcAft>
                      </a:pPr>
                      <a:r>
                        <a:rPr lang="en-US" sz="1800" u="sng" dirty="0" err="1">
                          <a:effectLst/>
                          <a:hlinkClick r:id="rId10" tooltip="Filter on: Nothern Regional Administration of Hydrometeorology of Roshydromet"/>
                        </a:rPr>
                        <a:t>Nothern</a:t>
                      </a:r>
                      <a:r>
                        <a:rPr lang="en-US" sz="1800" u="sng" dirty="0">
                          <a:effectLst/>
                          <a:hlinkClick r:id="rId10" tooltip="Filter on: Nothern Regional Administration of Hydrometeorology of Roshydromet"/>
                        </a:rPr>
                        <a:t> Regional Administration of Hydrometeorology of Roshydromet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189</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9"/>
                  </a:ext>
                </a:extLst>
              </a:tr>
              <a:tr h="305276">
                <a:tc>
                  <a:txBody>
                    <a:bodyPr/>
                    <a:lstStyle/>
                    <a:p>
                      <a:pPr>
                        <a:lnSpc>
                          <a:spcPct val="107000"/>
                        </a:lnSpc>
                        <a:spcAft>
                          <a:spcPts val="0"/>
                        </a:spcAft>
                      </a:pPr>
                      <a:r>
                        <a:rPr lang="en-US" sz="1800" u="sng" dirty="0">
                          <a:effectLst/>
                          <a:hlinkClick r:id="rId11" tooltip="Filter on: Odessa Branch of State Oceanographic Institute"/>
                        </a:rPr>
                        <a:t>Odessa Branch of State Oceanographic Institute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5221</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10"/>
                  </a:ext>
                </a:extLst>
              </a:tr>
              <a:tr h="305276">
                <a:tc>
                  <a:txBody>
                    <a:bodyPr/>
                    <a:lstStyle/>
                    <a:p>
                      <a:pPr>
                        <a:lnSpc>
                          <a:spcPct val="107000"/>
                        </a:lnSpc>
                        <a:spcAft>
                          <a:spcPts val="0"/>
                        </a:spcAft>
                      </a:pPr>
                      <a:r>
                        <a:rPr lang="en-US" sz="1800" u="sng" dirty="0" err="1">
                          <a:effectLst/>
                          <a:hlinkClick r:id="rId12" tooltip="Filter on: P.P.Shirshov Institute of Oceanology, RAS"/>
                        </a:rPr>
                        <a:t>P.P.Shirshov</a:t>
                      </a:r>
                      <a:r>
                        <a:rPr lang="en-US" sz="1800" u="sng" dirty="0">
                          <a:effectLst/>
                          <a:hlinkClick r:id="rId12" tooltip="Filter on: P.P.Shirshov Institute of Oceanology, RAS"/>
                        </a:rPr>
                        <a:t> Institute of Oceanology, RAS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249</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11"/>
                  </a:ext>
                </a:extLst>
              </a:tr>
              <a:tr h="305276">
                <a:tc>
                  <a:txBody>
                    <a:bodyPr/>
                    <a:lstStyle/>
                    <a:p>
                      <a:pPr>
                        <a:lnSpc>
                          <a:spcPct val="107000"/>
                        </a:lnSpc>
                        <a:spcAft>
                          <a:spcPts val="0"/>
                        </a:spcAft>
                      </a:pPr>
                      <a:r>
                        <a:rPr lang="en-US" sz="1800" u="sng" dirty="0">
                          <a:effectLst/>
                          <a:hlinkClick r:id="rId13" tooltip="Filter on: State Oceanographic Institute, Sebastopol Branch "/>
                        </a:rPr>
                        <a:t>State Oceanographic Institute, Sebastopol Branch</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48</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12"/>
                  </a:ext>
                </a:extLst>
              </a:tr>
              <a:tr h="305276">
                <a:tc>
                  <a:txBody>
                    <a:bodyPr/>
                    <a:lstStyle/>
                    <a:p>
                      <a:pPr>
                        <a:lnSpc>
                          <a:spcPct val="107000"/>
                        </a:lnSpc>
                        <a:spcAft>
                          <a:spcPts val="0"/>
                        </a:spcAft>
                      </a:pPr>
                      <a:r>
                        <a:rPr lang="en-US" sz="1800" u="sng" dirty="0" err="1">
                          <a:effectLst/>
                          <a:hlinkClick r:id="rId14" tooltip="Filter on: Tuapse Hydrometeorological Bureau, North-Caucasus Centre"/>
                        </a:rPr>
                        <a:t>Tuapse</a:t>
                      </a:r>
                      <a:r>
                        <a:rPr lang="en-US" sz="1800" u="sng" dirty="0">
                          <a:effectLst/>
                          <a:hlinkClick r:id="rId14" tooltip="Filter on: Tuapse Hydrometeorological Bureau, North-Caucasus Centre"/>
                        </a:rPr>
                        <a:t> Hydrometeorological Bureau, North-Caucasus Centre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537</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13"/>
                  </a:ext>
                </a:extLst>
              </a:tr>
              <a:tr h="305276">
                <a:tc>
                  <a:txBody>
                    <a:bodyPr/>
                    <a:lstStyle/>
                    <a:p>
                      <a:pPr>
                        <a:lnSpc>
                          <a:spcPct val="107000"/>
                        </a:lnSpc>
                        <a:spcAft>
                          <a:spcPts val="0"/>
                        </a:spcAft>
                      </a:pPr>
                      <a:r>
                        <a:rPr lang="en-US" sz="1800" u="sng" dirty="0">
                          <a:effectLst/>
                          <a:hlinkClick r:id="rId15" tooltip="Filter on: Ukrainian Hydrometeorological Institute, Marine Branch"/>
                        </a:rPr>
                        <a:t>Ukrainian Hydrometeorological Institute, Marine Branch</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147</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14"/>
                  </a:ext>
                </a:extLst>
              </a:tr>
              <a:tr h="624734">
                <a:tc>
                  <a:txBody>
                    <a:bodyPr/>
                    <a:lstStyle/>
                    <a:p>
                      <a:pPr>
                        <a:lnSpc>
                          <a:spcPct val="107000"/>
                        </a:lnSpc>
                        <a:spcAft>
                          <a:spcPts val="0"/>
                        </a:spcAft>
                      </a:pPr>
                      <a:r>
                        <a:rPr lang="en-US" sz="1800" u="sng" dirty="0">
                          <a:effectLst/>
                          <a:hlinkClick r:id="rId16" tooltip="Filter on: Ukrainian scientific center of Ecology of Sea "/>
                        </a:rPr>
                        <a:t>Ukrainian scientific center of Ecology of Sea</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ru-RU" sz="2000" b="1" dirty="0">
                          <a:effectLst/>
                        </a:rPr>
                        <a:t>12</a:t>
                      </a:r>
                      <a:endParaRPr lang="en-US" sz="2000" b="1" dirty="0">
                        <a:effectLst/>
                      </a:endParaRPr>
                    </a:p>
                    <a:p>
                      <a:pPr>
                        <a:lnSpc>
                          <a:spcPct val="107000"/>
                        </a:lnSpc>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18347</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15"/>
                  </a:ext>
                </a:extLst>
              </a:tr>
            </a:tbl>
          </a:graphicData>
        </a:graphic>
      </p:graphicFrame>
      <p:sp>
        <p:nvSpPr>
          <p:cNvPr id="4" name="TextBox 3"/>
          <p:cNvSpPr txBox="1"/>
          <p:nvPr/>
        </p:nvSpPr>
        <p:spPr>
          <a:xfrm>
            <a:off x="186267" y="2760133"/>
            <a:ext cx="3522133" cy="830997"/>
          </a:xfrm>
          <a:prstGeom prst="rect">
            <a:avLst/>
          </a:prstGeom>
          <a:noFill/>
        </p:spPr>
        <p:txBody>
          <a:bodyPr wrap="square" rtlCol="0">
            <a:spAutoFit/>
          </a:bodyPr>
          <a:lstStyle/>
          <a:p>
            <a:r>
              <a:rPr lang="en-US" sz="2400" b="1" dirty="0"/>
              <a:t>Parameters</a:t>
            </a:r>
            <a:r>
              <a:rPr lang="en-US" sz="2400" dirty="0"/>
              <a:t>: </a:t>
            </a:r>
          </a:p>
          <a:p>
            <a:r>
              <a:rPr lang="en-US" sz="2400" dirty="0"/>
              <a:t>Temperature, Salinity</a:t>
            </a:r>
            <a:endParaRPr lang="ru-RU" sz="2400" dirty="0"/>
          </a:p>
        </p:txBody>
      </p:sp>
      <p:pic>
        <p:nvPicPr>
          <p:cNvPr id="6" name="Picture 4" descr="head_img_righ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0"/>
            <a:ext cx="7197969" cy="873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1910862" y="152400"/>
            <a:ext cx="7430234" cy="633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3600" b="1" dirty="0">
                <a:solidFill>
                  <a:schemeClr val="bg1"/>
                </a:solidFill>
                <a:latin typeface="Comic Sans MS" panose="030F0702030302020204" pitchFamily="66" charset="0"/>
              </a:rPr>
              <a:t>С</a:t>
            </a:r>
            <a:r>
              <a:rPr lang="en-US" altLang="ru-RU" sz="3600" b="1" dirty="0" err="1">
                <a:solidFill>
                  <a:schemeClr val="bg1"/>
                </a:solidFill>
                <a:latin typeface="Comic Sans MS" panose="030F0702030302020204" pitchFamily="66" charset="0"/>
              </a:rPr>
              <a:t>ontribution</a:t>
            </a:r>
            <a:r>
              <a:rPr lang="en-US" altLang="ru-RU" sz="3600" b="1" dirty="0">
                <a:solidFill>
                  <a:schemeClr val="bg1"/>
                </a:solidFill>
                <a:latin typeface="Comic Sans MS" panose="030F0702030302020204" pitchFamily="66" charset="0"/>
              </a:rPr>
              <a:t> to Sea Data Net </a:t>
            </a:r>
            <a:endParaRPr lang="ru-RU" altLang="ru-RU" sz="4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30099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3575" y="410719"/>
            <a:ext cx="11450087" cy="5509200"/>
          </a:xfrm>
          <a:prstGeom prst="rect">
            <a:avLst/>
          </a:prstGeom>
          <a:noFill/>
        </p:spPr>
        <p:txBody>
          <a:bodyPr wrap="square" rtlCol="0">
            <a:spAutoFit/>
          </a:bodyPr>
          <a:lstStyle/>
          <a:p>
            <a:pPr algn="ctr"/>
            <a:endParaRPr lang="en-US" sz="3200" b="1" dirty="0">
              <a:latin typeface="+mj-lt"/>
            </a:endParaRPr>
          </a:p>
          <a:p>
            <a:pPr algn="ctr"/>
            <a:endParaRPr lang="en-US" sz="3200" b="1" dirty="0">
              <a:latin typeface="+mj-lt"/>
            </a:endParaRPr>
          </a:p>
          <a:p>
            <a:pPr indent="1074738"/>
            <a:r>
              <a:rPr lang="en-US" sz="3200" dirty="0">
                <a:latin typeface="Comic Sans MS" panose="030F0702030302020204" pitchFamily="66" charset="0"/>
              </a:rPr>
              <a:t>IODE projects: </a:t>
            </a:r>
          </a:p>
          <a:p>
            <a:pPr indent="1074738"/>
            <a:r>
              <a:rPr lang="en-US" sz="3200" dirty="0">
                <a:latin typeface="Comic Sans MS" panose="030F0702030302020204" pitchFamily="66" charset="0"/>
              </a:rPr>
              <a:t>	Ocean Data Portal </a:t>
            </a:r>
          </a:p>
          <a:p>
            <a:pPr indent="1074738"/>
            <a:r>
              <a:rPr lang="en-US" sz="3200" dirty="0">
                <a:latin typeface="Comic Sans MS" panose="030F0702030302020204" pitchFamily="66" charset="0"/>
              </a:rPr>
              <a:t>	Ocean Data and Information System </a:t>
            </a:r>
          </a:p>
          <a:p>
            <a:pPr indent="1074738"/>
            <a:endParaRPr lang="en-US" sz="3200" dirty="0">
              <a:latin typeface="Comic Sans MS" panose="030F0702030302020204" pitchFamily="66" charset="0"/>
            </a:endParaRPr>
          </a:p>
          <a:p>
            <a:pPr indent="1074738"/>
            <a:r>
              <a:rPr lang="en-US" sz="3200" dirty="0">
                <a:latin typeface="Comic Sans MS" panose="030F0702030302020204" pitchFamily="66" charset="0"/>
              </a:rPr>
              <a:t>EU projects: </a:t>
            </a:r>
          </a:p>
          <a:p>
            <a:pPr indent="1074738"/>
            <a:r>
              <a:rPr lang="en-US" sz="3200" dirty="0">
                <a:latin typeface="Comic Sans MS" panose="030F0702030302020204" pitchFamily="66" charset="0"/>
              </a:rPr>
              <a:t>	Sea Data Net</a:t>
            </a:r>
            <a:r>
              <a:rPr lang="ru-RU" sz="3200" dirty="0">
                <a:latin typeface="Comic Sans MS" panose="030F0702030302020204" pitchFamily="66" charset="0"/>
              </a:rPr>
              <a:t>  </a:t>
            </a:r>
            <a:endParaRPr lang="en-US" sz="3200" dirty="0">
              <a:latin typeface="Comic Sans MS" panose="030F0702030302020204" pitchFamily="66" charset="0"/>
            </a:endParaRPr>
          </a:p>
          <a:p>
            <a:pPr indent="1074738"/>
            <a:r>
              <a:rPr lang="en-US" sz="3200" dirty="0">
                <a:latin typeface="Comic Sans MS" panose="030F0702030302020204" pitchFamily="66" charset="0"/>
              </a:rPr>
              <a:t>	</a:t>
            </a:r>
            <a:r>
              <a:rPr lang="en-US" sz="3200" dirty="0" err="1">
                <a:solidFill>
                  <a:srgbClr val="C00000"/>
                </a:solidFill>
                <a:latin typeface="Comic Sans MS" panose="030F0702030302020204" pitchFamily="66" charset="0"/>
              </a:rPr>
              <a:t>EMODNet</a:t>
            </a:r>
            <a:r>
              <a:rPr lang="en-US" sz="3200" dirty="0">
                <a:solidFill>
                  <a:srgbClr val="C00000"/>
                </a:solidFill>
                <a:latin typeface="Comic Sans MS" panose="030F0702030302020204" pitchFamily="66" charset="0"/>
              </a:rPr>
              <a:t> – Chemistry</a:t>
            </a:r>
          </a:p>
          <a:p>
            <a:pPr indent="1074738"/>
            <a:endParaRPr lang="en-US" sz="3200" dirty="0">
              <a:solidFill>
                <a:srgbClr val="C00000"/>
              </a:solidFill>
              <a:latin typeface="Comic Sans MS" panose="030F0702030302020204" pitchFamily="66" charset="0"/>
            </a:endParaRPr>
          </a:p>
          <a:p>
            <a:pPr indent="1074738"/>
            <a:r>
              <a:rPr lang="en-US" sz="3200" dirty="0">
                <a:latin typeface="Comic Sans MS" panose="030F0702030302020204" pitchFamily="66" charset="0"/>
              </a:rPr>
              <a:t>Plan for 2022-2023 </a:t>
            </a:r>
            <a:endParaRPr lang="ru-RU" sz="3200" dirty="0">
              <a:latin typeface="Comic Sans MS" panose="030F0702030302020204" pitchFamily="66" charset="0"/>
            </a:endParaRPr>
          </a:p>
        </p:txBody>
      </p:sp>
    </p:spTree>
    <p:extLst>
      <p:ext uri="{BB962C8B-B14F-4D97-AF65-F5344CB8AC3E}">
        <p14:creationId xmlns:p14="http://schemas.microsoft.com/office/powerpoint/2010/main" val="369678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0210" y="1680404"/>
            <a:ext cx="5318077" cy="2976328"/>
          </a:xfrm>
          <a:prstGeom prst="rect">
            <a:avLst/>
          </a:prstGeom>
        </p:spPr>
        <p:txBody>
          <a:bodyPr wrap="square">
            <a:spAutoFit/>
          </a:bodyPr>
          <a:lstStyle/>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Period: 2009-2021</a:t>
            </a: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Black Sea – 7394 </a:t>
            </a:r>
            <a:r>
              <a:rPr lang="en-US" sz="2400" dirty="0">
                <a:effectLst/>
              </a:rPr>
              <a:t>Stations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Azov Sea – 4189 </a:t>
            </a:r>
            <a:r>
              <a:rPr lang="en-US" sz="2400" dirty="0">
                <a:effectLst/>
              </a:rPr>
              <a:t>Stations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Total</a:t>
            </a:r>
            <a:r>
              <a:rPr lang="ru-RU" sz="2400" dirty="0">
                <a:effectLst/>
                <a:latin typeface="Calibri" panose="020F0502020204030204" pitchFamily="34" charset="0"/>
                <a:ea typeface="Calibri" panose="020F0502020204030204" pitchFamily="34" charset="0"/>
                <a:cs typeface="Times New Roman" panose="02020603050405020304" pitchFamily="18" charset="0"/>
              </a:rPr>
              <a:t>:</a:t>
            </a:r>
            <a:r>
              <a:rPr lang="ru-RU" sz="2400" dirty="0">
                <a:solidFill>
                  <a:srgbClr val="444444"/>
                </a:solidFill>
                <a:effectLst/>
                <a:latin typeface="Helvetica" panose="020B0604020202020204" pitchFamily="34" charset="0"/>
                <a:ea typeface="Calibri" panose="020F0502020204030204" pitchFamily="34" charset="0"/>
                <a:cs typeface="Times New Roman" panose="02020603050405020304" pitchFamily="18" charset="0"/>
              </a:rPr>
              <a:t> </a:t>
            </a:r>
            <a:r>
              <a:rPr lang="ru-RU" sz="2400" b="1" dirty="0">
                <a:solidFill>
                  <a:srgbClr val="444444"/>
                </a:solidFill>
                <a:effectLst/>
                <a:latin typeface="Helvetica" panose="020B0604020202020204" pitchFamily="34" charset="0"/>
                <a:ea typeface="Calibri" panose="020F0502020204030204" pitchFamily="34" charset="0"/>
                <a:cs typeface="Times New Roman" panose="02020603050405020304" pitchFamily="18" charset="0"/>
              </a:rPr>
              <a:t>11623</a:t>
            </a:r>
            <a:r>
              <a:rPr lang="ru-RU" sz="24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rPr>
              <a:t>Stations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Historical data</a:t>
            </a:r>
            <a:r>
              <a:rPr lang="ru-RU" sz="2400" dirty="0">
                <a:effectLst/>
                <a:latin typeface="Calibri" panose="020F0502020204030204" pitchFamily="34" charset="0"/>
                <a:ea typeface="Calibri" panose="020F0502020204030204" pitchFamily="34" charset="0"/>
                <a:cs typeface="Times New Roman" panose="02020603050405020304" pitchFamily="18" charset="0"/>
              </a:rPr>
              <a:t>: </a:t>
            </a:r>
            <a:r>
              <a:rPr lang="ru-RU" sz="2400" b="1" dirty="0">
                <a:effectLst/>
                <a:latin typeface="Calibri" panose="020F0502020204030204" pitchFamily="34" charset="0"/>
                <a:ea typeface="Calibri" panose="020F0502020204030204" pitchFamily="34" charset="0"/>
                <a:cs typeface="Times New Roman" panose="02020603050405020304" pitchFamily="18" charset="0"/>
              </a:rPr>
              <a:t>1</a:t>
            </a:r>
            <a:r>
              <a:rPr lang="en-US" sz="2400" b="1" dirty="0">
                <a:effectLst/>
                <a:latin typeface="Calibri" panose="020F0502020204030204" pitchFamily="34" charset="0"/>
                <a:ea typeface="Calibri" panose="020F0502020204030204" pitchFamily="34" charset="0"/>
                <a:cs typeface="Times New Roman" panose="02020603050405020304" pitchFamily="18" charset="0"/>
              </a:rPr>
              <a:t>1485</a:t>
            </a:r>
            <a:r>
              <a:rPr lang="ru-RU"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rPr>
              <a:t>Stations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After </a:t>
            </a:r>
            <a:r>
              <a:rPr lang="ru-RU" sz="2400" b="1" dirty="0">
                <a:effectLst/>
                <a:latin typeface="Calibri" panose="020F0502020204030204" pitchFamily="34" charset="0"/>
                <a:ea typeface="Calibri" panose="020F0502020204030204" pitchFamily="34" charset="0"/>
                <a:cs typeface="Times New Roman" panose="02020603050405020304" pitchFamily="18" charset="0"/>
              </a:rPr>
              <a:t>2000</a:t>
            </a:r>
            <a:r>
              <a:rPr lang="ru-RU"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134</a:t>
            </a:r>
            <a:r>
              <a:rPr lang="en-GB" sz="24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rPr>
              <a:t>Stations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4478215" y="1049866"/>
            <a:ext cx="7545464" cy="5528733"/>
          </a:xfrm>
          <a:prstGeom prst="rect">
            <a:avLst/>
          </a:prstGeom>
          <a:noFill/>
          <a:ln>
            <a:noFill/>
          </a:ln>
        </p:spPr>
      </p:pic>
      <p:pic>
        <p:nvPicPr>
          <p:cNvPr id="5" name="Picture 4" descr="head_img_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753" y="0"/>
            <a:ext cx="7807569" cy="8731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1805354" y="152400"/>
            <a:ext cx="7817095" cy="63341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ru-RU" sz="3600" b="1" dirty="0">
                <a:solidFill>
                  <a:schemeClr val="bg1"/>
                </a:solidFill>
                <a:latin typeface="Comic Sans MS" panose="030F0702030302020204" pitchFamily="66" charset="0"/>
              </a:rPr>
              <a:t>Contribution to </a:t>
            </a:r>
            <a:r>
              <a:rPr lang="en-US" altLang="ru-RU" sz="3600" b="1" dirty="0" err="1">
                <a:solidFill>
                  <a:schemeClr val="bg1"/>
                </a:solidFill>
                <a:latin typeface="Comic Sans MS" panose="030F0702030302020204" pitchFamily="66" charset="0"/>
              </a:rPr>
              <a:t>EMODNet</a:t>
            </a:r>
            <a:r>
              <a:rPr lang="en-US" altLang="ru-RU" sz="3600" b="1" dirty="0">
                <a:solidFill>
                  <a:schemeClr val="bg1"/>
                </a:solidFill>
                <a:latin typeface="Comic Sans MS" panose="030F0702030302020204" pitchFamily="66" charset="0"/>
              </a:rPr>
              <a:t> Chemistry</a:t>
            </a:r>
            <a:r>
              <a:rPr lang="en-US" altLang="ru-RU" sz="4000" b="1" dirty="0">
                <a:solidFill>
                  <a:schemeClr val="bg1"/>
                </a:solidFill>
                <a:latin typeface="Comic Sans MS" panose="030F0702030302020204" pitchFamily="66" charset="0"/>
              </a:rPr>
              <a:t> </a:t>
            </a:r>
            <a:endParaRPr lang="ru-RU" altLang="ru-RU" sz="4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2524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517207994"/>
              </p:ext>
            </p:extLst>
          </p:nvPr>
        </p:nvGraphicFramePr>
        <p:xfrm>
          <a:off x="245663" y="1025525"/>
          <a:ext cx="5431807" cy="5609784"/>
        </p:xfrm>
        <a:graphic>
          <a:graphicData uri="http://schemas.openxmlformats.org/drawingml/2006/table">
            <a:tbl>
              <a:tblPr firstRow="1" firstCol="1" bandRow="1">
                <a:tableStyleId>{5C22544A-7EE6-4342-B048-85BDC9FD1C3A}</a:tableStyleId>
              </a:tblPr>
              <a:tblGrid>
                <a:gridCol w="4558350">
                  <a:extLst>
                    <a:ext uri="{9D8B030D-6E8A-4147-A177-3AD203B41FA5}">
                      <a16:colId xmlns:a16="http://schemas.microsoft.com/office/drawing/2014/main" val="20000"/>
                    </a:ext>
                  </a:extLst>
                </a:gridCol>
                <a:gridCol w="873457">
                  <a:extLst>
                    <a:ext uri="{9D8B030D-6E8A-4147-A177-3AD203B41FA5}">
                      <a16:colId xmlns:a16="http://schemas.microsoft.com/office/drawing/2014/main" val="20001"/>
                    </a:ext>
                  </a:extLst>
                </a:gridCol>
              </a:tblGrid>
              <a:tr h="219978">
                <a:tc>
                  <a:txBody>
                    <a:bodyPr/>
                    <a:lstStyle/>
                    <a:p>
                      <a:pPr algn="ctr">
                        <a:lnSpc>
                          <a:spcPct val="107000"/>
                        </a:lnSpc>
                        <a:spcAft>
                          <a:spcPts val="0"/>
                        </a:spcAft>
                      </a:pPr>
                      <a:r>
                        <a:rPr lang="en-US" sz="2000" dirty="0">
                          <a:solidFill>
                            <a:schemeClr val="tx1"/>
                          </a:solidFill>
                          <a:effectLst/>
                          <a:latin typeface="+mn-lt"/>
                          <a:ea typeface="+mn-ea"/>
                          <a:cs typeface="+mn-cs"/>
                        </a:rPr>
                        <a:t>Data </a:t>
                      </a:r>
                      <a:r>
                        <a:rPr lang="en-US" sz="2400" dirty="0">
                          <a:solidFill>
                            <a:schemeClr val="tx1"/>
                          </a:solidFill>
                          <a:effectLst/>
                          <a:latin typeface="+mn-lt"/>
                          <a:ea typeface="+mn-ea"/>
                          <a:cs typeface="+mn-cs"/>
                        </a:rPr>
                        <a:t>provider </a:t>
                      </a:r>
                      <a:r>
                        <a:rPr lang="en-US" sz="2400" dirty="0">
                          <a:solidFill>
                            <a:srgbClr val="0070C0"/>
                          </a:solidFill>
                          <a:effectLst/>
                          <a:latin typeface="+mn-lt"/>
                          <a:ea typeface="+mn-ea"/>
                          <a:cs typeface="+mn-cs"/>
                        </a:rPr>
                        <a:t>(19) </a:t>
                      </a:r>
                      <a:endParaRPr lang="ru-RU"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n-US" sz="1600" dirty="0">
                          <a:solidFill>
                            <a:schemeClr val="tx1"/>
                          </a:solidFill>
                          <a:effectLst/>
                        </a:rPr>
                        <a:t> Stations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en-US" sz="1600" u="sng" dirty="0" err="1">
                          <a:solidFill>
                            <a:schemeClr val="bg1"/>
                          </a:solidFill>
                          <a:effectLst/>
                          <a:hlinkClick r:id="rId2" tooltip="Filter on: Donskaya offing station North-Caucasus HMS"/>
                        </a:rPr>
                        <a:t>Donskaya</a:t>
                      </a:r>
                      <a:r>
                        <a:rPr lang="en-US" sz="1600" u="sng" dirty="0">
                          <a:solidFill>
                            <a:schemeClr val="bg1"/>
                          </a:solidFill>
                          <a:effectLst/>
                          <a:hlinkClick r:id="rId2" tooltip="Filter on: Donskaya offing station North-Caucasus HMS"/>
                        </a:rPr>
                        <a:t> offing station North-Caucasus HMS</a:t>
                      </a:r>
                      <a:r>
                        <a:rPr lang="en-US" sz="1600" dirty="0">
                          <a:solidFill>
                            <a:schemeClr val="bg1"/>
                          </a:solidFill>
                          <a:effectLst/>
                        </a:rPr>
                        <a:t>(</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a:effectLst/>
                        </a:rPr>
                        <a:t>657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en-US" sz="1600" u="sng" dirty="0">
                          <a:solidFill>
                            <a:schemeClr val="bg1"/>
                          </a:solidFill>
                          <a:effectLst/>
                          <a:hlinkClick r:id="rId3" tooltip="Filter on: Federal State Budgetary Institution of Science, &quot;Federal Research Centre the Southern Scientific Centre of the Russian Academy of Sciences&quot;"/>
                        </a:rPr>
                        <a:t>Federal State Budgetary Institution of Science, "Federal Research Centre the Southern Scientific Centre of the Russian Academy of Sciences"</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15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2"/>
                  </a:ext>
                </a:extLst>
              </a:tr>
              <a:tr h="0">
                <a:tc>
                  <a:txBody>
                    <a:bodyPr/>
                    <a:lstStyle/>
                    <a:p>
                      <a:pPr>
                        <a:lnSpc>
                          <a:spcPct val="107000"/>
                        </a:lnSpc>
                        <a:spcAft>
                          <a:spcPts val="0"/>
                        </a:spcAft>
                      </a:pPr>
                      <a:r>
                        <a:rPr lang="en-US" sz="1600" u="sng" dirty="0">
                          <a:solidFill>
                            <a:schemeClr val="bg1"/>
                          </a:solidFill>
                          <a:effectLst/>
                          <a:hlinkClick r:id="rId4" tooltip="Filter on: Institute of Biology of the Southern Seas, NAS of Ukraine"/>
                        </a:rPr>
                        <a:t>Institute of Biology of the Southern Seas, NAS of Ukraine</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19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3"/>
                  </a:ext>
                </a:extLst>
              </a:tr>
              <a:tr h="0">
                <a:tc>
                  <a:txBody>
                    <a:bodyPr/>
                    <a:lstStyle/>
                    <a:p>
                      <a:pPr>
                        <a:lnSpc>
                          <a:spcPct val="107000"/>
                        </a:lnSpc>
                        <a:spcAft>
                          <a:spcPts val="0"/>
                        </a:spcAft>
                      </a:pPr>
                      <a:r>
                        <a:rPr lang="en-US" sz="1600" u="sng" dirty="0">
                          <a:solidFill>
                            <a:schemeClr val="bg1"/>
                          </a:solidFill>
                          <a:effectLst/>
                          <a:hlinkClick r:id="rId5" tooltip="Filter on: Kuban offing station, North-Caucasus HMS"/>
                        </a:rPr>
                        <a:t>Kuban offing station, North-Caucasus HMS</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225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4"/>
                  </a:ext>
                </a:extLst>
              </a:tr>
              <a:tr h="0">
                <a:tc>
                  <a:txBody>
                    <a:bodyPr/>
                    <a:lstStyle/>
                    <a:p>
                      <a:pPr>
                        <a:lnSpc>
                          <a:spcPct val="107000"/>
                        </a:lnSpc>
                        <a:spcAft>
                          <a:spcPts val="0"/>
                        </a:spcAft>
                      </a:pPr>
                      <a:r>
                        <a:rPr lang="en-US" sz="1600" u="sng" dirty="0">
                          <a:solidFill>
                            <a:schemeClr val="bg1"/>
                          </a:solidFill>
                          <a:effectLst/>
                          <a:hlinkClick r:id="rId6" tooltip="Filter on: Mariupol Marine Hydrometeorological Station, Ukrainian HMS"/>
                        </a:rPr>
                        <a:t>Mariupol Marine Hydrometeorological Station, Ukrainian HMS</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25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5"/>
                  </a:ext>
                </a:extLst>
              </a:tr>
              <a:tr h="0">
                <a:tc>
                  <a:txBody>
                    <a:bodyPr/>
                    <a:lstStyle/>
                    <a:p>
                      <a:pPr>
                        <a:lnSpc>
                          <a:spcPct val="107000"/>
                        </a:lnSpc>
                        <a:spcAft>
                          <a:spcPts val="0"/>
                        </a:spcAft>
                      </a:pPr>
                      <a:r>
                        <a:rPr lang="en-US" sz="1600" u="sng" dirty="0">
                          <a:solidFill>
                            <a:schemeClr val="bg1"/>
                          </a:solidFill>
                          <a:effectLst/>
                          <a:hlinkClick r:id="rId7" tooltip="Filter on: Navy Main Administration of Navigation and Oceanography, Ministry of Defence"/>
                        </a:rPr>
                        <a:t>Navy Main Administration of Navigation and Oceanography, Ministry of </a:t>
                      </a:r>
                      <a:r>
                        <a:rPr lang="en-US" sz="1600" u="sng" dirty="0" err="1">
                          <a:solidFill>
                            <a:schemeClr val="bg1"/>
                          </a:solidFill>
                          <a:effectLst/>
                          <a:hlinkClick r:id="rId7" tooltip="Filter on: Navy Main Administration of Navigation and Oceanography, Ministry of Defence"/>
                        </a:rPr>
                        <a:t>Defence</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79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6"/>
                  </a:ext>
                </a:extLst>
              </a:tr>
              <a:tr h="0">
                <a:tc>
                  <a:txBody>
                    <a:bodyPr/>
                    <a:lstStyle/>
                    <a:p>
                      <a:pPr>
                        <a:lnSpc>
                          <a:spcPct val="107000"/>
                        </a:lnSpc>
                        <a:spcAft>
                          <a:spcPts val="0"/>
                        </a:spcAft>
                      </a:pPr>
                      <a:r>
                        <a:rPr lang="en-US" sz="1600" u="sng" dirty="0">
                          <a:solidFill>
                            <a:schemeClr val="bg1"/>
                          </a:solidFill>
                          <a:effectLst/>
                          <a:hlinkClick r:id="rId8" tooltip="Filter on: North-Caucasus Regional Administration of Hydrometeorology of Roshydromet"/>
                        </a:rPr>
                        <a:t>North-Caucasus Regional Administration of Hydrometeorology of Roshydromet</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5241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7"/>
                  </a:ext>
                </a:extLst>
              </a:tr>
              <a:tr h="0">
                <a:tc>
                  <a:txBody>
                    <a:bodyPr/>
                    <a:lstStyle/>
                    <a:p>
                      <a:pPr>
                        <a:lnSpc>
                          <a:spcPct val="107000"/>
                        </a:lnSpc>
                        <a:spcAft>
                          <a:spcPts val="0"/>
                        </a:spcAft>
                      </a:pPr>
                      <a:r>
                        <a:rPr lang="en-US" sz="1600" u="sng" dirty="0" err="1">
                          <a:solidFill>
                            <a:schemeClr val="bg1"/>
                          </a:solidFill>
                          <a:effectLst/>
                          <a:hlinkClick r:id="rId9" tooltip="Filter on: Nothern Regional Administration of Hydrometeorology of Roshydromet"/>
                        </a:rPr>
                        <a:t>Nothern</a:t>
                      </a:r>
                      <a:r>
                        <a:rPr lang="en-US" sz="1600" u="sng" dirty="0">
                          <a:solidFill>
                            <a:schemeClr val="bg1"/>
                          </a:solidFill>
                          <a:effectLst/>
                          <a:hlinkClick r:id="rId9" tooltip="Filter on: Nothern Regional Administration of Hydrometeorology of Roshydromet"/>
                        </a:rPr>
                        <a:t> Regional Administration of Hydrometeorology of Roshydromet</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8"/>
                  </a:ext>
                </a:extLst>
              </a:tr>
              <a:tr h="0">
                <a:tc>
                  <a:txBody>
                    <a:bodyPr/>
                    <a:lstStyle/>
                    <a:p>
                      <a:pPr>
                        <a:lnSpc>
                          <a:spcPct val="107000"/>
                        </a:lnSpc>
                        <a:spcAft>
                          <a:spcPts val="0"/>
                        </a:spcAft>
                      </a:pPr>
                      <a:r>
                        <a:rPr lang="en-US" sz="1600" u="sng" dirty="0">
                          <a:solidFill>
                            <a:schemeClr val="bg1"/>
                          </a:solidFill>
                          <a:effectLst/>
                          <a:hlinkClick r:id="rId10" tooltip="Filter on: Odessa Branch of State Oceanographic Institute"/>
                        </a:rPr>
                        <a:t>Odessa Branch of State Oceanographic Institute</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3476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9"/>
                  </a:ext>
                </a:extLst>
              </a:tr>
              <a:tr h="0">
                <a:tc>
                  <a:txBody>
                    <a:bodyPr/>
                    <a:lstStyle/>
                    <a:p>
                      <a:pPr>
                        <a:lnSpc>
                          <a:spcPct val="107000"/>
                        </a:lnSpc>
                        <a:spcAft>
                          <a:spcPts val="0"/>
                        </a:spcAft>
                      </a:pPr>
                      <a:r>
                        <a:rPr lang="en-US" sz="1600" u="sng" dirty="0" err="1">
                          <a:solidFill>
                            <a:schemeClr val="bg1"/>
                          </a:solidFill>
                          <a:effectLst/>
                          <a:hlinkClick r:id="rId11" tooltip="Filter on: P.P.Shirshov Institute of Oceanology, RAS"/>
                        </a:rPr>
                        <a:t>P.P.Shirshov</a:t>
                      </a:r>
                      <a:r>
                        <a:rPr lang="en-US" sz="1600" u="sng" dirty="0">
                          <a:solidFill>
                            <a:schemeClr val="bg1"/>
                          </a:solidFill>
                          <a:effectLst/>
                          <a:hlinkClick r:id="rId11" tooltip="Filter on: P.P.Shirshov Institute of Oceanology, RAS"/>
                        </a:rPr>
                        <a:t> Institute of Oceanology, RAS</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177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0"/>
                  </a:ext>
                </a:extLst>
              </a:tr>
              <a:tr h="0">
                <a:tc>
                  <a:txBody>
                    <a:bodyPr/>
                    <a:lstStyle/>
                    <a:p>
                      <a:pPr>
                        <a:lnSpc>
                          <a:spcPct val="107000"/>
                        </a:lnSpc>
                        <a:spcAft>
                          <a:spcPts val="0"/>
                        </a:spcAft>
                      </a:pPr>
                      <a:r>
                        <a:rPr lang="en-US" sz="1600" u="sng" dirty="0">
                          <a:solidFill>
                            <a:schemeClr val="bg1"/>
                          </a:solidFill>
                          <a:effectLst/>
                          <a:hlinkClick r:id="rId12" tooltip="Filter on: Specialized Center for Hydrometeorology and Monitoring of Environment of Black and Azov Seas "/>
                        </a:rPr>
                        <a:t>Specialized Center for Hydrometeorology and Monitoring of Environment of Black and Azov Seas</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16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1"/>
                  </a:ext>
                </a:extLst>
              </a:tr>
              <a:tr h="0">
                <a:tc>
                  <a:txBody>
                    <a:bodyPr/>
                    <a:lstStyle/>
                    <a:p>
                      <a:pPr>
                        <a:lnSpc>
                          <a:spcPct val="107000"/>
                        </a:lnSpc>
                        <a:spcAft>
                          <a:spcPts val="0"/>
                        </a:spcAft>
                      </a:pPr>
                      <a:r>
                        <a:rPr lang="en-US" sz="1600" u="sng" dirty="0">
                          <a:solidFill>
                            <a:schemeClr val="bg1"/>
                          </a:solidFill>
                          <a:effectLst/>
                          <a:hlinkClick r:id="rId13" tooltip="Filter on: State Oceanographic Institute "/>
                        </a:rPr>
                        <a:t>State Oceanographic Institute</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275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2"/>
                  </a:ext>
                </a:extLst>
              </a:tr>
            </a:tbl>
          </a:graphicData>
        </a:graphic>
      </p:graphicFrame>
      <p:pic>
        <p:nvPicPr>
          <p:cNvPr id="7" name="Picture 4" descr="head_img_righ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7753" y="0"/>
            <a:ext cx="7807569" cy="87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1805354" y="152400"/>
            <a:ext cx="7817095" cy="63341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ru-RU" sz="3600" b="1" dirty="0">
                <a:solidFill>
                  <a:schemeClr val="bg1"/>
                </a:solidFill>
                <a:latin typeface="Comic Sans MS" panose="030F0702030302020204" pitchFamily="66" charset="0"/>
              </a:rPr>
              <a:t>Contribution to </a:t>
            </a:r>
            <a:r>
              <a:rPr lang="en-US" altLang="ru-RU" sz="3600" b="1" dirty="0" err="1">
                <a:solidFill>
                  <a:schemeClr val="bg1"/>
                </a:solidFill>
                <a:latin typeface="Comic Sans MS" panose="030F0702030302020204" pitchFamily="66" charset="0"/>
              </a:rPr>
              <a:t>EMODNet</a:t>
            </a:r>
            <a:r>
              <a:rPr lang="en-US" altLang="ru-RU" sz="3600" b="1" dirty="0">
                <a:solidFill>
                  <a:schemeClr val="bg1"/>
                </a:solidFill>
                <a:latin typeface="Comic Sans MS" panose="030F0702030302020204" pitchFamily="66" charset="0"/>
              </a:rPr>
              <a:t> Chemistry</a:t>
            </a:r>
            <a:endParaRPr lang="ru-RU" altLang="ru-RU" sz="4000" b="1" dirty="0">
              <a:solidFill>
                <a:schemeClr val="bg1"/>
              </a:solidFill>
              <a:latin typeface="Comic Sans MS" panose="030F0702030302020204" pitchFamily="66"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135206495"/>
              </p:ext>
            </p:extLst>
          </p:nvPr>
        </p:nvGraphicFramePr>
        <p:xfrm>
          <a:off x="5451232" y="1677826"/>
          <a:ext cx="6447692" cy="4239966"/>
        </p:xfrm>
        <a:graphic>
          <a:graphicData uri="http://schemas.openxmlformats.org/drawingml/2006/table">
            <a:tbl>
              <a:tblPr firstRow="1" firstCol="1" bandRow="1">
                <a:tableStyleId>{5C22544A-7EE6-4342-B048-85BDC9FD1C3A}</a:tableStyleId>
              </a:tblPr>
              <a:tblGrid>
                <a:gridCol w="5607286">
                  <a:extLst>
                    <a:ext uri="{9D8B030D-6E8A-4147-A177-3AD203B41FA5}">
                      <a16:colId xmlns:a16="http://schemas.microsoft.com/office/drawing/2014/main" val="20000"/>
                    </a:ext>
                  </a:extLst>
                </a:gridCol>
                <a:gridCol w="840406">
                  <a:extLst>
                    <a:ext uri="{9D8B030D-6E8A-4147-A177-3AD203B41FA5}">
                      <a16:colId xmlns:a16="http://schemas.microsoft.com/office/drawing/2014/main" val="20001"/>
                    </a:ext>
                  </a:extLst>
                </a:gridCol>
              </a:tblGrid>
              <a:tr h="0">
                <a:tc>
                  <a:txBody>
                    <a:bodyPr/>
                    <a:lstStyle/>
                    <a:p>
                      <a:pPr algn="ctr">
                        <a:lnSpc>
                          <a:spcPct val="107000"/>
                        </a:lnSpc>
                        <a:spcAft>
                          <a:spcPts val="0"/>
                        </a:spcAft>
                      </a:pPr>
                      <a:r>
                        <a:rPr lang="en-US" sz="2000" dirty="0">
                          <a:solidFill>
                            <a:schemeClr val="tx1"/>
                          </a:solidFill>
                          <a:effectLst/>
                        </a:rPr>
                        <a:t>Parameters </a:t>
                      </a:r>
                      <a:r>
                        <a:rPr lang="en-US" sz="2000" dirty="0">
                          <a:solidFill>
                            <a:srgbClr val="0070C0"/>
                          </a:solidFill>
                          <a:effectLst/>
                        </a:rPr>
                        <a:t>(15)</a:t>
                      </a:r>
                      <a:endParaRPr lang="ru-RU"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n-US" sz="1600" dirty="0">
                          <a:solidFill>
                            <a:schemeClr val="tx1"/>
                          </a:solidFill>
                          <a:effectLst/>
                        </a:rPr>
                        <a:t>Stations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en-US" sz="1600" u="sng" dirty="0">
                          <a:effectLst/>
                          <a:hlinkClick r:id="rId15" tooltip="Filter on: Alkalinity, acidity and pH of the water column"/>
                        </a:rPr>
                        <a:t>Alkalinity, acidity and pH of the water column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a:effectLst/>
                        </a:rPr>
                        <a:t>6655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en-US" sz="1600" u="sng" dirty="0">
                          <a:effectLst/>
                          <a:hlinkClick r:id="rId16" tooltip="Filter on: Ammonium and ammonia concentration parameters in water bodies"/>
                        </a:rPr>
                        <a:t>Ammonium and ammonia concentration parameters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a:effectLst/>
                        </a:rPr>
                        <a:t>1195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2"/>
                  </a:ext>
                </a:extLst>
              </a:tr>
              <a:tr h="0">
                <a:tc>
                  <a:txBody>
                    <a:bodyPr/>
                    <a:lstStyle/>
                    <a:p>
                      <a:pPr>
                        <a:lnSpc>
                          <a:spcPct val="107000"/>
                        </a:lnSpc>
                        <a:spcAft>
                          <a:spcPts val="0"/>
                        </a:spcAft>
                      </a:pPr>
                      <a:r>
                        <a:rPr lang="en-US" sz="1600" u="sng" dirty="0">
                          <a:effectLst/>
                          <a:hlinkClick r:id="rId17" tooltip="Filter on: Concentration of other organic contaminants in the water column"/>
                        </a:rPr>
                        <a:t>Concentration of other organic contaminants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a:effectLst/>
                        </a:rPr>
                        <a:t>1263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3"/>
                  </a:ext>
                </a:extLst>
              </a:tr>
              <a:tr h="0">
                <a:tc>
                  <a:txBody>
                    <a:bodyPr/>
                    <a:lstStyle/>
                    <a:p>
                      <a:pPr>
                        <a:lnSpc>
                          <a:spcPct val="107000"/>
                        </a:lnSpc>
                        <a:spcAft>
                          <a:spcPts val="0"/>
                        </a:spcAft>
                      </a:pPr>
                      <a:r>
                        <a:rPr lang="en-US" sz="1600" u="sng" dirty="0">
                          <a:effectLst/>
                          <a:hlinkClick r:id="rId18" tooltip="Filter on: Concentration of polychlorobiphenyls (PCBs) in the water column"/>
                        </a:rPr>
                        <a:t>Concentration of </a:t>
                      </a:r>
                      <a:r>
                        <a:rPr lang="en-US" sz="1600" u="sng" dirty="0" err="1">
                          <a:effectLst/>
                          <a:hlinkClick r:id="rId18" tooltip="Filter on: Concentration of polychlorobiphenyls (PCBs) in the water column"/>
                        </a:rPr>
                        <a:t>polychlorobiphenyls</a:t>
                      </a:r>
                      <a:r>
                        <a:rPr lang="en-US" sz="1600" u="sng" dirty="0">
                          <a:effectLst/>
                          <a:hlinkClick r:id="rId18" tooltip="Filter on: Concentration of polychlorobiphenyls (PCBs) in the water column"/>
                        </a:rPr>
                        <a:t> (PCBs)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a:effectLst/>
                        </a:rPr>
                        <a:t>373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4"/>
                  </a:ext>
                </a:extLst>
              </a:tr>
              <a:tr h="0">
                <a:tc>
                  <a:txBody>
                    <a:bodyPr/>
                    <a:lstStyle/>
                    <a:p>
                      <a:pPr>
                        <a:lnSpc>
                          <a:spcPct val="107000"/>
                        </a:lnSpc>
                        <a:spcAft>
                          <a:spcPts val="0"/>
                        </a:spcAft>
                      </a:pPr>
                      <a:r>
                        <a:rPr lang="en-US" sz="1600" u="sng" dirty="0">
                          <a:effectLst/>
                          <a:hlinkClick r:id="rId19" tooltip="Filter on: Concentration of polycyclic aromatic hydrocarbons (PAHs) in the water column"/>
                        </a:rPr>
                        <a:t>Concentration of polycyclic aromatic hydrocarbons (PAHs)</a:t>
                      </a:r>
                      <a:r>
                        <a:rPr lang="en-US" sz="16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12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5"/>
                  </a:ext>
                </a:extLst>
              </a:tr>
              <a:tr h="0">
                <a:tc>
                  <a:txBody>
                    <a:bodyPr/>
                    <a:lstStyle/>
                    <a:p>
                      <a:pPr>
                        <a:lnSpc>
                          <a:spcPct val="107000"/>
                        </a:lnSpc>
                        <a:spcAft>
                          <a:spcPts val="0"/>
                        </a:spcAft>
                      </a:pPr>
                      <a:r>
                        <a:rPr lang="en-US" sz="1600" u="sng" dirty="0">
                          <a:effectLst/>
                          <a:hlinkClick r:id="rId20" tooltip="Filter on: Dissolved metal concentrations in the water column"/>
                        </a:rPr>
                        <a:t>Dissolved metal concentrations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380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6"/>
                  </a:ext>
                </a:extLst>
              </a:tr>
              <a:tr h="0">
                <a:tc>
                  <a:txBody>
                    <a:bodyPr/>
                    <a:lstStyle/>
                    <a:p>
                      <a:pPr>
                        <a:lnSpc>
                          <a:spcPct val="107000"/>
                        </a:lnSpc>
                        <a:spcAft>
                          <a:spcPts val="0"/>
                        </a:spcAft>
                      </a:pPr>
                      <a:r>
                        <a:rPr lang="en-US" sz="1600" u="sng" dirty="0">
                          <a:effectLst/>
                          <a:hlinkClick r:id="rId21" tooltip="Filter on: Dissolved oxygen parameters in the water column"/>
                        </a:rPr>
                        <a:t>Dissolved oxygen parameters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10064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7"/>
                  </a:ext>
                </a:extLst>
              </a:tr>
              <a:tr h="0">
                <a:tc>
                  <a:txBody>
                    <a:bodyPr/>
                    <a:lstStyle/>
                    <a:p>
                      <a:pPr>
                        <a:lnSpc>
                          <a:spcPct val="107000"/>
                        </a:lnSpc>
                        <a:spcAft>
                          <a:spcPts val="0"/>
                        </a:spcAft>
                      </a:pPr>
                      <a:r>
                        <a:rPr lang="en-US" sz="1600" u="sng" dirty="0">
                          <a:effectLst/>
                          <a:hlinkClick r:id="rId22" tooltip="Filter on: Dissolved total and organic nitrogen concentrations in the water column"/>
                        </a:rPr>
                        <a:t>Dissolved total and organic nitrogen concentrations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29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8"/>
                  </a:ext>
                </a:extLst>
              </a:tr>
              <a:tr h="0">
                <a:tc>
                  <a:txBody>
                    <a:bodyPr/>
                    <a:lstStyle/>
                    <a:p>
                      <a:pPr>
                        <a:lnSpc>
                          <a:spcPct val="107000"/>
                        </a:lnSpc>
                        <a:spcAft>
                          <a:spcPts val="0"/>
                        </a:spcAft>
                      </a:pPr>
                      <a:r>
                        <a:rPr lang="en-US" sz="1600" u="sng" dirty="0">
                          <a:effectLst/>
                          <a:hlinkClick r:id="rId23" tooltip="Filter on: Dissolved total or organic phosphorus concentration in the water column"/>
                        </a:rPr>
                        <a:t>Dissolved total or organic phosphorus concentration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450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9"/>
                  </a:ext>
                </a:extLst>
              </a:tr>
              <a:tr h="0">
                <a:tc>
                  <a:txBody>
                    <a:bodyPr/>
                    <a:lstStyle/>
                    <a:p>
                      <a:pPr>
                        <a:lnSpc>
                          <a:spcPct val="107000"/>
                        </a:lnSpc>
                        <a:spcAft>
                          <a:spcPts val="0"/>
                        </a:spcAft>
                      </a:pPr>
                      <a:r>
                        <a:rPr lang="en-US" sz="1600" u="sng" dirty="0">
                          <a:effectLst/>
                          <a:hlinkClick r:id="rId24" tooltip="Filter on: Nitrate concentration parameters in the water column"/>
                        </a:rPr>
                        <a:t>Nitrate concentration parameters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872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0"/>
                  </a:ext>
                </a:extLst>
              </a:tr>
              <a:tr h="0">
                <a:tc>
                  <a:txBody>
                    <a:bodyPr/>
                    <a:lstStyle/>
                    <a:p>
                      <a:pPr>
                        <a:lnSpc>
                          <a:spcPct val="107000"/>
                        </a:lnSpc>
                        <a:spcAft>
                          <a:spcPts val="0"/>
                        </a:spcAft>
                      </a:pPr>
                      <a:r>
                        <a:rPr lang="en-US" sz="1600" u="sng" dirty="0">
                          <a:effectLst/>
                          <a:hlinkClick r:id="rId25" tooltip="Filter on: Nitrite concentration parameters in the water column"/>
                        </a:rPr>
                        <a:t>Nitrite concentration parameters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4131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1"/>
                  </a:ext>
                </a:extLst>
              </a:tr>
              <a:tr h="0">
                <a:tc>
                  <a:txBody>
                    <a:bodyPr/>
                    <a:lstStyle/>
                    <a:p>
                      <a:pPr>
                        <a:lnSpc>
                          <a:spcPct val="107000"/>
                        </a:lnSpc>
                        <a:spcAft>
                          <a:spcPts val="0"/>
                        </a:spcAft>
                      </a:pPr>
                      <a:r>
                        <a:rPr lang="en-US" sz="1600" u="sng" dirty="0">
                          <a:effectLst/>
                          <a:hlinkClick r:id="rId26" tooltip="Filter on: Particulate total and organic nitrogen concentrations in the water column"/>
                        </a:rPr>
                        <a:t>Particulate total and organic nitrogen concentrations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20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2"/>
                  </a:ext>
                </a:extLst>
              </a:tr>
              <a:tr h="0">
                <a:tc>
                  <a:txBody>
                    <a:bodyPr/>
                    <a:lstStyle/>
                    <a:p>
                      <a:pPr>
                        <a:lnSpc>
                          <a:spcPct val="107000"/>
                        </a:lnSpc>
                        <a:spcAft>
                          <a:spcPts val="0"/>
                        </a:spcAft>
                      </a:pPr>
                      <a:r>
                        <a:rPr lang="en-US" sz="1600" u="sng" dirty="0">
                          <a:effectLst/>
                          <a:hlinkClick r:id="rId27" tooltip="Filter on: Pesticide concentrations in water bodies"/>
                        </a:rPr>
                        <a:t>Pesticide </a:t>
                      </a:r>
                      <a:r>
                        <a:rPr lang="en-US" sz="1600" u="sng" dirty="0" err="1">
                          <a:effectLst/>
                          <a:hlinkClick r:id="rId27" tooltip="Filter on: Pesticide concentrations in water bodies"/>
                        </a:rPr>
                        <a:t>concentrationss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746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3"/>
                  </a:ext>
                </a:extLst>
              </a:tr>
              <a:tr h="0">
                <a:tc>
                  <a:txBody>
                    <a:bodyPr/>
                    <a:lstStyle/>
                    <a:p>
                      <a:pPr>
                        <a:lnSpc>
                          <a:spcPct val="107000"/>
                        </a:lnSpc>
                        <a:spcAft>
                          <a:spcPts val="0"/>
                        </a:spcAft>
                      </a:pPr>
                      <a:r>
                        <a:rPr lang="en-US" sz="1600" u="sng" dirty="0">
                          <a:effectLst/>
                          <a:hlinkClick r:id="rId28" tooltip="Filter on: Phosphate concentration parameters in the water column"/>
                        </a:rPr>
                        <a:t>Phosphate concentration parameters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4755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4"/>
                  </a:ext>
                </a:extLst>
              </a:tr>
              <a:tr h="0">
                <a:tc>
                  <a:txBody>
                    <a:bodyPr/>
                    <a:lstStyle/>
                    <a:p>
                      <a:pPr>
                        <a:lnSpc>
                          <a:spcPct val="107000"/>
                        </a:lnSpc>
                        <a:spcAft>
                          <a:spcPts val="0"/>
                        </a:spcAft>
                      </a:pPr>
                      <a:r>
                        <a:rPr lang="en-US" sz="1600" u="sng" dirty="0">
                          <a:effectLst/>
                          <a:hlinkClick r:id="rId29" tooltip="Filter on: Silicate concentration parameters in the water column"/>
                        </a:rPr>
                        <a:t>Silicate concentration parameters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ru-RU" sz="1600" dirty="0">
                          <a:effectLst/>
                        </a:rPr>
                        <a:t>4290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761939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3575" y="410719"/>
            <a:ext cx="11450087" cy="5509200"/>
          </a:xfrm>
          <a:prstGeom prst="rect">
            <a:avLst/>
          </a:prstGeom>
          <a:noFill/>
        </p:spPr>
        <p:txBody>
          <a:bodyPr wrap="square" rtlCol="0">
            <a:spAutoFit/>
          </a:bodyPr>
          <a:lstStyle/>
          <a:p>
            <a:pPr algn="ctr"/>
            <a:endParaRPr lang="en-US" sz="3200" b="1" dirty="0">
              <a:latin typeface="+mj-lt"/>
            </a:endParaRPr>
          </a:p>
          <a:p>
            <a:pPr algn="ctr"/>
            <a:endParaRPr lang="en-US" sz="3200" b="1" dirty="0">
              <a:latin typeface="+mj-lt"/>
            </a:endParaRPr>
          </a:p>
          <a:p>
            <a:pPr indent="1074738"/>
            <a:r>
              <a:rPr lang="en-US" sz="3200" dirty="0">
                <a:latin typeface="Comic Sans MS" panose="030F0702030302020204" pitchFamily="66" charset="0"/>
              </a:rPr>
              <a:t>IODE projects: </a:t>
            </a:r>
          </a:p>
          <a:p>
            <a:pPr indent="1074738"/>
            <a:r>
              <a:rPr lang="en-US" sz="3200" dirty="0">
                <a:latin typeface="Comic Sans MS" panose="030F0702030302020204" pitchFamily="66" charset="0"/>
              </a:rPr>
              <a:t>	Ocean Data Portal </a:t>
            </a:r>
          </a:p>
          <a:p>
            <a:pPr indent="1074738"/>
            <a:r>
              <a:rPr lang="en-US" sz="3200" dirty="0">
                <a:latin typeface="Comic Sans MS" panose="030F0702030302020204" pitchFamily="66" charset="0"/>
              </a:rPr>
              <a:t>	Ocean Data and Information System </a:t>
            </a:r>
          </a:p>
          <a:p>
            <a:pPr indent="1074738"/>
            <a:endParaRPr lang="en-US" sz="3200" dirty="0">
              <a:latin typeface="Comic Sans MS" panose="030F0702030302020204" pitchFamily="66" charset="0"/>
            </a:endParaRPr>
          </a:p>
          <a:p>
            <a:pPr indent="1074738"/>
            <a:r>
              <a:rPr lang="en-US" sz="3200" dirty="0">
                <a:latin typeface="Comic Sans MS" panose="030F0702030302020204" pitchFamily="66" charset="0"/>
              </a:rPr>
              <a:t>EU projects: </a:t>
            </a:r>
          </a:p>
          <a:p>
            <a:pPr indent="1074738"/>
            <a:r>
              <a:rPr lang="en-US" sz="3200" dirty="0">
                <a:latin typeface="Comic Sans MS" panose="030F0702030302020204" pitchFamily="66" charset="0"/>
              </a:rPr>
              <a:t>	Sea Data Net</a:t>
            </a:r>
            <a:r>
              <a:rPr lang="ru-RU" sz="3200" dirty="0">
                <a:latin typeface="Comic Sans MS" panose="030F0702030302020204" pitchFamily="66" charset="0"/>
              </a:rPr>
              <a:t>  </a:t>
            </a:r>
            <a:endParaRPr lang="en-US" sz="3200" dirty="0">
              <a:latin typeface="Comic Sans MS" panose="030F0702030302020204" pitchFamily="66" charset="0"/>
            </a:endParaRPr>
          </a:p>
          <a:p>
            <a:pPr indent="1074738"/>
            <a:r>
              <a:rPr lang="en-US" sz="3200" dirty="0">
                <a:latin typeface="Comic Sans MS" panose="030F0702030302020204" pitchFamily="66" charset="0"/>
              </a:rPr>
              <a:t>	</a:t>
            </a:r>
            <a:r>
              <a:rPr lang="en-US" sz="3200" dirty="0" err="1">
                <a:latin typeface="Comic Sans MS" panose="030F0702030302020204" pitchFamily="66" charset="0"/>
              </a:rPr>
              <a:t>EMODNet</a:t>
            </a:r>
            <a:r>
              <a:rPr lang="en-US" sz="3200" dirty="0">
                <a:latin typeface="Comic Sans MS" panose="030F0702030302020204" pitchFamily="66" charset="0"/>
              </a:rPr>
              <a:t> – Chemistry</a:t>
            </a:r>
          </a:p>
          <a:p>
            <a:pPr indent="1074738"/>
            <a:endParaRPr lang="en-US" sz="3200" dirty="0">
              <a:solidFill>
                <a:srgbClr val="C00000"/>
              </a:solidFill>
              <a:latin typeface="Comic Sans MS" panose="030F0702030302020204" pitchFamily="66" charset="0"/>
            </a:endParaRPr>
          </a:p>
          <a:p>
            <a:pPr indent="1074738"/>
            <a:r>
              <a:rPr lang="en-US" sz="3200" dirty="0">
                <a:solidFill>
                  <a:srgbClr val="C00000"/>
                </a:solidFill>
                <a:latin typeface="Comic Sans MS" panose="030F0702030302020204" pitchFamily="66" charset="0"/>
              </a:rPr>
              <a:t>Plan for 2022-2023 </a:t>
            </a:r>
            <a:endParaRPr lang="ru-RU" sz="32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2274875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3575" y="410719"/>
            <a:ext cx="11450087" cy="4524315"/>
          </a:xfrm>
          <a:prstGeom prst="rect">
            <a:avLst/>
          </a:prstGeom>
          <a:noFill/>
        </p:spPr>
        <p:txBody>
          <a:bodyPr wrap="square" rtlCol="0">
            <a:spAutoFit/>
          </a:bodyPr>
          <a:lstStyle/>
          <a:p>
            <a:pPr algn="ctr"/>
            <a:endParaRPr lang="en-US" sz="3200" b="1" dirty="0">
              <a:latin typeface="+mj-lt"/>
            </a:endParaRPr>
          </a:p>
          <a:p>
            <a:pPr algn="ctr"/>
            <a:endParaRPr lang="en-US" sz="3200" b="1" dirty="0">
              <a:latin typeface="+mj-lt"/>
            </a:endParaRPr>
          </a:p>
          <a:p>
            <a:pPr indent="1074738"/>
            <a:r>
              <a:rPr lang="en-US" sz="3200" dirty="0">
                <a:latin typeface="Comic Sans MS" panose="030F0702030302020204" pitchFamily="66" charset="0"/>
              </a:rPr>
              <a:t>Plan for 2022-2023 </a:t>
            </a:r>
            <a:endParaRPr lang="ru-RU" sz="3200" dirty="0">
              <a:latin typeface="Comic Sans MS" panose="030F0702030302020204" pitchFamily="66" charset="0"/>
            </a:endParaRPr>
          </a:p>
          <a:p>
            <a:pPr indent="1074738"/>
            <a:r>
              <a:rPr lang="en-US" sz="3200" dirty="0">
                <a:latin typeface="Comic Sans MS" panose="030F0702030302020204" pitchFamily="66" charset="0"/>
              </a:rPr>
              <a:t>	</a:t>
            </a:r>
          </a:p>
          <a:p>
            <a:pPr indent="1074738"/>
            <a:r>
              <a:rPr lang="en-US" sz="3200" dirty="0">
                <a:latin typeface="Comic Sans MS" panose="030F0702030302020204" pitchFamily="66" charset="0"/>
              </a:rPr>
              <a:t>	ODIS Catalog for BS</a:t>
            </a:r>
          </a:p>
          <a:p>
            <a:pPr indent="1074738"/>
            <a:r>
              <a:rPr lang="en-US" sz="3200" dirty="0">
                <a:latin typeface="Comic Sans MS" panose="030F0702030302020204" pitchFamily="66" charset="0"/>
              </a:rPr>
              <a:t>      </a:t>
            </a:r>
          </a:p>
          <a:p>
            <a:pPr indent="1074738"/>
            <a:r>
              <a:rPr lang="en-US" sz="3200" dirty="0">
                <a:latin typeface="Comic Sans MS" panose="030F0702030302020204" pitchFamily="66" charset="0"/>
              </a:rPr>
              <a:t>	ODIN BS web-site </a:t>
            </a:r>
          </a:p>
          <a:p>
            <a:pPr indent="1074738"/>
            <a:endParaRPr lang="en-US" sz="3200" dirty="0">
              <a:latin typeface="Comic Sans MS" panose="030F0702030302020204" pitchFamily="66" charset="0"/>
            </a:endParaRPr>
          </a:p>
          <a:p>
            <a:pPr indent="1074738"/>
            <a:endParaRPr lang="en-US" sz="32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2598155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0323" y="1025525"/>
            <a:ext cx="11450087" cy="5755422"/>
          </a:xfrm>
          <a:prstGeom prst="rect">
            <a:avLst/>
          </a:prstGeom>
          <a:noFill/>
        </p:spPr>
        <p:txBody>
          <a:bodyPr wrap="square" rtlCol="0">
            <a:spAutoFit/>
          </a:bodyPr>
          <a:lstStyle/>
          <a:p>
            <a:pPr indent="1074738"/>
            <a:r>
              <a:rPr lang="en-US" sz="2400" dirty="0">
                <a:latin typeface="Comic Sans MS" panose="030F0702030302020204" pitchFamily="66" charset="0"/>
              </a:rPr>
              <a:t>Content: Data sets, data systems, data product, experts. observing systems, codes and </a:t>
            </a:r>
            <a:r>
              <a:rPr lang="en-US" sz="2400" dirty="0" err="1">
                <a:latin typeface="Comic Sans MS" panose="030F0702030302020204" pitchFamily="66" charset="0"/>
              </a:rPr>
              <a:t>voc</a:t>
            </a:r>
            <a:r>
              <a:rPr lang="en-US" sz="2400" dirty="0">
                <a:latin typeface="Comic Sans MS" panose="030F0702030302020204" pitchFamily="66" charset="0"/>
              </a:rPr>
              <a:t>, education and training,  atlases , software enc. (16 entities)  </a:t>
            </a:r>
          </a:p>
          <a:p>
            <a:pPr indent="1074738"/>
            <a:endParaRPr lang="en-US" sz="2400" dirty="0">
              <a:latin typeface="Comic Sans MS" panose="030F0702030302020204" pitchFamily="66" charset="0"/>
            </a:endParaRPr>
          </a:p>
          <a:p>
            <a:pPr indent="1074738"/>
            <a:r>
              <a:rPr lang="en-US" sz="2400" dirty="0">
                <a:latin typeface="Comic Sans MS" panose="030F0702030302020204" pitchFamily="66" charset="0"/>
              </a:rPr>
              <a:t>Format: ODIS, GUI, https://catalogue.odis.org/</a:t>
            </a:r>
          </a:p>
          <a:p>
            <a:pPr indent="1074738"/>
            <a:endParaRPr lang="en-US" sz="2400" dirty="0">
              <a:latin typeface="Comic Sans MS" panose="030F0702030302020204" pitchFamily="66" charset="0"/>
            </a:endParaRPr>
          </a:p>
          <a:p>
            <a:pPr indent="1074738"/>
            <a:r>
              <a:rPr lang="en-US" sz="2400" dirty="0">
                <a:latin typeface="Comic Sans MS" panose="030F0702030302020204" pitchFamily="66" charset="0"/>
              </a:rPr>
              <a:t>Participants: all, leader: ?????</a:t>
            </a:r>
          </a:p>
          <a:p>
            <a:pPr indent="1074738"/>
            <a:endParaRPr lang="en-US" sz="2400" dirty="0">
              <a:latin typeface="Comic Sans MS" panose="030F0702030302020204" pitchFamily="66" charset="0"/>
            </a:endParaRPr>
          </a:p>
          <a:p>
            <a:pPr indent="1074738"/>
            <a:r>
              <a:rPr lang="en-US" sz="2400" dirty="0">
                <a:latin typeface="Comic Sans MS" panose="030F0702030302020204" pitchFamily="66" charset="0"/>
              </a:rPr>
              <a:t>Work packages: </a:t>
            </a:r>
          </a:p>
          <a:p>
            <a:pPr indent="1074738"/>
            <a:r>
              <a:rPr lang="en-US" sz="2400" dirty="0">
                <a:latin typeface="Comic Sans MS" panose="030F0702030302020204" pitchFamily="66" charset="0"/>
              </a:rPr>
              <a:t>Development (mastering IODE documents) specification of collection and presentation of marine sources descriptions via </a:t>
            </a:r>
            <a:r>
              <a:rPr lang="en-US" sz="2400" dirty="0" err="1">
                <a:latin typeface="Comic Sans MS" panose="030F0702030302020204" pitchFamily="66" charset="0"/>
              </a:rPr>
              <a:t>ODISCat</a:t>
            </a:r>
            <a:endParaRPr lang="en-US" sz="2400" dirty="0">
              <a:latin typeface="Comic Sans MS" panose="030F0702030302020204" pitchFamily="66" charset="0"/>
            </a:endParaRPr>
          </a:p>
          <a:p>
            <a:pPr indent="1074738"/>
            <a:r>
              <a:rPr lang="en-US" sz="2400" dirty="0">
                <a:latin typeface="Comic Sans MS" panose="030F0702030302020204" pitchFamily="66" charset="0"/>
              </a:rPr>
              <a:t>Preparation of materials with  marine sources descriptions in NODC s and DNA ODIN BS</a:t>
            </a:r>
          </a:p>
          <a:p>
            <a:pPr indent="1074738"/>
            <a:r>
              <a:rPr lang="en-US" sz="2400" dirty="0">
                <a:latin typeface="Comic Sans MS" panose="030F0702030302020204" pitchFamily="66" charset="0"/>
              </a:rPr>
              <a:t>Key-enter source descriptions via </a:t>
            </a:r>
            <a:r>
              <a:rPr lang="en-US" sz="2400" dirty="0" err="1">
                <a:latin typeface="Comic Sans MS" panose="030F0702030302020204" pitchFamily="66" charset="0"/>
              </a:rPr>
              <a:t>ODISCAt</a:t>
            </a:r>
            <a:r>
              <a:rPr lang="en-US" sz="2400" dirty="0">
                <a:latin typeface="Comic Sans MS" panose="030F0702030302020204" pitchFamily="66" charset="0"/>
              </a:rPr>
              <a:t> GUI  and access to </a:t>
            </a:r>
            <a:r>
              <a:rPr lang="en-US" sz="2400" dirty="0" err="1">
                <a:latin typeface="Comic Sans MS" panose="030F0702030302020204" pitchFamily="66" charset="0"/>
              </a:rPr>
              <a:t>ODISCat</a:t>
            </a:r>
            <a:r>
              <a:rPr lang="en-US" sz="2400" dirty="0">
                <a:latin typeface="Comic Sans MS" panose="030F0702030302020204" pitchFamily="66" charset="0"/>
              </a:rPr>
              <a:t> profile from ODIN BS  website</a:t>
            </a:r>
            <a:r>
              <a:rPr lang="ru-RU" sz="2400" dirty="0">
                <a:latin typeface="Comic Sans MS" panose="030F0702030302020204" pitchFamily="66" charset="0"/>
              </a:rPr>
              <a:t> </a:t>
            </a:r>
            <a:r>
              <a:rPr lang="en-US" sz="3200" dirty="0">
                <a:latin typeface="Comic Sans MS" panose="030F0702030302020204" pitchFamily="66" charset="0"/>
              </a:rPr>
              <a:t> </a:t>
            </a:r>
            <a:endParaRPr lang="en-US" sz="3200" dirty="0">
              <a:solidFill>
                <a:srgbClr val="C00000"/>
              </a:solidFill>
              <a:latin typeface="Comic Sans MS" panose="030F0702030302020204" pitchFamily="66" charset="0"/>
            </a:endParaRPr>
          </a:p>
        </p:txBody>
      </p:sp>
      <p:pic>
        <p:nvPicPr>
          <p:cNvPr id="3" name="Picture 4" descr="head_img_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168" y="0"/>
            <a:ext cx="8534399" cy="87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1805354" y="152400"/>
            <a:ext cx="7817095" cy="633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Comic Sans MS" panose="030F0702030302020204" pitchFamily="66" charset="0"/>
              </a:rPr>
              <a:t>ODIS Catalog for BS</a:t>
            </a:r>
            <a:endParaRPr lang="ru-RU" altLang="ru-RU" sz="4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7362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3575" y="410719"/>
            <a:ext cx="11450087" cy="5509200"/>
          </a:xfrm>
          <a:prstGeom prst="rect">
            <a:avLst/>
          </a:prstGeom>
          <a:noFill/>
        </p:spPr>
        <p:txBody>
          <a:bodyPr wrap="square" rtlCol="0">
            <a:spAutoFit/>
          </a:bodyPr>
          <a:lstStyle/>
          <a:p>
            <a:pPr algn="ctr"/>
            <a:endParaRPr lang="en-US" sz="3200" b="1" dirty="0">
              <a:latin typeface="+mj-lt"/>
            </a:endParaRPr>
          </a:p>
          <a:p>
            <a:pPr algn="ctr"/>
            <a:endParaRPr lang="en-US" sz="3200" b="1" dirty="0">
              <a:latin typeface="+mj-lt"/>
            </a:endParaRPr>
          </a:p>
          <a:p>
            <a:pPr indent="1074738"/>
            <a:r>
              <a:rPr lang="en-US" sz="3200" dirty="0">
                <a:latin typeface="Comic Sans MS" panose="030F0702030302020204" pitchFamily="66" charset="0"/>
              </a:rPr>
              <a:t>IODE projects: </a:t>
            </a:r>
          </a:p>
          <a:p>
            <a:pPr indent="1074738"/>
            <a:r>
              <a:rPr lang="en-US" sz="3200" dirty="0">
                <a:latin typeface="Comic Sans MS" panose="030F0702030302020204" pitchFamily="66" charset="0"/>
              </a:rPr>
              <a:t>	Ocean Data Portal </a:t>
            </a:r>
          </a:p>
          <a:p>
            <a:pPr indent="1074738"/>
            <a:r>
              <a:rPr lang="en-US" sz="3200" dirty="0">
                <a:latin typeface="Comic Sans MS" panose="030F0702030302020204" pitchFamily="66" charset="0"/>
              </a:rPr>
              <a:t>	Ocean Data and Information System </a:t>
            </a:r>
          </a:p>
          <a:p>
            <a:pPr indent="1074738"/>
            <a:endParaRPr lang="en-US" sz="3200" dirty="0">
              <a:latin typeface="Comic Sans MS" panose="030F0702030302020204" pitchFamily="66" charset="0"/>
            </a:endParaRPr>
          </a:p>
          <a:p>
            <a:pPr indent="1074738"/>
            <a:r>
              <a:rPr lang="en-US" sz="3200" dirty="0">
                <a:latin typeface="Comic Sans MS" panose="030F0702030302020204" pitchFamily="66" charset="0"/>
              </a:rPr>
              <a:t>EU projects: </a:t>
            </a:r>
          </a:p>
          <a:p>
            <a:pPr indent="1074738"/>
            <a:r>
              <a:rPr lang="en-US" sz="3200" dirty="0">
                <a:latin typeface="Comic Sans MS" panose="030F0702030302020204" pitchFamily="66" charset="0"/>
              </a:rPr>
              <a:t>	Sea Data Net</a:t>
            </a:r>
            <a:r>
              <a:rPr lang="ru-RU" sz="3200" dirty="0">
                <a:latin typeface="Comic Sans MS" panose="030F0702030302020204" pitchFamily="66" charset="0"/>
              </a:rPr>
              <a:t>  </a:t>
            </a:r>
            <a:endParaRPr lang="en-US" sz="3200" dirty="0">
              <a:latin typeface="Comic Sans MS" panose="030F0702030302020204" pitchFamily="66" charset="0"/>
            </a:endParaRPr>
          </a:p>
          <a:p>
            <a:pPr indent="1074738"/>
            <a:r>
              <a:rPr lang="en-US" sz="3200" dirty="0">
                <a:latin typeface="Comic Sans MS" panose="030F0702030302020204" pitchFamily="66" charset="0"/>
              </a:rPr>
              <a:t>	</a:t>
            </a:r>
            <a:r>
              <a:rPr lang="en-US" sz="3200" dirty="0" err="1">
                <a:latin typeface="Comic Sans MS" panose="030F0702030302020204" pitchFamily="66" charset="0"/>
              </a:rPr>
              <a:t>EMODNet</a:t>
            </a:r>
            <a:r>
              <a:rPr lang="en-US" sz="3200" dirty="0">
                <a:latin typeface="Comic Sans MS" panose="030F0702030302020204" pitchFamily="66" charset="0"/>
              </a:rPr>
              <a:t> – Chemistry </a:t>
            </a:r>
          </a:p>
          <a:p>
            <a:pPr indent="1074738"/>
            <a:endParaRPr lang="en-US" sz="3200" dirty="0">
              <a:latin typeface="Comic Sans MS" panose="030F0702030302020204" pitchFamily="66" charset="0"/>
            </a:endParaRPr>
          </a:p>
          <a:p>
            <a:pPr indent="1074738"/>
            <a:r>
              <a:rPr lang="en-US" sz="3200" dirty="0">
                <a:latin typeface="Comic Sans MS" panose="030F0702030302020204" pitchFamily="66" charset="0"/>
              </a:rPr>
              <a:t>Plan for 2022-2023</a:t>
            </a:r>
            <a:endParaRPr lang="ru-RU" sz="3200" dirty="0">
              <a:latin typeface="Comic Sans MS" panose="030F0702030302020204" pitchFamily="66" charset="0"/>
            </a:endParaRPr>
          </a:p>
        </p:txBody>
      </p:sp>
    </p:spTree>
    <p:extLst>
      <p:ext uri="{BB962C8B-B14F-4D97-AF65-F5344CB8AC3E}">
        <p14:creationId xmlns:p14="http://schemas.microsoft.com/office/powerpoint/2010/main" val="335219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
                                            <p:txEl>
                                              <p:pRg st="3" end="3"/>
                                            </p:txEl>
                                          </p:spTgt>
                                        </p:tgtEl>
                                        <p:attrNameLst>
                                          <p:attrName>style.color</p:attrName>
                                        </p:attrNameLst>
                                      </p:cBhvr>
                                      <p:to>
                                        <a:srgbClr val="C00000"/>
                                      </p:to>
                                    </p:animClr>
                                    <p:animClr clrSpc="rgb" dir="cw">
                                      <p:cBhvr>
                                        <p:cTn id="7" dur="500" fill="hold"/>
                                        <p:tgtEl>
                                          <p:spTgt spid="7">
                                            <p:txEl>
                                              <p:pRg st="3" end="3"/>
                                            </p:txEl>
                                          </p:spTgt>
                                        </p:tgtEl>
                                        <p:attrNameLst>
                                          <p:attrName>fillcolor</p:attrName>
                                        </p:attrNameLst>
                                      </p:cBhvr>
                                      <p:to>
                                        <a:srgbClr val="C00000"/>
                                      </p:to>
                                    </p:animClr>
                                    <p:set>
                                      <p:cBhvr>
                                        <p:cTn id="8" dur="500" fill="hold"/>
                                        <p:tgtEl>
                                          <p:spTgt spid="7">
                                            <p:txEl>
                                              <p:pRg st="3" end="3"/>
                                            </p:txEl>
                                          </p:spTgt>
                                        </p:tgtEl>
                                        <p:attrNameLst>
                                          <p:attrName>fill.type</p:attrName>
                                        </p:attrNameLst>
                                      </p:cBhvr>
                                      <p:to>
                                        <p:strVal val="solid"/>
                                      </p:to>
                                    </p:set>
                                    <p:set>
                                      <p:cBhvr>
                                        <p:cTn id="9" dur="500" fill="hold"/>
                                        <p:tgtEl>
                                          <p:spTgt spid="7">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0323" y="938213"/>
            <a:ext cx="11917298" cy="6001643"/>
          </a:xfrm>
          <a:prstGeom prst="rect">
            <a:avLst/>
          </a:prstGeom>
          <a:noFill/>
        </p:spPr>
        <p:txBody>
          <a:bodyPr wrap="square" rtlCol="0">
            <a:spAutoFit/>
          </a:bodyPr>
          <a:lstStyle/>
          <a:p>
            <a:pPr indent="1074738"/>
            <a:r>
              <a:rPr lang="en-US" sz="2400" dirty="0">
                <a:latin typeface="Comic Sans MS" panose="030F0702030302020204" pitchFamily="66" charset="0"/>
              </a:rPr>
              <a:t>Content: DM news, events, experts (link to </a:t>
            </a:r>
            <a:r>
              <a:rPr lang="en-US" sz="2400" dirty="0" err="1">
                <a:latin typeface="Comic Sans MS" panose="030F0702030302020204" pitchFamily="66" charset="0"/>
              </a:rPr>
              <a:t>OceanEpert</a:t>
            </a:r>
            <a:r>
              <a:rPr lang="en-US" sz="2400" dirty="0">
                <a:latin typeface="Comic Sans MS" panose="030F0702030302020204" pitchFamily="66" charset="0"/>
              </a:rPr>
              <a:t> profile), DM school (link to </a:t>
            </a:r>
            <a:r>
              <a:rPr lang="en-US" sz="2400" dirty="0" err="1">
                <a:latin typeface="Comic Sans MS" panose="030F0702030302020204" pitchFamily="66" charset="0"/>
              </a:rPr>
              <a:t>OceanAcademy</a:t>
            </a:r>
            <a:r>
              <a:rPr lang="en-US" sz="2400" dirty="0">
                <a:latin typeface="Comic Sans MS" panose="030F0702030302020204" pitchFamily="66" charset="0"/>
              </a:rPr>
              <a:t>), BS Data bases Catalog (link EDMED SDN profile), ODIS Catalog for BS (link to </a:t>
            </a:r>
            <a:r>
              <a:rPr lang="en-US" sz="2400" dirty="0" err="1">
                <a:latin typeface="Comic Sans MS" panose="030F0702030302020204" pitchFamily="66" charset="0"/>
              </a:rPr>
              <a:t>ODISCAt</a:t>
            </a:r>
            <a:r>
              <a:rPr lang="en-US" sz="2400" dirty="0">
                <a:latin typeface="Comic Sans MS" panose="030F0702030302020204" pitchFamily="66" charset="0"/>
              </a:rPr>
              <a:t> profile), ODP data network (link to ODP profile), etc. </a:t>
            </a:r>
          </a:p>
          <a:p>
            <a:pPr indent="1074738"/>
            <a:endParaRPr lang="en-US" sz="2400" dirty="0">
              <a:latin typeface="Comic Sans MS" panose="030F0702030302020204" pitchFamily="66" charset="0"/>
            </a:endParaRPr>
          </a:p>
          <a:p>
            <a:pPr indent="1074738"/>
            <a:r>
              <a:rPr lang="en-US" sz="2400" dirty="0">
                <a:latin typeface="Comic Sans MS" panose="030F0702030302020204" pitchFamily="66" charset="0"/>
              </a:rPr>
              <a:t>E-environment: </a:t>
            </a:r>
            <a:r>
              <a:rPr lang="en-US" sz="2400" dirty="0" err="1">
                <a:latin typeface="Comic Sans MS" panose="030F0702030302020204" pitchFamily="66" charset="0"/>
              </a:rPr>
              <a:t>LifiRay</a:t>
            </a:r>
            <a:r>
              <a:rPr lang="en-US" sz="2400" dirty="0">
                <a:latin typeface="Comic Sans MS" panose="030F0702030302020204" pitchFamily="66" charset="0"/>
              </a:rPr>
              <a:t>/SPF</a:t>
            </a:r>
          </a:p>
          <a:p>
            <a:pPr indent="1074738"/>
            <a:endParaRPr lang="en-US" sz="2400" dirty="0">
              <a:latin typeface="Comic Sans MS" panose="030F0702030302020204" pitchFamily="66" charset="0"/>
            </a:endParaRPr>
          </a:p>
          <a:p>
            <a:pPr indent="1074738"/>
            <a:r>
              <a:rPr lang="en-US" sz="2400" dirty="0">
                <a:latin typeface="Comic Sans MS" panose="030F0702030302020204" pitchFamily="66" charset="0"/>
              </a:rPr>
              <a:t>Participants: all, leader: ?????, developer: on a competition basis</a:t>
            </a:r>
          </a:p>
          <a:p>
            <a:pPr indent="1074738"/>
            <a:endParaRPr lang="en-US" sz="2400" dirty="0">
              <a:latin typeface="Comic Sans MS" panose="030F0702030302020204" pitchFamily="66" charset="0"/>
            </a:endParaRPr>
          </a:p>
          <a:p>
            <a:pPr indent="1074738"/>
            <a:r>
              <a:rPr lang="en-US" sz="2400" dirty="0">
                <a:latin typeface="Comic Sans MS" panose="030F0702030302020204" pitchFamily="66" charset="0"/>
              </a:rPr>
              <a:t>Work packages: </a:t>
            </a:r>
          </a:p>
          <a:p>
            <a:pPr indent="1074738"/>
            <a:r>
              <a:rPr lang="en-US" sz="2400" dirty="0">
                <a:latin typeface="Comic Sans MS" panose="030F0702030302020204" pitchFamily="66" charset="0"/>
              </a:rPr>
              <a:t>Development of technical requirements for ODIN BS website, call and competition</a:t>
            </a:r>
          </a:p>
          <a:p>
            <a:pPr indent="1074738"/>
            <a:r>
              <a:rPr lang="en-US" sz="2400" dirty="0">
                <a:latin typeface="Comic Sans MS" panose="030F0702030302020204" pitchFamily="66" charset="0"/>
              </a:rPr>
              <a:t>Web-site tools development, development of Manual for management of ODIN BS web-site content</a:t>
            </a:r>
          </a:p>
          <a:p>
            <a:pPr indent="1074738"/>
            <a:r>
              <a:rPr lang="en-US" sz="2400" dirty="0">
                <a:latin typeface="Comic Sans MS" panose="030F0702030302020204" pitchFamily="66" charset="0"/>
              </a:rPr>
              <a:t>Preparation of content materials and content </a:t>
            </a:r>
            <a:r>
              <a:rPr lang="en-US" sz="2400" dirty="0" err="1">
                <a:latin typeface="Comic Sans MS" panose="030F0702030302020204" pitchFamily="66" charset="0"/>
              </a:rPr>
              <a:t>magagement</a:t>
            </a:r>
            <a:endParaRPr lang="en-US" sz="2400" dirty="0">
              <a:latin typeface="Comic Sans MS" panose="030F0702030302020204" pitchFamily="66" charset="0"/>
            </a:endParaRPr>
          </a:p>
          <a:p>
            <a:pPr indent="1074738"/>
            <a:r>
              <a:rPr lang="en-US" sz="2400" dirty="0">
                <a:latin typeface="Comic Sans MS" panose="030F0702030302020204" pitchFamily="66" charset="0"/>
              </a:rPr>
              <a:t>ODIN BS web-site launch</a:t>
            </a:r>
            <a:endParaRPr lang="en-US" sz="3200" dirty="0">
              <a:solidFill>
                <a:srgbClr val="C00000"/>
              </a:solidFill>
              <a:latin typeface="Comic Sans MS" panose="030F0702030302020204" pitchFamily="66" charset="0"/>
            </a:endParaRPr>
          </a:p>
        </p:txBody>
      </p:sp>
      <p:pic>
        <p:nvPicPr>
          <p:cNvPr id="3" name="Picture 4" descr="head_img_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168" y="0"/>
            <a:ext cx="8534399" cy="87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1805354" y="152400"/>
            <a:ext cx="7817095" cy="633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Comic Sans MS" panose="030F0702030302020204" pitchFamily="66" charset="0"/>
              </a:rPr>
              <a:t>ODIN BS Website</a:t>
            </a:r>
            <a:endParaRPr lang="ru-RU" altLang="ru-RU" sz="4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51153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ead_img_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168" y="3256548"/>
            <a:ext cx="8534399" cy="87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1725143" y="3256548"/>
            <a:ext cx="7817095" cy="633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Comic Sans MS" panose="030F0702030302020204" pitchFamily="66" charset="0"/>
              </a:rPr>
              <a:t>Thank you ! </a:t>
            </a:r>
            <a:endParaRPr lang="ru-RU" altLang="ru-RU" sz="4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468475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0323" y="1025525"/>
            <a:ext cx="11450087" cy="6370975"/>
          </a:xfrm>
          <a:prstGeom prst="rect">
            <a:avLst/>
          </a:prstGeom>
          <a:noFill/>
        </p:spPr>
        <p:txBody>
          <a:bodyPr wrap="square" rtlCol="0">
            <a:spAutoFit/>
          </a:bodyPr>
          <a:lstStyle/>
          <a:p>
            <a:pPr indent="1074738"/>
            <a:r>
              <a:rPr lang="en-US" sz="2400" dirty="0">
                <a:latin typeface="Comic Sans MS" panose="030F0702030302020204" pitchFamily="66" charset="0"/>
              </a:rPr>
              <a:t>Content: digital data ocean cruise, buoy, coastal stations, sea level observations, pollution, summarized and climatic data, atlases and manuals, etc. </a:t>
            </a:r>
          </a:p>
          <a:p>
            <a:pPr indent="1074738"/>
            <a:endParaRPr lang="en-US" sz="2400" dirty="0">
              <a:latin typeface="Comic Sans MS" panose="030F0702030302020204" pitchFamily="66" charset="0"/>
            </a:endParaRPr>
          </a:p>
          <a:p>
            <a:pPr indent="1074738"/>
            <a:r>
              <a:rPr lang="en-US" sz="2400" dirty="0">
                <a:latin typeface="Comic Sans MS" panose="030F0702030302020204" pitchFamily="66" charset="0"/>
              </a:rPr>
              <a:t>Format: EDMED, XML files</a:t>
            </a:r>
          </a:p>
          <a:p>
            <a:pPr indent="1074738"/>
            <a:endParaRPr lang="en-US" sz="2400" dirty="0">
              <a:latin typeface="Comic Sans MS" panose="030F0702030302020204" pitchFamily="66" charset="0"/>
            </a:endParaRPr>
          </a:p>
          <a:p>
            <a:pPr indent="1074738"/>
            <a:r>
              <a:rPr lang="en-US" sz="2400" dirty="0">
                <a:latin typeface="Comic Sans MS" panose="030F0702030302020204" pitchFamily="66" charset="0"/>
              </a:rPr>
              <a:t>Participants: all, leader: ?????</a:t>
            </a:r>
          </a:p>
          <a:p>
            <a:pPr indent="1074738"/>
            <a:endParaRPr lang="en-US" sz="2400" dirty="0">
              <a:latin typeface="Comic Sans MS" panose="030F0702030302020204" pitchFamily="66" charset="0"/>
            </a:endParaRPr>
          </a:p>
          <a:p>
            <a:pPr indent="1074738"/>
            <a:r>
              <a:rPr lang="en-US" sz="2400" dirty="0">
                <a:latin typeface="Comic Sans MS" panose="030F0702030302020204" pitchFamily="66" charset="0"/>
              </a:rPr>
              <a:t>Work packages: </a:t>
            </a:r>
          </a:p>
          <a:p>
            <a:pPr indent="1074738"/>
            <a:r>
              <a:rPr lang="en-US" sz="2400" dirty="0">
                <a:latin typeface="Comic Sans MS" panose="030F0702030302020204" pitchFamily="66" charset="0"/>
              </a:rPr>
              <a:t>Development (mastering SDN documents) specification of collection and presentation of marine datasets descriptions in EDMED format</a:t>
            </a:r>
          </a:p>
          <a:p>
            <a:pPr indent="1074738"/>
            <a:r>
              <a:rPr lang="en-US" sz="2400" dirty="0">
                <a:latin typeface="Comic Sans MS" panose="030F0702030302020204" pitchFamily="66" charset="0"/>
              </a:rPr>
              <a:t>Preparation of materials with  marine datasets descriptions in NODC s and DNA ODIN BS</a:t>
            </a:r>
          </a:p>
          <a:p>
            <a:pPr indent="1074738"/>
            <a:r>
              <a:rPr lang="en-US" sz="2400" dirty="0">
                <a:latin typeface="Comic Sans MS" panose="030F0702030302020204" pitchFamily="66" charset="0"/>
              </a:rPr>
              <a:t>Digitization of dataset descriptions and submission for publication on the ODIN BS  website</a:t>
            </a:r>
            <a:r>
              <a:rPr lang="ru-RU" sz="2400" dirty="0">
                <a:latin typeface="Comic Sans MS" panose="030F0702030302020204" pitchFamily="66" charset="0"/>
              </a:rPr>
              <a:t> </a:t>
            </a:r>
            <a:r>
              <a:rPr lang="en-US" sz="3200" dirty="0">
                <a:latin typeface="Comic Sans MS" panose="030F0702030302020204" pitchFamily="66" charset="0"/>
              </a:rPr>
              <a:t> </a:t>
            </a:r>
          </a:p>
          <a:p>
            <a:pPr indent="1074738"/>
            <a:endParaRPr lang="en-US" sz="3200" dirty="0">
              <a:latin typeface="Comic Sans MS" panose="030F0702030302020204" pitchFamily="66" charset="0"/>
            </a:endParaRPr>
          </a:p>
          <a:p>
            <a:pPr indent="1074738"/>
            <a:endParaRPr lang="en-US" sz="3200" dirty="0">
              <a:solidFill>
                <a:srgbClr val="C00000"/>
              </a:solidFill>
              <a:latin typeface="Comic Sans MS" panose="030F0702030302020204" pitchFamily="66" charset="0"/>
            </a:endParaRPr>
          </a:p>
        </p:txBody>
      </p:sp>
      <p:pic>
        <p:nvPicPr>
          <p:cNvPr id="3" name="Picture 4" descr="head_img_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168" y="0"/>
            <a:ext cx="8534399" cy="87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1805354" y="152400"/>
            <a:ext cx="7817095" cy="633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Comic Sans MS" panose="030F0702030302020204" pitchFamily="66" charset="0"/>
              </a:rPr>
              <a:t>BS Marine Data Bases Catalogue</a:t>
            </a:r>
            <a:endParaRPr lang="ru-RU" altLang="ru-RU" sz="4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32060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3"/>
          <p:cNvSpPr>
            <a:spLocks noGrp="1" noChangeArrowheads="1"/>
          </p:cNvSpPr>
          <p:nvPr>
            <p:ph type="body" idx="1"/>
          </p:nvPr>
        </p:nvSpPr>
        <p:spPr>
          <a:xfrm>
            <a:off x="1992313" y="1233488"/>
            <a:ext cx="8229600" cy="5364162"/>
          </a:xfrm>
        </p:spPr>
        <p:txBody>
          <a:bodyPr>
            <a:normAutofit lnSpcReduction="10000"/>
          </a:bodyPr>
          <a:lstStyle/>
          <a:p>
            <a:pPr>
              <a:lnSpc>
                <a:spcPct val="80000"/>
              </a:lnSpc>
              <a:buFontTx/>
              <a:buNone/>
            </a:pPr>
            <a:endParaRPr lang="en-US" altLang="ru-RU" sz="1400" i="1" dirty="0">
              <a:latin typeface="Cambria" panose="02040503050406030204" pitchFamily="18" charset="0"/>
            </a:endParaRPr>
          </a:p>
          <a:p>
            <a:pPr>
              <a:lnSpc>
                <a:spcPct val="80000"/>
              </a:lnSpc>
              <a:buFontTx/>
              <a:buNone/>
            </a:pPr>
            <a:r>
              <a:rPr lang="en-US" altLang="ru-RU" i="1" dirty="0">
                <a:latin typeface="Comic Sans MS" panose="030F0702030302020204" pitchFamily="66" charset="0"/>
              </a:rPr>
              <a:t>“The ODP is delivering a standards-based infrastructure to build and manage a distributed marine data network basing on:</a:t>
            </a:r>
          </a:p>
          <a:p>
            <a:pPr>
              <a:lnSpc>
                <a:spcPct val="80000"/>
              </a:lnSpc>
              <a:buClr>
                <a:srgbClr val="0070C0"/>
              </a:buClr>
              <a:buSzPct val="120000"/>
              <a:buFont typeface="Wingdings" panose="05000000000000000000" pitchFamily="2" charset="2"/>
              <a:buChar char="§"/>
            </a:pPr>
            <a:r>
              <a:rPr lang="en-US" altLang="ru-RU" i="1" dirty="0">
                <a:latin typeface="Comic Sans MS" panose="030F0702030302020204" pitchFamily="66" charset="0"/>
              </a:rPr>
              <a:t>data and products of the data centers of the IODE, JCOMM and other IOC projects; </a:t>
            </a:r>
          </a:p>
          <a:p>
            <a:pPr>
              <a:lnSpc>
                <a:spcPct val="80000"/>
              </a:lnSpc>
              <a:buClr>
                <a:srgbClr val="0070C0"/>
              </a:buClr>
              <a:buSzPct val="120000"/>
              <a:buFont typeface="Wingdings" panose="05000000000000000000" pitchFamily="2" charset="2"/>
              <a:buChar char="§"/>
            </a:pPr>
            <a:r>
              <a:rPr lang="en-US" altLang="ru-RU" i="1" dirty="0">
                <a:latin typeface="Comic Sans MS" panose="030F0702030302020204" pitchFamily="66" charset="0"/>
              </a:rPr>
              <a:t>resources from other participating systems </a:t>
            </a:r>
          </a:p>
          <a:p>
            <a:pPr>
              <a:lnSpc>
                <a:spcPct val="80000"/>
              </a:lnSpc>
              <a:buFontTx/>
              <a:buNone/>
            </a:pPr>
            <a:endParaRPr lang="en-US" altLang="ru-RU" i="1" dirty="0">
              <a:latin typeface="Comic Sans MS" panose="030F0702030302020204" pitchFamily="66" charset="0"/>
            </a:endParaRPr>
          </a:p>
          <a:p>
            <a:pPr>
              <a:lnSpc>
                <a:spcPct val="80000"/>
              </a:lnSpc>
              <a:buFontTx/>
              <a:buNone/>
            </a:pPr>
            <a:r>
              <a:rPr lang="en-US" altLang="ru-RU" i="1" dirty="0">
                <a:latin typeface="Comic Sans MS" panose="030F0702030302020204" pitchFamily="66" charset="0"/>
              </a:rPr>
              <a:t>and also provide the discovery, evaluation (through visualization and metadata review) and access to data and products.”</a:t>
            </a:r>
          </a:p>
          <a:p>
            <a:pPr algn="r">
              <a:lnSpc>
                <a:spcPct val="80000"/>
              </a:lnSpc>
              <a:buFontTx/>
              <a:buNone/>
            </a:pPr>
            <a:endParaRPr lang="en-US" altLang="ru-RU" i="1" dirty="0">
              <a:latin typeface="Comic Sans MS" panose="030F0702030302020204" pitchFamily="66" charset="0"/>
            </a:endParaRPr>
          </a:p>
          <a:p>
            <a:pPr algn="r">
              <a:lnSpc>
                <a:spcPct val="80000"/>
              </a:lnSpc>
              <a:buFontTx/>
              <a:buNone/>
            </a:pPr>
            <a:r>
              <a:rPr lang="en-US" altLang="ru-RU" sz="2000" dirty="0">
                <a:latin typeface="Comic Sans MS" panose="030F0702030302020204" pitchFamily="66" charset="0"/>
              </a:rPr>
              <a:t>IODE Ocean Data Portal concept paper, </a:t>
            </a:r>
          </a:p>
          <a:p>
            <a:pPr algn="r">
              <a:lnSpc>
                <a:spcPct val="80000"/>
              </a:lnSpc>
              <a:buFontTx/>
              <a:buNone/>
            </a:pPr>
            <a:r>
              <a:rPr lang="en-US" altLang="ru-RU" sz="2000" dirty="0">
                <a:latin typeface="Comic Sans MS" panose="030F0702030302020204" pitchFamily="66" charset="0"/>
              </a:rPr>
              <a:t>42-th EC IOC, XX-</a:t>
            </a:r>
            <a:r>
              <a:rPr lang="en-US" altLang="ru-RU" sz="2000" dirty="0" err="1">
                <a:latin typeface="Comic Sans MS" panose="030F0702030302020204" pitchFamily="66" charset="0"/>
              </a:rPr>
              <a:t>th</a:t>
            </a:r>
            <a:r>
              <a:rPr lang="en-US" altLang="ru-RU" sz="2000" dirty="0">
                <a:latin typeface="Comic Sans MS" panose="030F0702030302020204" pitchFamily="66" charset="0"/>
              </a:rPr>
              <a:t> session of IODE Committee Resolutions</a:t>
            </a:r>
            <a:endParaRPr lang="ru-RU" altLang="ru-RU" sz="2000" dirty="0">
              <a:latin typeface="Comic Sans MS" panose="030F0702030302020204" pitchFamily="66" charset="0"/>
            </a:endParaRPr>
          </a:p>
        </p:txBody>
      </p:sp>
      <p:pic>
        <p:nvPicPr>
          <p:cNvPr id="436228" name="Picture 4" descr="head_img_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1052513"/>
          </a:xfrm>
          <a:prstGeom prst="rect">
            <a:avLst/>
          </a:prstGeom>
          <a:noFill/>
          <a:extLst>
            <a:ext uri="{909E8E84-426E-40DD-AFC4-6F175D3DCCD1}">
              <a14:hiddenFill xmlns:a14="http://schemas.microsoft.com/office/drawing/2010/main">
                <a:solidFill>
                  <a:srgbClr val="FFFFFF"/>
                </a:solidFill>
              </a14:hiddenFill>
            </a:ext>
          </a:extLst>
        </p:spPr>
      </p:pic>
      <p:sp>
        <p:nvSpPr>
          <p:cNvPr id="436226" name="Rectangle 2"/>
          <p:cNvSpPr>
            <a:spLocks noGrp="1" noChangeArrowheads="1"/>
          </p:cNvSpPr>
          <p:nvPr>
            <p:ph type="title"/>
          </p:nvPr>
        </p:nvSpPr>
        <p:spPr>
          <a:xfrm>
            <a:off x="2438400" y="-45243"/>
            <a:ext cx="8229600" cy="1143000"/>
          </a:xfrm>
        </p:spPr>
        <p:txBody>
          <a:bodyPr/>
          <a:lstStyle/>
          <a:p>
            <a:r>
              <a:rPr lang="en-US" altLang="ru-RU" sz="4000" b="1" dirty="0">
                <a:solidFill>
                  <a:schemeClr val="bg1"/>
                </a:solidFill>
                <a:latin typeface="Comic Sans MS" panose="030F0702030302020204" pitchFamily="66" charset="0"/>
              </a:rPr>
              <a:t>IODE ODP definitions</a:t>
            </a:r>
            <a:endParaRPr lang="ru-RU" altLang="ru-RU" sz="4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71785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2" name="Picture 4" descr="head_img_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873125"/>
          </a:xfrm>
          <a:prstGeom prst="rect">
            <a:avLst/>
          </a:prstGeom>
          <a:noFill/>
          <a:extLst>
            <a:ext uri="{909E8E84-426E-40DD-AFC4-6F175D3DCCD1}">
              <a14:hiddenFill xmlns:a14="http://schemas.microsoft.com/office/drawing/2010/main">
                <a:solidFill>
                  <a:srgbClr val="FFFFFF"/>
                </a:solidFill>
              </a14:hiddenFill>
            </a:ext>
          </a:extLst>
        </p:spPr>
      </p:pic>
      <p:sp>
        <p:nvSpPr>
          <p:cNvPr id="437250" name="Rectangle 2"/>
          <p:cNvSpPr>
            <a:spLocks noGrp="1" noChangeArrowheads="1"/>
          </p:cNvSpPr>
          <p:nvPr>
            <p:ph type="title"/>
          </p:nvPr>
        </p:nvSpPr>
        <p:spPr>
          <a:xfrm>
            <a:off x="1703389" y="152401"/>
            <a:ext cx="8821737" cy="633413"/>
          </a:xfrm>
        </p:spPr>
        <p:txBody>
          <a:bodyPr>
            <a:normAutofit fontScale="90000"/>
          </a:bodyPr>
          <a:lstStyle/>
          <a:p>
            <a:pPr algn="ctr"/>
            <a:r>
              <a:rPr lang="en-US" altLang="ru-RU" sz="3600" b="1" dirty="0">
                <a:solidFill>
                  <a:schemeClr val="bg1"/>
                </a:solidFill>
                <a:latin typeface="Comic Sans MS" panose="030F0702030302020204" pitchFamily="66" charset="0"/>
              </a:rPr>
              <a:t>RNODC contribution to ODP BS </a:t>
            </a:r>
            <a:r>
              <a:rPr lang="en-US" altLang="ru-RU" sz="4000" b="1" dirty="0">
                <a:solidFill>
                  <a:schemeClr val="bg1"/>
                </a:solidFill>
                <a:latin typeface="Comic Sans MS" panose="030F0702030302020204" pitchFamily="66" charset="0"/>
              </a:rPr>
              <a:t> </a:t>
            </a:r>
            <a:endParaRPr lang="ru-RU" altLang="ru-RU" sz="4000" b="1" dirty="0">
              <a:solidFill>
                <a:schemeClr val="bg1"/>
              </a:solidFill>
              <a:latin typeface="Comic Sans MS" panose="030F0702030302020204" pitchFamily="66" charset="0"/>
            </a:endParaRPr>
          </a:p>
        </p:txBody>
      </p:sp>
      <p:sp>
        <p:nvSpPr>
          <p:cNvPr id="437272" name="Rectangle 24"/>
          <p:cNvSpPr>
            <a:spLocks noChangeArrowheads="1"/>
          </p:cNvSpPr>
          <p:nvPr/>
        </p:nvSpPr>
        <p:spPr bwMode="auto">
          <a:xfrm>
            <a:off x="1666875" y="1052513"/>
            <a:ext cx="86423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Clr>
                <a:srgbClr val="0070C0"/>
              </a:buClr>
              <a:buSzPct val="130000"/>
              <a:buFont typeface="Wingdings" panose="05000000000000000000" pitchFamily="2" charset="2"/>
              <a:buChar char="§"/>
            </a:pPr>
            <a:r>
              <a:rPr lang="en-US" altLang="ru-RU" sz="2000" dirty="0">
                <a:latin typeface="Comic Sans MS" panose="030F0702030302020204" pitchFamily="66" charset="0"/>
              </a:rPr>
              <a:t>Network model, ODP </a:t>
            </a:r>
            <a:r>
              <a:rPr lang="en-US" altLang="ru-RU" sz="2000" dirty="0" err="1">
                <a:latin typeface="Comic Sans MS" panose="030F0702030302020204" pitchFamily="66" charset="0"/>
              </a:rPr>
              <a:t>ToolKit</a:t>
            </a:r>
            <a:r>
              <a:rPr lang="en-US" altLang="ru-RU" sz="2000" dirty="0">
                <a:latin typeface="Comic Sans MS" panose="030F0702030302020204" pitchFamily="66" charset="0"/>
              </a:rPr>
              <a:t> and interoperability specifications based on service-oriented architecture and ESIMO technologies</a:t>
            </a:r>
            <a:r>
              <a:rPr lang="ru-RU" altLang="ru-RU" sz="2000" dirty="0">
                <a:latin typeface="Comic Sans MS" panose="030F0702030302020204" pitchFamily="66" charset="0"/>
              </a:rPr>
              <a:t> </a:t>
            </a:r>
            <a:endParaRPr lang="en-US" altLang="ru-RU" sz="2000" dirty="0">
              <a:latin typeface="Comic Sans MS" panose="030F0702030302020204" pitchFamily="66" charset="0"/>
            </a:endParaRPr>
          </a:p>
        </p:txBody>
      </p:sp>
      <p:sp>
        <p:nvSpPr>
          <p:cNvPr id="437279" name="Rectangle 31"/>
          <p:cNvSpPr>
            <a:spLocks noChangeArrowheads="1"/>
          </p:cNvSpPr>
          <p:nvPr/>
        </p:nvSpPr>
        <p:spPr bwMode="auto">
          <a:xfrm>
            <a:off x="5076091" y="2033177"/>
            <a:ext cx="539426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Clr>
                <a:srgbClr val="0070C0"/>
              </a:buClr>
              <a:buSzPct val="130000"/>
              <a:buFont typeface="Wingdings" panose="05000000000000000000" pitchFamily="2" charset="2"/>
              <a:buChar char="§"/>
            </a:pPr>
            <a:r>
              <a:rPr lang="en-US" altLang="ru-RU" sz="2000" dirty="0">
                <a:latin typeface="Comic Sans MS" panose="030F0702030302020204" pitchFamily="66" charset="0"/>
              </a:rPr>
              <a:t>BS ODP node (RF) using </a:t>
            </a:r>
            <a:r>
              <a:rPr lang="en-US" altLang="ru-RU" sz="2000" dirty="0" err="1">
                <a:latin typeface="Comic Sans MS" panose="030F0702030302020204" pitchFamily="66" charset="0"/>
              </a:rPr>
              <a:t>ToolKit</a:t>
            </a:r>
            <a:r>
              <a:rPr lang="en-US" altLang="ru-RU" sz="2000" dirty="0">
                <a:latin typeface="Comic Sans MS" panose="030F0702030302020204" pitchFamily="66" charset="0"/>
              </a:rPr>
              <a:t> and operability arrangements </a:t>
            </a:r>
            <a:r>
              <a:rPr lang="en-US" altLang="ru-RU" sz="2000" dirty="0">
                <a:solidFill>
                  <a:srgbClr val="C00000"/>
                </a:solidFill>
                <a:latin typeface="Comic Sans MS" panose="030F0702030302020204" pitchFamily="66" charset="0"/>
              </a:rPr>
              <a:t>http://www.oceandataportal.net/portal/portal/odp2/data</a:t>
            </a:r>
          </a:p>
        </p:txBody>
      </p:sp>
      <p:sp>
        <p:nvSpPr>
          <p:cNvPr id="437281" name="Rectangle 33"/>
          <p:cNvSpPr>
            <a:spLocks noChangeArrowheads="1"/>
          </p:cNvSpPr>
          <p:nvPr/>
        </p:nvSpPr>
        <p:spPr bwMode="auto">
          <a:xfrm>
            <a:off x="1588025" y="3445669"/>
            <a:ext cx="66960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Clr>
                <a:srgbClr val="0070C0"/>
              </a:buClr>
              <a:buSzPct val="130000"/>
              <a:buFont typeface="Wingdings" panose="05000000000000000000" pitchFamily="2" charset="2"/>
              <a:buChar char="§"/>
            </a:pPr>
            <a:r>
              <a:rPr lang="en-US" altLang="ru-RU" sz="2000" dirty="0">
                <a:latin typeface="Comic Sans MS" panose="030F0702030302020204" pitchFamily="66" charset="0"/>
              </a:rPr>
              <a:t>IODE BS distributed data network – 15 resources from Russian Federation. Other BS ODIN partners do not provide data to ODP</a:t>
            </a:r>
          </a:p>
        </p:txBody>
      </p:sp>
      <p:sp>
        <p:nvSpPr>
          <p:cNvPr id="437282" name="Rectangle 34"/>
          <p:cNvSpPr>
            <a:spLocks noChangeArrowheads="1"/>
          </p:cNvSpPr>
          <p:nvPr/>
        </p:nvSpPr>
        <p:spPr bwMode="auto">
          <a:xfrm>
            <a:off x="3503614" y="4976813"/>
            <a:ext cx="7164387"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Clr>
                <a:srgbClr val="0070C0"/>
              </a:buClr>
              <a:buSzPct val="130000"/>
              <a:buFont typeface="Wingdings" panose="05000000000000000000" pitchFamily="2" charset="2"/>
              <a:buChar char="§"/>
            </a:pPr>
            <a:r>
              <a:rPr lang="en-US" altLang="ru-RU" sz="2000" dirty="0">
                <a:latin typeface="Comic Sans MS" panose="030F0702030302020204" pitchFamily="66" charset="0"/>
              </a:rPr>
              <a:t>ODP governance and support: SG-ODP, Project Manager and Partnership Center</a:t>
            </a:r>
          </a:p>
        </p:txBody>
      </p:sp>
      <p:pic>
        <p:nvPicPr>
          <p:cNvPr id="437283" name="Picture 35" descr="IMG_4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4630867"/>
            <a:ext cx="1836739" cy="121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7285" name="Rectangle 37"/>
          <p:cNvSpPr>
            <a:spLocks noChangeArrowheads="1"/>
          </p:cNvSpPr>
          <p:nvPr/>
        </p:nvSpPr>
        <p:spPr bwMode="auto">
          <a:xfrm>
            <a:off x="1666876" y="5913439"/>
            <a:ext cx="87487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Clr>
                <a:srgbClr val="0070C0"/>
              </a:buClr>
              <a:buSzPct val="130000"/>
              <a:buFont typeface="Wingdings" panose="05000000000000000000" pitchFamily="2" charset="2"/>
              <a:buChar char="§"/>
            </a:pPr>
            <a:r>
              <a:rPr lang="en-AU" altLang="ja-JP" sz="2000" dirty="0">
                <a:latin typeface="Comic Sans MS" panose="030F0702030302020204" pitchFamily="66" charset="0"/>
                <a:ea typeface="ＭＳ Ｐゴシック" panose="020B0600070205080204" pitchFamily="34" charset="-128"/>
              </a:rPr>
              <a:t>Accreditation and evaluation NODCs and other participants for ODP nodes operation in concern with IODE-QMF requirements</a:t>
            </a:r>
            <a:endParaRPr lang="en-US" altLang="ru-RU" sz="2000" dirty="0">
              <a:latin typeface="Comic Sans MS" panose="030F0702030302020204" pitchFamily="66" charset="0"/>
            </a:endParaRPr>
          </a:p>
        </p:txBody>
      </p:sp>
      <p:pic>
        <p:nvPicPr>
          <p:cNvPr id="2" name="Рисунок 1"/>
          <p:cNvPicPr>
            <a:picLocks noChangeAspect="1"/>
          </p:cNvPicPr>
          <p:nvPr/>
        </p:nvPicPr>
        <p:blipFill>
          <a:blip r:embed="rId5"/>
          <a:stretch>
            <a:fillRect/>
          </a:stretch>
        </p:blipFill>
        <p:spPr>
          <a:xfrm>
            <a:off x="1842917" y="1794038"/>
            <a:ext cx="3123151" cy="1469321"/>
          </a:xfrm>
          <a:prstGeom prst="rect">
            <a:avLst/>
          </a:prstGeom>
        </p:spPr>
      </p:pic>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0864" y="2594809"/>
            <a:ext cx="3131094" cy="2422941"/>
          </a:xfrm>
          <a:prstGeom prst="rect">
            <a:avLst/>
          </a:prstGeom>
        </p:spPr>
      </p:pic>
    </p:spTree>
    <p:extLst>
      <p:ext uri="{BB962C8B-B14F-4D97-AF65-F5344CB8AC3E}">
        <p14:creationId xmlns:p14="http://schemas.microsoft.com/office/powerpoint/2010/main" val="427749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body" idx="1"/>
          </p:nvPr>
        </p:nvSpPr>
        <p:spPr>
          <a:xfrm>
            <a:off x="1524001" y="1052513"/>
            <a:ext cx="3851275" cy="2989262"/>
          </a:xfrm>
          <a:solidFill>
            <a:schemeClr val="bg1"/>
          </a:solidFill>
          <a:ln/>
        </p:spPr>
        <p:txBody>
          <a:bodyPr>
            <a:normAutofit lnSpcReduction="10000"/>
          </a:bodyPr>
          <a:lstStyle/>
          <a:p>
            <a:pPr marL="354013" indent="-354013">
              <a:lnSpc>
                <a:spcPct val="80000"/>
              </a:lnSpc>
              <a:spcBef>
                <a:spcPct val="60000"/>
              </a:spcBef>
              <a:buClr>
                <a:srgbClr val="0070C0"/>
              </a:buClr>
              <a:buSzPct val="130000"/>
              <a:buFont typeface="Wingdings" panose="05000000000000000000" pitchFamily="2" charset="2"/>
              <a:buChar char="§"/>
            </a:pPr>
            <a:r>
              <a:rPr lang="en-US" altLang="ru-RU" sz="2000" dirty="0">
                <a:latin typeface="Comic Sans MS" panose="030F0702030302020204" pitchFamily="66" charset="0"/>
              </a:rPr>
              <a:t>support </a:t>
            </a:r>
            <a:r>
              <a:rPr lang="ru-RU" altLang="ru-RU" sz="2000" dirty="0" err="1">
                <a:latin typeface="Comic Sans MS" panose="030F0702030302020204" pitchFamily="66" charset="0"/>
              </a:rPr>
              <a:t>the</a:t>
            </a:r>
            <a:r>
              <a:rPr lang="ru-RU" altLang="ru-RU" sz="2000" dirty="0">
                <a:latin typeface="Comic Sans MS" panose="030F0702030302020204" pitchFamily="66" charset="0"/>
              </a:rPr>
              <a:t> </a:t>
            </a:r>
            <a:r>
              <a:rPr lang="ru-RU" altLang="ru-RU" sz="2000" dirty="0" err="1">
                <a:latin typeface="Comic Sans MS" panose="030F0702030302020204" pitchFamily="66" charset="0"/>
              </a:rPr>
              <a:t>tools</a:t>
            </a:r>
            <a:r>
              <a:rPr lang="ru-RU" altLang="ru-RU" sz="2000" dirty="0">
                <a:latin typeface="Comic Sans MS" panose="030F0702030302020204" pitchFamily="66" charset="0"/>
              </a:rPr>
              <a:t> </a:t>
            </a:r>
            <a:r>
              <a:rPr lang="ru-RU" altLang="ru-RU" sz="2000" dirty="0" err="1">
                <a:latin typeface="Comic Sans MS" panose="030F0702030302020204" pitchFamily="66" charset="0"/>
              </a:rPr>
              <a:t>and</a:t>
            </a:r>
            <a:r>
              <a:rPr lang="ru-RU" altLang="ru-RU" sz="2000" dirty="0">
                <a:latin typeface="Comic Sans MS" panose="030F0702030302020204" pitchFamily="66" charset="0"/>
              </a:rPr>
              <a:t> </a:t>
            </a:r>
            <a:r>
              <a:rPr lang="ru-RU" altLang="ru-RU" sz="2000" dirty="0" err="1">
                <a:latin typeface="Comic Sans MS" panose="030F0702030302020204" pitchFamily="66" charset="0"/>
              </a:rPr>
              <a:t>specifications</a:t>
            </a:r>
            <a:r>
              <a:rPr lang="ru-RU" altLang="ru-RU" sz="2000" dirty="0">
                <a:latin typeface="Comic Sans MS" panose="030F0702030302020204" pitchFamily="66" charset="0"/>
              </a:rPr>
              <a:t> </a:t>
            </a:r>
            <a:r>
              <a:rPr lang="ru-RU" altLang="ru-RU" sz="2000" dirty="0" err="1">
                <a:latin typeface="Comic Sans MS" panose="030F0702030302020204" pitchFamily="66" charset="0"/>
              </a:rPr>
              <a:t>of</a:t>
            </a:r>
            <a:r>
              <a:rPr lang="ru-RU" altLang="ru-RU" sz="2000" dirty="0">
                <a:latin typeface="Comic Sans MS" panose="030F0702030302020204" pitchFamily="66" charset="0"/>
              </a:rPr>
              <a:t> </a:t>
            </a:r>
            <a:r>
              <a:rPr lang="ru-RU" altLang="ru-RU" sz="2000" dirty="0" err="1">
                <a:latin typeface="Comic Sans MS" panose="030F0702030302020204" pitchFamily="66" charset="0"/>
              </a:rPr>
              <a:t>the</a:t>
            </a:r>
            <a:r>
              <a:rPr lang="ru-RU" altLang="ru-RU" sz="2000" dirty="0">
                <a:latin typeface="Comic Sans MS" panose="030F0702030302020204" pitchFamily="66" charset="0"/>
              </a:rPr>
              <a:t> IODE ODP</a:t>
            </a:r>
          </a:p>
          <a:p>
            <a:pPr marL="354013" indent="-354013">
              <a:lnSpc>
                <a:spcPct val="80000"/>
              </a:lnSpc>
              <a:spcBef>
                <a:spcPct val="60000"/>
              </a:spcBef>
              <a:buClr>
                <a:srgbClr val="0070C0"/>
              </a:buClr>
              <a:buSzPct val="130000"/>
              <a:buFont typeface="Wingdings" panose="05000000000000000000" pitchFamily="2" charset="2"/>
              <a:buChar char="§"/>
            </a:pPr>
            <a:r>
              <a:rPr lang="ru-RU" altLang="ru-RU" sz="2000" dirty="0" err="1">
                <a:latin typeface="Comic Sans MS" panose="030F0702030302020204" pitchFamily="66" charset="0"/>
              </a:rPr>
              <a:t>assist</a:t>
            </a:r>
            <a:r>
              <a:rPr lang="ru-RU" altLang="ru-RU" sz="2000" dirty="0">
                <a:latin typeface="Comic Sans MS" panose="030F0702030302020204" pitchFamily="66" charset="0"/>
              </a:rPr>
              <a:t> </a:t>
            </a:r>
            <a:r>
              <a:rPr lang="ru-RU" altLang="ru-RU" sz="2000" dirty="0" err="1">
                <a:latin typeface="Comic Sans MS" panose="030F0702030302020204" pitchFamily="66" charset="0"/>
              </a:rPr>
              <a:t>lODE</a:t>
            </a:r>
            <a:r>
              <a:rPr lang="ru-RU" altLang="ru-RU" sz="2000" dirty="0">
                <a:latin typeface="Comic Sans MS" panose="030F0702030302020204" pitchFamily="66" charset="0"/>
              </a:rPr>
              <a:t> </a:t>
            </a:r>
            <a:r>
              <a:rPr lang="ru-RU" altLang="ru-RU" sz="2000" dirty="0" err="1">
                <a:latin typeface="Comic Sans MS" panose="030F0702030302020204" pitchFamily="66" charset="0"/>
              </a:rPr>
              <a:t>NODCs</a:t>
            </a:r>
            <a:r>
              <a:rPr lang="ru-RU" altLang="ru-RU" sz="2000" dirty="0">
                <a:latin typeface="Comic Sans MS" panose="030F0702030302020204" pitchFamily="66" charset="0"/>
              </a:rPr>
              <a:t> </a:t>
            </a:r>
            <a:r>
              <a:rPr lang="ru-RU" altLang="ru-RU" sz="2000" dirty="0" err="1">
                <a:latin typeface="Comic Sans MS" panose="030F0702030302020204" pitchFamily="66" charset="0"/>
              </a:rPr>
              <a:t>and</a:t>
            </a:r>
            <a:r>
              <a:rPr lang="ru-RU" altLang="ru-RU" sz="2000" dirty="0">
                <a:latin typeface="Comic Sans MS" panose="030F0702030302020204" pitchFamily="66" charset="0"/>
              </a:rPr>
              <a:t> </a:t>
            </a:r>
            <a:r>
              <a:rPr lang="ru-RU" altLang="ru-RU" sz="2000" dirty="0" err="1">
                <a:latin typeface="Comic Sans MS" panose="030F0702030302020204" pitchFamily="66" charset="0"/>
              </a:rPr>
              <a:t>other</a:t>
            </a:r>
            <a:r>
              <a:rPr lang="ru-RU" altLang="ru-RU" sz="2000" dirty="0">
                <a:latin typeface="Comic Sans MS" panose="030F0702030302020204" pitchFamily="66" charset="0"/>
              </a:rPr>
              <a:t> </a:t>
            </a:r>
            <a:r>
              <a:rPr lang="en-US" altLang="ru-RU" sz="2000" dirty="0">
                <a:latin typeface="Comic Sans MS" panose="030F0702030302020204" pitchFamily="66" charset="0"/>
              </a:rPr>
              <a:t>ODP </a:t>
            </a:r>
            <a:r>
              <a:rPr lang="ru-RU" altLang="ru-RU" sz="2000" dirty="0" err="1">
                <a:latin typeface="Comic Sans MS" panose="030F0702030302020204" pitchFamily="66" charset="0"/>
              </a:rPr>
              <a:t>nodes</a:t>
            </a:r>
            <a:r>
              <a:rPr lang="ru-RU" altLang="ru-RU" sz="2000" dirty="0">
                <a:latin typeface="Comic Sans MS" panose="030F0702030302020204" pitchFamily="66" charset="0"/>
              </a:rPr>
              <a:t> </a:t>
            </a:r>
            <a:r>
              <a:rPr lang="ru-RU" altLang="ru-RU" sz="2000" dirty="0" err="1">
                <a:latin typeface="Comic Sans MS" panose="030F0702030302020204" pitchFamily="66" charset="0"/>
              </a:rPr>
              <a:t>to</a:t>
            </a:r>
            <a:r>
              <a:rPr lang="ru-RU" altLang="ru-RU" sz="2000" dirty="0">
                <a:latin typeface="Comic Sans MS" panose="030F0702030302020204" pitchFamily="66" charset="0"/>
              </a:rPr>
              <a:t> </a:t>
            </a:r>
            <a:r>
              <a:rPr lang="ru-RU" altLang="ru-RU" sz="2000" dirty="0" err="1">
                <a:latin typeface="Comic Sans MS" panose="030F0702030302020204" pitchFamily="66" charset="0"/>
              </a:rPr>
              <a:t>achieve</a:t>
            </a:r>
            <a:r>
              <a:rPr lang="ru-RU" altLang="ru-RU" sz="2000" dirty="0">
                <a:latin typeface="Comic Sans MS" panose="030F0702030302020204" pitchFamily="66" charset="0"/>
              </a:rPr>
              <a:t> </a:t>
            </a:r>
            <a:r>
              <a:rPr lang="ru-RU" altLang="ru-RU" sz="2000" dirty="0" err="1">
                <a:latin typeface="Comic Sans MS" panose="030F0702030302020204" pitchFamily="66" charset="0"/>
              </a:rPr>
              <a:t>their</a:t>
            </a:r>
            <a:r>
              <a:rPr lang="ru-RU" altLang="ru-RU" sz="2000" dirty="0">
                <a:latin typeface="Comic Sans MS" panose="030F0702030302020204" pitchFamily="66" charset="0"/>
              </a:rPr>
              <a:t> </a:t>
            </a:r>
            <a:r>
              <a:rPr lang="ru-RU" altLang="ru-RU" sz="2000" dirty="0" err="1">
                <a:latin typeface="Comic Sans MS" panose="030F0702030302020204" pitchFamily="66" charset="0"/>
              </a:rPr>
              <a:t>bjectives</a:t>
            </a:r>
            <a:endParaRPr lang="ru-RU" altLang="ru-RU" sz="2000" dirty="0">
              <a:latin typeface="Comic Sans MS" panose="030F0702030302020204" pitchFamily="66" charset="0"/>
            </a:endParaRPr>
          </a:p>
          <a:p>
            <a:pPr marL="354013" indent="-354013">
              <a:lnSpc>
                <a:spcPct val="80000"/>
              </a:lnSpc>
              <a:spcBef>
                <a:spcPct val="60000"/>
              </a:spcBef>
              <a:buClr>
                <a:srgbClr val="0070C0"/>
              </a:buClr>
              <a:buSzPct val="130000"/>
              <a:buFont typeface="Wingdings" panose="05000000000000000000" pitchFamily="2" charset="2"/>
              <a:buChar char="§"/>
            </a:pPr>
            <a:r>
              <a:rPr lang="ru-RU" altLang="ru-RU" sz="2000" dirty="0" err="1">
                <a:latin typeface="Comic Sans MS" panose="030F0702030302020204" pitchFamily="66" charset="0"/>
              </a:rPr>
              <a:t>maintain</a:t>
            </a:r>
            <a:r>
              <a:rPr lang="ru-RU" altLang="ru-RU" sz="2000" dirty="0">
                <a:latin typeface="Comic Sans MS" panose="030F0702030302020204" pitchFamily="66" charset="0"/>
              </a:rPr>
              <a:t> </a:t>
            </a:r>
            <a:r>
              <a:rPr lang="ru-RU" altLang="ru-RU" sz="2000" dirty="0" err="1">
                <a:latin typeface="Comic Sans MS" panose="030F0702030302020204" pitchFamily="66" charset="0"/>
              </a:rPr>
              <a:t>the</a:t>
            </a:r>
            <a:r>
              <a:rPr lang="ru-RU" altLang="ru-RU" sz="2000" dirty="0">
                <a:latin typeface="Comic Sans MS" panose="030F0702030302020204" pitchFamily="66" charset="0"/>
              </a:rPr>
              <a:t> ODP </a:t>
            </a:r>
            <a:r>
              <a:rPr lang="ru-RU" altLang="ru-RU" sz="2000" dirty="0" err="1">
                <a:latin typeface="Comic Sans MS" panose="030F0702030302020204" pitchFamily="66" charset="0"/>
              </a:rPr>
              <a:t>training</a:t>
            </a:r>
            <a:r>
              <a:rPr lang="ru-RU" altLang="ru-RU" sz="2000" dirty="0">
                <a:latin typeface="Comic Sans MS" panose="030F0702030302020204" pitchFamily="66" charset="0"/>
              </a:rPr>
              <a:t> </a:t>
            </a:r>
            <a:r>
              <a:rPr lang="ru-RU" altLang="ru-RU" sz="2000" dirty="0" err="1">
                <a:latin typeface="Comic Sans MS" panose="030F0702030302020204" pitchFamily="66" charset="0"/>
              </a:rPr>
              <a:t>programmes</a:t>
            </a:r>
            <a:endParaRPr lang="en-US" altLang="ru-RU" sz="2000" dirty="0">
              <a:latin typeface="Comic Sans MS" panose="030F0702030302020204" pitchFamily="66" charset="0"/>
            </a:endParaRPr>
          </a:p>
          <a:p>
            <a:pPr marL="354013" indent="-354013">
              <a:lnSpc>
                <a:spcPct val="80000"/>
              </a:lnSpc>
              <a:spcBef>
                <a:spcPct val="60000"/>
              </a:spcBef>
              <a:buClr>
                <a:srgbClr val="0070C0"/>
              </a:buClr>
              <a:buSzPct val="130000"/>
              <a:buFont typeface="Wingdings" panose="05000000000000000000" pitchFamily="2" charset="2"/>
              <a:buChar char="§"/>
            </a:pPr>
            <a:r>
              <a:rPr lang="ru-RU" altLang="ru-RU" sz="2000" dirty="0" err="1">
                <a:latin typeface="Comic Sans MS" panose="030F0702030302020204" pitchFamily="66" charset="0"/>
              </a:rPr>
              <a:t>monitor</a:t>
            </a:r>
            <a:r>
              <a:rPr lang="ru-RU" altLang="ru-RU" sz="2000" dirty="0">
                <a:latin typeface="Comic Sans MS" panose="030F0702030302020204" pitchFamily="66" charset="0"/>
              </a:rPr>
              <a:t> </a:t>
            </a:r>
            <a:r>
              <a:rPr lang="ru-RU" altLang="ru-RU" sz="2000" dirty="0" err="1">
                <a:latin typeface="Comic Sans MS" panose="030F0702030302020204" pitchFamily="66" charset="0"/>
              </a:rPr>
              <a:t>and</a:t>
            </a:r>
            <a:r>
              <a:rPr lang="ru-RU" altLang="ru-RU" sz="2000" dirty="0">
                <a:latin typeface="Comic Sans MS" panose="030F0702030302020204" pitchFamily="66" charset="0"/>
              </a:rPr>
              <a:t> </a:t>
            </a:r>
            <a:r>
              <a:rPr lang="ru-RU" altLang="ru-RU" sz="2000" dirty="0" err="1">
                <a:latin typeface="Comic Sans MS" panose="030F0702030302020204" pitchFamily="66" charset="0"/>
              </a:rPr>
              <a:t>report</a:t>
            </a:r>
            <a:r>
              <a:rPr lang="ru-RU" altLang="ru-RU" sz="2000" dirty="0">
                <a:latin typeface="Comic Sans MS" panose="030F0702030302020204" pitchFamily="66" charset="0"/>
              </a:rPr>
              <a:t> </a:t>
            </a:r>
            <a:r>
              <a:rPr lang="ru-RU" altLang="ru-RU" sz="2000" dirty="0" err="1">
                <a:latin typeface="Comic Sans MS" panose="030F0702030302020204" pitchFamily="66" charset="0"/>
              </a:rPr>
              <a:t>on</a:t>
            </a:r>
            <a:r>
              <a:rPr lang="ru-RU" altLang="ru-RU" sz="2000" dirty="0">
                <a:latin typeface="Comic Sans MS" panose="030F0702030302020204" pitchFamily="66" charset="0"/>
              </a:rPr>
              <a:t> </a:t>
            </a:r>
            <a:r>
              <a:rPr lang="ru-RU" altLang="ru-RU" sz="2000" dirty="0" err="1">
                <a:latin typeface="Comic Sans MS" panose="030F0702030302020204" pitchFamily="66" charset="0"/>
              </a:rPr>
              <a:t>the</a:t>
            </a:r>
            <a:r>
              <a:rPr lang="ru-RU" altLang="ru-RU" sz="2000" dirty="0">
                <a:latin typeface="Comic Sans MS" panose="030F0702030302020204" pitchFamily="66" charset="0"/>
              </a:rPr>
              <a:t> IODE ODP </a:t>
            </a:r>
            <a:r>
              <a:rPr lang="en-US" altLang="ru-RU" sz="2000" dirty="0">
                <a:latin typeface="Comic Sans MS" panose="030F0702030302020204" pitchFamily="66" charset="0"/>
              </a:rPr>
              <a:t>t</a:t>
            </a:r>
            <a:r>
              <a:rPr lang="ru-RU" altLang="ru-RU" sz="2000" dirty="0" err="1">
                <a:latin typeface="Comic Sans MS" panose="030F0702030302020204" pitchFamily="66" charset="0"/>
              </a:rPr>
              <a:t>ools</a:t>
            </a:r>
            <a:r>
              <a:rPr lang="ru-RU" altLang="ru-RU" sz="2000" dirty="0">
                <a:latin typeface="Comic Sans MS" panose="030F0702030302020204" pitchFamily="66" charset="0"/>
              </a:rPr>
              <a:t> </a:t>
            </a:r>
            <a:r>
              <a:rPr lang="ru-RU" altLang="ru-RU" sz="2000" dirty="0" err="1">
                <a:latin typeface="Comic Sans MS" panose="030F0702030302020204" pitchFamily="66" charset="0"/>
              </a:rPr>
              <a:t>used</a:t>
            </a:r>
            <a:r>
              <a:rPr lang="ru-RU" altLang="ru-RU" sz="2000" dirty="0">
                <a:latin typeface="Comic Sans MS" panose="030F0702030302020204" pitchFamily="66" charset="0"/>
              </a:rPr>
              <a:t> </a:t>
            </a:r>
            <a:r>
              <a:rPr lang="ru-RU" altLang="ru-RU" sz="2000" dirty="0" err="1">
                <a:latin typeface="Comic Sans MS" panose="030F0702030302020204" pitchFamily="66" charset="0"/>
              </a:rPr>
              <a:t>by</a:t>
            </a:r>
            <a:r>
              <a:rPr lang="ru-RU" altLang="ru-RU" sz="2000" dirty="0">
                <a:latin typeface="Comic Sans MS" panose="030F0702030302020204" pitchFamily="66" charset="0"/>
              </a:rPr>
              <a:t> </a:t>
            </a:r>
            <a:r>
              <a:rPr lang="en-US" altLang="ru-RU" sz="2000" dirty="0">
                <a:latin typeface="Comic Sans MS" panose="030F0702030302020204" pitchFamily="66" charset="0"/>
              </a:rPr>
              <a:t>the O</a:t>
            </a:r>
            <a:r>
              <a:rPr lang="ru-RU" altLang="ru-RU" sz="2000" dirty="0">
                <a:latin typeface="Comic Sans MS" panose="030F0702030302020204" pitchFamily="66" charset="0"/>
              </a:rPr>
              <a:t>DP </a:t>
            </a:r>
            <a:r>
              <a:rPr lang="ru-RU" altLang="ru-RU" sz="2000" dirty="0" err="1">
                <a:latin typeface="Comic Sans MS" panose="030F0702030302020204" pitchFamily="66" charset="0"/>
              </a:rPr>
              <a:t>nodes</a:t>
            </a:r>
            <a:endParaRPr lang="ru-RU" altLang="ru-RU" sz="2000" dirty="0">
              <a:latin typeface="Comic Sans MS" panose="030F0702030302020204" pitchFamily="66" charset="0"/>
            </a:endParaRPr>
          </a:p>
          <a:p>
            <a:pPr marL="354013" indent="-354013">
              <a:lnSpc>
                <a:spcPct val="80000"/>
              </a:lnSpc>
              <a:spcBef>
                <a:spcPct val="60000"/>
              </a:spcBef>
              <a:buClr>
                <a:schemeClr val="accent2"/>
              </a:buClr>
              <a:buSzPct val="130000"/>
              <a:buFont typeface="Wingdings" panose="05000000000000000000" pitchFamily="2" charset="2"/>
              <a:buChar char="§"/>
            </a:pPr>
            <a:endParaRPr lang="ru-RU" altLang="ru-RU" sz="1600" dirty="0">
              <a:latin typeface="Comic Sans MS" panose="030F0702030302020204" pitchFamily="66" charset="0"/>
            </a:endParaRPr>
          </a:p>
        </p:txBody>
      </p:sp>
      <p:pic>
        <p:nvPicPr>
          <p:cNvPr id="509955" name="Picture 3" descr="head_img_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873125"/>
          </a:xfrm>
          <a:prstGeom prst="rect">
            <a:avLst/>
          </a:prstGeom>
          <a:noFill/>
          <a:extLst>
            <a:ext uri="{909E8E84-426E-40DD-AFC4-6F175D3DCCD1}">
              <a14:hiddenFill xmlns:a14="http://schemas.microsoft.com/office/drawing/2010/main">
                <a:solidFill>
                  <a:srgbClr val="FFFFFF"/>
                </a:solidFill>
              </a14:hiddenFill>
            </a:ext>
          </a:extLst>
        </p:spPr>
      </p:pic>
      <p:sp>
        <p:nvSpPr>
          <p:cNvPr id="509956" name="Rectangle 4"/>
          <p:cNvSpPr>
            <a:spLocks noChangeArrowheads="1"/>
          </p:cNvSpPr>
          <p:nvPr/>
        </p:nvSpPr>
        <p:spPr bwMode="auto">
          <a:xfrm>
            <a:off x="1524000" y="152401"/>
            <a:ext cx="882173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ru-RU" sz="4000">
                <a:solidFill>
                  <a:schemeClr val="bg1"/>
                </a:solidFill>
                <a:latin typeface="Comic Sans MS" panose="030F0702030302020204" pitchFamily="66" charset="0"/>
              </a:rPr>
              <a:t>Partnership Centre implementation</a:t>
            </a:r>
            <a:r>
              <a:rPr lang="en-US" altLang="ru-RU"/>
              <a:t> </a:t>
            </a:r>
            <a:endParaRPr lang="ru-RU" altLang="ru-RU" sz="2800" b="1">
              <a:solidFill>
                <a:schemeClr val="bg1"/>
              </a:solidFill>
              <a:effectLst>
                <a:outerShdw blurRad="38100" dist="38100" dir="2700000" algn="tl">
                  <a:srgbClr val="C0C0C0"/>
                </a:outerShdw>
              </a:effectLst>
            </a:endParaRPr>
          </a:p>
        </p:txBody>
      </p:sp>
      <p:grpSp>
        <p:nvGrpSpPr>
          <p:cNvPr id="509957" name="Group 5"/>
          <p:cNvGrpSpPr>
            <a:grpSpLocks/>
          </p:cNvGrpSpPr>
          <p:nvPr/>
        </p:nvGrpSpPr>
        <p:grpSpPr bwMode="auto">
          <a:xfrm>
            <a:off x="5340350" y="944564"/>
            <a:ext cx="5327650" cy="3455987"/>
            <a:chOff x="1701" y="3298"/>
            <a:chExt cx="5470" cy="3366"/>
          </a:xfrm>
        </p:grpSpPr>
        <p:pic>
          <p:nvPicPr>
            <p:cNvPr id="50995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3" y="5324"/>
              <a:ext cx="4680" cy="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9959" name="Picture 7"/>
            <p:cNvPicPr>
              <a:picLocks noChangeAspect="1" noChangeArrowheads="1"/>
            </p:cNvPicPr>
            <p:nvPr/>
          </p:nvPicPr>
          <p:blipFill>
            <a:blip r:embed="rId5">
              <a:extLst>
                <a:ext uri="{28A0092B-C50C-407E-A947-70E740481C1C}">
                  <a14:useLocalDpi xmlns:a14="http://schemas.microsoft.com/office/drawing/2010/main" val="0"/>
                </a:ext>
              </a:extLst>
            </a:blip>
            <a:srcRect t="36385" b="18378"/>
            <a:stretch>
              <a:fillRect/>
            </a:stretch>
          </p:blipFill>
          <p:spPr bwMode="auto">
            <a:xfrm>
              <a:off x="1701" y="3298"/>
              <a:ext cx="5470" cy="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9960" name="Rectangle 8"/>
          <p:cNvSpPr>
            <a:spLocks noChangeArrowheads="1"/>
          </p:cNvSpPr>
          <p:nvPr/>
        </p:nvSpPr>
        <p:spPr bwMode="auto">
          <a:xfrm>
            <a:off x="1524001" y="4437064"/>
            <a:ext cx="9001125" cy="1836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4013" indent="-354013">
              <a:spcBef>
                <a:spcPct val="20000"/>
              </a:spcBef>
              <a:buChar char="•"/>
              <a:defRPr sz="3200">
                <a:solidFill>
                  <a:schemeClr val="tx1"/>
                </a:solidFill>
                <a:latin typeface="Arial" panose="020B0604020202020204" pitchFamily="34" charset="0"/>
              </a:defRPr>
            </a:lvl1pPr>
            <a:lvl2pPr marL="1385888" indent="-577850">
              <a:spcBef>
                <a:spcPct val="20000"/>
              </a:spcBef>
              <a:buChar char="–"/>
              <a:defRPr sz="2800">
                <a:solidFill>
                  <a:schemeClr val="tx1"/>
                </a:solidFill>
                <a:latin typeface="Arial" panose="020B0604020202020204" pitchFamily="34" charset="0"/>
              </a:defRPr>
            </a:lvl2pPr>
            <a:lvl3pPr marL="2060575" indent="-495300">
              <a:spcBef>
                <a:spcPct val="20000"/>
              </a:spcBef>
              <a:buChar char="•"/>
              <a:defRPr sz="2400">
                <a:solidFill>
                  <a:schemeClr val="tx1"/>
                </a:solidFill>
                <a:latin typeface="Arial" panose="020B0604020202020204" pitchFamily="34" charset="0"/>
              </a:defRPr>
            </a:lvl3pPr>
            <a:lvl4pPr marL="2652713" indent="-412750">
              <a:spcBef>
                <a:spcPct val="20000"/>
              </a:spcBef>
              <a:buChar char="–"/>
              <a:defRPr sz="2000">
                <a:solidFill>
                  <a:schemeClr val="tx1"/>
                </a:solidFill>
                <a:latin typeface="Arial" panose="020B0604020202020204" pitchFamily="34" charset="0"/>
              </a:defRPr>
            </a:lvl4pPr>
            <a:lvl5pPr marL="3244850" indent="-412750">
              <a:spcBef>
                <a:spcPct val="20000"/>
              </a:spcBef>
              <a:buChar char="»"/>
              <a:defRPr sz="2000">
                <a:solidFill>
                  <a:schemeClr val="tx1"/>
                </a:solidFill>
                <a:latin typeface="Arial" panose="020B0604020202020204" pitchFamily="34" charset="0"/>
              </a:defRPr>
            </a:lvl5pPr>
            <a:lvl6pPr marL="3702050" indent="-412750" fontAlgn="base">
              <a:spcBef>
                <a:spcPct val="20000"/>
              </a:spcBef>
              <a:spcAft>
                <a:spcPct val="0"/>
              </a:spcAft>
              <a:buChar char="»"/>
              <a:defRPr sz="2000">
                <a:solidFill>
                  <a:schemeClr val="tx1"/>
                </a:solidFill>
                <a:latin typeface="Arial" panose="020B0604020202020204" pitchFamily="34" charset="0"/>
              </a:defRPr>
            </a:lvl6pPr>
            <a:lvl7pPr marL="4159250" indent="-412750" fontAlgn="base">
              <a:spcBef>
                <a:spcPct val="20000"/>
              </a:spcBef>
              <a:spcAft>
                <a:spcPct val="0"/>
              </a:spcAft>
              <a:buChar char="»"/>
              <a:defRPr sz="2000">
                <a:solidFill>
                  <a:schemeClr val="tx1"/>
                </a:solidFill>
                <a:latin typeface="Arial" panose="020B0604020202020204" pitchFamily="34" charset="0"/>
              </a:defRPr>
            </a:lvl7pPr>
            <a:lvl8pPr marL="4616450" indent="-412750" fontAlgn="base">
              <a:spcBef>
                <a:spcPct val="20000"/>
              </a:spcBef>
              <a:spcAft>
                <a:spcPct val="0"/>
              </a:spcAft>
              <a:buChar char="»"/>
              <a:defRPr sz="2000">
                <a:solidFill>
                  <a:schemeClr val="tx1"/>
                </a:solidFill>
                <a:latin typeface="Arial" panose="020B0604020202020204" pitchFamily="34" charset="0"/>
              </a:defRPr>
            </a:lvl8pPr>
            <a:lvl9pPr marL="5073650" indent="-41275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60000"/>
              </a:spcBef>
              <a:buClr>
                <a:srgbClr val="0070C0"/>
              </a:buClr>
              <a:buSzPct val="130000"/>
              <a:buFont typeface="Wingdings" panose="05000000000000000000" pitchFamily="2" charset="2"/>
              <a:buChar char="§"/>
            </a:pPr>
            <a:r>
              <a:rPr lang="ru-RU" altLang="ru-RU" sz="2000" dirty="0" err="1">
                <a:latin typeface="Comic Sans MS" panose="030F0702030302020204" pitchFamily="66" charset="0"/>
              </a:rPr>
              <a:t>provide</a:t>
            </a:r>
            <a:r>
              <a:rPr lang="ru-RU" altLang="ru-RU" sz="2000" dirty="0">
                <a:latin typeface="Comic Sans MS" panose="030F0702030302020204" pitchFamily="66" charset="0"/>
              </a:rPr>
              <a:t> </a:t>
            </a:r>
            <a:r>
              <a:rPr lang="ru-RU" altLang="ru-RU" sz="2000" dirty="0" err="1">
                <a:latin typeface="Comic Sans MS" panose="030F0702030302020204" pitchFamily="66" charset="0"/>
              </a:rPr>
              <a:t>an</a:t>
            </a:r>
            <a:r>
              <a:rPr lang="ru-RU" altLang="ru-RU" sz="2000" dirty="0">
                <a:latin typeface="Comic Sans MS" panose="030F0702030302020204" pitchFamily="66" charset="0"/>
              </a:rPr>
              <a:t> </a:t>
            </a:r>
            <a:r>
              <a:rPr lang="ru-RU" altLang="ru-RU" sz="2000" dirty="0" err="1">
                <a:latin typeface="Comic Sans MS" panose="030F0702030302020204" pitchFamily="66" charset="0"/>
              </a:rPr>
              <a:t>infrastructure</a:t>
            </a:r>
            <a:r>
              <a:rPr lang="ru-RU" altLang="ru-RU" sz="2000" dirty="0">
                <a:latin typeface="Comic Sans MS" panose="030F0702030302020204" pitchFamily="66" charset="0"/>
              </a:rPr>
              <a:t> </a:t>
            </a:r>
            <a:r>
              <a:rPr lang="ru-RU" altLang="ru-RU" sz="2000" dirty="0" err="1">
                <a:latin typeface="Comic Sans MS" panose="030F0702030302020204" pitchFamily="66" charset="0"/>
              </a:rPr>
              <a:t>to</a:t>
            </a:r>
            <a:r>
              <a:rPr lang="ru-RU" altLang="ru-RU" sz="2000" dirty="0">
                <a:latin typeface="Comic Sans MS" panose="030F0702030302020204" pitchFamily="66" charset="0"/>
              </a:rPr>
              <a:t> </a:t>
            </a:r>
            <a:r>
              <a:rPr lang="ru-RU" altLang="ru-RU" sz="2000" dirty="0" err="1">
                <a:latin typeface="Comic Sans MS" panose="030F0702030302020204" pitchFamily="66" charset="0"/>
              </a:rPr>
              <a:t>develop</a:t>
            </a:r>
            <a:r>
              <a:rPr lang="ru-RU" altLang="ru-RU" sz="2000" dirty="0">
                <a:latin typeface="Comic Sans MS" panose="030F0702030302020204" pitchFamily="66" charset="0"/>
              </a:rPr>
              <a:t> </a:t>
            </a:r>
            <a:r>
              <a:rPr lang="ru-RU" altLang="ru-RU" sz="2000" dirty="0" err="1">
                <a:latin typeface="Comic Sans MS" panose="030F0702030302020204" pitchFamily="66" charset="0"/>
              </a:rPr>
              <a:t>and</a:t>
            </a:r>
            <a:r>
              <a:rPr lang="ru-RU" altLang="ru-RU" sz="2000" dirty="0">
                <a:latin typeface="Comic Sans MS" panose="030F0702030302020204" pitchFamily="66" charset="0"/>
              </a:rPr>
              <a:t> </a:t>
            </a:r>
            <a:r>
              <a:rPr lang="ru-RU" altLang="ru-RU" sz="2000" dirty="0" err="1">
                <a:latin typeface="Comic Sans MS" panose="030F0702030302020204" pitchFamily="66" charset="0"/>
              </a:rPr>
              <a:t>test</a:t>
            </a:r>
            <a:r>
              <a:rPr lang="ru-RU" altLang="ru-RU" sz="2000" dirty="0">
                <a:latin typeface="Comic Sans MS" panose="030F0702030302020204" pitchFamily="66" charset="0"/>
              </a:rPr>
              <a:t> </a:t>
            </a:r>
            <a:r>
              <a:rPr lang="ru-RU" altLang="ru-RU" sz="2000" dirty="0" err="1">
                <a:latin typeface="Comic Sans MS" panose="030F0702030302020204" pitchFamily="66" charset="0"/>
              </a:rPr>
              <a:t>the</a:t>
            </a:r>
            <a:r>
              <a:rPr lang="ru-RU" altLang="ru-RU" sz="2000" dirty="0">
                <a:latin typeface="Comic Sans MS" panose="030F0702030302020204" pitchFamily="66" charset="0"/>
              </a:rPr>
              <a:t> </a:t>
            </a:r>
            <a:r>
              <a:rPr lang="ru-RU" altLang="ru-RU" sz="2000" dirty="0" err="1">
                <a:latin typeface="Comic Sans MS" panose="030F0702030302020204" pitchFamily="66" charset="0"/>
              </a:rPr>
              <a:t>web-based</a:t>
            </a:r>
            <a:r>
              <a:rPr lang="ru-RU" altLang="ru-RU" sz="2000" dirty="0">
                <a:latin typeface="Comic Sans MS" panose="030F0702030302020204" pitchFamily="66" charset="0"/>
              </a:rPr>
              <a:t> </a:t>
            </a:r>
            <a:r>
              <a:rPr lang="ru-RU" altLang="ru-RU" sz="2000" dirty="0" err="1">
                <a:latin typeface="Comic Sans MS" panose="030F0702030302020204" pitchFamily="66" charset="0"/>
              </a:rPr>
              <a:t>technologies</a:t>
            </a:r>
            <a:r>
              <a:rPr lang="ru-RU" altLang="ru-RU" sz="2000" dirty="0">
                <a:latin typeface="Comic Sans MS" panose="030F0702030302020204" pitchFamily="66" charset="0"/>
              </a:rPr>
              <a:t> </a:t>
            </a:r>
            <a:r>
              <a:rPr lang="ru-RU" altLang="ru-RU" sz="2000" dirty="0" err="1">
                <a:latin typeface="Comic Sans MS" panose="030F0702030302020204" pitchFamily="66" charset="0"/>
              </a:rPr>
              <a:t>and</a:t>
            </a:r>
            <a:r>
              <a:rPr lang="ru-RU" altLang="ru-RU" sz="2000" dirty="0">
                <a:latin typeface="Comic Sans MS" panose="030F0702030302020204" pitchFamily="66" charset="0"/>
              </a:rPr>
              <a:t> </a:t>
            </a:r>
            <a:r>
              <a:rPr lang="ru-RU" altLang="ru-RU" sz="2000" dirty="0" err="1">
                <a:latin typeface="Comic Sans MS" panose="030F0702030302020204" pitchFamily="66" charset="0"/>
              </a:rPr>
              <a:t>tools</a:t>
            </a:r>
            <a:r>
              <a:rPr lang="en-US" altLang="ru-RU" sz="2000" dirty="0">
                <a:latin typeface="Comic Sans MS" panose="030F0702030302020204" pitchFamily="66" charset="0"/>
              </a:rPr>
              <a:t>, </a:t>
            </a:r>
            <a:r>
              <a:rPr lang="ru-RU" altLang="ru-RU" sz="2000" dirty="0" err="1">
                <a:latin typeface="Comic Sans MS" panose="030F0702030302020204" pitchFamily="66" charset="0"/>
              </a:rPr>
              <a:t>generate</a:t>
            </a:r>
            <a:r>
              <a:rPr lang="ru-RU" altLang="ru-RU" sz="2000" dirty="0">
                <a:latin typeface="Comic Sans MS" panose="030F0702030302020204" pitchFamily="66" charset="0"/>
              </a:rPr>
              <a:t> </a:t>
            </a:r>
            <a:r>
              <a:rPr lang="ru-RU" altLang="ru-RU" sz="2000" dirty="0" err="1">
                <a:latin typeface="Comic Sans MS" panose="030F0702030302020204" pitchFamily="66" charset="0"/>
              </a:rPr>
              <a:t>new</a:t>
            </a:r>
            <a:r>
              <a:rPr lang="ru-RU" altLang="ru-RU" sz="2000" dirty="0">
                <a:latin typeface="Comic Sans MS" panose="030F0702030302020204" pitchFamily="66" charset="0"/>
              </a:rPr>
              <a:t> </a:t>
            </a:r>
            <a:r>
              <a:rPr lang="ru-RU" altLang="ru-RU" sz="2000" dirty="0" err="1">
                <a:latin typeface="Comic Sans MS" panose="030F0702030302020204" pitchFamily="66" charset="0"/>
              </a:rPr>
              <a:t>ideas</a:t>
            </a:r>
            <a:r>
              <a:rPr lang="ru-RU" altLang="ru-RU" sz="2000" dirty="0">
                <a:latin typeface="Comic Sans MS" panose="030F0702030302020204" pitchFamily="66" charset="0"/>
              </a:rPr>
              <a:t> </a:t>
            </a:r>
            <a:r>
              <a:rPr lang="ru-RU" altLang="ru-RU" sz="2000" dirty="0" err="1">
                <a:latin typeface="Comic Sans MS" panose="030F0702030302020204" pitchFamily="66" charset="0"/>
              </a:rPr>
              <a:t>and</a:t>
            </a:r>
            <a:r>
              <a:rPr lang="ru-RU" altLang="ru-RU" sz="2000" dirty="0">
                <a:latin typeface="Comic Sans MS" panose="030F0702030302020204" pitchFamily="66" charset="0"/>
              </a:rPr>
              <a:t> </a:t>
            </a:r>
            <a:r>
              <a:rPr lang="ru-RU" altLang="ru-RU" sz="2000" dirty="0" err="1">
                <a:latin typeface="Comic Sans MS" panose="030F0702030302020204" pitchFamily="66" charset="0"/>
              </a:rPr>
              <a:t>perspectives</a:t>
            </a:r>
            <a:r>
              <a:rPr lang="ru-RU" altLang="ru-RU" sz="2000" dirty="0">
                <a:latin typeface="Comic Sans MS" panose="030F0702030302020204" pitchFamily="66" charset="0"/>
              </a:rPr>
              <a:t> </a:t>
            </a:r>
            <a:r>
              <a:rPr lang="ru-RU" altLang="ru-RU" sz="2000" dirty="0" err="1">
                <a:latin typeface="Comic Sans MS" panose="030F0702030302020204" pitchFamily="66" charset="0"/>
              </a:rPr>
              <a:t>of</a:t>
            </a:r>
            <a:r>
              <a:rPr lang="ru-RU" altLang="ru-RU" sz="2000" dirty="0">
                <a:latin typeface="Comic Sans MS" panose="030F0702030302020204" pitchFamily="66" charset="0"/>
              </a:rPr>
              <a:t> </a:t>
            </a:r>
            <a:r>
              <a:rPr lang="ru-RU" altLang="ru-RU" sz="2000" dirty="0" err="1">
                <a:latin typeface="Comic Sans MS" panose="030F0702030302020204" pitchFamily="66" charset="0"/>
              </a:rPr>
              <a:t>the</a:t>
            </a:r>
            <a:r>
              <a:rPr lang="ru-RU" altLang="ru-RU" sz="2000" dirty="0">
                <a:latin typeface="Comic Sans MS" panose="030F0702030302020204" pitchFamily="66" charset="0"/>
              </a:rPr>
              <a:t> ODP</a:t>
            </a:r>
          </a:p>
          <a:p>
            <a:pPr>
              <a:lnSpc>
                <a:spcPct val="80000"/>
              </a:lnSpc>
              <a:spcBef>
                <a:spcPct val="60000"/>
              </a:spcBef>
              <a:buClr>
                <a:srgbClr val="0070C0"/>
              </a:buClr>
              <a:buSzPct val="130000"/>
              <a:buFont typeface="Wingdings" panose="05000000000000000000" pitchFamily="2" charset="2"/>
              <a:buChar char="§"/>
            </a:pPr>
            <a:r>
              <a:rPr lang="ru-RU" altLang="ru-RU" sz="2000" dirty="0" err="1">
                <a:latin typeface="Comic Sans MS" panose="030F0702030302020204" pitchFamily="66" charset="0"/>
              </a:rPr>
              <a:t>promote</a:t>
            </a:r>
            <a:r>
              <a:rPr lang="ru-RU" altLang="ru-RU" sz="2000" dirty="0">
                <a:latin typeface="Comic Sans MS" panose="030F0702030302020204" pitchFamily="66" charset="0"/>
              </a:rPr>
              <a:t> </a:t>
            </a:r>
            <a:r>
              <a:rPr lang="ru-RU" altLang="ru-RU" sz="2000" dirty="0" err="1">
                <a:latin typeface="Comic Sans MS" panose="030F0702030302020204" pitchFamily="66" charset="0"/>
              </a:rPr>
              <a:t>collaboration</a:t>
            </a:r>
            <a:r>
              <a:rPr lang="ru-RU" altLang="ru-RU" sz="2000" dirty="0">
                <a:latin typeface="Comic Sans MS" panose="030F0702030302020204" pitchFamily="66" charset="0"/>
              </a:rPr>
              <a:t> </a:t>
            </a:r>
            <a:r>
              <a:rPr lang="ru-RU" altLang="ru-RU" sz="2000" dirty="0" err="1">
                <a:latin typeface="Comic Sans MS" panose="030F0702030302020204" pitchFamily="66" charset="0"/>
              </a:rPr>
              <a:t>between</a:t>
            </a:r>
            <a:r>
              <a:rPr lang="ru-RU" altLang="ru-RU" sz="2000" dirty="0">
                <a:latin typeface="Comic Sans MS" panose="030F0702030302020204" pitchFamily="66" charset="0"/>
              </a:rPr>
              <a:t> </a:t>
            </a:r>
            <a:r>
              <a:rPr lang="en-US" altLang="ru-RU" sz="2000" dirty="0">
                <a:latin typeface="Comic Sans MS" panose="030F0702030302020204" pitchFamily="66" charset="0"/>
              </a:rPr>
              <a:t>relevant </a:t>
            </a:r>
            <a:r>
              <a:rPr lang="ru-RU" altLang="ru-RU" sz="2000" dirty="0" err="1">
                <a:latin typeface="Comic Sans MS" panose="030F0702030302020204" pitchFamily="66" charset="0"/>
              </a:rPr>
              <a:t>expert</a:t>
            </a:r>
            <a:r>
              <a:rPr lang="en-US" altLang="ru-RU" sz="2000" dirty="0">
                <a:latin typeface="Comic Sans MS" panose="030F0702030302020204" pitchFamily="66" charset="0"/>
              </a:rPr>
              <a:t>s in </a:t>
            </a:r>
            <a:r>
              <a:rPr lang="ru-RU" altLang="ru-RU" sz="2000" dirty="0">
                <a:latin typeface="Comic Sans MS" panose="030F0702030302020204" pitchFamily="66" charset="0"/>
              </a:rPr>
              <a:t>IOC </a:t>
            </a:r>
            <a:r>
              <a:rPr lang="ru-RU" altLang="ru-RU" sz="2000" dirty="0" err="1">
                <a:latin typeface="Comic Sans MS" panose="030F0702030302020204" pitchFamily="66" charset="0"/>
              </a:rPr>
              <a:t>programmes</a:t>
            </a:r>
            <a:r>
              <a:rPr lang="ru-RU" altLang="ru-RU" sz="2000" dirty="0">
                <a:latin typeface="Comic Sans MS" panose="030F0702030302020204" pitchFamily="66" charset="0"/>
              </a:rPr>
              <a:t> </a:t>
            </a:r>
            <a:r>
              <a:rPr lang="ru-RU" altLang="ru-RU" sz="2000" dirty="0" err="1">
                <a:latin typeface="Comic Sans MS" panose="030F0702030302020204" pitchFamily="66" charset="0"/>
              </a:rPr>
              <a:t>and</a:t>
            </a:r>
            <a:r>
              <a:rPr lang="ru-RU" altLang="ru-RU" sz="2000" dirty="0">
                <a:latin typeface="Comic Sans MS" panose="030F0702030302020204" pitchFamily="66" charset="0"/>
              </a:rPr>
              <a:t> </a:t>
            </a:r>
            <a:r>
              <a:rPr lang="ru-RU" altLang="ru-RU" sz="2000" dirty="0" err="1">
                <a:latin typeface="Comic Sans MS" panose="030F0702030302020204" pitchFamily="66" charset="0"/>
              </a:rPr>
              <a:t>projects</a:t>
            </a:r>
            <a:r>
              <a:rPr lang="ru-RU" altLang="ru-RU" sz="2000" dirty="0">
                <a:latin typeface="Comic Sans MS" panose="030F0702030302020204" pitchFamily="66" charset="0"/>
              </a:rPr>
              <a:t>, </a:t>
            </a:r>
            <a:r>
              <a:rPr lang="ru-RU" altLang="ru-RU" sz="2000" dirty="0" err="1">
                <a:latin typeface="Comic Sans MS" panose="030F0702030302020204" pitchFamily="66" charset="0"/>
              </a:rPr>
              <a:t>other</a:t>
            </a:r>
            <a:r>
              <a:rPr lang="ru-RU" altLang="ru-RU" sz="2000" dirty="0">
                <a:latin typeface="Comic Sans MS" panose="030F0702030302020204" pitchFamily="66" charset="0"/>
              </a:rPr>
              <a:t> </a:t>
            </a:r>
            <a:r>
              <a:rPr lang="ru-RU" altLang="ru-RU" sz="2000" dirty="0" err="1">
                <a:latin typeface="Comic Sans MS" panose="030F0702030302020204" pitchFamily="66" charset="0"/>
              </a:rPr>
              <a:t>organisations</a:t>
            </a:r>
            <a:r>
              <a:rPr lang="ru-RU" altLang="ru-RU" sz="2000" dirty="0">
                <a:latin typeface="Comic Sans MS" panose="030F0702030302020204" pitchFamily="66" charset="0"/>
              </a:rPr>
              <a:t> </a:t>
            </a:r>
            <a:r>
              <a:rPr lang="ru-RU" altLang="ru-RU" sz="2000" dirty="0" err="1">
                <a:latin typeface="Comic Sans MS" panose="030F0702030302020204" pitchFamily="66" charset="0"/>
              </a:rPr>
              <a:t>and</a:t>
            </a:r>
            <a:r>
              <a:rPr lang="ru-RU" altLang="ru-RU" sz="2000" dirty="0">
                <a:latin typeface="Comic Sans MS" panose="030F0702030302020204" pitchFamily="66" charset="0"/>
              </a:rPr>
              <a:t> </a:t>
            </a:r>
            <a:r>
              <a:rPr lang="ru-RU" altLang="ru-RU" sz="2000" dirty="0" err="1">
                <a:latin typeface="Comic Sans MS" panose="030F0702030302020204" pitchFamily="66" charset="0"/>
              </a:rPr>
              <a:t>systems</a:t>
            </a:r>
            <a:r>
              <a:rPr lang="ru-RU" altLang="ru-RU" sz="2000" dirty="0">
                <a:latin typeface="Comic Sans MS" panose="030F0702030302020204" pitchFamily="66" charset="0"/>
              </a:rPr>
              <a:t> (</a:t>
            </a:r>
            <a:r>
              <a:rPr lang="ru-RU" altLang="ru-RU" sz="2000" dirty="0" err="1">
                <a:latin typeface="Comic Sans MS" panose="030F0702030302020204" pitchFamily="66" charset="0"/>
              </a:rPr>
              <a:t>e.g</a:t>
            </a:r>
            <a:r>
              <a:rPr lang="ru-RU" altLang="ru-RU" sz="2000" dirty="0">
                <a:latin typeface="Comic Sans MS" panose="030F0702030302020204" pitchFamily="66" charset="0"/>
              </a:rPr>
              <a:t>. OBIS, WIS, GEOSS).</a:t>
            </a:r>
          </a:p>
        </p:txBody>
      </p:sp>
    </p:spTree>
    <p:extLst>
      <p:ext uri="{BB962C8B-B14F-4D97-AF65-F5344CB8AC3E}">
        <p14:creationId xmlns:p14="http://schemas.microsoft.com/office/powerpoint/2010/main" val="19858649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3575" y="410719"/>
            <a:ext cx="11450087" cy="5509200"/>
          </a:xfrm>
          <a:prstGeom prst="rect">
            <a:avLst/>
          </a:prstGeom>
          <a:noFill/>
        </p:spPr>
        <p:txBody>
          <a:bodyPr wrap="square" rtlCol="0">
            <a:spAutoFit/>
          </a:bodyPr>
          <a:lstStyle/>
          <a:p>
            <a:pPr algn="ctr"/>
            <a:endParaRPr lang="en-US" sz="3200" b="1" dirty="0">
              <a:latin typeface="+mj-lt"/>
            </a:endParaRPr>
          </a:p>
          <a:p>
            <a:pPr algn="ctr"/>
            <a:endParaRPr lang="en-US" sz="3200" b="1" dirty="0">
              <a:latin typeface="+mj-lt"/>
            </a:endParaRPr>
          </a:p>
          <a:p>
            <a:pPr indent="1074738"/>
            <a:r>
              <a:rPr lang="en-US" sz="3200" dirty="0">
                <a:latin typeface="Comic Sans MS" panose="030F0702030302020204" pitchFamily="66" charset="0"/>
              </a:rPr>
              <a:t>IODE projects: </a:t>
            </a:r>
          </a:p>
          <a:p>
            <a:pPr indent="1074738"/>
            <a:r>
              <a:rPr lang="en-US" sz="3200" dirty="0">
                <a:latin typeface="Comic Sans MS" panose="030F0702030302020204" pitchFamily="66" charset="0"/>
              </a:rPr>
              <a:t>	Ocean Data Portal </a:t>
            </a:r>
          </a:p>
          <a:p>
            <a:pPr indent="1074738"/>
            <a:r>
              <a:rPr lang="en-US" sz="3200" dirty="0">
                <a:latin typeface="Comic Sans MS" panose="030F0702030302020204" pitchFamily="66" charset="0"/>
              </a:rPr>
              <a:t>	</a:t>
            </a:r>
            <a:r>
              <a:rPr lang="en-US" sz="3200" dirty="0">
                <a:solidFill>
                  <a:srgbClr val="C00000"/>
                </a:solidFill>
                <a:latin typeface="Comic Sans MS" panose="030F0702030302020204" pitchFamily="66" charset="0"/>
              </a:rPr>
              <a:t>Ocean Data and Information System </a:t>
            </a:r>
          </a:p>
          <a:p>
            <a:pPr indent="1074738"/>
            <a:endParaRPr lang="en-US" sz="3200" dirty="0">
              <a:latin typeface="Comic Sans MS" panose="030F0702030302020204" pitchFamily="66" charset="0"/>
            </a:endParaRPr>
          </a:p>
          <a:p>
            <a:pPr indent="1074738"/>
            <a:r>
              <a:rPr lang="en-US" sz="3200" dirty="0">
                <a:latin typeface="Comic Sans MS" panose="030F0702030302020204" pitchFamily="66" charset="0"/>
              </a:rPr>
              <a:t>EU projects: </a:t>
            </a:r>
          </a:p>
          <a:p>
            <a:pPr indent="1074738"/>
            <a:r>
              <a:rPr lang="en-US" sz="3200" dirty="0">
                <a:latin typeface="Comic Sans MS" panose="030F0702030302020204" pitchFamily="66" charset="0"/>
              </a:rPr>
              <a:t>	Sea Data Net</a:t>
            </a:r>
            <a:r>
              <a:rPr lang="ru-RU" sz="3200" dirty="0">
                <a:latin typeface="Comic Sans MS" panose="030F0702030302020204" pitchFamily="66" charset="0"/>
              </a:rPr>
              <a:t>  </a:t>
            </a:r>
            <a:endParaRPr lang="en-US" sz="3200" dirty="0">
              <a:latin typeface="Comic Sans MS" panose="030F0702030302020204" pitchFamily="66" charset="0"/>
            </a:endParaRPr>
          </a:p>
          <a:p>
            <a:pPr indent="1074738"/>
            <a:r>
              <a:rPr lang="en-US" sz="3200" dirty="0">
                <a:latin typeface="Comic Sans MS" panose="030F0702030302020204" pitchFamily="66" charset="0"/>
              </a:rPr>
              <a:t>	</a:t>
            </a:r>
            <a:r>
              <a:rPr lang="en-US" sz="3200" dirty="0" err="1">
                <a:latin typeface="Comic Sans MS" panose="030F0702030302020204" pitchFamily="66" charset="0"/>
              </a:rPr>
              <a:t>EMODNet</a:t>
            </a:r>
            <a:r>
              <a:rPr lang="en-US" sz="3200" dirty="0">
                <a:latin typeface="Comic Sans MS" panose="030F0702030302020204" pitchFamily="66" charset="0"/>
              </a:rPr>
              <a:t> – Chemistry </a:t>
            </a:r>
          </a:p>
          <a:p>
            <a:pPr indent="1074738"/>
            <a:endParaRPr lang="en-US" sz="3200" dirty="0">
              <a:latin typeface="Comic Sans MS" panose="030F0702030302020204" pitchFamily="66" charset="0"/>
            </a:endParaRPr>
          </a:p>
          <a:p>
            <a:pPr indent="1074738"/>
            <a:r>
              <a:rPr lang="en-US" sz="3200" dirty="0">
                <a:latin typeface="Comic Sans MS" panose="030F0702030302020204" pitchFamily="66" charset="0"/>
              </a:rPr>
              <a:t>Plan for 2022 - 2023</a:t>
            </a:r>
            <a:endParaRPr lang="ru-RU" sz="3200" dirty="0">
              <a:latin typeface="Comic Sans MS" panose="030F0702030302020204" pitchFamily="66" charset="0"/>
            </a:endParaRPr>
          </a:p>
        </p:txBody>
      </p:sp>
    </p:spTree>
    <p:extLst>
      <p:ext uri="{BB962C8B-B14F-4D97-AF65-F5344CB8AC3E}">
        <p14:creationId xmlns:p14="http://schemas.microsoft.com/office/powerpoint/2010/main" val="380499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3"/>
          <p:cNvSpPr>
            <a:spLocks noGrp="1" noChangeArrowheads="1"/>
          </p:cNvSpPr>
          <p:nvPr>
            <p:ph type="body" idx="1"/>
          </p:nvPr>
        </p:nvSpPr>
        <p:spPr>
          <a:xfrm>
            <a:off x="1992313" y="1233488"/>
            <a:ext cx="8229600" cy="5624512"/>
          </a:xfrm>
        </p:spPr>
        <p:txBody>
          <a:bodyPr>
            <a:normAutofit fontScale="92500" lnSpcReduction="20000"/>
          </a:bodyPr>
          <a:lstStyle/>
          <a:p>
            <a:pPr>
              <a:lnSpc>
                <a:spcPct val="80000"/>
              </a:lnSpc>
              <a:buFontTx/>
              <a:buNone/>
            </a:pPr>
            <a:endParaRPr lang="en-US" altLang="ru-RU" sz="1400" i="1" dirty="0">
              <a:latin typeface="Cambria" panose="02040503050406030204" pitchFamily="18" charset="0"/>
            </a:endParaRPr>
          </a:p>
          <a:p>
            <a:pPr>
              <a:lnSpc>
                <a:spcPct val="80000"/>
              </a:lnSpc>
              <a:buFontTx/>
              <a:buNone/>
            </a:pPr>
            <a:r>
              <a:rPr lang="en-US" altLang="ru-RU" i="1" dirty="0">
                <a:latin typeface="Comic Sans MS" panose="030F0702030302020204" pitchFamily="66" charset="0"/>
              </a:rPr>
              <a:t>“The IOC Ocean Data and Information System (ODIS) will be an e-environment where users can discover data, data products, data services, information, information products and services provided by Member States, projects and other partners associated with IOC.</a:t>
            </a:r>
          </a:p>
          <a:p>
            <a:pPr>
              <a:lnSpc>
                <a:spcPct val="80000"/>
              </a:lnSpc>
              <a:buFontTx/>
              <a:buNone/>
            </a:pPr>
            <a:endParaRPr lang="en-US" altLang="ru-RU" i="1" dirty="0">
              <a:latin typeface="Comic Sans MS" panose="030F0702030302020204" pitchFamily="66" charset="0"/>
            </a:endParaRPr>
          </a:p>
          <a:p>
            <a:pPr>
              <a:lnSpc>
                <a:spcPct val="80000"/>
              </a:lnSpc>
              <a:buFontTx/>
              <a:buNone/>
            </a:pPr>
            <a:r>
              <a:rPr lang="en-US" altLang="ru-RU" i="1" dirty="0">
                <a:latin typeface="Comic Sans MS" panose="030F0702030302020204" pitchFamily="66" charset="0"/>
              </a:rPr>
              <a:t>IODE will work with existing stakeholders, linked and not linked to the IOC, to improve the accessibility and interoperability of existing data and information, and to contribute to the development of a global ocean data and information system, to be referred to as the IOC Ocean Data and Information System, leveraging established solutions where possible.”</a:t>
            </a:r>
          </a:p>
          <a:p>
            <a:pPr algn="r">
              <a:lnSpc>
                <a:spcPct val="80000"/>
              </a:lnSpc>
              <a:buFontTx/>
              <a:buNone/>
            </a:pPr>
            <a:endParaRPr lang="en-US" altLang="ru-RU" i="1" dirty="0">
              <a:latin typeface="Comic Sans MS" panose="030F0702030302020204" pitchFamily="66" charset="0"/>
            </a:endParaRPr>
          </a:p>
          <a:p>
            <a:pPr algn="r">
              <a:lnSpc>
                <a:spcPct val="80000"/>
              </a:lnSpc>
              <a:buNone/>
            </a:pPr>
            <a:r>
              <a:rPr lang="en-US" sz="2000" dirty="0">
                <a:latin typeface="Comic Sans MS" panose="030F0702030302020204" pitchFamily="66" charset="0"/>
              </a:rPr>
              <a:t>IOC ocean data and information system (ODIS): implementation plan and cost benefit analysis. IOC XXX/2, Annex 7 (2019)</a:t>
            </a:r>
            <a:endParaRPr lang="ru-RU" sz="2000" dirty="0">
              <a:latin typeface="Comic Sans MS" panose="030F0702030302020204" pitchFamily="66" charset="0"/>
            </a:endParaRPr>
          </a:p>
          <a:p>
            <a:pPr algn="r">
              <a:lnSpc>
                <a:spcPct val="80000"/>
              </a:lnSpc>
              <a:buFontTx/>
              <a:buNone/>
            </a:pPr>
            <a:endParaRPr lang="ru-RU" altLang="ru-RU" sz="2000" dirty="0">
              <a:latin typeface="Comic Sans MS" panose="030F0702030302020204" pitchFamily="66" charset="0"/>
            </a:endParaRPr>
          </a:p>
        </p:txBody>
      </p:sp>
      <p:pic>
        <p:nvPicPr>
          <p:cNvPr id="436228" name="Picture 4" descr="head_img_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1052513"/>
          </a:xfrm>
          <a:prstGeom prst="rect">
            <a:avLst/>
          </a:prstGeom>
          <a:noFill/>
          <a:extLst>
            <a:ext uri="{909E8E84-426E-40DD-AFC4-6F175D3DCCD1}">
              <a14:hiddenFill xmlns:a14="http://schemas.microsoft.com/office/drawing/2010/main">
                <a:solidFill>
                  <a:srgbClr val="FFFFFF"/>
                </a:solidFill>
              </a14:hiddenFill>
            </a:ext>
          </a:extLst>
        </p:spPr>
      </p:pic>
      <p:sp>
        <p:nvSpPr>
          <p:cNvPr id="436226" name="Rectangle 2"/>
          <p:cNvSpPr>
            <a:spLocks noGrp="1" noChangeArrowheads="1"/>
          </p:cNvSpPr>
          <p:nvPr>
            <p:ph type="title"/>
          </p:nvPr>
        </p:nvSpPr>
        <p:spPr>
          <a:xfrm>
            <a:off x="2438400" y="-45243"/>
            <a:ext cx="8229600" cy="1143000"/>
          </a:xfrm>
        </p:spPr>
        <p:txBody>
          <a:bodyPr/>
          <a:lstStyle/>
          <a:p>
            <a:pPr algn="ctr"/>
            <a:r>
              <a:rPr lang="en-US" altLang="ru-RU" sz="4000" b="1" dirty="0">
                <a:solidFill>
                  <a:schemeClr val="bg1"/>
                </a:solidFill>
                <a:latin typeface="Comic Sans MS" panose="030F0702030302020204" pitchFamily="66" charset="0"/>
              </a:rPr>
              <a:t>ODIS definitions</a:t>
            </a:r>
            <a:endParaRPr lang="ru-RU" altLang="ru-RU" sz="4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07256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2" name="Picture 4" descr="head_img_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873125"/>
          </a:xfrm>
          <a:prstGeom prst="rect">
            <a:avLst/>
          </a:prstGeom>
          <a:noFill/>
          <a:extLst>
            <a:ext uri="{909E8E84-426E-40DD-AFC4-6F175D3DCCD1}">
              <a14:hiddenFill xmlns:a14="http://schemas.microsoft.com/office/drawing/2010/main">
                <a:solidFill>
                  <a:srgbClr val="FFFFFF"/>
                </a:solidFill>
              </a14:hiddenFill>
            </a:ext>
          </a:extLst>
        </p:spPr>
      </p:pic>
      <p:sp>
        <p:nvSpPr>
          <p:cNvPr id="437250" name="Rectangle 2"/>
          <p:cNvSpPr>
            <a:spLocks noGrp="1" noChangeArrowheads="1"/>
          </p:cNvSpPr>
          <p:nvPr>
            <p:ph type="title"/>
          </p:nvPr>
        </p:nvSpPr>
        <p:spPr>
          <a:xfrm>
            <a:off x="1703389" y="152401"/>
            <a:ext cx="8821737" cy="633413"/>
          </a:xfrm>
        </p:spPr>
        <p:txBody>
          <a:bodyPr>
            <a:normAutofit fontScale="90000"/>
          </a:bodyPr>
          <a:lstStyle/>
          <a:p>
            <a:pPr algn="ctr"/>
            <a:r>
              <a:rPr lang="en-US" altLang="ru-RU" sz="3600" b="1" dirty="0">
                <a:solidFill>
                  <a:schemeClr val="bg1"/>
                </a:solidFill>
                <a:latin typeface="Comic Sans MS" panose="030F0702030302020204" pitchFamily="66" charset="0"/>
              </a:rPr>
              <a:t>RNODC contribution to ODIS </a:t>
            </a:r>
            <a:r>
              <a:rPr lang="en-US" altLang="ru-RU" sz="4000" b="1" dirty="0">
                <a:solidFill>
                  <a:schemeClr val="bg1"/>
                </a:solidFill>
                <a:latin typeface="Comic Sans MS" panose="030F0702030302020204" pitchFamily="66" charset="0"/>
              </a:rPr>
              <a:t> </a:t>
            </a:r>
            <a:endParaRPr lang="ru-RU" altLang="ru-RU" sz="4000" b="1" dirty="0">
              <a:solidFill>
                <a:schemeClr val="bg1"/>
              </a:solidFill>
              <a:latin typeface="Comic Sans MS" panose="030F0702030302020204" pitchFamily="66" charset="0"/>
            </a:endParaRPr>
          </a:p>
        </p:txBody>
      </p:sp>
      <p:sp>
        <p:nvSpPr>
          <p:cNvPr id="437279" name="Rectangle 31"/>
          <p:cNvSpPr>
            <a:spLocks noChangeArrowheads="1"/>
          </p:cNvSpPr>
          <p:nvPr/>
        </p:nvSpPr>
        <p:spPr bwMode="auto">
          <a:xfrm>
            <a:off x="5071872" y="1210855"/>
            <a:ext cx="539426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Clr>
                <a:srgbClr val="0070C0"/>
              </a:buClr>
              <a:buSzPct val="130000"/>
              <a:buFont typeface="Wingdings" panose="05000000000000000000" pitchFamily="2" charset="2"/>
              <a:buChar char="§"/>
            </a:pPr>
            <a:r>
              <a:rPr lang="en-US" altLang="ru-RU" sz="2000" dirty="0">
                <a:latin typeface="Comic Sans MS" panose="030F0702030302020204" pitchFamily="66" charset="0"/>
              </a:rPr>
              <a:t>ODP data and metadata (350 resource units) for ODIS</a:t>
            </a:r>
          </a:p>
        </p:txBody>
      </p:sp>
      <p:sp>
        <p:nvSpPr>
          <p:cNvPr id="437281" name="Rectangle 33"/>
          <p:cNvSpPr>
            <a:spLocks noChangeArrowheads="1"/>
          </p:cNvSpPr>
          <p:nvPr/>
        </p:nvSpPr>
        <p:spPr bwMode="auto">
          <a:xfrm>
            <a:off x="1557520" y="3013540"/>
            <a:ext cx="66960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Clr>
                <a:srgbClr val="0070C0"/>
              </a:buClr>
              <a:buSzPct val="130000"/>
              <a:buFont typeface="Wingdings" panose="05000000000000000000" pitchFamily="2" charset="2"/>
              <a:buChar char="§"/>
            </a:pPr>
            <a:r>
              <a:rPr lang="en-US" altLang="ru-RU" sz="2000" dirty="0">
                <a:latin typeface="Comic Sans MS" panose="030F0702030302020204" pitchFamily="66" charset="0"/>
              </a:rPr>
              <a:t>Interaction between IODE ODP and ODIS for data, </a:t>
            </a:r>
            <a:r>
              <a:rPr lang="ru-RU" altLang="ru-RU" sz="2000" dirty="0" err="1">
                <a:latin typeface="Comic Sans MS" panose="030F0702030302020204" pitchFamily="66" charset="0"/>
              </a:rPr>
              <a:t>ме</a:t>
            </a:r>
            <a:r>
              <a:rPr lang="en-US" altLang="ru-RU" sz="2000" dirty="0" err="1">
                <a:latin typeface="Comic Sans MS" panose="030F0702030302020204" pitchFamily="66" charset="0"/>
              </a:rPr>
              <a:t>tadata</a:t>
            </a:r>
            <a:r>
              <a:rPr lang="en-US" altLang="ru-RU" sz="2000" dirty="0">
                <a:latin typeface="Comic Sans MS" panose="030F0702030302020204" pitchFamily="66" charset="0"/>
              </a:rPr>
              <a:t> and services submission and presentations (under development)</a:t>
            </a:r>
          </a:p>
        </p:txBody>
      </p:sp>
      <p:sp>
        <p:nvSpPr>
          <p:cNvPr id="437282" name="Rectangle 34"/>
          <p:cNvSpPr>
            <a:spLocks noChangeArrowheads="1"/>
          </p:cNvSpPr>
          <p:nvPr/>
        </p:nvSpPr>
        <p:spPr bwMode="auto">
          <a:xfrm>
            <a:off x="3668465" y="5055529"/>
            <a:ext cx="7164387"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Clr>
                <a:srgbClr val="0070C0"/>
              </a:buClr>
              <a:buSzPct val="130000"/>
              <a:buFont typeface="Wingdings" panose="05000000000000000000" pitchFamily="2" charset="2"/>
              <a:buChar char="§"/>
            </a:pPr>
            <a:r>
              <a:rPr lang="en-US" altLang="ru-RU" sz="2000" dirty="0">
                <a:latin typeface="Comic Sans MS" panose="030F0702030302020204" pitchFamily="66" charset="0"/>
              </a:rPr>
              <a:t>Partnership Center for ODIS</a:t>
            </a:r>
          </a:p>
        </p:txBody>
      </p:sp>
      <p:pic>
        <p:nvPicPr>
          <p:cNvPr id="437283" name="Picture 35" descr="IMG_4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2923" y="3980406"/>
            <a:ext cx="2697206" cy="1778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Рисунок 1"/>
          <p:cNvPicPr>
            <a:picLocks noChangeAspect="1"/>
          </p:cNvPicPr>
          <p:nvPr/>
        </p:nvPicPr>
        <p:blipFill>
          <a:blip r:embed="rId5"/>
          <a:stretch>
            <a:fillRect/>
          </a:stretch>
        </p:blipFill>
        <p:spPr>
          <a:xfrm>
            <a:off x="1666876" y="1125540"/>
            <a:ext cx="3123151" cy="1469321"/>
          </a:xfrm>
          <a:prstGeom prst="rect">
            <a:avLst/>
          </a:prstGeom>
        </p:spPr>
      </p:pic>
    </p:spTree>
    <p:extLst>
      <p:ext uri="{BB962C8B-B14F-4D97-AF65-F5344CB8AC3E}">
        <p14:creationId xmlns:p14="http://schemas.microsoft.com/office/powerpoint/2010/main" val="104005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body" idx="1"/>
          </p:nvPr>
        </p:nvSpPr>
        <p:spPr>
          <a:xfrm>
            <a:off x="140677" y="1383322"/>
            <a:ext cx="11910646" cy="5216770"/>
          </a:xfrm>
          <a:solidFill>
            <a:schemeClr val="bg1"/>
          </a:solidFill>
          <a:ln/>
        </p:spPr>
        <p:txBody>
          <a:bodyPr>
            <a:normAutofit fontScale="25000" lnSpcReduction="20000"/>
          </a:bodyPr>
          <a:lstStyle/>
          <a:p>
            <a:pPr marL="1200150" lvl="1" indent="-742950">
              <a:buFont typeface="+mj-lt"/>
              <a:buAutoNum type="arabicPeriod"/>
            </a:pPr>
            <a:endParaRPr lang="en-US" sz="3600" dirty="0"/>
          </a:p>
          <a:p>
            <a:pPr marL="714375" lvl="1" indent="-257175">
              <a:spcBef>
                <a:spcPts val="1200"/>
              </a:spcBef>
              <a:buClr>
                <a:srgbClr val="0070C0"/>
              </a:buClr>
              <a:buFont typeface="+mj-lt"/>
              <a:buAutoNum type="arabicPeriod"/>
            </a:pPr>
            <a:r>
              <a:rPr lang="en-US" sz="8000" dirty="0">
                <a:latin typeface="Comic Sans MS" panose="030F0702030302020204" pitchFamily="66" charset="0"/>
              </a:rPr>
              <a:t>Provide an ODIS software  tool that enables ingestion, description (metadata), quality control and transmission (to the Partnership Centre) of data/information held by the stakeholder/provider</a:t>
            </a:r>
            <a:endParaRPr lang="ru-RU" sz="8000" dirty="0">
              <a:latin typeface="Comic Sans MS" panose="030F0702030302020204" pitchFamily="66" charset="0"/>
            </a:endParaRPr>
          </a:p>
          <a:p>
            <a:pPr marL="714375" lvl="1" indent="-257175">
              <a:spcBef>
                <a:spcPts val="1200"/>
              </a:spcBef>
              <a:buClr>
                <a:srgbClr val="0070C0"/>
              </a:buClr>
              <a:buFont typeface="+mj-lt"/>
              <a:buAutoNum type="arabicPeriod"/>
            </a:pPr>
            <a:r>
              <a:rPr lang="en-US" sz="8000" dirty="0">
                <a:latin typeface="Comic Sans MS" panose="030F0702030302020204" pitchFamily="66" charset="0"/>
              </a:rPr>
              <a:t>Provide training support as well as documentation for the use of the ODIS software tool</a:t>
            </a:r>
            <a:endParaRPr lang="ru-RU" sz="8000" dirty="0">
              <a:latin typeface="Comic Sans MS" panose="030F0702030302020204" pitchFamily="66" charset="0"/>
            </a:endParaRPr>
          </a:p>
          <a:p>
            <a:pPr marL="714375" lvl="1" indent="-257175">
              <a:spcBef>
                <a:spcPts val="1200"/>
              </a:spcBef>
              <a:buClr>
                <a:srgbClr val="0070C0"/>
              </a:buClr>
              <a:buFont typeface="+mj-lt"/>
              <a:buAutoNum type="arabicPeriod"/>
            </a:pPr>
            <a:r>
              <a:rPr lang="en-US" sz="8000" dirty="0">
                <a:latin typeface="Comic Sans MS" panose="030F0702030302020204" pitchFamily="66" charset="0"/>
              </a:rPr>
              <a:t>Provide secondary quality control of data/information received from stakeholders/providers through the ODIS software tool</a:t>
            </a:r>
            <a:endParaRPr lang="ru-RU" sz="8000" dirty="0">
              <a:latin typeface="Comic Sans MS" panose="030F0702030302020204" pitchFamily="66" charset="0"/>
            </a:endParaRPr>
          </a:p>
          <a:p>
            <a:pPr marL="714375" lvl="1" indent="-257175">
              <a:spcBef>
                <a:spcPts val="1200"/>
              </a:spcBef>
              <a:buClr>
                <a:srgbClr val="0070C0"/>
              </a:buClr>
              <a:buFont typeface="+mj-lt"/>
              <a:buAutoNum type="arabicPeriod"/>
            </a:pPr>
            <a:r>
              <a:rPr lang="en-US" sz="8000" dirty="0">
                <a:latin typeface="Comic Sans MS" panose="030F0702030302020204" pitchFamily="66" charset="0"/>
              </a:rPr>
              <a:t>Archive and make available online of the data sets received from the stakeholders / providers</a:t>
            </a:r>
            <a:endParaRPr lang="ru-RU" sz="8000" dirty="0">
              <a:latin typeface="Comic Sans MS" panose="030F0702030302020204" pitchFamily="66" charset="0"/>
            </a:endParaRPr>
          </a:p>
          <a:p>
            <a:pPr marL="714375" lvl="1" indent="-257175">
              <a:spcBef>
                <a:spcPts val="1200"/>
              </a:spcBef>
              <a:buClr>
                <a:srgbClr val="0070C0"/>
              </a:buClr>
              <a:buFont typeface="+mj-lt"/>
              <a:buAutoNum type="arabicPeriod"/>
            </a:pPr>
            <a:r>
              <a:rPr lang="en-US" sz="8000" dirty="0">
                <a:latin typeface="Comic Sans MS" panose="030F0702030302020204" pitchFamily="66" charset="0"/>
              </a:rPr>
              <a:t>Provide a secure archival/mirror of all stakeholders/providers who cannot ensure/assure the long-term and secure archival of their data/information</a:t>
            </a:r>
            <a:endParaRPr lang="ru-RU" sz="8000" dirty="0">
              <a:latin typeface="Comic Sans MS" panose="030F0702030302020204" pitchFamily="66" charset="0"/>
            </a:endParaRPr>
          </a:p>
          <a:p>
            <a:pPr marL="714375" lvl="1" indent="-257175">
              <a:spcBef>
                <a:spcPts val="1200"/>
              </a:spcBef>
              <a:buClr>
                <a:srgbClr val="0070C0"/>
              </a:buClr>
              <a:buFont typeface="+mj-lt"/>
              <a:buAutoNum type="arabicPeriod"/>
            </a:pPr>
            <a:r>
              <a:rPr lang="en-US" sz="8000" dirty="0">
                <a:latin typeface="Comic Sans MS" panose="030F0702030302020204" pitchFamily="66" charset="0"/>
              </a:rPr>
              <a:t>Make all data and information available globally through the ODIS interoperability network</a:t>
            </a:r>
            <a:endParaRPr lang="ru-RU" sz="8000" dirty="0">
              <a:latin typeface="Comic Sans MS" panose="030F0702030302020204" pitchFamily="66" charset="0"/>
            </a:endParaRPr>
          </a:p>
          <a:p>
            <a:pPr marL="714375" lvl="1" indent="-257175">
              <a:spcBef>
                <a:spcPts val="1200"/>
              </a:spcBef>
              <a:buClr>
                <a:srgbClr val="0070C0"/>
              </a:buClr>
              <a:buFont typeface="+mj-lt"/>
              <a:buAutoNum type="arabicPeriod"/>
            </a:pPr>
            <a:r>
              <a:rPr lang="en-US" sz="8000" dirty="0">
                <a:latin typeface="Comic Sans MS" panose="030F0702030302020204" pitchFamily="66" charset="0"/>
              </a:rPr>
              <a:t>Coordinate, with their respective secretariats/hosts, the submission of data held by the Partnership to the World Ocean Database (WOD) and Ocean Biodiversity Information System (OBIS)</a:t>
            </a:r>
            <a:endParaRPr lang="ru-RU" sz="8000" dirty="0">
              <a:latin typeface="Comic Sans MS" panose="030F0702030302020204" pitchFamily="66" charset="0"/>
            </a:endParaRPr>
          </a:p>
          <a:p>
            <a:pPr marL="714375" lvl="1" indent="-257175">
              <a:spcBef>
                <a:spcPts val="1200"/>
              </a:spcBef>
              <a:buClr>
                <a:srgbClr val="0070C0"/>
              </a:buClr>
              <a:buFont typeface="+mj-lt"/>
              <a:buAutoNum type="arabicPeriod"/>
            </a:pPr>
            <a:r>
              <a:rPr lang="en-US" sz="8000" dirty="0">
                <a:latin typeface="Comic Sans MS" panose="030F0702030302020204" pitchFamily="66" charset="0"/>
              </a:rPr>
              <a:t>Make all data and information available through a mirror site at the IOC Project Office for IODE</a:t>
            </a:r>
          </a:p>
          <a:p>
            <a:pPr marL="714375" lvl="1" indent="-257175">
              <a:spcBef>
                <a:spcPts val="1200"/>
              </a:spcBef>
              <a:buClr>
                <a:srgbClr val="0070C0"/>
              </a:buClr>
              <a:buFont typeface="+mj-lt"/>
              <a:buAutoNum type="arabicPeriod"/>
            </a:pPr>
            <a:r>
              <a:rPr lang="en-US" sz="8000" dirty="0">
                <a:latin typeface="Comic Sans MS" panose="030F0702030302020204" pitchFamily="66" charset="0"/>
              </a:rPr>
              <a:t>Report on activities to the IODE Management Group. </a:t>
            </a:r>
            <a:endParaRPr lang="ru-RU" altLang="ru-RU" sz="8000" dirty="0">
              <a:latin typeface="Comic Sans MS" panose="030F0702030302020204" pitchFamily="66" charset="0"/>
            </a:endParaRPr>
          </a:p>
        </p:txBody>
      </p:sp>
      <p:pic>
        <p:nvPicPr>
          <p:cNvPr id="509955" name="Picture 3" descr="head_img_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383322"/>
          </a:xfrm>
          <a:prstGeom prst="rect">
            <a:avLst/>
          </a:prstGeom>
          <a:noFill/>
          <a:extLst>
            <a:ext uri="{909E8E84-426E-40DD-AFC4-6F175D3DCCD1}">
              <a14:hiddenFill xmlns:a14="http://schemas.microsoft.com/office/drawing/2010/main">
                <a:solidFill>
                  <a:srgbClr val="FFFFFF"/>
                </a:solidFill>
              </a14:hiddenFill>
            </a:ext>
          </a:extLst>
        </p:spPr>
      </p:pic>
      <p:sp>
        <p:nvSpPr>
          <p:cNvPr id="509956" name="Rectangle 4"/>
          <p:cNvSpPr>
            <a:spLocks noChangeArrowheads="1"/>
          </p:cNvSpPr>
          <p:nvPr/>
        </p:nvSpPr>
        <p:spPr bwMode="auto">
          <a:xfrm>
            <a:off x="1524000" y="152401"/>
            <a:ext cx="8821738" cy="97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ru-RU" sz="3600" b="1" dirty="0">
                <a:solidFill>
                  <a:schemeClr val="bg1"/>
                </a:solidFill>
                <a:latin typeface="Comic Sans MS" panose="030F0702030302020204" pitchFamily="66" charset="0"/>
              </a:rPr>
              <a:t>ODIS Partnership Centre, RIHMI-WDC/RNODC (draft)</a:t>
            </a:r>
            <a:endParaRPr lang="ru-RU" altLang="ru-RU" sz="3600" b="1" dirty="0">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93025041"/>
      </p:ext>
    </p:extLst>
  </p:cSld>
  <p:clrMapOvr>
    <a:masterClrMapping/>
  </p:clrMapOv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1840</Words>
  <Application>Microsoft Macintosh PowerPoint</Application>
  <PresentationFormat>Widescreen</PresentationFormat>
  <Paragraphs>268</Paragraphs>
  <Slides>22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Cambria</vt:lpstr>
      <vt:lpstr>Comic Sans MS</vt:lpstr>
      <vt:lpstr>Helvetica</vt:lpstr>
      <vt:lpstr>Wingdings</vt:lpstr>
      <vt:lpstr>Тема Office</vt:lpstr>
      <vt:lpstr>Contribution of Russian NODCs to the Black Sea Data Management in the framework of the IODE and EC projects</vt:lpstr>
      <vt:lpstr>PowerPoint Presentation</vt:lpstr>
      <vt:lpstr>IODE ODP definitions</vt:lpstr>
      <vt:lpstr>RNODC contribution to ODP BS  </vt:lpstr>
      <vt:lpstr>PowerPoint Presentation</vt:lpstr>
      <vt:lpstr>PowerPoint Presentation</vt:lpstr>
      <vt:lpstr>ODIS definitions</vt:lpstr>
      <vt:lpstr>RNODC contribution to ODIS  </vt:lpstr>
      <vt:lpstr>PowerPoint Presentation</vt:lpstr>
      <vt:lpstr>PowerPoint Presentation</vt:lpstr>
      <vt:lpstr>PowerPoint Presentation</vt:lpstr>
      <vt:lpstr>SEADATANET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Вклад НЦОД России в развитие БД Черное Море в рамках проектов ЕС SEADATANET, EMODNet – Chemistry, EMODNet Ingestion</dc:title>
  <dc:creator>Учетная запись Майкрософт</dc:creator>
  <cp:lastModifiedBy>De Baenst, Sofie</cp:lastModifiedBy>
  <cp:revision>39</cp:revision>
  <dcterms:created xsi:type="dcterms:W3CDTF">2021-12-14T08:02:45Z</dcterms:created>
  <dcterms:modified xsi:type="dcterms:W3CDTF">2021-12-17T13:48:43Z</dcterms:modified>
</cp:coreProperties>
</file>