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23.jpg" ContentType="image/png"/>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omments/modernComment_114_46EC342B.xml" ContentType="application/vnd.ms-powerpoint.comments+xml"/>
  <Override PartName="/ppt/comments/modernComment_127_D2DB3454.xml" ContentType="application/vnd.ms-powerpoint.comment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0"/>
  </p:notesMasterIdLst>
  <p:sldIdLst>
    <p:sldId id="258" r:id="rId2"/>
    <p:sldId id="282" r:id="rId3"/>
    <p:sldId id="290" r:id="rId4"/>
    <p:sldId id="283" r:id="rId5"/>
    <p:sldId id="289" r:id="rId6"/>
    <p:sldId id="284" r:id="rId7"/>
    <p:sldId id="285" r:id="rId8"/>
    <p:sldId id="288" r:id="rId9"/>
    <p:sldId id="259" r:id="rId10"/>
    <p:sldId id="260" r:id="rId11"/>
    <p:sldId id="261" r:id="rId12"/>
    <p:sldId id="276" r:id="rId13"/>
    <p:sldId id="263" r:id="rId14"/>
    <p:sldId id="278" r:id="rId15"/>
    <p:sldId id="265" r:id="rId16"/>
    <p:sldId id="274" r:id="rId17"/>
    <p:sldId id="277" r:id="rId18"/>
    <p:sldId id="266" r:id="rId19"/>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0" d="100"/>
          <a:sy n="80" d="100"/>
        </p:scale>
        <p:origin x="60" y="8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omments/modernComment_114_46EC342B.xml><?xml version="1.0" encoding="utf-8"?>
<p188:cmLst xmlns:a="http://schemas.openxmlformats.org/drawingml/2006/main" xmlns:r="http://schemas.openxmlformats.org/officeDocument/2006/relationships" xmlns:p188="http://schemas.microsoft.com/office/powerpoint/2018/8/main">
  <p188:cm id="{F9215C17-5F79-4BF1-ADFA-6A2CCCB51D8B}" authorId="{C6961A3C-AD89-5CD9-8309-2464A282119B}" created="2021-11-09T13:43:20.240">
    <pc:sldMkLst xmlns:pc="http://schemas.microsoft.com/office/powerpoint/2013/main/command">
      <pc:docMk/>
      <pc:sldMk cId="1189884971" sldId="276"/>
    </pc:sldMkLst>
    <p188:txBody>
      <a:bodyPr/>
      <a:lstStyle/>
      <a:p>
        <a:r>
          <a:rPr lang="en-US"/>
          <a:t>Morocco included </a:t>
        </a:r>
      </a:p>
    </p188:txBody>
  </p188:cm>
</p188:cmLst>
</file>

<file path=ppt/comments/modernComment_127_D2DB3454.xml><?xml version="1.0" encoding="utf-8"?>
<p188:cmLst xmlns:a="http://schemas.openxmlformats.org/drawingml/2006/main" xmlns:r="http://schemas.openxmlformats.org/officeDocument/2006/relationships" xmlns:p188="http://schemas.microsoft.com/office/powerpoint/2018/8/main">
  <p188:cm id="{32E455BE-3C82-40DF-87A3-F04EFD2CB779}" authorId="{C6961A3C-AD89-5CD9-8309-2464A282119B}" created="2021-11-09T13:43:39.210">
    <pc:sldMkLst xmlns:pc="http://schemas.microsoft.com/office/powerpoint/2013/main/command">
      <pc:docMk/>
      <pc:sldMk cId="3537581140" sldId="295"/>
    </pc:sldMkLst>
    <p188:txBody>
      <a:bodyPr/>
      <a:lstStyle/>
      <a:p>
        <a:r>
          <a:rPr lang="en-US"/>
          <a:t>Morocco included </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D3DF51-392E-4284-9AA3-5BAED6669338}"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9BC27E18-5121-4E21-A8CE-1082171215E3}">
      <dgm:prSet phldrT="[Text]" custT="1"/>
      <dgm:spPr/>
      <dgm:t>
        <a:bodyPr/>
        <a:lstStyle/>
        <a:p>
          <a:r>
            <a:rPr lang="en-US" sz="1800" dirty="0" smtClean="0"/>
            <a:t>Tsunami Ready Recognized Communities</a:t>
          </a:r>
          <a:endParaRPr lang="en-US" sz="1800" dirty="0"/>
        </a:p>
      </dgm:t>
    </dgm:pt>
    <dgm:pt modelId="{14D63D67-4C47-40E0-B2B1-3571C66D3605}" type="parTrans" cxnId="{F5ADE0E3-507B-43CB-91E6-770474DAABBC}">
      <dgm:prSet/>
      <dgm:spPr/>
      <dgm:t>
        <a:bodyPr/>
        <a:lstStyle/>
        <a:p>
          <a:endParaRPr lang="en-US"/>
        </a:p>
      </dgm:t>
    </dgm:pt>
    <dgm:pt modelId="{E1331F51-F1C4-4C14-85F2-1DCC95ABABD0}" type="sibTrans" cxnId="{F5ADE0E3-507B-43CB-91E6-770474DAABBC}">
      <dgm:prSet/>
      <dgm:spPr/>
      <dgm:t>
        <a:bodyPr/>
        <a:lstStyle/>
        <a:p>
          <a:endParaRPr lang="en-US"/>
        </a:p>
      </dgm:t>
    </dgm:pt>
    <dgm:pt modelId="{66DA7691-1B7E-4154-8BE1-157BEDD8EB13}">
      <dgm:prSet phldrT="[Text]" custT="1"/>
      <dgm:spPr/>
      <dgm:t>
        <a:bodyPr/>
        <a:lstStyle/>
        <a:p>
          <a:r>
            <a:rPr lang="en-US" sz="2000" dirty="0" smtClean="0"/>
            <a:t>Alert Systems</a:t>
          </a:r>
          <a:endParaRPr lang="en-US" sz="2000" dirty="0"/>
        </a:p>
      </dgm:t>
    </dgm:pt>
    <dgm:pt modelId="{1A12A8A4-E020-4387-B509-DFE90936CD24}" type="parTrans" cxnId="{8A9F5D1B-2DA6-414A-961F-EC1902196AF5}">
      <dgm:prSet/>
      <dgm:spPr/>
      <dgm:t>
        <a:bodyPr/>
        <a:lstStyle/>
        <a:p>
          <a:endParaRPr lang="en-US"/>
        </a:p>
      </dgm:t>
    </dgm:pt>
    <dgm:pt modelId="{63540976-BAEA-4516-8330-53318068AAD7}" type="sibTrans" cxnId="{8A9F5D1B-2DA6-414A-961F-EC1902196AF5}">
      <dgm:prSet/>
      <dgm:spPr/>
      <dgm:t>
        <a:bodyPr/>
        <a:lstStyle/>
        <a:p>
          <a:endParaRPr lang="en-US"/>
        </a:p>
      </dgm:t>
    </dgm:pt>
    <dgm:pt modelId="{A00B0153-2A9C-4ED6-BCB9-99BC3A83A96E}">
      <dgm:prSet phldrT="[Text]" custT="1"/>
      <dgm:spPr/>
      <dgm:t>
        <a:bodyPr/>
        <a:lstStyle/>
        <a:p>
          <a:r>
            <a:rPr lang="en-US" sz="2000" dirty="0" smtClean="0"/>
            <a:t>Detection &amp; Monitoring</a:t>
          </a:r>
          <a:endParaRPr lang="en-US" sz="2000" dirty="0"/>
        </a:p>
      </dgm:t>
    </dgm:pt>
    <dgm:pt modelId="{3D0BA7B8-8C33-4E66-8A11-48A95DBCFE7A}" type="parTrans" cxnId="{FFCD7FE2-8F81-48BA-B65D-6CFFCF46466A}">
      <dgm:prSet/>
      <dgm:spPr/>
      <dgm:t>
        <a:bodyPr/>
        <a:lstStyle/>
        <a:p>
          <a:endParaRPr lang="en-US"/>
        </a:p>
      </dgm:t>
    </dgm:pt>
    <dgm:pt modelId="{F35B025C-5154-4A4F-AD20-4F5E350AA23E}" type="sibTrans" cxnId="{FFCD7FE2-8F81-48BA-B65D-6CFFCF46466A}">
      <dgm:prSet/>
      <dgm:spPr/>
      <dgm:t>
        <a:bodyPr/>
        <a:lstStyle/>
        <a:p>
          <a:endParaRPr lang="en-US"/>
        </a:p>
      </dgm:t>
    </dgm:pt>
    <dgm:pt modelId="{D7ABAA02-EEFF-43ED-B1D4-6BC6C9DA77B2}">
      <dgm:prSet phldrT="[Text]"/>
      <dgm:spPr>
        <a:blipFill rotWithShape="0">
          <a:blip xmlns:r="http://schemas.openxmlformats.org/officeDocument/2006/relationships" r:embed="rId1"/>
          <a:stretch>
            <a:fillRect/>
          </a:stretch>
        </a:blipFill>
      </dgm:spPr>
      <dgm:t>
        <a:bodyPr/>
        <a:lstStyle/>
        <a:p>
          <a:endParaRPr lang="en-US" dirty="0"/>
        </a:p>
      </dgm:t>
    </dgm:pt>
    <dgm:pt modelId="{81D8E468-5013-4828-9E57-179B909BD495}" type="sibTrans" cxnId="{28702D3D-695F-4FF0-85C4-97435F8D63BC}">
      <dgm:prSet/>
      <dgm:spPr/>
      <dgm:t>
        <a:bodyPr/>
        <a:lstStyle/>
        <a:p>
          <a:endParaRPr lang="en-US"/>
        </a:p>
      </dgm:t>
    </dgm:pt>
    <dgm:pt modelId="{D2F0AB78-9C9A-4A94-B435-C8F18E93F3F8}" type="parTrans" cxnId="{28702D3D-695F-4FF0-85C4-97435F8D63BC}">
      <dgm:prSet/>
      <dgm:spPr/>
      <dgm:t>
        <a:bodyPr/>
        <a:lstStyle/>
        <a:p>
          <a:endParaRPr lang="en-US"/>
        </a:p>
      </dgm:t>
    </dgm:pt>
    <dgm:pt modelId="{01EB1405-22D7-447C-B962-6C9FBD577670}">
      <dgm:prSet phldrT="[Text]" custT="1"/>
      <dgm:spPr/>
      <dgm:t>
        <a:bodyPr/>
        <a:lstStyle/>
        <a:p>
          <a:r>
            <a:rPr lang="en-US" sz="1800" dirty="0" smtClean="0"/>
            <a:t>Risk Perception &amp; Communication Strategies</a:t>
          </a:r>
          <a:endParaRPr lang="en-US" sz="1800" dirty="0"/>
        </a:p>
      </dgm:t>
    </dgm:pt>
    <dgm:pt modelId="{BFE583C7-1787-4D80-86E2-0D0847FAABB7}" type="parTrans" cxnId="{9F19C018-D41F-47C4-A6F9-B79FBFFDC4FA}">
      <dgm:prSet/>
      <dgm:spPr/>
      <dgm:t>
        <a:bodyPr/>
        <a:lstStyle/>
        <a:p>
          <a:endParaRPr lang="en-US"/>
        </a:p>
      </dgm:t>
    </dgm:pt>
    <dgm:pt modelId="{E595DC0C-5095-45C2-9F3F-21073BDAA854}" type="sibTrans" cxnId="{9F19C018-D41F-47C4-A6F9-B79FBFFDC4FA}">
      <dgm:prSet/>
      <dgm:spPr/>
      <dgm:t>
        <a:bodyPr/>
        <a:lstStyle/>
        <a:p>
          <a:endParaRPr lang="en-US"/>
        </a:p>
      </dgm:t>
    </dgm:pt>
    <dgm:pt modelId="{73D74D17-E900-4CE5-9309-523AD13B8141}">
      <dgm:prSet phldrT="[Text]" custLinFactY="-146373" custLinFactNeighborX="-18067" custLinFactNeighborY="-200000"/>
      <dgm:spPr/>
      <dgm:t>
        <a:bodyPr/>
        <a:lstStyle/>
        <a:p>
          <a:endParaRPr lang="en-US"/>
        </a:p>
      </dgm:t>
    </dgm:pt>
    <dgm:pt modelId="{E2A39437-FE5F-4816-BC82-34F4597BFD60}" type="parTrans" cxnId="{1BEB5CBF-B582-4AC9-8CEE-EB851468E9E7}">
      <dgm:prSet/>
      <dgm:spPr/>
      <dgm:t>
        <a:bodyPr/>
        <a:lstStyle/>
        <a:p>
          <a:endParaRPr lang="en-US"/>
        </a:p>
      </dgm:t>
    </dgm:pt>
    <dgm:pt modelId="{16D7254B-9C7B-45D7-90C2-2E5ED99E06F7}" type="sibTrans" cxnId="{1BEB5CBF-B582-4AC9-8CEE-EB851468E9E7}">
      <dgm:prSet/>
      <dgm:spPr/>
      <dgm:t>
        <a:bodyPr/>
        <a:lstStyle/>
        <a:p>
          <a:endParaRPr lang="en-US"/>
        </a:p>
      </dgm:t>
    </dgm:pt>
    <dgm:pt modelId="{FDA4E63F-59AC-4BB7-8620-2336DDC514BA}" type="pres">
      <dgm:prSet presAssocID="{CED3DF51-392E-4284-9AA3-5BAED6669338}" presName="Name0" presStyleCnt="0">
        <dgm:presLayoutVars>
          <dgm:chMax val="1"/>
          <dgm:chPref val="1"/>
          <dgm:dir/>
          <dgm:resizeHandles/>
        </dgm:presLayoutVars>
      </dgm:prSet>
      <dgm:spPr/>
      <dgm:t>
        <a:bodyPr/>
        <a:lstStyle/>
        <a:p>
          <a:endParaRPr lang="en-US"/>
        </a:p>
      </dgm:t>
    </dgm:pt>
    <dgm:pt modelId="{0FF1D990-C35E-45E8-BE8C-3925D554450A}" type="pres">
      <dgm:prSet presAssocID="{D7ABAA02-EEFF-43ED-B1D4-6BC6C9DA77B2}" presName="Parent" presStyleLbl="node1" presStyleIdx="0" presStyleCnt="2" custScaleX="144300" custScaleY="123050" custLinFactNeighborX="-18788" custLinFactNeighborY="7467">
        <dgm:presLayoutVars>
          <dgm:chMax val="4"/>
          <dgm:chPref val="3"/>
        </dgm:presLayoutVars>
      </dgm:prSet>
      <dgm:spPr/>
      <dgm:t>
        <a:bodyPr/>
        <a:lstStyle/>
        <a:p>
          <a:endParaRPr lang="en-US"/>
        </a:p>
      </dgm:t>
    </dgm:pt>
    <dgm:pt modelId="{AB1F09C5-A3C8-4427-839C-3B934C357C6E}" type="pres">
      <dgm:prSet presAssocID="{01EB1405-22D7-447C-B962-6C9FBD577670}" presName="Accent" presStyleLbl="node1" presStyleIdx="1" presStyleCnt="2"/>
      <dgm:spPr/>
      <dgm:t>
        <a:bodyPr/>
        <a:lstStyle/>
        <a:p>
          <a:endParaRPr lang="en-US"/>
        </a:p>
      </dgm:t>
    </dgm:pt>
    <dgm:pt modelId="{5FF7D63C-E2E5-413D-A40C-0FCBC869FD91}" type="pres">
      <dgm:prSet presAssocID="{01EB1405-22D7-447C-B962-6C9FBD577670}" presName="Image1" presStyleLbl="fgImgPlace1" presStyleIdx="0" presStyleCnt="4" custLinFactY="100000" custLinFactNeighborX="76761" custLinFactNeighborY="113763"/>
      <dgm:spPr>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dgm:spPr>
      <dgm:t>
        <a:bodyPr/>
        <a:lstStyle/>
        <a:p>
          <a:endParaRPr lang="en-US"/>
        </a:p>
      </dgm:t>
    </dgm:pt>
    <dgm:pt modelId="{774DBABA-31D1-4CFE-9837-07E1C0551B80}" type="pres">
      <dgm:prSet presAssocID="{01EB1405-22D7-447C-B962-6C9FBD577670}" presName="Child1" presStyleLbl="revTx" presStyleIdx="0" presStyleCnt="4" custScaleY="72625" custLinFactY="100000" custLinFactNeighborX="53381" custLinFactNeighborY="126286">
        <dgm:presLayoutVars>
          <dgm:chMax val="0"/>
          <dgm:chPref val="0"/>
          <dgm:bulletEnabled val="1"/>
        </dgm:presLayoutVars>
      </dgm:prSet>
      <dgm:spPr/>
      <dgm:t>
        <a:bodyPr/>
        <a:lstStyle/>
        <a:p>
          <a:endParaRPr lang="en-US"/>
        </a:p>
      </dgm:t>
    </dgm:pt>
    <dgm:pt modelId="{4D825CAA-5137-496C-89D2-FA1D9AD80DAE}" type="pres">
      <dgm:prSet presAssocID="{9BC27E18-5121-4E21-A8CE-1082171215E3}" presName="Image2" presStyleCnt="0"/>
      <dgm:spPr/>
    </dgm:pt>
    <dgm:pt modelId="{8A4C771F-A06F-457A-910D-96A2D7401DF6}" type="pres">
      <dgm:prSet presAssocID="{9BC27E18-5121-4E21-A8CE-1082171215E3}" presName="Image" presStyleLbl="fgImgPlace1" presStyleIdx="1" presStyleCnt="4" custScaleX="136587" custScaleY="102566" custLinFactY="100000" custLinFactNeighborX="-60464" custLinFactNeighborY="112242"/>
      <dgm:spPr>
        <a:blipFill rotWithShape="1">
          <a:blip xmlns:r="http://schemas.openxmlformats.org/officeDocument/2006/relationships" r:embed="rId3"/>
          <a:stretch>
            <a:fillRect/>
          </a:stretch>
        </a:blipFill>
      </dgm:spPr>
      <dgm:t>
        <a:bodyPr/>
        <a:lstStyle/>
        <a:p>
          <a:endParaRPr lang="en-US"/>
        </a:p>
      </dgm:t>
    </dgm:pt>
    <dgm:pt modelId="{08E1232B-0F8E-4650-9302-483CE722C744}" type="pres">
      <dgm:prSet presAssocID="{9BC27E18-5121-4E21-A8CE-1082171215E3}" presName="Child2" presStyleLbl="revTx" presStyleIdx="1" presStyleCnt="4" custLinFactY="100000" custLinFactNeighborX="-48931" custLinFactNeighborY="187657">
        <dgm:presLayoutVars>
          <dgm:chMax val="0"/>
          <dgm:chPref val="0"/>
          <dgm:bulletEnabled val="1"/>
        </dgm:presLayoutVars>
      </dgm:prSet>
      <dgm:spPr/>
      <dgm:t>
        <a:bodyPr/>
        <a:lstStyle/>
        <a:p>
          <a:endParaRPr lang="en-US"/>
        </a:p>
      </dgm:t>
    </dgm:pt>
    <dgm:pt modelId="{14DB7DC7-024C-435C-BB2A-F2D46BDD856A}" type="pres">
      <dgm:prSet presAssocID="{66DA7691-1B7E-4154-8BE1-157BEDD8EB13}" presName="Image3" presStyleCnt="0"/>
      <dgm:spPr/>
    </dgm:pt>
    <dgm:pt modelId="{23C27A23-FDB7-45C4-A5FC-BA4236AA84A9}" type="pres">
      <dgm:prSet presAssocID="{66DA7691-1B7E-4154-8BE1-157BEDD8EB13}" presName="Image" presStyleLbl="fgImgPlace1" presStyleIdx="2" presStyleCnt="4" custScaleX="107695" custScaleY="94239" custLinFactY="-39630" custLinFactNeighborX="-10409" custLinFactNeighborY="-100000"/>
      <dgm:spPr>
        <a:blipFill rotWithShape="1">
          <a:blip xmlns:r="http://schemas.openxmlformats.org/officeDocument/2006/relationships" r:embed="rId4"/>
          <a:stretch>
            <a:fillRect/>
          </a:stretch>
        </a:blipFill>
      </dgm:spPr>
      <dgm:t>
        <a:bodyPr/>
        <a:lstStyle/>
        <a:p>
          <a:endParaRPr lang="en-US"/>
        </a:p>
      </dgm:t>
    </dgm:pt>
    <dgm:pt modelId="{2BD371A1-CE83-48EC-BEFE-47BC8C5F6D70}" type="pres">
      <dgm:prSet presAssocID="{66DA7691-1B7E-4154-8BE1-157BEDD8EB13}" presName="Child3" presStyleLbl="revTx" presStyleIdx="2" presStyleCnt="4" custLinFactY="-58742" custLinFactNeighborX="-7976" custLinFactNeighborY="-100000">
        <dgm:presLayoutVars>
          <dgm:chMax val="0"/>
          <dgm:chPref val="0"/>
          <dgm:bulletEnabled val="1"/>
        </dgm:presLayoutVars>
      </dgm:prSet>
      <dgm:spPr/>
      <dgm:t>
        <a:bodyPr/>
        <a:lstStyle/>
        <a:p>
          <a:endParaRPr lang="en-US"/>
        </a:p>
      </dgm:t>
    </dgm:pt>
    <dgm:pt modelId="{E41394DF-AD15-401A-9807-B1C1211202E5}" type="pres">
      <dgm:prSet presAssocID="{A00B0153-2A9C-4ED6-BCB9-99BC3A83A96E}" presName="Image4" presStyleCnt="0"/>
      <dgm:spPr/>
    </dgm:pt>
    <dgm:pt modelId="{7A628D7F-6336-4C6C-9E37-C2853E0B4553}" type="pres">
      <dgm:prSet presAssocID="{A00B0153-2A9C-4ED6-BCB9-99BC3A83A96E}" presName="Image" presStyleLbl="fgImgPlace1" presStyleIdx="3" presStyleCnt="4" custLinFactY="-135452" custLinFactNeighborX="-17361" custLinFactNeighborY="-200000"/>
      <dgm:spPr>
        <a:blipFill rotWithShape="1">
          <a:blip xmlns:r="http://schemas.openxmlformats.org/officeDocument/2006/relationships" r:embed="rId5"/>
          <a:stretch>
            <a:fillRect/>
          </a:stretch>
        </a:blipFill>
      </dgm:spPr>
      <dgm:t>
        <a:bodyPr/>
        <a:lstStyle/>
        <a:p>
          <a:endParaRPr lang="en-US"/>
        </a:p>
      </dgm:t>
    </dgm:pt>
    <dgm:pt modelId="{CE2C614F-8D43-4C2D-8371-A49DA7723C26}" type="pres">
      <dgm:prSet presAssocID="{A00B0153-2A9C-4ED6-BCB9-99BC3A83A96E}" presName="Child4" presStyleLbl="revTx" presStyleIdx="3" presStyleCnt="4" custLinFactY="-146373" custLinFactNeighborX="-18067" custLinFactNeighborY="-200000">
        <dgm:presLayoutVars>
          <dgm:chMax val="0"/>
          <dgm:chPref val="0"/>
          <dgm:bulletEnabled val="1"/>
        </dgm:presLayoutVars>
      </dgm:prSet>
      <dgm:spPr/>
      <dgm:t>
        <a:bodyPr/>
        <a:lstStyle/>
        <a:p>
          <a:endParaRPr lang="en-US"/>
        </a:p>
      </dgm:t>
    </dgm:pt>
  </dgm:ptLst>
  <dgm:cxnLst>
    <dgm:cxn modelId="{1E3407B3-2349-4595-93DA-AE0CF5C48917}" type="presOf" srcId="{01EB1405-22D7-447C-B962-6C9FBD577670}" destId="{774DBABA-31D1-4CFE-9837-07E1C0551B80}" srcOrd="0" destOrd="0" presId="urn:microsoft.com/office/officeart/2011/layout/RadialPictureList"/>
    <dgm:cxn modelId="{9F19C018-D41F-47C4-A6F9-B79FBFFDC4FA}" srcId="{D7ABAA02-EEFF-43ED-B1D4-6BC6C9DA77B2}" destId="{01EB1405-22D7-447C-B962-6C9FBD577670}" srcOrd="0" destOrd="0" parTransId="{BFE583C7-1787-4D80-86E2-0D0847FAABB7}" sibTransId="{E595DC0C-5095-45C2-9F3F-21073BDAA854}"/>
    <dgm:cxn modelId="{AAF62D3B-7A53-443D-8177-4B90A506B49A}" type="presOf" srcId="{D7ABAA02-EEFF-43ED-B1D4-6BC6C9DA77B2}" destId="{0FF1D990-C35E-45E8-BE8C-3925D554450A}" srcOrd="0" destOrd="0" presId="urn:microsoft.com/office/officeart/2011/layout/RadialPictureList"/>
    <dgm:cxn modelId="{6A1DE490-420F-4A03-92D9-1C2D9B4EC4AB}" type="presOf" srcId="{A00B0153-2A9C-4ED6-BCB9-99BC3A83A96E}" destId="{CE2C614F-8D43-4C2D-8371-A49DA7723C26}" srcOrd="0" destOrd="0" presId="urn:microsoft.com/office/officeart/2011/layout/RadialPictureList"/>
    <dgm:cxn modelId="{A69CE7ED-7EF9-49FF-A04B-A58AEA704527}" type="presOf" srcId="{66DA7691-1B7E-4154-8BE1-157BEDD8EB13}" destId="{2BD371A1-CE83-48EC-BEFE-47BC8C5F6D70}" srcOrd="0" destOrd="0" presId="urn:microsoft.com/office/officeart/2011/layout/RadialPictureList"/>
    <dgm:cxn modelId="{28702D3D-695F-4FF0-85C4-97435F8D63BC}" srcId="{CED3DF51-392E-4284-9AA3-5BAED6669338}" destId="{D7ABAA02-EEFF-43ED-B1D4-6BC6C9DA77B2}" srcOrd="0" destOrd="0" parTransId="{D2F0AB78-9C9A-4A94-B435-C8F18E93F3F8}" sibTransId="{81D8E468-5013-4828-9E57-179B909BD495}"/>
    <dgm:cxn modelId="{FFCD7FE2-8F81-48BA-B65D-6CFFCF46466A}" srcId="{D7ABAA02-EEFF-43ED-B1D4-6BC6C9DA77B2}" destId="{A00B0153-2A9C-4ED6-BCB9-99BC3A83A96E}" srcOrd="3" destOrd="0" parTransId="{3D0BA7B8-8C33-4E66-8A11-48A95DBCFE7A}" sibTransId="{F35B025C-5154-4A4F-AD20-4F5E350AA23E}"/>
    <dgm:cxn modelId="{274DCE79-D3FD-4B27-AD1C-7F8FE360438D}" type="presOf" srcId="{9BC27E18-5121-4E21-A8CE-1082171215E3}" destId="{08E1232B-0F8E-4650-9302-483CE722C744}" srcOrd="0" destOrd="0" presId="urn:microsoft.com/office/officeart/2011/layout/RadialPictureList"/>
    <dgm:cxn modelId="{8A9F5D1B-2DA6-414A-961F-EC1902196AF5}" srcId="{D7ABAA02-EEFF-43ED-B1D4-6BC6C9DA77B2}" destId="{66DA7691-1B7E-4154-8BE1-157BEDD8EB13}" srcOrd="2" destOrd="0" parTransId="{1A12A8A4-E020-4387-B509-DFE90936CD24}" sibTransId="{63540976-BAEA-4516-8330-53318068AAD7}"/>
    <dgm:cxn modelId="{5B6EF564-5129-438F-A322-EB26C04F40A9}" type="presOf" srcId="{CED3DF51-392E-4284-9AA3-5BAED6669338}" destId="{FDA4E63F-59AC-4BB7-8620-2336DDC514BA}" srcOrd="0" destOrd="0" presId="urn:microsoft.com/office/officeart/2011/layout/RadialPictureList"/>
    <dgm:cxn modelId="{F5ADE0E3-507B-43CB-91E6-770474DAABBC}" srcId="{D7ABAA02-EEFF-43ED-B1D4-6BC6C9DA77B2}" destId="{9BC27E18-5121-4E21-A8CE-1082171215E3}" srcOrd="1" destOrd="0" parTransId="{14D63D67-4C47-40E0-B2B1-3571C66D3605}" sibTransId="{E1331F51-F1C4-4C14-85F2-1DCC95ABABD0}"/>
    <dgm:cxn modelId="{1BEB5CBF-B582-4AC9-8CEE-EB851468E9E7}" srcId="{CED3DF51-392E-4284-9AA3-5BAED6669338}" destId="{73D74D17-E900-4CE5-9309-523AD13B8141}" srcOrd="1" destOrd="0" parTransId="{E2A39437-FE5F-4816-BC82-34F4597BFD60}" sibTransId="{16D7254B-9C7B-45D7-90C2-2E5ED99E06F7}"/>
    <dgm:cxn modelId="{203FFB53-B2A5-4048-A6E7-B768E85E6E35}" type="presParOf" srcId="{FDA4E63F-59AC-4BB7-8620-2336DDC514BA}" destId="{0FF1D990-C35E-45E8-BE8C-3925D554450A}" srcOrd="0" destOrd="0" presId="urn:microsoft.com/office/officeart/2011/layout/RadialPictureList"/>
    <dgm:cxn modelId="{21368BAE-2EC9-4428-B4D4-0427A8181B82}" type="presParOf" srcId="{FDA4E63F-59AC-4BB7-8620-2336DDC514BA}" destId="{AB1F09C5-A3C8-4427-839C-3B934C357C6E}" srcOrd="1" destOrd="0" presId="urn:microsoft.com/office/officeart/2011/layout/RadialPictureList"/>
    <dgm:cxn modelId="{6B19143A-FB53-4369-B3B7-5B7B78B3A1E1}" type="presParOf" srcId="{FDA4E63F-59AC-4BB7-8620-2336DDC514BA}" destId="{5FF7D63C-E2E5-413D-A40C-0FCBC869FD91}" srcOrd="2" destOrd="0" presId="urn:microsoft.com/office/officeart/2011/layout/RadialPictureList"/>
    <dgm:cxn modelId="{1607D0D1-E398-4379-80BE-5F8D3BAC6212}" type="presParOf" srcId="{FDA4E63F-59AC-4BB7-8620-2336DDC514BA}" destId="{774DBABA-31D1-4CFE-9837-07E1C0551B80}" srcOrd="3" destOrd="0" presId="urn:microsoft.com/office/officeart/2011/layout/RadialPictureList"/>
    <dgm:cxn modelId="{88519C2D-F30A-4497-954C-2319E411B1C8}" type="presParOf" srcId="{FDA4E63F-59AC-4BB7-8620-2336DDC514BA}" destId="{4D825CAA-5137-496C-89D2-FA1D9AD80DAE}" srcOrd="4" destOrd="0" presId="urn:microsoft.com/office/officeart/2011/layout/RadialPictureList"/>
    <dgm:cxn modelId="{C8613989-3EC1-4D3D-97C0-E75136ED92F1}" type="presParOf" srcId="{4D825CAA-5137-496C-89D2-FA1D9AD80DAE}" destId="{8A4C771F-A06F-457A-910D-96A2D7401DF6}" srcOrd="0" destOrd="0" presId="urn:microsoft.com/office/officeart/2011/layout/RadialPictureList"/>
    <dgm:cxn modelId="{3BE85A8A-9930-4B46-AB96-0039F93F3825}" type="presParOf" srcId="{FDA4E63F-59AC-4BB7-8620-2336DDC514BA}" destId="{08E1232B-0F8E-4650-9302-483CE722C744}" srcOrd="5" destOrd="0" presId="urn:microsoft.com/office/officeart/2011/layout/RadialPictureList"/>
    <dgm:cxn modelId="{6CBCD885-4D66-47A4-B131-B3F1F7394E86}" type="presParOf" srcId="{FDA4E63F-59AC-4BB7-8620-2336DDC514BA}" destId="{14DB7DC7-024C-435C-BB2A-F2D46BDD856A}" srcOrd="6" destOrd="0" presId="urn:microsoft.com/office/officeart/2011/layout/RadialPictureList"/>
    <dgm:cxn modelId="{6230E4D8-0BBC-42F2-97F5-9E18AD4F3BCC}" type="presParOf" srcId="{14DB7DC7-024C-435C-BB2A-F2D46BDD856A}" destId="{23C27A23-FDB7-45C4-A5FC-BA4236AA84A9}" srcOrd="0" destOrd="0" presId="urn:microsoft.com/office/officeart/2011/layout/RadialPictureList"/>
    <dgm:cxn modelId="{5D2D2164-B1ED-4AA4-80D8-99F1FF929C72}" type="presParOf" srcId="{FDA4E63F-59AC-4BB7-8620-2336DDC514BA}" destId="{2BD371A1-CE83-48EC-BEFE-47BC8C5F6D70}" srcOrd="7" destOrd="0" presId="urn:microsoft.com/office/officeart/2011/layout/RadialPictureList"/>
    <dgm:cxn modelId="{0AA276C8-0602-41DE-AC26-8D711E0E4D95}" type="presParOf" srcId="{FDA4E63F-59AC-4BB7-8620-2336DDC514BA}" destId="{E41394DF-AD15-401A-9807-B1C1211202E5}" srcOrd="8" destOrd="0" presId="urn:microsoft.com/office/officeart/2011/layout/RadialPictureList"/>
    <dgm:cxn modelId="{456DB618-D107-4BB1-A96F-F76F84943CCA}" type="presParOf" srcId="{E41394DF-AD15-401A-9807-B1C1211202E5}" destId="{7A628D7F-6336-4C6C-9E37-C2853E0B4553}" srcOrd="0" destOrd="0" presId="urn:microsoft.com/office/officeart/2011/layout/RadialPictureList"/>
    <dgm:cxn modelId="{34657F9C-8FEF-4A75-97D7-EDC739FD3D45}" type="presParOf" srcId="{FDA4E63F-59AC-4BB7-8620-2336DDC514BA}" destId="{CE2C614F-8D43-4C2D-8371-A49DA7723C26}" srcOrd="9"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8031CF-934F-4FBC-9250-CB8054A1FCB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7BCF0F2-E74D-411F-B4C0-7F346783B08A}">
      <dgm:prSet phldrT="[Text]"/>
      <dgm:spPr/>
      <dgm:t>
        <a:bodyPr/>
        <a:lstStyle/>
        <a:p>
          <a:r>
            <a:rPr lang="en-GB" dirty="0" smtClean="0">
              <a:ea typeface="Times New Roman" panose="02020603050405020304" pitchFamily="18" charset="0"/>
              <a:cs typeface="Calibri" panose="020F0502020204030204" pitchFamily="34" charset="0"/>
            </a:rPr>
            <a:t> Tsunami Ready pilot programmes based on standards and guidelines developed and adopted by the ICG/NEAMTWS</a:t>
          </a:r>
          <a:endParaRPr lang="en-US" dirty="0"/>
        </a:p>
      </dgm:t>
    </dgm:pt>
    <dgm:pt modelId="{F112D45E-D769-4D81-B260-9995749CAE49}" type="parTrans" cxnId="{0DB8A67F-2D10-4C5B-B2EE-5A991ECDA267}">
      <dgm:prSet/>
      <dgm:spPr/>
      <dgm:t>
        <a:bodyPr/>
        <a:lstStyle/>
        <a:p>
          <a:endParaRPr lang="en-US"/>
        </a:p>
      </dgm:t>
    </dgm:pt>
    <dgm:pt modelId="{3DA81D3C-3B67-4E91-B11E-4FBE94E5B7DF}" type="sibTrans" cxnId="{0DB8A67F-2D10-4C5B-B2EE-5A991ECDA267}">
      <dgm:prSet/>
      <dgm:spPr/>
      <dgm:t>
        <a:bodyPr/>
        <a:lstStyle/>
        <a:p>
          <a:endParaRPr lang="en-US"/>
        </a:p>
      </dgm:t>
    </dgm:pt>
    <dgm:pt modelId="{47222981-28A1-4989-8EB1-40F92E08BEE9}">
      <dgm:prSet phldrT="[Text]"/>
      <dgm:spPr/>
      <dgm:t>
        <a:bodyPr/>
        <a:lstStyle/>
        <a:p>
          <a:r>
            <a:rPr lang="en-GB" dirty="0" smtClean="0">
              <a:ea typeface="Times New Roman" panose="02020603050405020304" pitchFamily="18" charset="0"/>
              <a:cs typeface="Calibri" panose="020F0502020204030204" pitchFamily="34" charset="0"/>
            </a:rPr>
            <a:t>Understanding and communication of tsunami and other sea-level related risk in selected communities enhanced.</a:t>
          </a:r>
          <a:endParaRPr lang="en-US" dirty="0"/>
        </a:p>
      </dgm:t>
    </dgm:pt>
    <dgm:pt modelId="{F8B84FF4-AAFE-4927-9E7C-E38699E4010E}" type="parTrans" cxnId="{0C558458-F4E4-42EF-9A80-20E009E6AD50}">
      <dgm:prSet/>
      <dgm:spPr/>
      <dgm:t>
        <a:bodyPr/>
        <a:lstStyle/>
        <a:p>
          <a:endParaRPr lang="en-US"/>
        </a:p>
      </dgm:t>
    </dgm:pt>
    <dgm:pt modelId="{E7A1AF63-C3AA-4E01-A9B3-85EC3255C77A}" type="sibTrans" cxnId="{0C558458-F4E4-42EF-9A80-20E009E6AD50}">
      <dgm:prSet/>
      <dgm:spPr/>
      <dgm:t>
        <a:bodyPr/>
        <a:lstStyle/>
        <a:p>
          <a:endParaRPr lang="en-US"/>
        </a:p>
      </dgm:t>
    </dgm:pt>
    <dgm:pt modelId="{2426A912-8B44-42DE-B358-5B0EB8793016}">
      <dgm:prSet phldrT="[Text]"/>
      <dgm:spPr/>
      <dgm:t>
        <a:bodyPr/>
        <a:lstStyle/>
        <a:p>
          <a:r>
            <a:rPr lang="en-GB" dirty="0" smtClean="0">
              <a:ea typeface="Times New Roman" panose="02020603050405020304" pitchFamily="18" charset="0"/>
              <a:cs typeface="Calibri" panose="020F0502020204030204" pitchFamily="34" charset="0"/>
            </a:rPr>
            <a:t>Selected coastal communities are better prepared to respond to SL-related hazards </a:t>
          </a:r>
          <a:endParaRPr lang="en-US" dirty="0"/>
        </a:p>
      </dgm:t>
    </dgm:pt>
    <dgm:pt modelId="{5A3FDBFA-A3CF-4253-9E4B-97326BDB32C5}" type="parTrans" cxnId="{764A560A-13B0-4DC4-857F-E35D377B53D8}">
      <dgm:prSet/>
      <dgm:spPr/>
      <dgm:t>
        <a:bodyPr/>
        <a:lstStyle/>
        <a:p>
          <a:endParaRPr lang="en-US"/>
        </a:p>
      </dgm:t>
    </dgm:pt>
    <dgm:pt modelId="{4F7C8C26-7BE8-4B1D-9637-15BF68123E09}" type="sibTrans" cxnId="{764A560A-13B0-4DC4-857F-E35D377B53D8}">
      <dgm:prSet/>
      <dgm:spPr/>
      <dgm:t>
        <a:bodyPr/>
        <a:lstStyle/>
        <a:p>
          <a:endParaRPr lang="en-US"/>
        </a:p>
      </dgm:t>
    </dgm:pt>
    <dgm:pt modelId="{184505A4-7D50-4C0C-9ACE-E9241F2BBE39}">
      <dgm:prSet phldrT="[Text]"/>
      <dgm:spPr/>
      <dgm:t>
        <a:bodyPr/>
        <a:lstStyle/>
        <a:p>
          <a:r>
            <a:rPr lang="en-GB" dirty="0" smtClean="0">
              <a:ea typeface="Times New Roman" panose="02020603050405020304" pitchFamily="18" charset="0"/>
              <a:cs typeface="Calibri" panose="020F0502020204030204" pitchFamily="34" charset="0"/>
            </a:rPr>
            <a:t>Access to near real time detection and alert technology to provide early warning of rapid onset sea level-related hazards</a:t>
          </a:r>
          <a:endParaRPr lang="en-US" dirty="0"/>
        </a:p>
      </dgm:t>
    </dgm:pt>
    <dgm:pt modelId="{F7EE1EAC-D789-42E7-88DB-712AF854DE25}" type="parTrans" cxnId="{90124F47-1C40-4E9D-AFD5-523D33083B6D}">
      <dgm:prSet/>
      <dgm:spPr/>
      <dgm:t>
        <a:bodyPr/>
        <a:lstStyle/>
        <a:p>
          <a:endParaRPr lang="en-US"/>
        </a:p>
      </dgm:t>
    </dgm:pt>
    <dgm:pt modelId="{E0FA266E-DB4C-4F40-B91C-CD7CE451C11F}" type="sibTrans" cxnId="{90124F47-1C40-4E9D-AFD5-523D33083B6D}">
      <dgm:prSet/>
      <dgm:spPr/>
      <dgm:t>
        <a:bodyPr/>
        <a:lstStyle/>
        <a:p>
          <a:endParaRPr lang="en-US"/>
        </a:p>
      </dgm:t>
    </dgm:pt>
    <dgm:pt modelId="{AD0870BF-B960-4FEC-B0E2-E8D6C4D64131}">
      <dgm:prSet/>
      <dgm:spPr/>
      <dgm:t>
        <a:bodyPr/>
        <a:lstStyle/>
        <a:p>
          <a:r>
            <a:rPr lang="en-GB" dirty="0" smtClean="0">
              <a:ea typeface="Times New Roman" panose="02020603050405020304" pitchFamily="18" charset="0"/>
              <a:cs typeface="Calibri" panose="020F0502020204030204" pitchFamily="34" charset="0"/>
            </a:rPr>
            <a:t>Longer term sustainability of the Inexpensive Device for Sea Level (IDSL) network to provide early warning of rapid onset sea level-related hazards in NEAMTWS countries enhanced</a:t>
          </a:r>
          <a:endParaRPr lang="fr-FR" dirty="0"/>
        </a:p>
      </dgm:t>
    </dgm:pt>
    <dgm:pt modelId="{723DBDF6-7044-480A-89BE-7C0A18D47CBD}" type="parTrans" cxnId="{065D6DBA-8864-4EFB-BB40-CB6A4BF6AE97}">
      <dgm:prSet/>
      <dgm:spPr/>
      <dgm:t>
        <a:bodyPr/>
        <a:lstStyle/>
        <a:p>
          <a:endParaRPr lang="en-US"/>
        </a:p>
      </dgm:t>
    </dgm:pt>
    <dgm:pt modelId="{BC3FA194-AD19-4151-BC56-AF72E0561BBD}" type="sibTrans" cxnId="{065D6DBA-8864-4EFB-BB40-CB6A4BF6AE97}">
      <dgm:prSet/>
      <dgm:spPr/>
      <dgm:t>
        <a:bodyPr/>
        <a:lstStyle/>
        <a:p>
          <a:endParaRPr lang="en-US"/>
        </a:p>
      </dgm:t>
    </dgm:pt>
    <dgm:pt modelId="{F12F9DF8-259A-4B83-A156-31E8D97E6EE7}" type="pres">
      <dgm:prSet presAssocID="{A98031CF-934F-4FBC-9250-CB8054A1FCBE}" presName="Name0" presStyleCnt="0">
        <dgm:presLayoutVars>
          <dgm:chMax val="7"/>
          <dgm:chPref val="7"/>
          <dgm:dir/>
        </dgm:presLayoutVars>
      </dgm:prSet>
      <dgm:spPr/>
      <dgm:t>
        <a:bodyPr/>
        <a:lstStyle/>
        <a:p>
          <a:endParaRPr lang="en-US"/>
        </a:p>
      </dgm:t>
    </dgm:pt>
    <dgm:pt modelId="{78B3F3D7-D340-46E2-B417-7F9F8E59B9C4}" type="pres">
      <dgm:prSet presAssocID="{A98031CF-934F-4FBC-9250-CB8054A1FCBE}" presName="Name1" presStyleCnt="0"/>
      <dgm:spPr/>
    </dgm:pt>
    <dgm:pt modelId="{D46DB440-8139-4D71-BE9A-685F11B9AF3F}" type="pres">
      <dgm:prSet presAssocID="{A98031CF-934F-4FBC-9250-CB8054A1FCBE}" presName="cycle" presStyleCnt="0"/>
      <dgm:spPr/>
    </dgm:pt>
    <dgm:pt modelId="{32959D4C-EF0B-405A-90BE-40345C9659A0}" type="pres">
      <dgm:prSet presAssocID="{A98031CF-934F-4FBC-9250-CB8054A1FCBE}" presName="srcNode" presStyleLbl="node1" presStyleIdx="0" presStyleCnt="5"/>
      <dgm:spPr/>
    </dgm:pt>
    <dgm:pt modelId="{DFA01A83-675F-4DA9-981A-DDC1460F3DEC}" type="pres">
      <dgm:prSet presAssocID="{A98031CF-934F-4FBC-9250-CB8054A1FCBE}" presName="conn" presStyleLbl="parChTrans1D2" presStyleIdx="0" presStyleCnt="1"/>
      <dgm:spPr/>
      <dgm:t>
        <a:bodyPr/>
        <a:lstStyle/>
        <a:p>
          <a:endParaRPr lang="en-US"/>
        </a:p>
      </dgm:t>
    </dgm:pt>
    <dgm:pt modelId="{99D7998F-067E-4A42-B7C8-915345D9219B}" type="pres">
      <dgm:prSet presAssocID="{A98031CF-934F-4FBC-9250-CB8054A1FCBE}" presName="extraNode" presStyleLbl="node1" presStyleIdx="0" presStyleCnt="5"/>
      <dgm:spPr/>
    </dgm:pt>
    <dgm:pt modelId="{71CE9DD7-3229-452A-B44C-8A479F832062}" type="pres">
      <dgm:prSet presAssocID="{A98031CF-934F-4FBC-9250-CB8054A1FCBE}" presName="dstNode" presStyleLbl="node1" presStyleIdx="0" presStyleCnt="5"/>
      <dgm:spPr/>
    </dgm:pt>
    <dgm:pt modelId="{19467F47-ECF2-4CDC-94F2-5C4654C98829}" type="pres">
      <dgm:prSet presAssocID="{17BCF0F2-E74D-411F-B4C0-7F346783B08A}" presName="text_1" presStyleLbl="node1" presStyleIdx="0" presStyleCnt="5">
        <dgm:presLayoutVars>
          <dgm:bulletEnabled val="1"/>
        </dgm:presLayoutVars>
      </dgm:prSet>
      <dgm:spPr/>
      <dgm:t>
        <a:bodyPr/>
        <a:lstStyle/>
        <a:p>
          <a:endParaRPr lang="en-US"/>
        </a:p>
      </dgm:t>
    </dgm:pt>
    <dgm:pt modelId="{BE616ABC-F25C-40DF-B5BE-42BF25B06D7E}" type="pres">
      <dgm:prSet presAssocID="{17BCF0F2-E74D-411F-B4C0-7F346783B08A}" presName="accent_1" presStyleCnt="0"/>
      <dgm:spPr/>
    </dgm:pt>
    <dgm:pt modelId="{D23A8EE0-793F-420A-8411-3BBC1BDF78CB}" type="pres">
      <dgm:prSet presAssocID="{17BCF0F2-E74D-411F-B4C0-7F346783B08A}" presName="accentRepeatNode" presStyleLbl="solidFgAcc1" presStyleIdx="0" presStyleCnt="5"/>
      <dgm:spPr/>
    </dgm:pt>
    <dgm:pt modelId="{03BC1447-CA18-4249-BFC7-EF4F8C67C69B}" type="pres">
      <dgm:prSet presAssocID="{47222981-28A1-4989-8EB1-40F92E08BEE9}" presName="text_2" presStyleLbl="node1" presStyleIdx="1" presStyleCnt="5">
        <dgm:presLayoutVars>
          <dgm:bulletEnabled val="1"/>
        </dgm:presLayoutVars>
      </dgm:prSet>
      <dgm:spPr/>
      <dgm:t>
        <a:bodyPr/>
        <a:lstStyle/>
        <a:p>
          <a:endParaRPr lang="en-US"/>
        </a:p>
      </dgm:t>
    </dgm:pt>
    <dgm:pt modelId="{F788BD7B-74F2-4C31-BA0C-089155549CCC}" type="pres">
      <dgm:prSet presAssocID="{47222981-28A1-4989-8EB1-40F92E08BEE9}" presName="accent_2" presStyleCnt="0"/>
      <dgm:spPr/>
    </dgm:pt>
    <dgm:pt modelId="{C617B279-F0B2-46B5-A484-9BE9BAA1B7E1}" type="pres">
      <dgm:prSet presAssocID="{47222981-28A1-4989-8EB1-40F92E08BEE9}" presName="accentRepeatNode" presStyleLbl="solidFgAcc1" presStyleIdx="1" presStyleCnt="5"/>
      <dgm:spPr/>
    </dgm:pt>
    <dgm:pt modelId="{2660BF07-A5F9-4113-8551-A32012DF2BB2}" type="pres">
      <dgm:prSet presAssocID="{2426A912-8B44-42DE-B358-5B0EB8793016}" presName="text_3" presStyleLbl="node1" presStyleIdx="2" presStyleCnt="5">
        <dgm:presLayoutVars>
          <dgm:bulletEnabled val="1"/>
        </dgm:presLayoutVars>
      </dgm:prSet>
      <dgm:spPr/>
      <dgm:t>
        <a:bodyPr/>
        <a:lstStyle/>
        <a:p>
          <a:endParaRPr lang="en-US"/>
        </a:p>
      </dgm:t>
    </dgm:pt>
    <dgm:pt modelId="{DE6A8D94-5BA1-43DF-95D3-60F291E66588}" type="pres">
      <dgm:prSet presAssocID="{2426A912-8B44-42DE-B358-5B0EB8793016}" presName="accent_3" presStyleCnt="0"/>
      <dgm:spPr/>
    </dgm:pt>
    <dgm:pt modelId="{89750E83-041A-4784-A4BB-6AB039C0AFDE}" type="pres">
      <dgm:prSet presAssocID="{2426A912-8B44-42DE-B358-5B0EB8793016}" presName="accentRepeatNode" presStyleLbl="solidFgAcc1" presStyleIdx="2" presStyleCnt="5"/>
      <dgm:spPr/>
    </dgm:pt>
    <dgm:pt modelId="{2A29BC1A-8770-4182-909A-53D0C544183E}" type="pres">
      <dgm:prSet presAssocID="{184505A4-7D50-4C0C-9ACE-E9241F2BBE39}" presName="text_4" presStyleLbl="node1" presStyleIdx="3" presStyleCnt="5">
        <dgm:presLayoutVars>
          <dgm:bulletEnabled val="1"/>
        </dgm:presLayoutVars>
      </dgm:prSet>
      <dgm:spPr/>
      <dgm:t>
        <a:bodyPr/>
        <a:lstStyle/>
        <a:p>
          <a:endParaRPr lang="en-US"/>
        </a:p>
      </dgm:t>
    </dgm:pt>
    <dgm:pt modelId="{50FAC0FC-E459-427F-8324-C6DD254A3134}" type="pres">
      <dgm:prSet presAssocID="{184505A4-7D50-4C0C-9ACE-E9241F2BBE39}" presName="accent_4" presStyleCnt="0"/>
      <dgm:spPr/>
    </dgm:pt>
    <dgm:pt modelId="{927070F9-301B-4949-83C7-D3F1822F5FE3}" type="pres">
      <dgm:prSet presAssocID="{184505A4-7D50-4C0C-9ACE-E9241F2BBE39}" presName="accentRepeatNode" presStyleLbl="solidFgAcc1" presStyleIdx="3" presStyleCnt="5"/>
      <dgm:spPr/>
    </dgm:pt>
    <dgm:pt modelId="{41D523D8-2A0A-4B15-93C0-E763260DE8FB}" type="pres">
      <dgm:prSet presAssocID="{AD0870BF-B960-4FEC-B0E2-E8D6C4D64131}" presName="text_5" presStyleLbl="node1" presStyleIdx="4" presStyleCnt="5">
        <dgm:presLayoutVars>
          <dgm:bulletEnabled val="1"/>
        </dgm:presLayoutVars>
      </dgm:prSet>
      <dgm:spPr/>
      <dgm:t>
        <a:bodyPr/>
        <a:lstStyle/>
        <a:p>
          <a:endParaRPr lang="en-US"/>
        </a:p>
      </dgm:t>
    </dgm:pt>
    <dgm:pt modelId="{6A3700FD-DB20-4AF2-ABDD-DA3172DE9BF9}" type="pres">
      <dgm:prSet presAssocID="{AD0870BF-B960-4FEC-B0E2-E8D6C4D64131}" presName="accent_5" presStyleCnt="0"/>
      <dgm:spPr/>
    </dgm:pt>
    <dgm:pt modelId="{BA37C569-AF93-44F7-886F-8095267198D5}" type="pres">
      <dgm:prSet presAssocID="{AD0870BF-B960-4FEC-B0E2-E8D6C4D64131}" presName="accentRepeatNode" presStyleLbl="solidFgAcc1" presStyleIdx="4" presStyleCnt="5"/>
      <dgm:spPr/>
    </dgm:pt>
  </dgm:ptLst>
  <dgm:cxnLst>
    <dgm:cxn modelId="{B4E40065-C3FC-4573-8E05-771DD4BE4EF9}" type="presOf" srcId="{3DA81D3C-3B67-4E91-B11E-4FBE94E5B7DF}" destId="{DFA01A83-675F-4DA9-981A-DDC1460F3DEC}" srcOrd="0" destOrd="0" presId="urn:microsoft.com/office/officeart/2008/layout/VerticalCurvedList"/>
    <dgm:cxn modelId="{AB39457B-ADE0-4D2F-9137-9F9015DC7658}" type="presOf" srcId="{2426A912-8B44-42DE-B358-5B0EB8793016}" destId="{2660BF07-A5F9-4113-8551-A32012DF2BB2}" srcOrd="0" destOrd="0" presId="urn:microsoft.com/office/officeart/2008/layout/VerticalCurvedList"/>
    <dgm:cxn modelId="{764A560A-13B0-4DC4-857F-E35D377B53D8}" srcId="{A98031CF-934F-4FBC-9250-CB8054A1FCBE}" destId="{2426A912-8B44-42DE-B358-5B0EB8793016}" srcOrd="2" destOrd="0" parTransId="{5A3FDBFA-A3CF-4253-9E4B-97326BDB32C5}" sibTransId="{4F7C8C26-7BE8-4B1D-9637-15BF68123E09}"/>
    <dgm:cxn modelId="{0C2100F1-1095-45D8-B51D-658247289326}" type="presOf" srcId="{AD0870BF-B960-4FEC-B0E2-E8D6C4D64131}" destId="{41D523D8-2A0A-4B15-93C0-E763260DE8FB}" srcOrd="0" destOrd="0" presId="urn:microsoft.com/office/officeart/2008/layout/VerticalCurvedList"/>
    <dgm:cxn modelId="{E9D4DC0F-A62E-4577-A74A-D26009DC9DF4}" type="presOf" srcId="{A98031CF-934F-4FBC-9250-CB8054A1FCBE}" destId="{F12F9DF8-259A-4B83-A156-31E8D97E6EE7}" srcOrd="0" destOrd="0" presId="urn:microsoft.com/office/officeart/2008/layout/VerticalCurvedList"/>
    <dgm:cxn modelId="{F0813B29-D0D0-45CF-811D-B6A3B436E8C1}" type="presOf" srcId="{184505A4-7D50-4C0C-9ACE-E9241F2BBE39}" destId="{2A29BC1A-8770-4182-909A-53D0C544183E}" srcOrd="0" destOrd="0" presId="urn:microsoft.com/office/officeart/2008/layout/VerticalCurvedList"/>
    <dgm:cxn modelId="{0C558458-F4E4-42EF-9A80-20E009E6AD50}" srcId="{A98031CF-934F-4FBC-9250-CB8054A1FCBE}" destId="{47222981-28A1-4989-8EB1-40F92E08BEE9}" srcOrd="1" destOrd="0" parTransId="{F8B84FF4-AAFE-4927-9E7C-E38699E4010E}" sibTransId="{E7A1AF63-C3AA-4E01-A9B3-85EC3255C77A}"/>
    <dgm:cxn modelId="{18F52A62-C6AF-4058-8745-9C4765B4168E}" type="presOf" srcId="{17BCF0F2-E74D-411F-B4C0-7F346783B08A}" destId="{19467F47-ECF2-4CDC-94F2-5C4654C98829}" srcOrd="0" destOrd="0" presId="urn:microsoft.com/office/officeart/2008/layout/VerticalCurvedList"/>
    <dgm:cxn modelId="{E7E9537A-C975-4842-AFFD-1751982454EF}" type="presOf" srcId="{47222981-28A1-4989-8EB1-40F92E08BEE9}" destId="{03BC1447-CA18-4249-BFC7-EF4F8C67C69B}" srcOrd="0" destOrd="0" presId="urn:microsoft.com/office/officeart/2008/layout/VerticalCurvedList"/>
    <dgm:cxn modelId="{065D6DBA-8864-4EFB-BB40-CB6A4BF6AE97}" srcId="{A98031CF-934F-4FBC-9250-CB8054A1FCBE}" destId="{AD0870BF-B960-4FEC-B0E2-E8D6C4D64131}" srcOrd="4" destOrd="0" parTransId="{723DBDF6-7044-480A-89BE-7C0A18D47CBD}" sibTransId="{BC3FA194-AD19-4151-BC56-AF72E0561BBD}"/>
    <dgm:cxn modelId="{90124F47-1C40-4E9D-AFD5-523D33083B6D}" srcId="{A98031CF-934F-4FBC-9250-CB8054A1FCBE}" destId="{184505A4-7D50-4C0C-9ACE-E9241F2BBE39}" srcOrd="3" destOrd="0" parTransId="{F7EE1EAC-D789-42E7-88DB-712AF854DE25}" sibTransId="{E0FA266E-DB4C-4F40-B91C-CD7CE451C11F}"/>
    <dgm:cxn modelId="{0DB8A67F-2D10-4C5B-B2EE-5A991ECDA267}" srcId="{A98031CF-934F-4FBC-9250-CB8054A1FCBE}" destId="{17BCF0F2-E74D-411F-B4C0-7F346783B08A}" srcOrd="0" destOrd="0" parTransId="{F112D45E-D769-4D81-B260-9995749CAE49}" sibTransId="{3DA81D3C-3B67-4E91-B11E-4FBE94E5B7DF}"/>
    <dgm:cxn modelId="{25CEB6CB-9F48-4D92-97E6-4D71B9E78C11}" type="presParOf" srcId="{F12F9DF8-259A-4B83-A156-31E8D97E6EE7}" destId="{78B3F3D7-D340-46E2-B417-7F9F8E59B9C4}" srcOrd="0" destOrd="0" presId="urn:microsoft.com/office/officeart/2008/layout/VerticalCurvedList"/>
    <dgm:cxn modelId="{52C0CBBC-4D7C-468A-993A-5E465C82F7C6}" type="presParOf" srcId="{78B3F3D7-D340-46E2-B417-7F9F8E59B9C4}" destId="{D46DB440-8139-4D71-BE9A-685F11B9AF3F}" srcOrd="0" destOrd="0" presId="urn:microsoft.com/office/officeart/2008/layout/VerticalCurvedList"/>
    <dgm:cxn modelId="{5D80E4E2-D06C-403F-8248-B5B3F4F4F680}" type="presParOf" srcId="{D46DB440-8139-4D71-BE9A-685F11B9AF3F}" destId="{32959D4C-EF0B-405A-90BE-40345C9659A0}" srcOrd="0" destOrd="0" presId="urn:microsoft.com/office/officeart/2008/layout/VerticalCurvedList"/>
    <dgm:cxn modelId="{453316A8-A722-4E04-96C8-B44A9FC61014}" type="presParOf" srcId="{D46DB440-8139-4D71-BE9A-685F11B9AF3F}" destId="{DFA01A83-675F-4DA9-981A-DDC1460F3DEC}" srcOrd="1" destOrd="0" presId="urn:microsoft.com/office/officeart/2008/layout/VerticalCurvedList"/>
    <dgm:cxn modelId="{7C0A309E-735B-46A7-8FBD-8F5663542AA0}" type="presParOf" srcId="{D46DB440-8139-4D71-BE9A-685F11B9AF3F}" destId="{99D7998F-067E-4A42-B7C8-915345D9219B}" srcOrd="2" destOrd="0" presId="urn:microsoft.com/office/officeart/2008/layout/VerticalCurvedList"/>
    <dgm:cxn modelId="{470072F1-388A-4B7C-8D11-BD4A097ADC91}" type="presParOf" srcId="{D46DB440-8139-4D71-BE9A-685F11B9AF3F}" destId="{71CE9DD7-3229-452A-B44C-8A479F832062}" srcOrd="3" destOrd="0" presId="urn:microsoft.com/office/officeart/2008/layout/VerticalCurvedList"/>
    <dgm:cxn modelId="{DCB869DB-E1B3-441D-8C11-7DBEB39591E8}" type="presParOf" srcId="{78B3F3D7-D340-46E2-B417-7F9F8E59B9C4}" destId="{19467F47-ECF2-4CDC-94F2-5C4654C98829}" srcOrd="1" destOrd="0" presId="urn:microsoft.com/office/officeart/2008/layout/VerticalCurvedList"/>
    <dgm:cxn modelId="{8EF36526-D4D2-4318-9363-4BDED56BBA66}" type="presParOf" srcId="{78B3F3D7-D340-46E2-B417-7F9F8E59B9C4}" destId="{BE616ABC-F25C-40DF-B5BE-42BF25B06D7E}" srcOrd="2" destOrd="0" presId="urn:microsoft.com/office/officeart/2008/layout/VerticalCurvedList"/>
    <dgm:cxn modelId="{9E924F58-B2CC-4FEC-8FFB-099FF54D7060}" type="presParOf" srcId="{BE616ABC-F25C-40DF-B5BE-42BF25B06D7E}" destId="{D23A8EE0-793F-420A-8411-3BBC1BDF78CB}" srcOrd="0" destOrd="0" presId="urn:microsoft.com/office/officeart/2008/layout/VerticalCurvedList"/>
    <dgm:cxn modelId="{E52D5917-E56D-46E1-893F-3E55B8AD6EF1}" type="presParOf" srcId="{78B3F3D7-D340-46E2-B417-7F9F8E59B9C4}" destId="{03BC1447-CA18-4249-BFC7-EF4F8C67C69B}" srcOrd="3" destOrd="0" presId="urn:microsoft.com/office/officeart/2008/layout/VerticalCurvedList"/>
    <dgm:cxn modelId="{4A9DC585-C81F-4B5C-856C-BF62D8AEE145}" type="presParOf" srcId="{78B3F3D7-D340-46E2-B417-7F9F8E59B9C4}" destId="{F788BD7B-74F2-4C31-BA0C-089155549CCC}" srcOrd="4" destOrd="0" presId="urn:microsoft.com/office/officeart/2008/layout/VerticalCurvedList"/>
    <dgm:cxn modelId="{E44824D3-B76F-4954-B38F-77B15810B614}" type="presParOf" srcId="{F788BD7B-74F2-4C31-BA0C-089155549CCC}" destId="{C617B279-F0B2-46B5-A484-9BE9BAA1B7E1}" srcOrd="0" destOrd="0" presId="urn:microsoft.com/office/officeart/2008/layout/VerticalCurvedList"/>
    <dgm:cxn modelId="{B792AD9A-0682-448D-947C-D9E6FE6C48D3}" type="presParOf" srcId="{78B3F3D7-D340-46E2-B417-7F9F8E59B9C4}" destId="{2660BF07-A5F9-4113-8551-A32012DF2BB2}" srcOrd="5" destOrd="0" presId="urn:microsoft.com/office/officeart/2008/layout/VerticalCurvedList"/>
    <dgm:cxn modelId="{58C13256-863E-4856-BA52-BDE7618099CE}" type="presParOf" srcId="{78B3F3D7-D340-46E2-B417-7F9F8E59B9C4}" destId="{DE6A8D94-5BA1-43DF-95D3-60F291E66588}" srcOrd="6" destOrd="0" presId="urn:microsoft.com/office/officeart/2008/layout/VerticalCurvedList"/>
    <dgm:cxn modelId="{B9329F78-2CE6-4AFE-8D7B-39E8CE2E1FA7}" type="presParOf" srcId="{DE6A8D94-5BA1-43DF-95D3-60F291E66588}" destId="{89750E83-041A-4784-A4BB-6AB039C0AFDE}" srcOrd="0" destOrd="0" presId="urn:microsoft.com/office/officeart/2008/layout/VerticalCurvedList"/>
    <dgm:cxn modelId="{78BB4662-804F-45FE-99BC-D5CF66F52E44}" type="presParOf" srcId="{78B3F3D7-D340-46E2-B417-7F9F8E59B9C4}" destId="{2A29BC1A-8770-4182-909A-53D0C544183E}" srcOrd="7" destOrd="0" presId="urn:microsoft.com/office/officeart/2008/layout/VerticalCurvedList"/>
    <dgm:cxn modelId="{CC45183A-65E8-4F92-94B0-BDAA2ACF47CC}" type="presParOf" srcId="{78B3F3D7-D340-46E2-B417-7F9F8E59B9C4}" destId="{50FAC0FC-E459-427F-8324-C6DD254A3134}" srcOrd="8" destOrd="0" presId="urn:microsoft.com/office/officeart/2008/layout/VerticalCurvedList"/>
    <dgm:cxn modelId="{E238486E-068D-474A-AE03-C8CC91ABFE99}" type="presParOf" srcId="{50FAC0FC-E459-427F-8324-C6DD254A3134}" destId="{927070F9-301B-4949-83C7-D3F1822F5FE3}" srcOrd="0" destOrd="0" presId="urn:microsoft.com/office/officeart/2008/layout/VerticalCurvedList"/>
    <dgm:cxn modelId="{8525CCF9-85B8-4B79-8C8D-CB29198BE7C7}" type="presParOf" srcId="{78B3F3D7-D340-46E2-B417-7F9F8E59B9C4}" destId="{41D523D8-2A0A-4B15-93C0-E763260DE8FB}" srcOrd="9" destOrd="0" presId="urn:microsoft.com/office/officeart/2008/layout/VerticalCurvedList"/>
    <dgm:cxn modelId="{41ECCD60-CE60-406F-AE3B-123F74B82516}" type="presParOf" srcId="{78B3F3D7-D340-46E2-B417-7F9F8E59B9C4}" destId="{6A3700FD-DB20-4AF2-ABDD-DA3172DE9BF9}" srcOrd="10" destOrd="0" presId="urn:microsoft.com/office/officeart/2008/layout/VerticalCurvedList"/>
    <dgm:cxn modelId="{6EE3E858-F8BD-4599-9A63-1DFEEA94BFDA}" type="presParOf" srcId="{6A3700FD-DB20-4AF2-ABDD-DA3172DE9BF9}" destId="{BA37C569-AF93-44F7-886F-8095267198D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B84177-EFEE-45DA-A426-6C3E49340EE1}"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9B021824-4569-4925-A4E4-538645B32180}">
      <dgm:prSet phldrT="[Text]"/>
      <dgm:spPr>
        <a:solidFill>
          <a:srgbClr val="92D050"/>
        </a:solidFill>
      </dgm:spPr>
      <dgm:t>
        <a:bodyPr/>
        <a:lstStyle/>
        <a:p>
          <a:r>
            <a:rPr lang="en-US" dirty="0" smtClean="0"/>
            <a:t>TSPs</a:t>
          </a:r>
          <a:endParaRPr lang="en-US" dirty="0"/>
        </a:p>
      </dgm:t>
    </dgm:pt>
    <dgm:pt modelId="{4FA4580B-F469-451C-B355-703F5B48A34C}" type="parTrans" cxnId="{B8053642-DC00-4AAD-815C-7DC3065FD7E1}">
      <dgm:prSet/>
      <dgm:spPr/>
      <dgm:t>
        <a:bodyPr/>
        <a:lstStyle/>
        <a:p>
          <a:endParaRPr lang="en-US"/>
        </a:p>
      </dgm:t>
    </dgm:pt>
    <dgm:pt modelId="{E842B443-EF7F-4130-B6C2-95C1A3BAC079}" type="sibTrans" cxnId="{B8053642-DC00-4AAD-815C-7DC3065FD7E1}">
      <dgm:prSet/>
      <dgm:spPr>
        <a:solidFill>
          <a:srgbClr val="00B050"/>
        </a:solidFill>
      </dgm:spPr>
      <dgm:t>
        <a:bodyPr/>
        <a:lstStyle/>
        <a:p>
          <a:r>
            <a:rPr lang="en-US" dirty="0" smtClean="0"/>
            <a:t>Sea Level Monitoring &amp; Tsunami Detection  Organizations   </a:t>
          </a:r>
          <a:endParaRPr lang="en-US" dirty="0"/>
        </a:p>
      </dgm:t>
    </dgm:pt>
    <dgm:pt modelId="{C2EBDCD3-A804-4CB3-87F0-DF00837D56B8}">
      <dgm:prSet phldrT="[Text]" custT="1"/>
      <dgm:spPr>
        <a:solidFill>
          <a:srgbClr val="0070C0"/>
        </a:solidFill>
      </dgm:spPr>
      <dgm:t>
        <a:bodyPr/>
        <a:lstStyle/>
        <a:p>
          <a:r>
            <a:rPr lang="en-US" sz="1000" dirty="0" smtClean="0"/>
            <a:t>Local Government</a:t>
          </a:r>
          <a:endParaRPr lang="en-US" sz="1000" dirty="0"/>
        </a:p>
      </dgm:t>
    </dgm:pt>
    <dgm:pt modelId="{EFD35DE2-C9A4-4BF8-883F-E9DD084B219E}" type="parTrans" cxnId="{8E63395D-FC6D-4DCF-9428-F953E42E7696}">
      <dgm:prSet/>
      <dgm:spPr/>
      <dgm:t>
        <a:bodyPr/>
        <a:lstStyle/>
        <a:p>
          <a:endParaRPr lang="en-US"/>
        </a:p>
      </dgm:t>
    </dgm:pt>
    <dgm:pt modelId="{4F561E05-9E34-4F11-8EC0-C989CCEAAC12}" type="sibTrans" cxnId="{8E63395D-FC6D-4DCF-9428-F953E42E7696}">
      <dgm:prSet/>
      <dgm:spPr>
        <a:solidFill>
          <a:schemeClr val="accent1">
            <a:lumMod val="75000"/>
          </a:schemeClr>
        </a:solidFill>
      </dgm:spPr>
      <dgm:t>
        <a:bodyPr/>
        <a:lstStyle/>
        <a:p>
          <a:r>
            <a:rPr lang="en-US" dirty="0" smtClean="0"/>
            <a:t>Community Leaders &amp; members</a:t>
          </a:r>
          <a:endParaRPr lang="en-US" dirty="0"/>
        </a:p>
      </dgm:t>
    </dgm:pt>
    <dgm:pt modelId="{C1498994-86EE-4778-BEF8-B7FB773712F4}">
      <dgm:prSet phldrT="[Text]" custT="1"/>
      <dgm:spPr>
        <a:solidFill>
          <a:srgbClr val="00B0F0"/>
        </a:solidFill>
      </dgm:spPr>
      <dgm:t>
        <a:bodyPr/>
        <a:lstStyle/>
        <a:p>
          <a:r>
            <a:rPr lang="en-US" sz="1100" dirty="0" smtClean="0"/>
            <a:t>Ministry of Education (schools)</a:t>
          </a:r>
          <a:endParaRPr lang="en-US" sz="1100" dirty="0"/>
        </a:p>
      </dgm:t>
    </dgm:pt>
    <dgm:pt modelId="{BDACD3FE-4FA2-4E66-AA0B-85956AD4C405}" type="parTrans" cxnId="{653B698E-1313-4277-AA4D-9DD574BCB781}">
      <dgm:prSet/>
      <dgm:spPr/>
      <dgm:t>
        <a:bodyPr/>
        <a:lstStyle/>
        <a:p>
          <a:endParaRPr lang="en-US"/>
        </a:p>
      </dgm:t>
    </dgm:pt>
    <dgm:pt modelId="{2A2AEC1F-02D9-4F36-B5D2-9702A1360BDC}" type="sibTrans" cxnId="{653B698E-1313-4277-AA4D-9DD574BCB781}">
      <dgm:prSet/>
      <dgm:spPr>
        <a:solidFill>
          <a:srgbClr val="00B050"/>
        </a:solidFill>
      </dgm:spPr>
      <dgm:t>
        <a:bodyPr/>
        <a:lstStyle/>
        <a:p>
          <a:r>
            <a:rPr lang="en-US" baseline="0" dirty="0" smtClean="0">
              <a:solidFill>
                <a:schemeClr val="bg1"/>
              </a:solidFill>
            </a:rPr>
            <a:t>Scientific organizations , Universities</a:t>
          </a:r>
          <a:endParaRPr lang="en-US" baseline="0" dirty="0">
            <a:solidFill>
              <a:schemeClr val="bg1"/>
            </a:solidFill>
          </a:endParaRPr>
        </a:p>
      </dgm:t>
    </dgm:pt>
    <dgm:pt modelId="{917A57DA-C788-4316-A15E-41EDB0A7D651}">
      <dgm:prSet phldrT="[Text]"/>
      <dgm:spPr>
        <a:solidFill>
          <a:srgbClr val="00B0F0"/>
        </a:solidFill>
      </dgm:spPr>
      <dgm:t>
        <a:bodyPr/>
        <a:lstStyle/>
        <a:p>
          <a:r>
            <a:rPr lang="en-US" dirty="0" smtClean="0"/>
            <a:t>NGOs</a:t>
          </a:r>
          <a:endParaRPr lang="en-US" dirty="0"/>
        </a:p>
      </dgm:t>
    </dgm:pt>
    <dgm:pt modelId="{E9511263-A5E9-48C4-884C-201AD976D3F2}" type="parTrans" cxnId="{E60D4DA9-98A5-4231-8F4D-37F6030B755E}">
      <dgm:prSet/>
      <dgm:spPr/>
      <dgm:t>
        <a:bodyPr/>
        <a:lstStyle/>
        <a:p>
          <a:endParaRPr lang="en-US"/>
        </a:p>
      </dgm:t>
    </dgm:pt>
    <dgm:pt modelId="{64CF85E3-B0BE-4D82-AD2B-14E722856101}" type="sibTrans" cxnId="{E60D4DA9-98A5-4231-8F4D-37F6030B755E}">
      <dgm:prSet/>
      <dgm:spPr>
        <a:solidFill>
          <a:srgbClr val="00B0F0"/>
        </a:solidFill>
      </dgm:spPr>
      <dgm:t>
        <a:bodyPr/>
        <a:lstStyle/>
        <a:p>
          <a:r>
            <a:rPr lang="en-US" dirty="0" smtClean="0"/>
            <a:t>Media</a:t>
          </a:r>
          <a:endParaRPr lang="en-US" dirty="0"/>
        </a:p>
      </dgm:t>
    </dgm:pt>
    <dgm:pt modelId="{56D122ED-E82B-45A7-897F-10560DEE4482}">
      <dgm:prSet phldrT="[Text]"/>
      <dgm:spPr>
        <a:solidFill>
          <a:srgbClr val="92D050"/>
        </a:solidFill>
      </dgm:spPr>
      <dgm:t>
        <a:bodyPr/>
        <a:lstStyle/>
        <a:p>
          <a:r>
            <a:rPr lang="en-US" dirty="0" smtClean="0"/>
            <a:t>JRC</a:t>
          </a:r>
          <a:endParaRPr lang="en-US" dirty="0"/>
        </a:p>
      </dgm:t>
    </dgm:pt>
    <dgm:pt modelId="{D2E53994-904F-4893-BA14-2F041CD3989A}" type="parTrans" cxnId="{3E76681D-A2E9-40B4-BB1B-9E77EB1A4EE7}">
      <dgm:prSet/>
      <dgm:spPr/>
      <dgm:t>
        <a:bodyPr/>
        <a:lstStyle/>
        <a:p>
          <a:endParaRPr lang="en-US"/>
        </a:p>
      </dgm:t>
    </dgm:pt>
    <dgm:pt modelId="{1226EE7A-A1CD-445E-ABD1-719275331BE5}" type="sibTrans" cxnId="{3E76681D-A2E9-40B4-BB1B-9E77EB1A4EE7}">
      <dgm:prSet/>
      <dgm:spPr>
        <a:solidFill>
          <a:srgbClr val="92D050"/>
        </a:solidFill>
      </dgm:spPr>
      <dgm:t>
        <a:bodyPr/>
        <a:lstStyle/>
        <a:p>
          <a:r>
            <a:rPr lang="en-US" dirty="0" smtClean="0"/>
            <a:t>UNDRR</a:t>
          </a:r>
          <a:endParaRPr lang="en-US" dirty="0"/>
        </a:p>
      </dgm:t>
    </dgm:pt>
    <dgm:pt modelId="{181A0D19-1665-4544-832E-AF1014DF6790}">
      <dgm:prSet phldrT="[Text]"/>
      <dgm:spPr>
        <a:solidFill>
          <a:schemeClr val="accent1">
            <a:lumMod val="75000"/>
          </a:schemeClr>
        </a:solidFill>
      </dgm:spPr>
      <dgm:t>
        <a:bodyPr/>
        <a:lstStyle/>
        <a:p>
          <a:r>
            <a:rPr lang="en-US" dirty="0" smtClean="0"/>
            <a:t>UNESCO Field Offices</a:t>
          </a:r>
          <a:endParaRPr lang="en-US" dirty="0"/>
        </a:p>
      </dgm:t>
    </dgm:pt>
    <dgm:pt modelId="{6280CD80-4FB5-45D8-8E26-EE80B36B89B7}" type="parTrans" cxnId="{97B235CA-A028-4364-8AD6-36CCC6550577}">
      <dgm:prSet/>
      <dgm:spPr/>
      <dgm:t>
        <a:bodyPr/>
        <a:lstStyle/>
        <a:p>
          <a:endParaRPr lang="en-US"/>
        </a:p>
      </dgm:t>
    </dgm:pt>
    <dgm:pt modelId="{D60E9C0E-18B4-48F6-AE03-8FE97E26D802}" type="sibTrans" cxnId="{97B235CA-A028-4364-8AD6-36CCC6550577}">
      <dgm:prSet custT="1"/>
      <dgm:spPr>
        <a:solidFill>
          <a:srgbClr val="00B0F0"/>
        </a:solidFill>
      </dgm:spPr>
      <dgm:t>
        <a:bodyPr/>
        <a:lstStyle/>
        <a:p>
          <a:r>
            <a:rPr lang="en-US" sz="1100" dirty="0" smtClean="0"/>
            <a:t>Ministry of Tourism (Hotels)</a:t>
          </a:r>
          <a:endParaRPr lang="en-US" sz="1100" dirty="0"/>
        </a:p>
      </dgm:t>
    </dgm:pt>
    <dgm:pt modelId="{939D7413-822E-4A74-8D8D-919EFABC8203}">
      <dgm:prSet phldrT="[Text]" custT="1"/>
      <dgm:spPr>
        <a:solidFill>
          <a:srgbClr val="0070C0"/>
        </a:solidFill>
      </dgm:spPr>
      <dgm:t>
        <a:bodyPr/>
        <a:lstStyle/>
        <a:p>
          <a:r>
            <a:rPr lang="en-US" sz="900" dirty="0" smtClean="0"/>
            <a:t>Community Emergency Organizations &amp; Response Teams</a:t>
          </a:r>
          <a:endParaRPr lang="en-US" sz="900" dirty="0"/>
        </a:p>
      </dgm:t>
    </dgm:pt>
    <dgm:pt modelId="{8918B72B-86C2-4636-8B06-754BE390310E}" type="parTrans" cxnId="{70888714-ADAC-4709-9B38-17A00C8289D3}">
      <dgm:prSet/>
      <dgm:spPr/>
      <dgm:t>
        <a:bodyPr/>
        <a:lstStyle/>
        <a:p>
          <a:endParaRPr lang="en-US"/>
        </a:p>
      </dgm:t>
    </dgm:pt>
    <dgm:pt modelId="{199CAA23-B2BD-42EC-8426-D7014F1C7F8C}" type="sibTrans" cxnId="{70888714-ADAC-4709-9B38-17A00C8289D3}">
      <dgm:prSet/>
      <dgm:spPr>
        <a:solidFill>
          <a:srgbClr val="92D050"/>
        </a:solidFill>
      </dgm:spPr>
      <dgm:t>
        <a:bodyPr/>
        <a:lstStyle/>
        <a:p>
          <a:r>
            <a:rPr lang="en-US" dirty="0" smtClean="0"/>
            <a:t>NTWCs</a:t>
          </a:r>
          <a:endParaRPr lang="en-US" dirty="0"/>
        </a:p>
      </dgm:t>
    </dgm:pt>
    <dgm:pt modelId="{E2E37B0E-2B1C-4184-A2BF-02BD668E08FB}" type="pres">
      <dgm:prSet presAssocID="{25B84177-EFEE-45DA-A426-6C3E49340EE1}" presName="Name0" presStyleCnt="0">
        <dgm:presLayoutVars>
          <dgm:chMax/>
          <dgm:chPref/>
          <dgm:dir/>
          <dgm:animLvl val="lvl"/>
        </dgm:presLayoutVars>
      </dgm:prSet>
      <dgm:spPr/>
      <dgm:t>
        <a:bodyPr/>
        <a:lstStyle/>
        <a:p>
          <a:endParaRPr lang="en-US"/>
        </a:p>
      </dgm:t>
    </dgm:pt>
    <dgm:pt modelId="{54DF6EDC-39E3-487D-9CD1-BA024C37B79B}" type="pres">
      <dgm:prSet presAssocID="{9B021824-4569-4925-A4E4-538645B32180}" presName="composite" presStyleCnt="0"/>
      <dgm:spPr/>
    </dgm:pt>
    <dgm:pt modelId="{5A76CEB3-2A87-4B60-A8AF-52608AAC15F0}" type="pres">
      <dgm:prSet presAssocID="{9B021824-4569-4925-A4E4-538645B32180}" presName="Parent1" presStyleLbl="node1" presStyleIdx="0" presStyleCnt="14" custLinFactX="55347" custLinFactNeighborX="100000" custLinFactNeighborY="50670">
        <dgm:presLayoutVars>
          <dgm:chMax val="1"/>
          <dgm:chPref val="1"/>
          <dgm:bulletEnabled val="1"/>
        </dgm:presLayoutVars>
      </dgm:prSet>
      <dgm:spPr/>
      <dgm:t>
        <a:bodyPr/>
        <a:lstStyle/>
        <a:p>
          <a:endParaRPr lang="en-US"/>
        </a:p>
      </dgm:t>
    </dgm:pt>
    <dgm:pt modelId="{A72826E4-1BDF-4E88-B3BA-5F162C2B5E55}" type="pres">
      <dgm:prSet presAssocID="{9B021824-4569-4925-A4E4-538645B32180}" presName="Childtext1" presStyleLbl="revTx" presStyleIdx="0" presStyleCnt="7">
        <dgm:presLayoutVars>
          <dgm:chMax val="0"/>
          <dgm:chPref val="0"/>
          <dgm:bulletEnabled val="1"/>
        </dgm:presLayoutVars>
      </dgm:prSet>
      <dgm:spPr/>
      <dgm:t>
        <a:bodyPr/>
        <a:lstStyle/>
        <a:p>
          <a:endParaRPr lang="en-US"/>
        </a:p>
      </dgm:t>
    </dgm:pt>
    <dgm:pt modelId="{E7B8F2D5-5038-4698-86E7-8CC913635A5B}" type="pres">
      <dgm:prSet presAssocID="{9B021824-4569-4925-A4E4-538645B32180}" presName="BalanceSpacing" presStyleCnt="0"/>
      <dgm:spPr/>
    </dgm:pt>
    <dgm:pt modelId="{2C53A0F2-A648-4D88-9C23-3019B3ABE3E1}" type="pres">
      <dgm:prSet presAssocID="{9B021824-4569-4925-A4E4-538645B32180}" presName="BalanceSpacing1" presStyleCnt="0"/>
      <dgm:spPr/>
    </dgm:pt>
    <dgm:pt modelId="{796938EC-36A6-4047-98DB-BA1F164BFFAB}" type="pres">
      <dgm:prSet presAssocID="{E842B443-EF7F-4130-B6C2-95C1A3BAC079}" presName="Accent1Text" presStyleLbl="node1" presStyleIdx="1" presStyleCnt="14" custLinFactY="38717" custLinFactNeighborX="92094" custLinFactNeighborY="100000"/>
      <dgm:spPr/>
      <dgm:t>
        <a:bodyPr/>
        <a:lstStyle/>
        <a:p>
          <a:endParaRPr lang="en-US"/>
        </a:p>
      </dgm:t>
    </dgm:pt>
    <dgm:pt modelId="{7F1997C6-0625-4C8D-8CCA-75E55343FBD8}" type="pres">
      <dgm:prSet presAssocID="{E842B443-EF7F-4130-B6C2-95C1A3BAC079}" presName="spaceBetweenRectangles" presStyleCnt="0"/>
      <dgm:spPr/>
    </dgm:pt>
    <dgm:pt modelId="{9C6A605E-D499-4B4E-90CA-0E895AFAC1C0}" type="pres">
      <dgm:prSet presAssocID="{C2EBDCD3-A804-4CB3-87F0-DF00837D56B8}" presName="composite" presStyleCnt="0"/>
      <dgm:spPr/>
    </dgm:pt>
    <dgm:pt modelId="{A594AF6D-05CA-4A16-976F-23EEBC0E183D}" type="pres">
      <dgm:prSet presAssocID="{C2EBDCD3-A804-4CB3-87F0-DF00837D56B8}" presName="Parent1" presStyleLbl="node1" presStyleIdx="2" presStyleCnt="14" custScaleX="148551" custScaleY="133520" custLinFactY="165949" custLinFactNeighborX="34820" custLinFactNeighborY="200000">
        <dgm:presLayoutVars>
          <dgm:chMax val="1"/>
          <dgm:chPref val="1"/>
          <dgm:bulletEnabled val="1"/>
        </dgm:presLayoutVars>
      </dgm:prSet>
      <dgm:spPr/>
      <dgm:t>
        <a:bodyPr/>
        <a:lstStyle/>
        <a:p>
          <a:endParaRPr lang="en-US"/>
        </a:p>
      </dgm:t>
    </dgm:pt>
    <dgm:pt modelId="{280E03AC-17B8-4F2D-9F30-C874768FBBC0}" type="pres">
      <dgm:prSet presAssocID="{C2EBDCD3-A804-4CB3-87F0-DF00837D56B8}" presName="Childtext1" presStyleLbl="revTx" presStyleIdx="1" presStyleCnt="7">
        <dgm:presLayoutVars>
          <dgm:chMax val="0"/>
          <dgm:chPref val="0"/>
          <dgm:bulletEnabled val="1"/>
        </dgm:presLayoutVars>
      </dgm:prSet>
      <dgm:spPr/>
      <dgm:t>
        <a:bodyPr/>
        <a:lstStyle/>
        <a:p>
          <a:endParaRPr lang="en-US"/>
        </a:p>
      </dgm:t>
    </dgm:pt>
    <dgm:pt modelId="{77F52E61-BBF1-4AC1-BDD9-3ADE1B040AA1}" type="pres">
      <dgm:prSet presAssocID="{C2EBDCD3-A804-4CB3-87F0-DF00837D56B8}" presName="BalanceSpacing" presStyleCnt="0"/>
      <dgm:spPr/>
    </dgm:pt>
    <dgm:pt modelId="{0C55A7E0-9DEA-48AC-AB1B-4231F7CF0863}" type="pres">
      <dgm:prSet presAssocID="{C2EBDCD3-A804-4CB3-87F0-DF00837D56B8}" presName="BalanceSpacing1" presStyleCnt="0"/>
      <dgm:spPr/>
    </dgm:pt>
    <dgm:pt modelId="{0DD4C172-1AA8-4F55-89C4-7A1CCA609D24}" type="pres">
      <dgm:prSet presAssocID="{4F561E05-9E34-4F11-8EC0-C989CCEAAC12}" presName="Accent1Text" presStyleLbl="node1" presStyleIdx="3" presStyleCnt="14" custScaleX="132370" custScaleY="122267" custLinFactX="-200000" custLinFactY="159424" custLinFactNeighborX="-200407" custLinFactNeighborY="200000"/>
      <dgm:spPr/>
      <dgm:t>
        <a:bodyPr/>
        <a:lstStyle/>
        <a:p>
          <a:endParaRPr lang="en-US"/>
        </a:p>
      </dgm:t>
    </dgm:pt>
    <dgm:pt modelId="{ACFA672A-E390-45BB-9576-FE8F5DC696A4}" type="pres">
      <dgm:prSet presAssocID="{4F561E05-9E34-4F11-8EC0-C989CCEAAC12}" presName="spaceBetweenRectangles" presStyleCnt="0"/>
      <dgm:spPr/>
    </dgm:pt>
    <dgm:pt modelId="{C316E9FD-A8CC-4C32-86D4-7AED80BE9E46}" type="pres">
      <dgm:prSet presAssocID="{939D7413-822E-4A74-8D8D-919EFABC8203}" presName="composite" presStyleCnt="0"/>
      <dgm:spPr/>
    </dgm:pt>
    <dgm:pt modelId="{A18DB1F5-8B05-4B89-A10D-19D79C5455A6}" type="pres">
      <dgm:prSet presAssocID="{939D7413-822E-4A74-8D8D-919EFABC8203}" presName="Parent1" presStyleLbl="node1" presStyleIdx="4" presStyleCnt="14" custScaleX="154275" custScaleY="132645" custLinFactX="-84563" custLinFactY="100000" custLinFactNeighborX="-100000" custLinFactNeighborY="144503">
        <dgm:presLayoutVars>
          <dgm:chMax val="1"/>
          <dgm:chPref val="1"/>
          <dgm:bulletEnabled val="1"/>
        </dgm:presLayoutVars>
      </dgm:prSet>
      <dgm:spPr/>
      <dgm:t>
        <a:bodyPr/>
        <a:lstStyle/>
        <a:p>
          <a:endParaRPr lang="en-US"/>
        </a:p>
      </dgm:t>
    </dgm:pt>
    <dgm:pt modelId="{D6E45D99-ACF7-49D9-9EBD-55CFE4DC0AFC}" type="pres">
      <dgm:prSet presAssocID="{939D7413-822E-4A74-8D8D-919EFABC8203}" presName="Childtext1" presStyleLbl="revTx" presStyleIdx="2" presStyleCnt="7">
        <dgm:presLayoutVars>
          <dgm:chMax val="0"/>
          <dgm:chPref val="0"/>
          <dgm:bulletEnabled val="1"/>
        </dgm:presLayoutVars>
      </dgm:prSet>
      <dgm:spPr/>
      <dgm:t>
        <a:bodyPr/>
        <a:lstStyle/>
        <a:p>
          <a:endParaRPr lang="en-US"/>
        </a:p>
      </dgm:t>
    </dgm:pt>
    <dgm:pt modelId="{50400EF0-2654-433B-B9D0-80BB1B7441F0}" type="pres">
      <dgm:prSet presAssocID="{939D7413-822E-4A74-8D8D-919EFABC8203}" presName="BalanceSpacing" presStyleCnt="0"/>
      <dgm:spPr/>
    </dgm:pt>
    <dgm:pt modelId="{62CD11EB-F4B8-4599-82FE-69B7BA910781}" type="pres">
      <dgm:prSet presAssocID="{939D7413-822E-4A74-8D8D-919EFABC8203}" presName="BalanceSpacing1" presStyleCnt="0"/>
      <dgm:spPr/>
    </dgm:pt>
    <dgm:pt modelId="{7AA62F8A-6766-4930-B94A-D20CD07A7DDC}" type="pres">
      <dgm:prSet presAssocID="{199CAA23-B2BD-42EC-8426-D7014F1C7F8C}" presName="Accent1Text" presStyleLbl="node1" presStyleIdx="5" presStyleCnt="14" custLinFactNeighborX="42150" custLinFactNeighborY="19794"/>
      <dgm:spPr/>
      <dgm:t>
        <a:bodyPr/>
        <a:lstStyle/>
        <a:p>
          <a:endParaRPr lang="en-US"/>
        </a:p>
      </dgm:t>
    </dgm:pt>
    <dgm:pt modelId="{0F821DFB-C87A-4AB3-9AB8-3DB628643973}" type="pres">
      <dgm:prSet presAssocID="{199CAA23-B2BD-42EC-8426-D7014F1C7F8C}" presName="spaceBetweenRectangles" presStyleCnt="0"/>
      <dgm:spPr/>
    </dgm:pt>
    <dgm:pt modelId="{2992907A-3FA8-4EF1-8D58-D40165E4E697}" type="pres">
      <dgm:prSet presAssocID="{C1498994-86EE-4778-BEF8-B7FB773712F4}" presName="composite" presStyleCnt="0"/>
      <dgm:spPr/>
    </dgm:pt>
    <dgm:pt modelId="{84CA5B85-0CF6-4609-AFF3-20B3301849BB}" type="pres">
      <dgm:prSet presAssocID="{C1498994-86EE-4778-BEF8-B7FB773712F4}" presName="Parent1" presStyleLbl="node1" presStyleIdx="6" presStyleCnt="14" custScaleX="130009" custScaleY="125133" custLinFactX="-100000" custLinFactNeighborX="-115736" custLinFactNeighborY="24561">
        <dgm:presLayoutVars>
          <dgm:chMax val="1"/>
          <dgm:chPref val="1"/>
          <dgm:bulletEnabled val="1"/>
        </dgm:presLayoutVars>
      </dgm:prSet>
      <dgm:spPr/>
      <dgm:t>
        <a:bodyPr/>
        <a:lstStyle/>
        <a:p>
          <a:endParaRPr lang="en-US"/>
        </a:p>
      </dgm:t>
    </dgm:pt>
    <dgm:pt modelId="{3CD47E6C-8681-4D15-B56F-50B303D4BA38}" type="pres">
      <dgm:prSet presAssocID="{C1498994-86EE-4778-BEF8-B7FB773712F4}" presName="Childtext1" presStyleLbl="revTx" presStyleIdx="3" presStyleCnt="7">
        <dgm:presLayoutVars>
          <dgm:chMax val="0"/>
          <dgm:chPref val="0"/>
          <dgm:bulletEnabled val="1"/>
        </dgm:presLayoutVars>
      </dgm:prSet>
      <dgm:spPr/>
      <dgm:t>
        <a:bodyPr/>
        <a:lstStyle/>
        <a:p>
          <a:endParaRPr lang="en-US"/>
        </a:p>
      </dgm:t>
    </dgm:pt>
    <dgm:pt modelId="{A50627A6-EC89-40D7-AA51-5A7CB29C6214}" type="pres">
      <dgm:prSet presAssocID="{C1498994-86EE-4778-BEF8-B7FB773712F4}" presName="BalanceSpacing" presStyleCnt="0"/>
      <dgm:spPr/>
    </dgm:pt>
    <dgm:pt modelId="{4FFE7FF3-BF3F-4AB5-AAFB-703C453BCD7F}" type="pres">
      <dgm:prSet presAssocID="{C1498994-86EE-4778-BEF8-B7FB773712F4}" presName="BalanceSpacing1" presStyleCnt="0"/>
      <dgm:spPr/>
    </dgm:pt>
    <dgm:pt modelId="{18FA8D27-C693-4A54-8EC3-E1CC321C613B}" type="pres">
      <dgm:prSet presAssocID="{2A2AEC1F-02D9-4F36-B5D2-9702A1360BDC}" presName="Accent1Text" presStyleLbl="node1" presStyleIdx="7" presStyleCnt="14" custLinFactX="-89392" custLinFactY="-85595" custLinFactNeighborX="-100000" custLinFactNeighborY="-100000"/>
      <dgm:spPr/>
      <dgm:t>
        <a:bodyPr/>
        <a:lstStyle/>
        <a:p>
          <a:endParaRPr lang="en-US"/>
        </a:p>
      </dgm:t>
    </dgm:pt>
    <dgm:pt modelId="{AFF66DCA-81DF-4EA6-A0AB-CAF4C4B5241D}" type="pres">
      <dgm:prSet presAssocID="{2A2AEC1F-02D9-4F36-B5D2-9702A1360BDC}" presName="spaceBetweenRectangles" presStyleCnt="0"/>
      <dgm:spPr/>
    </dgm:pt>
    <dgm:pt modelId="{7CD3DA9E-264A-46B9-B92E-400CED1DA470}" type="pres">
      <dgm:prSet presAssocID="{917A57DA-C788-4316-A15E-41EDB0A7D651}" presName="composite" presStyleCnt="0"/>
      <dgm:spPr/>
    </dgm:pt>
    <dgm:pt modelId="{CCAB83FF-0935-4F10-8147-218AA291A6D9}" type="pres">
      <dgm:prSet presAssocID="{917A57DA-C788-4316-A15E-41EDB0A7D651}" presName="Parent1" presStyleLbl="node1" presStyleIdx="8" presStyleCnt="14" custScaleX="113357" custScaleY="111819" custLinFactNeighborX="53829" custLinFactNeighborY="-82292">
        <dgm:presLayoutVars>
          <dgm:chMax val="1"/>
          <dgm:chPref val="1"/>
          <dgm:bulletEnabled val="1"/>
        </dgm:presLayoutVars>
      </dgm:prSet>
      <dgm:spPr/>
      <dgm:t>
        <a:bodyPr/>
        <a:lstStyle/>
        <a:p>
          <a:endParaRPr lang="en-US"/>
        </a:p>
      </dgm:t>
    </dgm:pt>
    <dgm:pt modelId="{6586D844-5A58-4E2A-A8FE-F36E2EC7416C}" type="pres">
      <dgm:prSet presAssocID="{917A57DA-C788-4316-A15E-41EDB0A7D651}" presName="Childtext1" presStyleLbl="revTx" presStyleIdx="4" presStyleCnt="7">
        <dgm:presLayoutVars>
          <dgm:chMax val="0"/>
          <dgm:chPref val="0"/>
          <dgm:bulletEnabled val="1"/>
        </dgm:presLayoutVars>
      </dgm:prSet>
      <dgm:spPr/>
    </dgm:pt>
    <dgm:pt modelId="{3B851CFF-292A-4A2C-A281-75A0866945C8}" type="pres">
      <dgm:prSet presAssocID="{917A57DA-C788-4316-A15E-41EDB0A7D651}" presName="BalanceSpacing" presStyleCnt="0"/>
      <dgm:spPr/>
    </dgm:pt>
    <dgm:pt modelId="{0FC26ED2-B019-4F45-9E59-CC339ED9B680}" type="pres">
      <dgm:prSet presAssocID="{917A57DA-C788-4316-A15E-41EDB0A7D651}" presName="BalanceSpacing1" presStyleCnt="0"/>
      <dgm:spPr/>
    </dgm:pt>
    <dgm:pt modelId="{34EC5AB7-D12A-4DD3-AE4A-AC588B87CD83}" type="pres">
      <dgm:prSet presAssocID="{64CF85E3-B0BE-4D82-AD2B-14E722856101}" presName="Accent1Text" presStyleLbl="node1" presStyleIdx="9" presStyleCnt="14" custScaleX="136867" custScaleY="124116" custLinFactX="-104798" custLinFactNeighborX="-200000" custLinFactNeighborY="-91966"/>
      <dgm:spPr/>
      <dgm:t>
        <a:bodyPr/>
        <a:lstStyle/>
        <a:p>
          <a:endParaRPr lang="en-US"/>
        </a:p>
      </dgm:t>
    </dgm:pt>
    <dgm:pt modelId="{78B14A0C-64F5-4347-B1D4-CB47F2B09403}" type="pres">
      <dgm:prSet presAssocID="{64CF85E3-B0BE-4D82-AD2B-14E722856101}" presName="spaceBetweenRectangles" presStyleCnt="0"/>
      <dgm:spPr/>
    </dgm:pt>
    <dgm:pt modelId="{491A5CD1-58CD-4E85-B666-9F8C6D666651}" type="pres">
      <dgm:prSet presAssocID="{56D122ED-E82B-45A7-897F-10560DEE4482}" presName="composite" presStyleCnt="0"/>
      <dgm:spPr/>
    </dgm:pt>
    <dgm:pt modelId="{9861CACE-8BD4-4078-BD41-86F5AEF8297A}" type="pres">
      <dgm:prSet presAssocID="{56D122ED-E82B-45A7-897F-10560DEE4482}" presName="Parent1" presStyleLbl="node1" presStyleIdx="10" presStyleCnt="14" custLinFactY="-200000" custLinFactNeighborX="91989" custLinFactNeighborY="-294259">
        <dgm:presLayoutVars>
          <dgm:chMax val="1"/>
          <dgm:chPref val="1"/>
          <dgm:bulletEnabled val="1"/>
        </dgm:presLayoutVars>
      </dgm:prSet>
      <dgm:spPr/>
      <dgm:t>
        <a:bodyPr/>
        <a:lstStyle/>
        <a:p>
          <a:endParaRPr lang="en-US"/>
        </a:p>
      </dgm:t>
    </dgm:pt>
    <dgm:pt modelId="{D060AD53-D310-4C71-918D-BEB6654E5164}" type="pres">
      <dgm:prSet presAssocID="{56D122ED-E82B-45A7-897F-10560DEE4482}" presName="Childtext1" presStyleLbl="revTx" presStyleIdx="5" presStyleCnt="7">
        <dgm:presLayoutVars>
          <dgm:chMax val="0"/>
          <dgm:chPref val="0"/>
          <dgm:bulletEnabled val="1"/>
        </dgm:presLayoutVars>
      </dgm:prSet>
      <dgm:spPr/>
    </dgm:pt>
    <dgm:pt modelId="{335CBDE0-48F4-4415-849A-4E4ED3800BF3}" type="pres">
      <dgm:prSet presAssocID="{56D122ED-E82B-45A7-897F-10560DEE4482}" presName="BalanceSpacing" presStyleCnt="0"/>
      <dgm:spPr/>
    </dgm:pt>
    <dgm:pt modelId="{6366E178-8000-49FF-87F7-B990D2E8ECD8}" type="pres">
      <dgm:prSet presAssocID="{56D122ED-E82B-45A7-897F-10560DEE4482}" presName="BalanceSpacing1" presStyleCnt="0"/>
      <dgm:spPr/>
    </dgm:pt>
    <dgm:pt modelId="{E14C6802-C1FC-4E74-A746-FBE9702CD835}" type="pres">
      <dgm:prSet presAssocID="{1226EE7A-A1CD-445E-ABD1-719275331BE5}" presName="Accent1Text" presStyleLbl="node1" presStyleIdx="11" presStyleCnt="14" custLinFactX="-34053" custLinFactY="-200000" custLinFactNeighborX="-100000" custLinFactNeighborY="-295792"/>
      <dgm:spPr/>
      <dgm:t>
        <a:bodyPr/>
        <a:lstStyle/>
        <a:p>
          <a:endParaRPr lang="en-US"/>
        </a:p>
      </dgm:t>
    </dgm:pt>
    <dgm:pt modelId="{EBE0C317-60DC-4C46-8B83-BD7B94FB2C4C}" type="pres">
      <dgm:prSet presAssocID="{1226EE7A-A1CD-445E-ABD1-719275331BE5}" presName="spaceBetweenRectangles" presStyleCnt="0"/>
      <dgm:spPr/>
    </dgm:pt>
    <dgm:pt modelId="{014BA100-7903-4402-90B6-1CC76F44425B}" type="pres">
      <dgm:prSet presAssocID="{181A0D19-1665-4544-832E-AF1014DF6790}" presName="composite" presStyleCnt="0"/>
      <dgm:spPr/>
    </dgm:pt>
    <dgm:pt modelId="{44979D7B-F8E4-473F-B0DC-6316646F8600}" type="pres">
      <dgm:prSet presAssocID="{181A0D19-1665-4544-832E-AF1014DF6790}" presName="Parent1" presStyleLbl="node1" presStyleIdx="12" presStyleCnt="14" custScaleX="109327" custScaleY="114789" custLinFactX="-88943" custLinFactY="-196130" custLinFactNeighborX="-100000" custLinFactNeighborY="-200000">
        <dgm:presLayoutVars>
          <dgm:chMax val="1"/>
          <dgm:chPref val="1"/>
          <dgm:bulletEnabled val="1"/>
        </dgm:presLayoutVars>
      </dgm:prSet>
      <dgm:spPr/>
      <dgm:t>
        <a:bodyPr/>
        <a:lstStyle/>
        <a:p>
          <a:endParaRPr lang="en-US"/>
        </a:p>
      </dgm:t>
    </dgm:pt>
    <dgm:pt modelId="{FF616C32-516D-44D8-A3D9-275DFD5C0556}" type="pres">
      <dgm:prSet presAssocID="{181A0D19-1665-4544-832E-AF1014DF6790}" presName="Childtext1" presStyleLbl="revTx" presStyleIdx="6" presStyleCnt="7">
        <dgm:presLayoutVars>
          <dgm:chMax val="0"/>
          <dgm:chPref val="0"/>
          <dgm:bulletEnabled val="1"/>
        </dgm:presLayoutVars>
      </dgm:prSet>
      <dgm:spPr/>
      <dgm:t>
        <a:bodyPr/>
        <a:lstStyle/>
        <a:p>
          <a:endParaRPr lang="en-US"/>
        </a:p>
      </dgm:t>
    </dgm:pt>
    <dgm:pt modelId="{001D6D18-5F3C-4C10-A3D9-4F8353C748CB}" type="pres">
      <dgm:prSet presAssocID="{181A0D19-1665-4544-832E-AF1014DF6790}" presName="BalanceSpacing" presStyleCnt="0"/>
      <dgm:spPr/>
    </dgm:pt>
    <dgm:pt modelId="{9AA2C800-2C71-4ACF-8A53-F93E46F1EFC0}" type="pres">
      <dgm:prSet presAssocID="{181A0D19-1665-4544-832E-AF1014DF6790}" presName="BalanceSpacing1" presStyleCnt="0"/>
      <dgm:spPr/>
    </dgm:pt>
    <dgm:pt modelId="{562BE543-9EF2-4AAA-B9D3-4FFA81E61336}" type="pres">
      <dgm:prSet presAssocID="{D60E9C0E-18B4-48F6-AE03-8FE97E26D802}" presName="Accent1Text" presStyleLbl="node1" presStyleIdx="13" presStyleCnt="14" custScaleX="142073" custScaleY="125410" custLinFactY="-100000" custLinFactNeighborX="5340" custLinFactNeighborY="-183017"/>
      <dgm:spPr/>
      <dgm:t>
        <a:bodyPr/>
        <a:lstStyle/>
        <a:p>
          <a:endParaRPr lang="en-US"/>
        </a:p>
      </dgm:t>
    </dgm:pt>
  </dgm:ptLst>
  <dgm:cxnLst>
    <dgm:cxn modelId="{DAAEFF4D-682E-49C5-83C8-253835629035}" type="presOf" srcId="{9B021824-4569-4925-A4E4-538645B32180}" destId="{5A76CEB3-2A87-4B60-A8AF-52608AAC15F0}" srcOrd="0" destOrd="0" presId="urn:microsoft.com/office/officeart/2008/layout/AlternatingHexagons"/>
    <dgm:cxn modelId="{5179A363-EA2A-43C2-986B-E1D407302DCB}" type="presOf" srcId="{25B84177-EFEE-45DA-A426-6C3E49340EE1}" destId="{E2E37B0E-2B1C-4184-A2BF-02BD668E08FB}" srcOrd="0" destOrd="0" presId="urn:microsoft.com/office/officeart/2008/layout/AlternatingHexagons"/>
    <dgm:cxn modelId="{3F4D13F0-E089-40CF-BA66-D1CBB9DCBDF5}" type="presOf" srcId="{E842B443-EF7F-4130-B6C2-95C1A3BAC079}" destId="{796938EC-36A6-4047-98DB-BA1F164BFFAB}" srcOrd="0" destOrd="0" presId="urn:microsoft.com/office/officeart/2008/layout/AlternatingHexagons"/>
    <dgm:cxn modelId="{BF641AB8-7352-4C55-AC80-42320ED1E8E7}" type="presOf" srcId="{2A2AEC1F-02D9-4F36-B5D2-9702A1360BDC}" destId="{18FA8D27-C693-4A54-8EC3-E1CC321C613B}" srcOrd="0" destOrd="0" presId="urn:microsoft.com/office/officeart/2008/layout/AlternatingHexagons"/>
    <dgm:cxn modelId="{E7BF675D-A2C7-4BDB-9BDE-DB074F921724}" type="presOf" srcId="{56D122ED-E82B-45A7-897F-10560DEE4482}" destId="{9861CACE-8BD4-4078-BD41-86F5AEF8297A}" srcOrd="0" destOrd="0" presId="urn:microsoft.com/office/officeart/2008/layout/AlternatingHexagons"/>
    <dgm:cxn modelId="{C9BC19F7-DAC8-4071-9399-9F337E33BB9E}" type="presOf" srcId="{4F561E05-9E34-4F11-8EC0-C989CCEAAC12}" destId="{0DD4C172-1AA8-4F55-89C4-7A1CCA609D24}" srcOrd="0" destOrd="0" presId="urn:microsoft.com/office/officeart/2008/layout/AlternatingHexagons"/>
    <dgm:cxn modelId="{2F1D923A-F4FB-4894-8E6E-E541487A49CF}" type="presOf" srcId="{64CF85E3-B0BE-4D82-AD2B-14E722856101}" destId="{34EC5AB7-D12A-4DD3-AE4A-AC588B87CD83}" srcOrd="0" destOrd="0" presId="urn:microsoft.com/office/officeart/2008/layout/AlternatingHexagons"/>
    <dgm:cxn modelId="{97B235CA-A028-4364-8AD6-36CCC6550577}" srcId="{25B84177-EFEE-45DA-A426-6C3E49340EE1}" destId="{181A0D19-1665-4544-832E-AF1014DF6790}" srcOrd="6" destOrd="0" parTransId="{6280CD80-4FB5-45D8-8E26-EE80B36B89B7}" sibTransId="{D60E9C0E-18B4-48F6-AE03-8FE97E26D802}"/>
    <dgm:cxn modelId="{979F9D22-1A9B-4C1F-9F50-4D6BFC1A3D2D}" type="presOf" srcId="{917A57DA-C788-4316-A15E-41EDB0A7D651}" destId="{CCAB83FF-0935-4F10-8147-218AA291A6D9}" srcOrd="0" destOrd="0" presId="urn:microsoft.com/office/officeart/2008/layout/AlternatingHexagons"/>
    <dgm:cxn modelId="{70888714-ADAC-4709-9B38-17A00C8289D3}" srcId="{25B84177-EFEE-45DA-A426-6C3E49340EE1}" destId="{939D7413-822E-4A74-8D8D-919EFABC8203}" srcOrd="2" destOrd="0" parTransId="{8918B72B-86C2-4636-8B06-754BE390310E}" sibTransId="{199CAA23-B2BD-42EC-8426-D7014F1C7F8C}"/>
    <dgm:cxn modelId="{9269F225-F54D-4930-9ECE-2F0F4A00C14B}" type="presOf" srcId="{181A0D19-1665-4544-832E-AF1014DF6790}" destId="{44979D7B-F8E4-473F-B0DC-6316646F8600}" srcOrd="0" destOrd="0" presId="urn:microsoft.com/office/officeart/2008/layout/AlternatingHexagons"/>
    <dgm:cxn modelId="{3B734583-59CD-4929-A9DF-6D5CE43579F2}" type="presOf" srcId="{D60E9C0E-18B4-48F6-AE03-8FE97E26D802}" destId="{562BE543-9EF2-4AAA-B9D3-4FFA81E61336}" srcOrd="0" destOrd="0" presId="urn:microsoft.com/office/officeart/2008/layout/AlternatingHexagons"/>
    <dgm:cxn modelId="{D6335CAF-1972-4423-94E6-A28D03470E6F}" type="presOf" srcId="{939D7413-822E-4A74-8D8D-919EFABC8203}" destId="{A18DB1F5-8B05-4B89-A10D-19D79C5455A6}" srcOrd="0" destOrd="0" presId="urn:microsoft.com/office/officeart/2008/layout/AlternatingHexagons"/>
    <dgm:cxn modelId="{CC25B835-56F7-4371-B323-D6C3865FEBE4}" type="presOf" srcId="{C1498994-86EE-4778-BEF8-B7FB773712F4}" destId="{84CA5B85-0CF6-4609-AFF3-20B3301849BB}" srcOrd="0" destOrd="0" presId="urn:microsoft.com/office/officeart/2008/layout/AlternatingHexagons"/>
    <dgm:cxn modelId="{6CC0CCC3-B44E-4D83-847B-29EC6F813830}" type="presOf" srcId="{199CAA23-B2BD-42EC-8426-D7014F1C7F8C}" destId="{7AA62F8A-6766-4930-B94A-D20CD07A7DDC}" srcOrd="0" destOrd="0" presId="urn:microsoft.com/office/officeart/2008/layout/AlternatingHexagons"/>
    <dgm:cxn modelId="{E60D4DA9-98A5-4231-8F4D-37F6030B755E}" srcId="{25B84177-EFEE-45DA-A426-6C3E49340EE1}" destId="{917A57DA-C788-4316-A15E-41EDB0A7D651}" srcOrd="4" destOrd="0" parTransId="{E9511263-A5E9-48C4-884C-201AD976D3F2}" sibTransId="{64CF85E3-B0BE-4D82-AD2B-14E722856101}"/>
    <dgm:cxn modelId="{8E63395D-FC6D-4DCF-9428-F953E42E7696}" srcId="{25B84177-EFEE-45DA-A426-6C3E49340EE1}" destId="{C2EBDCD3-A804-4CB3-87F0-DF00837D56B8}" srcOrd="1" destOrd="0" parTransId="{EFD35DE2-C9A4-4BF8-883F-E9DD084B219E}" sibTransId="{4F561E05-9E34-4F11-8EC0-C989CCEAAC12}"/>
    <dgm:cxn modelId="{653B698E-1313-4277-AA4D-9DD574BCB781}" srcId="{25B84177-EFEE-45DA-A426-6C3E49340EE1}" destId="{C1498994-86EE-4778-BEF8-B7FB773712F4}" srcOrd="3" destOrd="0" parTransId="{BDACD3FE-4FA2-4E66-AA0B-85956AD4C405}" sibTransId="{2A2AEC1F-02D9-4F36-B5D2-9702A1360BDC}"/>
    <dgm:cxn modelId="{288EAF4D-9E69-4627-B3C0-33B70D41174B}" type="presOf" srcId="{C2EBDCD3-A804-4CB3-87F0-DF00837D56B8}" destId="{A594AF6D-05CA-4A16-976F-23EEBC0E183D}" srcOrd="0" destOrd="0" presId="urn:microsoft.com/office/officeart/2008/layout/AlternatingHexagons"/>
    <dgm:cxn modelId="{B8053642-DC00-4AAD-815C-7DC3065FD7E1}" srcId="{25B84177-EFEE-45DA-A426-6C3E49340EE1}" destId="{9B021824-4569-4925-A4E4-538645B32180}" srcOrd="0" destOrd="0" parTransId="{4FA4580B-F469-451C-B355-703F5B48A34C}" sibTransId="{E842B443-EF7F-4130-B6C2-95C1A3BAC079}"/>
    <dgm:cxn modelId="{6D5DC6E8-04A7-46D8-8BB1-9D90008798A0}" type="presOf" srcId="{1226EE7A-A1CD-445E-ABD1-719275331BE5}" destId="{E14C6802-C1FC-4E74-A746-FBE9702CD835}" srcOrd="0" destOrd="0" presId="urn:microsoft.com/office/officeart/2008/layout/AlternatingHexagons"/>
    <dgm:cxn modelId="{3E76681D-A2E9-40B4-BB1B-9E77EB1A4EE7}" srcId="{25B84177-EFEE-45DA-A426-6C3E49340EE1}" destId="{56D122ED-E82B-45A7-897F-10560DEE4482}" srcOrd="5" destOrd="0" parTransId="{D2E53994-904F-4893-BA14-2F041CD3989A}" sibTransId="{1226EE7A-A1CD-445E-ABD1-719275331BE5}"/>
    <dgm:cxn modelId="{D3DE54FF-681E-4F5F-9F1E-3DBB7292E5B3}" type="presParOf" srcId="{E2E37B0E-2B1C-4184-A2BF-02BD668E08FB}" destId="{54DF6EDC-39E3-487D-9CD1-BA024C37B79B}" srcOrd="0" destOrd="0" presId="urn:microsoft.com/office/officeart/2008/layout/AlternatingHexagons"/>
    <dgm:cxn modelId="{1DA0DF96-70B8-48E3-A5FD-F6DD780DFE7F}" type="presParOf" srcId="{54DF6EDC-39E3-487D-9CD1-BA024C37B79B}" destId="{5A76CEB3-2A87-4B60-A8AF-52608AAC15F0}" srcOrd="0" destOrd="0" presId="urn:microsoft.com/office/officeart/2008/layout/AlternatingHexagons"/>
    <dgm:cxn modelId="{A022E778-DC27-4AC0-9347-7F761E53D463}" type="presParOf" srcId="{54DF6EDC-39E3-487D-9CD1-BA024C37B79B}" destId="{A72826E4-1BDF-4E88-B3BA-5F162C2B5E55}" srcOrd="1" destOrd="0" presId="urn:microsoft.com/office/officeart/2008/layout/AlternatingHexagons"/>
    <dgm:cxn modelId="{ACA59A4F-8BE6-4618-A91A-20C5BD9808D2}" type="presParOf" srcId="{54DF6EDC-39E3-487D-9CD1-BA024C37B79B}" destId="{E7B8F2D5-5038-4698-86E7-8CC913635A5B}" srcOrd="2" destOrd="0" presId="urn:microsoft.com/office/officeart/2008/layout/AlternatingHexagons"/>
    <dgm:cxn modelId="{3C1E67B3-38A8-4378-9B9F-02675BBF59E1}" type="presParOf" srcId="{54DF6EDC-39E3-487D-9CD1-BA024C37B79B}" destId="{2C53A0F2-A648-4D88-9C23-3019B3ABE3E1}" srcOrd="3" destOrd="0" presId="urn:microsoft.com/office/officeart/2008/layout/AlternatingHexagons"/>
    <dgm:cxn modelId="{37F50D5C-A322-40B0-8D7A-D252686E03C8}" type="presParOf" srcId="{54DF6EDC-39E3-487D-9CD1-BA024C37B79B}" destId="{796938EC-36A6-4047-98DB-BA1F164BFFAB}" srcOrd="4" destOrd="0" presId="urn:microsoft.com/office/officeart/2008/layout/AlternatingHexagons"/>
    <dgm:cxn modelId="{EB7E37F9-11DE-4EF7-8297-346F344A436B}" type="presParOf" srcId="{E2E37B0E-2B1C-4184-A2BF-02BD668E08FB}" destId="{7F1997C6-0625-4C8D-8CCA-75E55343FBD8}" srcOrd="1" destOrd="0" presId="urn:microsoft.com/office/officeart/2008/layout/AlternatingHexagons"/>
    <dgm:cxn modelId="{61B12F76-6B18-4FCA-A289-6DF5C6B9BD17}" type="presParOf" srcId="{E2E37B0E-2B1C-4184-A2BF-02BD668E08FB}" destId="{9C6A605E-D499-4B4E-90CA-0E895AFAC1C0}" srcOrd="2" destOrd="0" presId="urn:microsoft.com/office/officeart/2008/layout/AlternatingHexagons"/>
    <dgm:cxn modelId="{208CA425-DBAE-464F-B09A-AA04CA991878}" type="presParOf" srcId="{9C6A605E-D499-4B4E-90CA-0E895AFAC1C0}" destId="{A594AF6D-05CA-4A16-976F-23EEBC0E183D}" srcOrd="0" destOrd="0" presId="urn:microsoft.com/office/officeart/2008/layout/AlternatingHexagons"/>
    <dgm:cxn modelId="{55DC9870-C15B-4444-BD37-DC337F522AE0}" type="presParOf" srcId="{9C6A605E-D499-4B4E-90CA-0E895AFAC1C0}" destId="{280E03AC-17B8-4F2D-9F30-C874768FBBC0}" srcOrd="1" destOrd="0" presId="urn:microsoft.com/office/officeart/2008/layout/AlternatingHexagons"/>
    <dgm:cxn modelId="{FB76B0E7-7BD9-42A4-9E49-1AAD37A46C46}" type="presParOf" srcId="{9C6A605E-D499-4B4E-90CA-0E895AFAC1C0}" destId="{77F52E61-BBF1-4AC1-BDD9-3ADE1B040AA1}" srcOrd="2" destOrd="0" presId="urn:microsoft.com/office/officeart/2008/layout/AlternatingHexagons"/>
    <dgm:cxn modelId="{78C121A0-19C7-43ED-9124-E429799DB6AF}" type="presParOf" srcId="{9C6A605E-D499-4B4E-90CA-0E895AFAC1C0}" destId="{0C55A7E0-9DEA-48AC-AB1B-4231F7CF0863}" srcOrd="3" destOrd="0" presId="urn:microsoft.com/office/officeart/2008/layout/AlternatingHexagons"/>
    <dgm:cxn modelId="{19423798-C624-4505-AB7F-3A2A6AD7A463}" type="presParOf" srcId="{9C6A605E-D499-4B4E-90CA-0E895AFAC1C0}" destId="{0DD4C172-1AA8-4F55-89C4-7A1CCA609D24}" srcOrd="4" destOrd="0" presId="urn:microsoft.com/office/officeart/2008/layout/AlternatingHexagons"/>
    <dgm:cxn modelId="{9684B4C5-6A18-4BE1-8DA1-EE5079BD5789}" type="presParOf" srcId="{E2E37B0E-2B1C-4184-A2BF-02BD668E08FB}" destId="{ACFA672A-E390-45BB-9576-FE8F5DC696A4}" srcOrd="3" destOrd="0" presId="urn:microsoft.com/office/officeart/2008/layout/AlternatingHexagons"/>
    <dgm:cxn modelId="{F710C595-584D-4C75-8F1C-C27A2B93F697}" type="presParOf" srcId="{E2E37B0E-2B1C-4184-A2BF-02BD668E08FB}" destId="{C316E9FD-A8CC-4C32-86D4-7AED80BE9E46}" srcOrd="4" destOrd="0" presId="urn:microsoft.com/office/officeart/2008/layout/AlternatingHexagons"/>
    <dgm:cxn modelId="{63F9803E-5C7F-43E3-A670-4FF538DD38DB}" type="presParOf" srcId="{C316E9FD-A8CC-4C32-86D4-7AED80BE9E46}" destId="{A18DB1F5-8B05-4B89-A10D-19D79C5455A6}" srcOrd="0" destOrd="0" presId="urn:microsoft.com/office/officeart/2008/layout/AlternatingHexagons"/>
    <dgm:cxn modelId="{B1C10BC0-65FB-48FA-97E1-FB6B0ED80CAB}" type="presParOf" srcId="{C316E9FD-A8CC-4C32-86D4-7AED80BE9E46}" destId="{D6E45D99-ACF7-49D9-9EBD-55CFE4DC0AFC}" srcOrd="1" destOrd="0" presId="urn:microsoft.com/office/officeart/2008/layout/AlternatingHexagons"/>
    <dgm:cxn modelId="{171682FE-C65A-4636-A822-2409BD77D098}" type="presParOf" srcId="{C316E9FD-A8CC-4C32-86D4-7AED80BE9E46}" destId="{50400EF0-2654-433B-B9D0-80BB1B7441F0}" srcOrd="2" destOrd="0" presId="urn:microsoft.com/office/officeart/2008/layout/AlternatingHexagons"/>
    <dgm:cxn modelId="{CAD6BAE5-73D2-4785-9905-AA5235E6BABC}" type="presParOf" srcId="{C316E9FD-A8CC-4C32-86D4-7AED80BE9E46}" destId="{62CD11EB-F4B8-4599-82FE-69B7BA910781}" srcOrd="3" destOrd="0" presId="urn:microsoft.com/office/officeart/2008/layout/AlternatingHexagons"/>
    <dgm:cxn modelId="{D2EF1086-B068-4D74-A4CB-C4F6CDC08A95}" type="presParOf" srcId="{C316E9FD-A8CC-4C32-86D4-7AED80BE9E46}" destId="{7AA62F8A-6766-4930-B94A-D20CD07A7DDC}" srcOrd="4" destOrd="0" presId="urn:microsoft.com/office/officeart/2008/layout/AlternatingHexagons"/>
    <dgm:cxn modelId="{30040EDC-A1C2-41D0-A7F0-3BE37F151EFF}" type="presParOf" srcId="{E2E37B0E-2B1C-4184-A2BF-02BD668E08FB}" destId="{0F821DFB-C87A-4AB3-9AB8-3DB628643973}" srcOrd="5" destOrd="0" presId="urn:microsoft.com/office/officeart/2008/layout/AlternatingHexagons"/>
    <dgm:cxn modelId="{3BF785A4-971D-4442-84A2-0280A4C6D94F}" type="presParOf" srcId="{E2E37B0E-2B1C-4184-A2BF-02BD668E08FB}" destId="{2992907A-3FA8-4EF1-8D58-D40165E4E697}" srcOrd="6" destOrd="0" presId="urn:microsoft.com/office/officeart/2008/layout/AlternatingHexagons"/>
    <dgm:cxn modelId="{F88B5B0B-8985-42C2-AB04-4DD2A36BE49C}" type="presParOf" srcId="{2992907A-3FA8-4EF1-8D58-D40165E4E697}" destId="{84CA5B85-0CF6-4609-AFF3-20B3301849BB}" srcOrd="0" destOrd="0" presId="urn:microsoft.com/office/officeart/2008/layout/AlternatingHexagons"/>
    <dgm:cxn modelId="{714585C9-6361-498C-85DD-DD3685E5B712}" type="presParOf" srcId="{2992907A-3FA8-4EF1-8D58-D40165E4E697}" destId="{3CD47E6C-8681-4D15-B56F-50B303D4BA38}" srcOrd="1" destOrd="0" presId="urn:microsoft.com/office/officeart/2008/layout/AlternatingHexagons"/>
    <dgm:cxn modelId="{16A2F62F-CC7A-4AFB-AEC4-698ADB0AA69A}" type="presParOf" srcId="{2992907A-3FA8-4EF1-8D58-D40165E4E697}" destId="{A50627A6-EC89-40D7-AA51-5A7CB29C6214}" srcOrd="2" destOrd="0" presId="urn:microsoft.com/office/officeart/2008/layout/AlternatingHexagons"/>
    <dgm:cxn modelId="{45663FE9-BB42-43AC-A32E-B1FCF2CEAD66}" type="presParOf" srcId="{2992907A-3FA8-4EF1-8D58-D40165E4E697}" destId="{4FFE7FF3-BF3F-4AB5-AAFB-703C453BCD7F}" srcOrd="3" destOrd="0" presId="urn:microsoft.com/office/officeart/2008/layout/AlternatingHexagons"/>
    <dgm:cxn modelId="{00A2907E-BE98-47D6-9C8B-F7ADA6AA9A45}" type="presParOf" srcId="{2992907A-3FA8-4EF1-8D58-D40165E4E697}" destId="{18FA8D27-C693-4A54-8EC3-E1CC321C613B}" srcOrd="4" destOrd="0" presId="urn:microsoft.com/office/officeart/2008/layout/AlternatingHexagons"/>
    <dgm:cxn modelId="{27334F58-55A6-45FC-A7CF-2F84C1CB5462}" type="presParOf" srcId="{E2E37B0E-2B1C-4184-A2BF-02BD668E08FB}" destId="{AFF66DCA-81DF-4EA6-A0AB-CAF4C4B5241D}" srcOrd="7" destOrd="0" presId="urn:microsoft.com/office/officeart/2008/layout/AlternatingHexagons"/>
    <dgm:cxn modelId="{54623ADF-1694-4752-92D8-4A7EB5E2B1E9}" type="presParOf" srcId="{E2E37B0E-2B1C-4184-A2BF-02BD668E08FB}" destId="{7CD3DA9E-264A-46B9-B92E-400CED1DA470}" srcOrd="8" destOrd="0" presId="urn:microsoft.com/office/officeart/2008/layout/AlternatingHexagons"/>
    <dgm:cxn modelId="{EE0979C4-16E9-41F0-BC55-ABBCA281869A}" type="presParOf" srcId="{7CD3DA9E-264A-46B9-B92E-400CED1DA470}" destId="{CCAB83FF-0935-4F10-8147-218AA291A6D9}" srcOrd="0" destOrd="0" presId="urn:microsoft.com/office/officeart/2008/layout/AlternatingHexagons"/>
    <dgm:cxn modelId="{BB28F8B7-1623-424F-969E-C8C504010C2F}" type="presParOf" srcId="{7CD3DA9E-264A-46B9-B92E-400CED1DA470}" destId="{6586D844-5A58-4E2A-A8FE-F36E2EC7416C}" srcOrd="1" destOrd="0" presId="urn:microsoft.com/office/officeart/2008/layout/AlternatingHexagons"/>
    <dgm:cxn modelId="{B16D5BD9-A248-4D4E-A583-3C650E03DD2F}" type="presParOf" srcId="{7CD3DA9E-264A-46B9-B92E-400CED1DA470}" destId="{3B851CFF-292A-4A2C-A281-75A0866945C8}" srcOrd="2" destOrd="0" presId="urn:microsoft.com/office/officeart/2008/layout/AlternatingHexagons"/>
    <dgm:cxn modelId="{F260B942-C541-44A6-8B7A-77224F7B3E42}" type="presParOf" srcId="{7CD3DA9E-264A-46B9-B92E-400CED1DA470}" destId="{0FC26ED2-B019-4F45-9E59-CC339ED9B680}" srcOrd="3" destOrd="0" presId="urn:microsoft.com/office/officeart/2008/layout/AlternatingHexagons"/>
    <dgm:cxn modelId="{8DB1A112-296C-4373-905B-365E3C86FB19}" type="presParOf" srcId="{7CD3DA9E-264A-46B9-B92E-400CED1DA470}" destId="{34EC5AB7-D12A-4DD3-AE4A-AC588B87CD83}" srcOrd="4" destOrd="0" presId="urn:microsoft.com/office/officeart/2008/layout/AlternatingHexagons"/>
    <dgm:cxn modelId="{4FE68AFB-CEA6-478D-B6C3-AFA0A72B544F}" type="presParOf" srcId="{E2E37B0E-2B1C-4184-A2BF-02BD668E08FB}" destId="{78B14A0C-64F5-4347-B1D4-CB47F2B09403}" srcOrd="9" destOrd="0" presId="urn:microsoft.com/office/officeart/2008/layout/AlternatingHexagons"/>
    <dgm:cxn modelId="{FF565CDC-EDD3-4827-A6AD-A41D0FE0057E}" type="presParOf" srcId="{E2E37B0E-2B1C-4184-A2BF-02BD668E08FB}" destId="{491A5CD1-58CD-4E85-B666-9F8C6D666651}" srcOrd="10" destOrd="0" presId="urn:microsoft.com/office/officeart/2008/layout/AlternatingHexagons"/>
    <dgm:cxn modelId="{D2560478-26E1-4FB3-A332-16E642C5481C}" type="presParOf" srcId="{491A5CD1-58CD-4E85-B666-9F8C6D666651}" destId="{9861CACE-8BD4-4078-BD41-86F5AEF8297A}" srcOrd="0" destOrd="0" presId="urn:microsoft.com/office/officeart/2008/layout/AlternatingHexagons"/>
    <dgm:cxn modelId="{D0AFD9DE-62C5-4A38-AD24-25D6239F51CD}" type="presParOf" srcId="{491A5CD1-58CD-4E85-B666-9F8C6D666651}" destId="{D060AD53-D310-4C71-918D-BEB6654E5164}" srcOrd="1" destOrd="0" presId="urn:microsoft.com/office/officeart/2008/layout/AlternatingHexagons"/>
    <dgm:cxn modelId="{4A32B66A-5093-4771-90E4-74C6CABBC9F4}" type="presParOf" srcId="{491A5CD1-58CD-4E85-B666-9F8C6D666651}" destId="{335CBDE0-48F4-4415-849A-4E4ED3800BF3}" srcOrd="2" destOrd="0" presId="urn:microsoft.com/office/officeart/2008/layout/AlternatingHexagons"/>
    <dgm:cxn modelId="{04742DEB-89A6-49E8-B9B7-B6D3FB7293DA}" type="presParOf" srcId="{491A5CD1-58CD-4E85-B666-9F8C6D666651}" destId="{6366E178-8000-49FF-87F7-B990D2E8ECD8}" srcOrd="3" destOrd="0" presId="urn:microsoft.com/office/officeart/2008/layout/AlternatingHexagons"/>
    <dgm:cxn modelId="{45F4AA67-ACD7-4EFC-9276-F9041E3BABBC}" type="presParOf" srcId="{491A5CD1-58CD-4E85-B666-9F8C6D666651}" destId="{E14C6802-C1FC-4E74-A746-FBE9702CD835}" srcOrd="4" destOrd="0" presId="urn:microsoft.com/office/officeart/2008/layout/AlternatingHexagons"/>
    <dgm:cxn modelId="{E8DBC725-FA26-486A-84DF-9BA8AF533D03}" type="presParOf" srcId="{E2E37B0E-2B1C-4184-A2BF-02BD668E08FB}" destId="{EBE0C317-60DC-4C46-8B83-BD7B94FB2C4C}" srcOrd="11" destOrd="0" presId="urn:microsoft.com/office/officeart/2008/layout/AlternatingHexagons"/>
    <dgm:cxn modelId="{AED3E95E-2DF1-4AF7-AC31-108821ED659A}" type="presParOf" srcId="{E2E37B0E-2B1C-4184-A2BF-02BD668E08FB}" destId="{014BA100-7903-4402-90B6-1CC76F44425B}" srcOrd="12" destOrd="0" presId="urn:microsoft.com/office/officeart/2008/layout/AlternatingHexagons"/>
    <dgm:cxn modelId="{47942564-9187-4D94-9DE8-02B58D5630DD}" type="presParOf" srcId="{014BA100-7903-4402-90B6-1CC76F44425B}" destId="{44979D7B-F8E4-473F-B0DC-6316646F8600}" srcOrd="0" destOrd="0" presId="urn:microsoft.com/office/officeart/2008/layout/AlternatingHexagons"/>
    <dgm:cxn modelId="{1B6EDE9E-DDCD-47E4-B4B9-4FDC3704C736}" type="presParOf" srcId="{014BA100-7903-4402-90B6-1CC76F44425B}" destId="{FF616C32-516D-44D8-A3D9-275DFD5C0556}" srcOrd="1" destOrd="0" presId="urn:microsoft.com/office/officeart/2008/layout/AlternatingHexagons"/>
    <dgm:cxn modelId="{800201B6-0DCC-4557-868D-4CC588B0435D}" type="presParOf" srcId="{014BA100-7903-4402-90B6-1CC76F44425B}" destId="{001D6D18-5F3C-4C10-A3D9-4F8353C748CB}" srcOrd="2" destOrd="0" presId="urn:microsoft.com/office/officeart/2008/layout/AlternatingHexagons"/>
    <dgm:cxn modelId="{0116BF78-7353-4AE8-A4F7-8A529540E200}" type="presParOf" srcId="{014BA100-7903-4402-90B6-1CC76F44425B}" destId="{9AA2C800-2C71-4ACF-8A53-F93E46F1EFC0}" srcOrd="3" destOrd="0" presId="urn:microsoft.com/office/officeart/2008/layout/AlternatingHexagons"/>
    <dgm:cxn modelId="{4A74A8D6-32AC-488C-8649-D1BEAA8C865D}" type="presParOf" srcId="{014BA100-7903-4402-90B6-1CC76F44425B}" destId="{562BE543-9EF2-4AAA-B9D3-4FFA81E61336}"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1D990-C35E-45E8-BE8C-3925D554450A}">
      <dsp:nvSpPr>
        <dsp:cNvPr id="0" name=""/>
        <dsp:cNvSpPr/>
      </dsp:nvSpPr>
      <dsp:spPr>
        <a:xfrm>
          <a:off x="247894" y="1816360"/>
          <a:ext cx="3368895" cy="2872526"/>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741257" y="2237032"/>
        <a:ext cx="2382169" cy="2031182"/>
      </dsp:txXfrm>
    </dsp:sp>
    <dsp:sp modelId="{AB1F09C5-A3C8-4427-839C-3B934C357C6E}">
      <dsp:nvSpPr>
        <dsp:cNvPr id="0" name=""/>
        <dsp:cNvSpPr/>
      </dsp:nvSpPr>
      <dsp:spPr>
        <a:xfrm>
          <a:off x="0" y="612937"/>
          <a:ext cx="4705623" cy="4905147"/>
        </a:xfrm>
        <a:prstGeom prst="blockArc">
          <a:avLst>
            <a:gd name="adj1" fmla="val 16509444"/>
            <a:gd name="adj2" fmla="val 5088054"/>
            <a:gd name="adj3" fmla="val 52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F7D63C-E2E5-413D-A40C-0FCBC869FD91}">
      <dsp:nvSpPr>
        <dsp:cNvPr id="0" name=""/>
        <dsp:cNvSpPr/>
      </dsp:nvSpPr>
      <dsp:spPr>
        <a:xfrm>
          <a:off x="3873408" y="3093907"/>
          <a:ext cx="1250948" cy="125068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4DBABA-31D1-4CFE-9837-07E1C0551B80}">
      <dsp:nvSpPr>
        <dsp:cNvPr id="0" name=""/>
        <dsp:cNvSpPr/>
      </dsp:nvSpPr>
      <dsp:spPr>
        <a:xfrm>
          <a:off x="5153289" y="3341728"/>
          <a:ext cx="1674557" cy="879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l" defTabSz="800100">
            <a:lnSpc>
              <a:spcPct val="90000"/>
            </a:lnSpc>
            <a:spcBef>
              <a:spcPct val="0"/>
            </a:spcBef>
            <a:spcAft>
              <a:spcPct val="10000"/>
            </a:spcAft>
          </a:pPr>
          <a:r>
            <a:rPr lang="en-US" sz="1800" kern="1200" dirty="0" smtClean="0"/>
            <a:t>Risk Perception &amp; Communication Strategies</a:t>
          </a:r>
          <a:endParaRPr lang="en-US" sz="1800" kern="1200" dirty="0"/>
        </a:p>
      </dsp:txBody>
      <dsp:txXfrm>
        <a:off x="5153289" y="3341728"/>
        <a:ext cx="1674557" cy="879261"/>
      </dsp:txXfrm>
    </dsp:sp>
    <dsp:sp modelId="{8A4C771F-A06F-457A-910D-96A2D7401DF6}">
      <dsp:nvSpPr>
        <dsp:cNvPr id="0" name=""/>
        <dsp:cNvSpPr/>
      </dsp:nvSpPr>
      <dsp:spPr>
        <a:xfrm>
          <a:off x="2851940" y="4223657"/>
          <a:ext cx="1708633" cy="1282779"/>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E1232B-0F8E-4650-9302-483CE722C744}">
      <dsp:nvSpPr>
        <dsp:cNvPr id="0" name=""/>
        <dsp:cNvSpPr/>
      </dsp:nvSpPr>
      <dsp:spPr>
        <a:xfrm>
          <a:off x="4360577" y="4963536"/>
          <a:ext cx="1674557" cy="1210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l" defTabSz="800100">
            <a:lnSpc>
              <a:spcPct val="90000"/>
            </a:lnSpc>
            <a:spcBef>
              <a:spcPct val="0"/>
            </a:spcBef>
            <a:spcAft>
              <a:spcPct val="10000"/>
            </a:spcAft>
          </a:pPr>
          <a:r>
            <a:rPr lang="en-US" sz="1800" kern="1200" dirty="0" smtClean="0"/>
            <a:t>Tsunami Ready Recognized Communities</a:t>
          </a:r>
          <a:endParaRPr lang="en-US" sz="1800" kern="1200" dirty="0"/>
        </a:p>
      </dsp:txBody>
      <dsp:txXfrm>
        <a:off x="4360577" y="4963536"/>
        <a:ext cx="1674557" cy="1210686"/>
      </dsp:txXfrm>
    </dsp:sp>
    <dsp:sp modelId="{23C27A23-FDB7-45C4-A5FC-BA4236AA84A9}">
      <dsp:nvSpPr>
        <dsp:cNvPr id="0" name=""/>
        <dsp:cNvSpPr/>
      </dsp:nvSpPr>
      <dsp:spPr>
        <a:xfrm>
          <a:off x="3654016" y="1587473"/>
          <a:ext cx="1347209" cy="1178635"/>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D371A1-CE83-48EC-BEFE-47BC8C5F6D70}">
      <dsp:nvSpPr>
        <dsp:cNvPr id="0" name=""/>
        <dsp:cNvSpPr/>
      </dsp:nvSpPr>
      <dsp:spPr>
        <a:xfrm>
          <a:off x="5046392" y="1396180"/>
          <a:ext cx="1674557" cy="1210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l" defTabSz="889000">
            <a:lnSpc>
              <a:spcPct val="90000"/>
            </a:lnSpc>
            <a:spcBef>
              <a:spcPct val="0"/>
            </a:spcBef>
            <a:spcAft>
              <a:spcPct val="10000"/>
            </a:spcAft>
          </a:pPr>
          <a:r>
            <a:rPr lang="en-US" sz="2000" kern="1200" dirty="0" smtClean="0"/>
            <a:t>Alert Systems</a:t>
          </a:r>
          <a:endParaRPr lang="en-US" sz="2000" kern="1200" dirty="0"/>
        </a:p>
      </dsp:txBody>
      <dsp:txXfrm>
        <a:off x="5046392" y="1396180"/>
        <a:ext cx="1674557" cy="1210686"/>
      </dsp:txXfrm>
    </dsp:sp>
    <dsp:sp modelId="{7A628D7F-6336-4C6C-9E37-C2853E0B4553}">
      <dsp:nvSpPr>
        <dsp:cNvPr id="0" name=""/>
        <dsp:cNvSpPr/>
      </dsp:nvSpPr>
      <dsp:spPr>
        <a:xfrm>
          <a:off x="2695990" y="307679"/>
          <a:ext cx="1250948" cy="1250687"/>
        </a:xfrm>
        <a:prstGeom prst="ellipse">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2C614F-8D43-4C2D-8371-A49DA7723C26}">
      <dsp:nvSpPr>
        <dsp:cNvPr id="0" name=""/>
        <dsp:cNvSpPr/>
      </dsp:nvSpPr>
      <dsp:spPr>
        <a:xfrm>
          <a:off x="3956852" y="335243"/>
          <a:ext cx="1674557" cy="1210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l" defTabSz="889000">
            <a:lnSpc>
              <a:spcPct val="90000"/>
            </a:lnSpc>
            <a:spcBef>
              <a:spcPct val="0"/>
            </a:spcBef>
            <a:spcAft>
              <a:spcPct val="10000"/>
            </a:spcAft>
          </a:pPr>
          <a:r>
            <a:rPr lang="en-US" sz="2000" kern="1200" dirty="0" smtClean="0"/>
            <a:t>Detection &amp; Monitoring</a:t>
          </a:r>
          <a:endParaRPr lang="en-US" sz="2000" kern="1200" dirty="0"/>
        </a:p>
      </dsp:txBody>
      <dsp:txXfrm>
        <a:off x="3956852" y="335243"/>
        <a:ext cx="1674557" cy="12106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01A83-675F-4DA9-981A-DDC1460F3DEC}">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467F47-ECF2-4CDC-94F2-5C4654C98829}">
      <dsp:nvSpPr>
        <dsp:cNvPr id="0" name=""/>
        <dsp:cNvSpPr/>
      </dsp:nvSpPr>
      <dsp:spPr>
        <a:xfrm>
          <a:off x="509717" y="338558"/>
          <a:ext cx="9344225"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45720" rIns="45720" bIns="45720" numCol="1" spcCol="1270" anchor="ctr" anchorCtr="0">
          <a:noAutofit/>
        </a:bodyPr>
        <a:lstStyle/>
        <a:p>
          <a:pPr lvl="0" algn="l" defTabSz="800100">
            <a:lnSpc>
              <a:spcPct val="90000"/>
            </a:lnSpc>
            <a:spcBef>
              <a:spcPct val="0"/>
            </a:spcBef>
            <a:spcAft>
              <a:spcPct val="35000"/>
            </a:spcAft>
          </a:pPr>
          <a:r>
            <a:rPr lang="en-GB" sz="1800" kern="1200" dirty="0" smtClean="0">
              <a:ea typeface="Times New Roman" panose="02020603050405020304" pitchFamily="18" charset="0"/>
              <a:cs typeface="Calibri" panose="020F0502020204030204" pitchFamily="34" charset="0"/>
            </a:rPr>
            <a:t> Tsunami Ready pilot programmes based on standards and guidelines developed and adopted by the ICG/NEAMTWS</a:t>
          </a:r>
          <a:endParaRPr lang="en-US" sz="1800" kern="1200" dirty="0"/>
        </a:p>
      </dsp:txBody>
      <dsp:txXfrm>
        <a:off x="509717" y="338558"/>
        <a:ext cx="9344225" cy="677550"/>
      </dsp:txXfrm>
    </dsp:sp>
    <dsp:sp modelId="{D23A8EE0-793F-420A-8411-3BBC1BDF78CB}">
      <dsp:nvSpPr>
        <dsp:cNvPr id="0" name=""/>
        <dsp:cNvSpPr/>
      </dsp:nvSpPr>
      <dsp:spPr>
        <a:xfrm>
          <a:off x="86248" y="253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BC1447-CA18-4249-BFC7-EF4F8C67C69B}">
      <dsp:nvSpPr>
        <dsp:cNvPr id="0" name=""/>
        <dsp:cNvSpPr/>
      </dsp:nvSpPr>
      <dsp:spPr>
        <a:xfrm>
          <a:off x="995230" y="1354558"/>
          <a:ext cx="8858712"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45720" rIns="45720" bIns="45720" numCol="1" spcCol="1270" anchor="ctr" anchorCtr="0">
          <a:noAutofit/>
        </a:bodyPr>
        <a:lstStyle/>
        <a:p>
          <a:pPr lvl="0" algn="l" defTabSz="800100">
            <a:lnSpc>
              <a:spcPct val="90000"/>
            </a:lnSpc>
            <a:spcBef>
              <a:spcPct val="0"/>
            </a:spcBef>
            <a:spcAft>
              <a:spcPct val="35000"/>
            </a:spcAft>
          </a:pPr>
          <a:r>
            <a:rPr lang="en-GB" sz="1800" kern="1200" dirty="0" smtClean="0">
              <a:ea typeface="Times New Roman" panose="02020603050405020304" pitchFamily="18" charset="0"/>
              <a:cs typeface="Calibri" panose="020F0502020204030204" pitchFamily="34" charset="0"/>
            </a:rPr>
            <a:t>Understanding and communication of tsunami and other sea-level related risk in selected communities enhanced.</a:t>
          </a:r>
          <a:endParaRPr lang="en-US" sz="1800" kern="1200" dirty="0"/>
        </a:p>
      </dsp:txBody>
      <dsp:txXfrm>
        <a:off x="995230" y="1354558"/>
        <a:ext cx="8858712" cy="677550"/>
      </dsp:txXfrm>
    </dsp:sp>
    <dsp:sp modelId="{C617B279-F0B2-46B5-A484-9BE9BAA1B7E1}">
      <dsp:nvSpPr>
        <dsp:cNvPr id="0" name=""/>
        <dsp:cNvSpPr/>
      </dsp:nvSpPr>
      <dsp:spPr>
        <a:xfrm>
          <a:off x="571761" y="1269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60BF07-A5F9-4113-8551-A32012DF2BB2}">
      <dsp:nvSpPr>
        <dsp:cNvPr id="0" name=""/>
        <dsp:cNvSpPr/>
      </dsp:nvSpPr>
      <dsp:spPr>
        <a:xfrm>
          <a:off x="1144243" y="2370558"/>
          <a:ext cx="8709699"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45720" rIns="45720" bIns="45720" numCol="1" spcCol="1270" anchor="ctr" anchorCtr="0">
          <a:noAutofit/>
        </a:bodyPr>
        <a:lstStyle/>
        <a:p>
          <a:pPr lvl="0" algn="l" defTabSz="800100">
            <a:lnSpc>
              <a:spcPct val="90000"/>
            </a:lnSpc>
            <a:spcBef>
              <a:spcPct val="0"/>
            </a:spcBef>
            <a:spcAft>
              <a:spcPct val="35000"/>
            </a:spcAft>
          </a:pPr>
          <a:r>
            <a:rPr lang="en-GB" sz="1800" kern="1200" dirty="0" smtClean="0">
              <a:ea typeface="Times New Roman" panose="02020603050405020304" pitchFamily="18" charset="0"/>
              <a:cs typeface="Calibri" panose="020F0502020204030204" pitchFamily="34" charset="0"/>
            </a:rPr>
            <a:t>Selected coastal communities are better prepared to respond to SL-related hazards </a:t>
          </a:r>
          <a:endParaRPr lang="en-US" sz="1800" kern="1200" dirty="0"/>
        </a:p>
      </dsp:txBody>
      <dsp:txXfrm>
        <a:off x="1144243" y="2370558"/>
        <a:ext cx="8709699" cy="677550"/>
      </dsp:txXfrm>
    </dsp:sp>
    <dsp:sp modelId="{89750E83-041A-4784-A4BB-6AB039C0AFDE}">
      <dsp:nvSpPr>
        <dsp:cNvPr id="0" name=""/>
        <dsp:cNvSpPr/>
      </dsp:nvSpPr>
      <dsp:spPr>
        <a:xfrm>
          <a:off x="720774" y="2285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29BC1A-8770-4182-909A-53D0C544183E}">
      <dsp:nvSpPr>
        <dsp:cNvPr id="0" name=""/>
        <dsp:cNvSpPr/>
      </dsp:nvSpPr>
      <dsp:spPr>
        <a:xfrm>
          <a:off x="995230" y="3386558"/>
          <a:ext cx="8858712"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45720" rIns="45720" bIns="45720" numCol="1" spcCol="1270" anchor="ctr" anchorCtr="0">
          <a:noAutofit/>
        </a:bodyPr>
        <a:lstStyle/>
        <a:p>
          <a:pPr lvl="0" algn="l" defTabSz="800100">
            <a:lnSpc>
              <a:spcPct val="90000"/>
            </a:lnSpc>
            <a:spcBef>
              <a:spcPct val="0"/>
            </a:spcBef>
            <a:spcAft>
              <a:spcPct val="35000"/>
            </a:spcAft>
          </a:pPr>
          <a:r>
            <a:rPr lang="en-GB" sz="1800" kern="1200" dirty="0" smtClean="0">
              <a:ea typeface="Times New Roman" panose="02020603050405020304" pitchFamily="18" charset="0"/>
              <a:cs typeface="Calibri" panose="020F0502020204030204" pitchFamily="34" charset="0"/>
            </a:rPr>
            <a:t>Access to near real time detection and alert technology to provide early warning of rapid onset sea level-related hazards</a:t>
          </a:r>
          <a:endParaRPr lang="en-US" sz="1800" kern="1200" dirty="0"/>
        </a:p>
      </dsp:txBody>
      <dsp:txXfrm>
        <a:off x="995230" y="3386558"/>
        <a:ext cx="8858712" cy="677550"/>
      </dsp:txXfrm>
    </dsp:sp>
    <dsp:sp modelId="{927070F9-301B-4949-83C7-D3F1822F5FE3}">
      <dsp:nvSpPr>
        <dsp:cNvPr id="0" name=""/>
        <dsp:cNvSpPr/>
      </dsp:nvSpPr>
      <dsp:spPr>
        <a:xfrm>
          <a:off x="571761" y="3301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D523D8-2A0A-4B15-93C0-E763260DE8FB}">
      <dsp:nvSpPr>
        <dsp:cNvPr id="0" name=""/>
        <dsp:cNvSpPr/>
      </dsp:nvSpPr>
      <dsp:spPr>
        <a:xfrm>
          <a:off x="509717" y="4402558"/>
          <a:ext cx="9344225"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45720" rIns="45720" bIns="45720" numCol="1" spcCol="1270" anchor="ctr" anchorCtr="0">
          <a:noAutofit/>
        </a:bodyPr>
        <a:lstStyle/>
        <a:p>
          <a:pPr lvl="0" algn="l" defTabSz="800100">
            <a:lnSpc>
              <a:spcPct val="90000"/>
            </a:lnSpc>
            <a:spcBef>
              <a:spcPct val="0"/>
            </a:spcBef>
            <a:spcAft>
              <a:spcPct val="35000"/>
            </a:spcAft>
          </a:pPr>
          <a:r>
            <a:rPr lang="en-GB" sz="1800" kern="1200" dirty="0" smtClean="0">
              <a:ea typeface="Times New Roman" panose="02020603050405020304" pitchFamily="18" charset="0"/>
              <a:cs typeface="Calibri" panose="020F0502020204030204" pitchFamily="34" charset="0"/>
            </a:rPr>
            <a:t>Longer term sustainability of the Inexpensive Device for Sea Level (IDSL) network to provide early warning of rapid onset sea level-related hazards in NEAMTWS countries enhanced</a:t>
          </a:r>
          <a:endParaRPr lang="fr-FR" sz="1800" kern="1200" dirty="0"/>
        </a:p>
      </dsp:txBody>
      <dsp:txXfrm>
        <a:off x="509717" y="4402558"/>
        <a:ext cx="9344225" cy="677550"/>
      </dsp:txXfrm>
    </dsp:sp>
    <dsp:sp modelId="{BA37C569-AF93-44F7-886F-8095267198D5}">
      <dsp:nvSpPr>
        <dsp:cNvPr id="0" name=""/>
        <dsp:cNvSpPr/>
      </dsp:nvSpPr>
      <dsp:spPr>
        <a:xfrm>
          <a:off x="86248" y="4317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6CEB3-2A87-4B60-A8AF-52608AAC15F0}">
      <dsp:nvSpPr>
        <dsp:cNvPr id="0" name=""/>
        <dsp:cNvSpPr/>
      </dsp:nvSpPr>
      <dsp:spPr>
        <a:xfrm rot="5400000">
          <a:off x="6311578" y="517877"/>
          <a:ext cx="905228" cy="787548"/>
        </a:xfrm>
        <a:prstGeom prst="hexagon">
          <a:avLst>
            <a:gd name="adj" fmla="val 25000"/>
            <a:gd name="vf" fmla="val 1154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TSPs</a:t>
          </a:r>
          <a:endParaRPr lang="en-US" sz="1100" kern="1200" dirty="0"/>
        </a:p>
      </dsp:txBody>
      <dsp:txXfrm rot="-5400000">
        <a:off x="6493144" y="600102"/>
        <a:ext cx="542096" cy="623098"/>
      </dsp:txXfrm>
    </dsp:sp>
    <dsp:sp modelId="{A72826E4-1BDF-4E88-B3BA-5F162C2B5E55}">
      <dsp:nvSpPr>
        <dsp:cNvPr id="0" name=""/>
        <dsp:cNvSpPr/>
      </dsp:nvSpPr>
      <dsp:spPr>
        <a:xfrm>
          <a:off x="5958431" y="181403"/>
          <a:ext cx="1010235" cy="543137"/>
        </a:xfrm>
        <a:prstGeom prst="rect">
          <a:avLst/>
        </a:prstGeom>
        <a:noFill/>
        <a:ln>
          <a:noFill/>
        </a:ln>
        <a:effectLst/>
      </dsp:spPr>
      <dsp:style>
        <a:lnRef idx="0">
          <a:scrgbClr r="0" g="0" b="0"/>
        </a:lnRef>
        <a:fillRef idx="0">
          <a:scrgbClr r="0" g="0" b="0"/>
        </a:fillRef>
        <a:effectRef idx="0">
          <a:scrgbClr r="0" g="0" b="0"/>
        </a:effectRef>
        <a:fontRef idx="minor"/>
      </dsp:style>
    </dsp:sp>
    <dsp:sp modelId="{796938EC-36A6-4047-98DB-BA1F164BFFAB}">
      <dsp:nvSpPr>
        <dsp:cNvPr id="0" name=""/>
        <dsp:cNvSpPr/>
      </dsp:nvSpPr>
      <dsp:spPr>
        <a:xfrm rot="5400000">
          <a:off x="4962877" y="1314903"/>
          <a:ext cx="905228" cy="787548"/>
        </a:xfrm>
        <a:prstGeom prst="hexagon">
          <a:avLst>
            <a:gd name="adj" fmla="val 25000"/>
            <a:gd name="vf" fmla="val 11547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r>
            <a:rPr lang="en-US" sz="700" kern="1200" dirty="0" smtClean="0"/>
            <a:t>Sea Level Monitoring &amp; Tsunami Detection  Organizations   </a:t>
          </a:r>
          <a:endParaRPr lang="en-US" sz="700" kern="1200" dirty="0"/>
        </a:p>
      </dsp:txBody>
      <dsp:txXfrm rot="-5400000">
        <a:off x="5144443" y="1397128"/>
        <a:ext cx="542096" cy="623098"/>
      </dsp:txXfrm>
    </dsp:sp>
    <dsp:sp modelId="{A594AF6D-05CA-4A16-976F-23EEBC0E183D}">
      <dsp:nvSpPr>
        <dsp:cNvPr id="0" name=""/>
        <dsp:cNvSpPr/>
      </dsp:nvSpPr>
      <dsp:spPr>
        <a:xfrm rot="5400000">
          <a:off x="4783747" y="4100765"/>
          <a:ext cx="1208661" cy="1169911"/>
        </a:xfrm>
        <a:prstGeom prst="hexagon">
          <a:avLst>
            <a:gd name="adj" fmla="val 25000"/>
            <a:gd name="vf" fmla="val 11547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Local Government</a:t>
          </a:r>
          <a:endParaRPr lang="en-US" sz="1000" kern="1200" dirty="0"/>
        </a:p>
      </dsp:txBody>
      <dsp:txXfrm rot="-5400000">
        <a:off x="4994982" y="4279604"/>
        <a:ext cx="786191" cy="812233"/>
      </dsp:txXfrm>
    </dsp:sp>
    <dsp:sp modelId="{280E03AC-17B8-4F2D-9F30-C874768FBBC0}">
      <dsp:nvSpPr>
        <dsp:cNvPr id="0" name=""/>
        <dsp:cNvSpPr/>
      </dsp:nvSpPr>
      <dsp:spPr>
        <a:xfrm>
          <a:off x="3709843" y="1101477"/>
          <a:ext cx="977646" cy="543137"/>
        </a:xfrm>
        <a:prstGeom prst="rect">
          <a:avLst/>
        </a:prstGeom>
        <a:noFill/>
        <a:ln>
          <a:noFill/>
        </a:ln>
        <a:effectLst/>
      </dsp:spPr>
      <dsp:style>
        <a:lnRef idx="0">
          <a:scrgbClr r="0" g="0" b="0"/>
        </a:lnRef>
        <a:fillRef idx="0">
          <a:scrgbClr r="0" g="0" b="0"/>
        </a:fillRef>
        <a:effectRef idx="0">
          <a:scrgbClr r="0" g="0" b="0"/>
        </a:effectRef>
        <a:fontRef idx="minor"/>
      </dsp:style>
    </dsp:sp>
    <dsp:sp modelId="{0DD4C172-1AA8-4F55-89C4-7A1CCA609D24}">
      <dsp:nvSpPr>
        <dsp:cNvPr id="0" name=""/>
        <dsp:cNvSpPr/>
      </dsp:nvSpPr>
      <dsp:spPr>
        <a:xfrm rot="5400000">
          <a:off x="2257607" y="4105415"/>
          <a:ext cx="1106795" cy="1042478"/>
        </a:xfrm>
        <a:prstGeom prst="hexagon">
          <a:avLst>
            <a:gd name="adj" fmla="val 25000"/>
            <a:gd name="vf" fmla="val 11547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n-US" sz="1000" kern="1200" dirty="0" smtClean="0"/>
            <a:t>Community Leaders &amp; members</a:t>
          </a:r>
          <a:endParaRPr lang="en-US" sz="1000" kern="1200" dirty="0"/>
        </a:p>
      </dsp:txBody>
      <dsp:txXfrm rot="-5400000">
        <a:off x="2458463" y="4252363"/>
        <a:ext cx="705082" cy="748583"/>
      </dsp:txXfrm>
    </dsp:sp>
    <dsp:sp modelId="{A18DB1F5-8B05-4B89-A10D-19D79C5455A6}">
      <dsp:nvSpPr>
        <dsp:cNvPr id="0" name=""/>
        <dsp:cNvSpPr/>
      </dsp:nvSpPr>
      <dsp:spPr>
        <a:xfrm rot="5400000">
          <a:off x="3486864" y="4046691"/>
          <a:ext cx="1200740" cy="1214990"/>
        </a:xfrm>
        <a:prstGeom prst="hexagon">
          <a:avLst>
            <a:gd name="adj" fmla="val 25000"/>
            <a:gd name="vf" fmla="val 11547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Community Emergency Organizations &amp; Response Teams</a:t>
          </a:r>
          <a:endParaRPr lang="en-US" sz="900" kern="1200" dirty="0"/>
        </a:p>
      </dsp:txBody>
      <dsp:txXfrm rot="-5400000">
        <a:off x="3682237" y="4253939"/>
        <a:ext cx="809994" cy="800494"/>
      </dsp:txXfrm>
    </dsp:sp>
    <dsp:sp modelId="{D6E45D99-ACF7-49D9-9EBD-55CFE4DC0AFC}">
      <dsp:nvSpPr>
        <dsp:cNvPr id="0" name=""/>
        <dsp:cNvSpPr/>
      </dsp:nvSpPr>
      <dsp:spPr>
        <a:xfrm>
          <a:off x="5958431" y="2169308"/>
          <a:ext cx="1010235" cy="543137"/>
        </a:xfrm>
        <a:prstGeom prst="rect">
          <a:avLst/>
        </a:prstGeom>
        <a:noFill/>
        <a:ln>
          <a:noFill/>
        </a:ln>
        <a:effectLst/>
      </dsp:spPr>
      <dsp:style>
        <a:lnRef idx="0">
          <a:scrgbClr r="0" g="0" b="0"/>
        </a:lnRef>
        <a:fillRef idx="0">
          <a:scrgbClr r="0" g="0" b="0"/>
        </a:fillRef>
        <a:effectRef idx="0">
          <a:scrgbClr r="0" g="0" b="0"/>
        </a:effectRef>
        <a:fontRef idx="minor"/>
      </dsp:style>
    </dsp:sp>
    <dsp:sp modelId="{7AA62F8A-6766-4930-B94A-D20CD07A7DDC}">
      <dsp:nvSpPr>
        <dsp:cNvPr id="0" name=""/>
        <dsp:cNvSpPr/>
      </dsp:nvSpPr>
      <dsp:spPr>
        <a:xfrm rot="5400000">
          <a:off x="4569543" y="2226283"/>
          <a:ext cx="905228" cy="787548"/>
        </a:xfrm>
        <a:prstGeom prst="hexagon">
          <a:avLst>
            <a:gd name="adj" fmla="val 25000"/>
            <a:gd name="vf" fmla="val 1154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t>NTWCs</a:t>
          </a:r>
          <a:endParaRPr lang="en-US" sz="1400" kern="1200" dirty="0"/>
        </a:p>
      </dsp:txBody>
      <dsp:txXfrm rot="-5400000">
        <a:off x="4751109" y="2308508"/>
        <a:ext cx="542096" cy="623098"/>
      </dsp:txXfrm>
    </dsp:sp>
    <dsp:sp modelId="{84CA5B85-0CF6-4609-AFF3-20B3301849BB}">
      <dsp:nvSpPr>
        <dsp:cNvPr id="0" name=""/>
        <dsp:cNvSpPr/>
      </dsp:nvSpPr>
      <dsp:spPr>
        <a:xfrm rot="5400000">
          <a:off x="2848457" y="3181136"/>
          <a:ext cx="1132739" cy="1023884"/>
        </a:xfrm>
        <a:prstGeom prst="hexagon">
          <a:avLst>
            <a:gd name="adj" fmla="val 25000"/>
            <a:gd name="vf" fmla="val 11547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Ministry of Education (schools)</a:t>
          </a:r>
          <a:endParaRPr lang="en-US" sz="1100" kern="1200" dirty="0"/>
        </a:p>
      </dsp:txBody>
      <dsp:txXfrm rot="-5400000">
        <a:off x="3065332" y="3306428"/>
        <a:ext cx="698988" cy="773301"/>
      </dsp:txXfrm>
    </dsp:sp>
    <dsp:sp modelId="{3CD47E6C-8681-4D15-B56F-50B303D4BA38}">
      <dsp:nvSpPr>
        <dsp:cNvPr id="0" name=""/>
        <dsp:cNvSpPr/>
      </dsp:nvSpPr>
      <dsp:spPr>
        <a:xfrm>
          <a:off x="3709843" y="3199177"/>
          <a:ext cx="977646" cy="543137"/>
        </a:xfrm>
        <a:prstGeom prst="rect">
          <a:avLst/>
        </a:prstGeom>
        <a:noFill/>
        <a:ln>
          <a:noFill/>
        </a:ln>
        <a:effectLst/>
      </dsp:spPr>
      <dsp:style>
        <a:lnRef idx="0">
          <a:scrgbClr r="0" g="0" b="0"/>
        </a:lnRef>
        <a:fillRef idx="0">
          <a:scrgbClr r="0" g="0" b="0"/>
        </a:fillRef>
        <a:effectRef idx="0">
          <a:scrgbClr r="0" g="0" b="0"/>
        </a:effectRef>
        <a:fontRef idx="minor"/>
      </dsp:style>
    </dsp:sp>
    <dsp:sp modelId="{18FA8D27-C693-4A54-8EC3-E1CC321C613B}">
      <dsp:nvSpPr>
        <dsp:cNvPr id="0" name=""/>
        <dsp:cNvSpPr/>
      </dsp:nvSpPr>
      <dsp:spPr>
        <a:xfrm rot="5400000">
          <a:off x="4020237" y="1396912"/>
          <a:ext cx="905228" cy="787548"/>
        </a:xfrm>
        <a:prstGeom prst="hexagon">
          <a:avLst>
            <a:gd name="adj" fmla="val 25000"/>
            <a:gd name="vf" fmla="val 11547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r>
            <a:rPr lang="en-US" sz="700" kern="1200" baseline="0" dirty="0" smtClean="0">
              <a:solidFill>
                <a:schemeClr val="bg1"/>
              </a:solidFill>
            </a:rPr>
            <a:t>Scientific organizations , Universities</a:t>
          </a:r>
          <a:endParaRPr lang="en-US" sz="700" kern="1200" baseline="0" dirty="0">
            <a:solidFill>
              <a:schemeClr val="bg1"/>
            </a:solidFill>
          </a:endParaRPr>
        </a:p>
      </dsp:txBody>
      <dsp:txXfrm rot="-5400000">
        <a:off x="4201803" y="1479137"/>
        <a:ext cx="542096" cy="623098"/>
      </dsp:txXfrm>
    </dsp:sp>
    <dsp:sp modelId="{CCAB83FF-0935-4F10-8147-218AA291A6D9}">
      <dsp:nvSpPr>
        <dsp:cNvPr id="0" name=""/>
        <dsp:cNvSpPr/>
      </dsp:nvSpPr>
      <dsp:spPr>
        <a:xfrm rot="5400000">
          <a:off x="5458579" y="3270710"/>
          <a:ext cx="1012217" cy="892741"/>
        </a:xfrm>
        <a:prstGeom prst="hexagon">
          <a:avLst>
            <a:gd name="adj" fmla="val 25000"/>
            <a:gd name="vf" fmla="val 11547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NGOs</a:t>
          </a:r>
          <a:endParaRPr lang="en-US" sz="1100" kern="1200" dirty="0"/>
        </a:p>
      </dsp:txBody>
      <dsp:txXfrm rot="-5400000">
        <a:off x="5658326" y="3369720"/>
        <a:ext cx="612723" cy="694724"/>
      </dsp:txXfrm>
    </dsp:sp>
    <dsp:sp modelId="{6586D844-5A58-4E2A-A8FE-F36E2EC7416C}">
      <dsp:nvSpPr>
        <dsp:cNvPr id="0" name=""/>
        <dsp:cNvSpPr/>
      </dsp:nvSpPr>
      <dsp:spPr>
        <a:xfrm>
          <a:off x="5958431" y="4190443"/>
          <a:ext cx="1010235" cy="543137"/>
        </a:xfrm>
        <a:prstGeom prst="rect">
          <a:avLst/>
        </a:prstGeom>
        <a:noFill/>
        <a:ln>
          <a:noFill/>
        </a:ln>
        <a:effectLst/>
      </dsp:spPr>
      <dsp:style>
        <a:lnRef idx="0">
          <a:scrgbClr r="0" g="0" b="0"/>
        </a:lnRef>
        <a:fillRef idx="0">
          <a:scrgbClr r="0" g="0" b="0"/>
        </a:fillRef>
        <a:effectRef idx="0">
          <a:scrgbClr r="0" g="0" b="0"/>
        </a:effectRef>
        <a:fontRef idx="minor"/>
      </dsp:style>
    </dsp:sp>
    <dsp:sp modelId="{34EC5AB7-D12A-4DD3-AE4A-AC588B87CD83}">
      <dsp:nvSpPr>
        <dsp:cNvPr id="0" name=""/>
        <dsp:cNvSpPr/>
      </dsp:nvSpPr>
      <dsp:spPr>
        <a:xfrm rot="5400000">
          <a:off x="1728006" y="3090562"/>
          <a:ext cx="1123533" cy="1077894"/>
        </a:xfrm>
        <a:prstGeom prst="hexagon">
          <a:avLst>
            <a:gd name="adj" fmla="val 25000"/>
            <a:gd name="vf" fmla="val 11547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sz="2200" kern="1200" dirty="0" smtClean="0"/>
            <a:t>Media</a:t>
          </a:r>
          <a:endParaRPr lang="en-US" sz="2200" kern="1200" dirty="0"/>
        </a:p>
      </dsp:txBody>
      <dsp:txXfrm rot="-5400000">
        <a:off x="1926825" y="3251195"/>
        <a:ext cx="725894" cy="756629"/>
      </dsp:txXfrm>
    </dsp:sp>
    <dsp:sp modelId="{9861CACE-8BD4-4078-BD41-86F5AEF8297A}">
      <dsp:nvSpPr>
        <dsp:cNvPr id="0" name=""/>
        <dsp:cNvSpPr/>
      </dsp:nvSpPr>
      <dsp:spPr>
        <a:xfrm rot="5400000">
          <a:off x="5385697" y="471574"/>
          <a:ext cx="905228" cy="787548"/>
        </a:xfrm>
        <a:prstGeom prst="hexagon">
          <a:avLst>
            <a:gd name="adj" fmla="val 25000"/>
            <a:gd name="vf" fmla="val 1154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JRC</a:t>
          </a:r>
          <a:endParaRPr lang="en-US" sz="1100" kern="1200" dirty="0"/>
        </a:p>
      </dsp:txBody>
      <dsp:txXfrm rot="-5400000">
        <a:off x="5567263" y="553799"/>
        <a:ext cx="542096" cy="623098"/>
      </dsp:txXfrm>
    </dsp:sp>
    <dsp:sp modelId="{D060AD53-D310-4C71-918D-BEB6654E5164}">
      <dsp:nvSpPr>
        <dsp:cNvPr id="0" name=""/>
        <dsp:cNvSpPr/>
      </dsp:nvSpPr>
      <dsp:spPr>
        <a:xfrm>
          <a:off x="3709843" y="5067953"/>
          <a:ext cx="977646" cy="543137"/>
        </a:xfrm>
        <a:prstGeom prst="rect">
          <a:avLst/>
        </a:prstGeom>
        <a:noFill/>
        <a:ln>
          <a:noFill/>
        </a:ln>
        <a:effectLst/>
      </dsp:spPr>
      <dsp:style>
        <a:lnRef idx="0">
          <a:scrgbClr r="0" g="0" b="0"/>
        </a:lnRef>
        <a:fillRef idx="0">
          <a:scrgbClr r="0" g="0" b="0"/>
        </a:fillRef>
        <a:effectRef idx="0">
          <a:scrgbClr r="0" g="0" b="0"/>
        </a:effectRef>
        <a:fontRef idx="minor"/>
      </dsp:style>
    </dsp:sp>
    <dsp:sp modelId="{E14C6802-C1FC-4E74-A746-FBE9702CD835}">
      <dsp:nvSpPr>
        <dsp:cNvPr id="0" name=""/>
        <dsp:cNvSpPr/>
      </dsp:nvSpPr>
      <dsp:spPr>
        <a:xfrm rot="5400000">
          <a:off x="4456058" y="457697"/>
          <a:ext cx="905228" cy="787548"/>
        </a:xfrm>
        <a:prstGeom prst="hexagon">
          <a:avLst>
            <a:gd name="adj" fmla="val 25000"/>
            <a:gd name="vf" fmla="val 1154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t>UNDRR</a:t>
          </a:r>
          <a:endParaRPr lang="en-US" sz="1400" kern="1200" dirty="0"/>
        </a:p>
      </dsp:txBody>
      <dsp:txXfrm rot="-5400000">
        <a:off x="4637624" y="539922"/>
        <a:ext cx="542096" cy="623098"/>
      </dsp:txXfrm>
    </dsp:sp>
    <dsp:sp modelId="{44979D7B-F8E4-473F-B0DC-6316646F8600}">
      <dsp:nvSpPr>
        <dsp:cNvPr id="0" name=""/>
        <dsp:cNvSpPr/>
      </dsp:nvSpPr>
      <dsp:spPr>
        <a:xfrm rot="5400000">
          <a:off x="3533189" y="2206506"/>
          <a:ext cx="1039102" cy="861003"/>
        </a:xfrm>
        <a:prstGeom prst="hexagon">
          <a:avLst>
            <a:gd name="adj" fmla="val 25000"/>
            <a:gd name="vf" fmla="val 11547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UNESCO Field Offices</a:t>
          </a:r>
          <a:endParaRPr lang="en-US" sz="1100" kern="1200" dirty="0"/>
        </a:p>
      </dsp:txBody>
      <dsp:txXfrm rot="-5400000">
        <a:off x="3753441" y="2275799"/>
        <a:ext cx="598597" cy="722418"/>
      </dsp:txXfrm>
    </dsp:sp>
    <dsp:sp modelId="{FF616C32-516D-44D8-A3D9-275DFD5C0556}">
      <dsp:nvSpPr>
        <dsp:cNvPr id="0" name=""/>
        <dsp:cNvSpPr/>
      </dsp:nvSpPr>
      <dsp:spPr>
        <a:xfrm>
          <a:off x="5958431" y="5951321"/>
          <a:ext cx="1010235" cy="543137"/>
        </a:xfrm>
        <a:prstGeom prst="rect">
          <a:avLst/>
        </a:prstGeom>
        <a:noFill/>
        <a:ln>
          <a:noFill/>
        </a:ln>
        <a:effectLst/>
      </dsp:spPr>
      <dsp:style>
        <a:lnRef idx="0">
          <a:scrgbClr r="0" g="0" b="0"/>
        </a:lnRef>
        <a:fillRef idx="0">
          <a:scrgbClr r="0" g="0" b="0"/>
        </a:fillRef>
        <a:effectRef idx="0">
          <a:scrgbClr r="0" g="0" b="0"/>
        </a:effectRef>
        <a:fontRef idx="minor"/>
      </dsp:style>
    </dsp:sp>
    <dsp:sp modelId="{562BE543-9EF2-4AAA-B9D3-4FFA81E61336}">
      <dsp:nvSpPr>
        <dsp:cNvPr id="0" name=""/>
        <dsp:cNvSpPr/>
      </dsp:nvSpPr>
      <dsp:spPr>
        <a:xfrm rot="5400000">
          <a:off x="4164637" y="3101491"/>
          <a:ext cx="1135247" cy="1118894"/>
        </a:xfrm>
        <a:prstGeom prst="hexagon">
          <a:avLst>
            <a:gd name="adj" fmla="val 25000"/>
            <a:gd name="vf" fmla="val 11547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kern="1200" dirty="0" smtClean="0"/>
            <a:t>Ministry of Tourism (Hotels)</a:t>
          </a:r>
          <a:endParaRPr lang="en-US" sz="1100" kern="1200" dirty="0"/>
        </a:p>
      </dsp:txBody>
      <dsp:txXfrm rot="-5400000">
        <a:off x="4357952" y="3281160"/>
        <a:ext cx="748616" cy="759557"/>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38" tIns="45719" rIns="91438" bIns="45719" rtlCol="0"/>
          <a:lstStyle>
            <a:lvl1pPr algn="l">
              <a:defRPr sz="1200"/>
            </a:lvl1pPr>
          </a:lstStyle>
          <a:p>
            <a:endParaRPr lang="fr-FR"/>
          </a:p>
        </p:txBody>
      </p:sp>
      <p:sp>
        <p:nvSpPr>
          <p:cNvPr id="3" name="Date Placeholder 2"/>
          <p:cNvSpPr>
            <a:spLocks noGrp="1"/>
          </p:cNvSpPr>
          <p:nvPr>
            <p:ph type="dt" idx="1"/>
          </p:nvPr>
        </p:nvSpPr>
        <p:spPr>
          <a:xfrm>
            <a:off x="3849688" y="0"/>
            <a:ext cx="2946400" cy="496888"/>
          </a:xfrm>
          <a:prstGeom prst="rect">
            <a:avLst/>
          </a:prstGeom>
        </p:spPr>
        <p:txBody>
          <a:bodyPr vert="horz" lIns="91438" tIns="45719" rIns="91438" bIns="45719" rtlCol="0"/>
          <a:lstStyle>
            <a:lvl1pPr algn="r">
              <a:defRPr sz="1200"/>
            </a:lvl1pPr>
          </a:lstStyle>
          <a:p>
            <a:fld id="{9281E981-A55B-40D5-A231-5F700046279A}" type="datetimeFigureOut">
              <a:rPr lang="fr-FR" smtClean="0"/>
              <a:t>18/12/2021</a:t>
            </a:fld>
            <a:endParaRPr lang="fr-FR"/>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38" tIns="45719" rIns="91438" bIns="45719" rtlCol="0" anchor="ctr"/>
          <a:lstStyle/>
          <a:p>
            <a:endParaRPr lang="fr-FR"/>
          </a:p>
        </p:txBody>
      </p:sp>
      <p:sp>
        <p:nvSpPr>
          <p:cNvPr id="5" name="Notes Placeholder 4"/>
          <p:cNvSpPr>
            <a:spLocks noGrp="1"/>
          </p:cNvSpPr>
          <p:nvPr>
            <p:ph type="body" sz="quarter" idx="3"/>
          </p:nvPr>
        </p:nvSpPr>
        <p:spPr>
          <a:xfrm>
            <a:off x="679451" y="4776789"/>
            <a:ext cx="5438775" cy="3908425"/>
          </a:xfrm>
          <a:prstGeom prst="rect">
            <a:avLst/>
          </a:prstGeom>
        </p:spPr>
        <p:txBody>
          <a:bodyPr vert="horz" lIns="91438" tIns="45719" rIns="91438" bIns="4571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9429750"/>
            <a:ext cx="2946400" cy="496888"/>
          </a:xfrm>
          <a:prstGeom prst="rect">
            <a:avLst/>
          </a:prstGeom>
        </p:spPr>
        <p:txBody>
          <a:bodyPr vert="horz" lIns="91438" tIns="45719" rIns="91438" bIns="45719" rtlCol="0" anchor="b"/>
          <a:lstStyle>
            <a:lvl1pPr algn="l">
              <a:defRPr sz="1200"/>
            </a:lvl1pPr>
          </a:lstStyle>
          <a:p>
            <a:endParaRPr lang="fr-FR"/>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38" tIns="45719" rIns="91438" bIns="45719" rtlCol="0" anchor="b"/>
          <a:lstStyle>
            <a:lvl1pPr algn="r">
              <a:defRPr sz="1200"/>
            </a:lvl1pPr>
          </a:lstStyle>
          <a:p>
            <a:fld id="{6C5B209A-0A2B-49FA-B240-92D2DD9A5F1E}" type="slidenum">
              <a:rPr lang="fr-FR" smtClean="0"/>
              <a:t>‹#›</a:t>
            </a:fld>
            <a:endParaRPr lang="fr-FR"/>
          </a:p>
        </p:txBody>
      </p:sp>
    </p:spTree>
    <p:extLst>
      <p:ext uri="{BB962C8B-B14F-4D97-AF65-F5344CB8AC3E}">
        <p14:creationId xmlns:p14="http://schemas.microsoft.com/office/powerpoint/2010/main" val="3486393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gein.noa.gr/en/"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www.ingv.it/cat/en/" TargetMode="External"/><Relationship Id="rId4" Type="http://schemas.openxmlformats.org/officeDocument/2006/relationships/hyperlink" Target="http://www.koeri.boun.edu.tr/new/"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hlinkClick r:id="rId3"/>
              </a:rPr>
              <a:t>NOA</a:t>
            </a:r>
            <a:r>
              <a:rPr lang="en-US" u="sng" dirty="0"/>
              <a:t> (</a:t>
            </a:r>
            <a:r>
              <a:rPr lang="en-US" dirty="0"/>
              <a:t>Greece), </a:t>
            </a:r>
            <a:r>
              <a:rPr lang="en-US" u="sng" dirty="0">
                <a:hlinkClick r:id="rId4"/>
              </a:rPr>
              <a:t>KOERI</a:t>
            </a:r>
            <a:r>
              <a:rPr lang="en-US" dirty="0"/>
              <a:t> (Turkey) and </a:t>
            </a:r>
            <a:r>
              <a:rPr lang="en-US" u="sng" dirty="0">
                <a:hlinkClick r:id="rId5"/>
              </a:rPr>
              <a:t>INGV</a:t>
            </a:r>
            <a:r>
              <a:rPr lang="en-US" dirty="0"/>
              <a:t> (Italy) TSPs  issued earthquake-tsunami bulletins to Member States within</a:t>
            </a:r>
            <a:r>
              <a:rPr lang="en-US" b="1" dirty="0">
                <a:solidFill>
                  <a:srgbClr val="FF0000"/>
                </a:solidFill>
              </a:rPr>
              <a:t> 8-11 minutes</a:t>
            </a:r>
            <a:r>
              <a:rPr lang="en-US" dirty="0"/>
              <a:t> following the detection of the earthquake. </a:t>
            </a:r>
          </a:p>
          <a:p>
            <a:endParaRPr lang="en-US" dirty="0"/>
          </a:p>
          <a:p>
            <a:r>
              <a:rPr lang="en-US" dirty="0"/>
              <a:t>Greece and Turkey were on </a:t>
            </a:r>
            <a:r>
              <a:rPr lang="en-US" b="1" dirty="0">
                <a:solidFill>
                  <a:srgbClr val="FF0000"/>
                </a:solidFill>
              </a:rPr>
              <a:t>Tsunami Watch </a:t>
            </a:r>
            <a:r>
              <a:rPr lang="en-US" dirty="0"/>
              <a:t>(highest level of alert), while other countries either on </a:t>
            </a:r>
            <a:r>
              <a:rPr lang="en-US" b="1" dirty="0">
                <a:solidFill>
                  <a:srgbClr val="FFC000"/>
                </a:solidFill>
              </a:rPr>
              <a:t>Tsunami Advisory </a:t>
            </a:r>
            <a:r>
              <a:rPr lang="en-US" dirty="0"/>
              <a:t>and or </a:t>
            </a:r>
            <a:r>
              <a:rPr lang="en-US" b="1" dirty="0">
                <a:solidFill>
                  <a:srgbClr val="92D050"/>
                </a:solidFill>
              </a:rPr>
              <a:t>Tsunami Information levels. </a:t>
            </a:r>
          </a:p>
          <a:p>
            <a:endParaRPr lang="en-US" dirty="0"/>
          </a:p>
          <a:p>
            <a:r>
              <a:rPr lang="en-US" dirty="0"/>
              <a:t>Eyewitnesses claim the drawback started within 2-5 minutes followed by </a:t>
            </a:r>
            <a:r>
              <a:rPr lang="en-US" dirty="0" err="1"/>
              <a:t>runup</a:t>
            </a:r>
            <a:r>
              <a:rPr lang="en-US" dirty="0"/>
              <a:t> within </a:t>
            </a:r>
            <a:r>
              <a:rPr lang="en-US" b="1" dirty="0">
                <a:solidFill>
                  <a:srgbClr val="FF0000"/>
                </a:solidFill>
              </a:rPr>
              <a:t>15-20 minutes</a:t>
            </a:r>
            <a:r>
              <a:rPr lang="en-US" b="1" dirty="0"/>
              <a:t> </a:t>
            </a:r>
            <a:r>
              <a:rPr lang="en-US" dirty="0"/>
              <a:t>after the Earthquake. </a:t>
            </a:r>
          </a:p>
          <a:p>
            <a:endParaRPr lang="fr-FR" dirty="0"/>
          </a:p>
          <a:p>
            <a:r>
              <a:rPr lang="en-US" dirty="0"/>
              <a:t>The Civil Protection in Greece activated the emergency to send messages </a:t>
            </a:r>
            <a:r>
              <a:rPr lang="en-US" b="1" dirty="0">
                <a:solidFill>
                  <a:srgbClr val="FF0000"/>
                </a:solidFill>
              </a:rPr>
              <a:t>24 minutes </a:t>
            </a:r>
            <a:r>
              <a:rPr lang="en-US" dirty="0"/>
              <a:t>after the earthquake to cellphones. </a:t>
            </a:r>
          </a:p>
          <a:p>
            <a:endParaRPr lang="en-US" dirty="0"/>
          </a:p>
          <a:p>
            <a:r>
              <a:rPr lang="en-US" dirty="0"/>
              <a:t>The event once again highlighted the difficulties of warning with regard to locally generated, rapid onset of tsunami and challenged the ability of local authorities and the communities at risk to take early action.</a:t>
            </a:r>
            <a:endParaRPr lang="fr-FR" dirty="0"/>
          </a:p>
          <a:p>
            <a:endParaRPr lang="fr-FR" dirty="0"/>
          </a:p>
        </p:txBody>
      </p:sp>
      <p:sp>
        <p:nvSpPr>
          <p:cNvPr id="4" name="Slide Number Placeholder 3"/>
          <p:cNvSpPr>
            <a:spLocks noGrp="1"/>
          </p:cNvSpPr>
          <p:nvPr>
            <p:ph type="sldNum" sz="quarter" idx="10"/>
          </p:nvPr>
        </p:nvSpPr>
        <p:spPr/>
        <p:txBody>
          <a:bodyPr/>
          <a:lstStyle/>
          <a:p>
            <a:fld id="{4AACBAAF-9031-4146-8049-C54BA9E3EE1F}" type="slidenum">
              <a:rPr lang="fr-FR" smtClean="0"/>
              <a:t>2</a:t>
            </a:fld>
            <a:endParaRPr lang="fr-FR"/>
          </a:p>
        </p:txBody>
      </p:sp>
    </p:spTree>
    <p:extLst>
      <p:ext uri="{BB962C8B-B14F-4D97-AF65-F5344CB8AC3E}">
        <p14:creationId xmlns:p14="http://schemas.microsoft.com/office/powerpoint/2010/main" val="605310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r-F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85552E62-E005-4CCD-A0D1-66EF9D4505C0}" type="datetimeFigureOut">
              <a:rPr lang="fr-FR" smtClean="0"/>
              <a:t>18/12/2021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D4A9583-E9AD-4F84-8821-D516FE1A6761}" type="slidenum">
              <a:rPr lang="fr-FR" smtClean="0"/>
              <a:t>‹#›</a:t>
            </a:fld>
            <a:endParaRPr lang="fr-FR"/>
          </a:p>
        </p:txBody>
      </p:sp>
    </p:spTree>
    <p:extLst>
      <p:ext uri="{BB962C8B-B14F-4D97-AF65-F5344CB8AC3E}">
        <p14:creationId xmlns:p14="http://schemas.microsoft.com/office/powerpoint/2010/main" val="2198715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85552E62-E005-4CCD-A0D1-66EF9D4505C0}" type="datetimeFigureOut">
              <a:rPr lang="fr-FR" smtClean="0"/>
              <a:t>18/12/2021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D4A9583-E9AD-4F84-8821-D516FE1A6761}" type="slidenum">
              <a:rPr lang="fr-FR" smtClean="0"/>
              <a:t>‹#›</a:t>
            </a:fld>
            <a:endParaRPr lang="fr-FR"/>
          </a:p>
        </p:txBody>
      </p:sp>
    </p:spTree>
    <p:extLst>
      <p:ext uri="{BB962C8B-B14F-4D97-AF65-F5344CB8AC3E}">
        <p14:creationId xmlns:p14="http://schemas.microsoft.com/office/powerpoint/2010/main" val="1814674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85552E62-E005-4CCD-A0D1-66EF9D4505C0}" type="datetimeFigureOut">
              <a:rPr lang="fr-FR" smtClean="0"/>
              <a:t>18/12/2021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D4A9583-E9AD-4F84-8821-D516FE1A6761}" type="slidenum">
              <a:rPr lang="fr-FR" smtClean="0"/>
              <a:t>‹#›</a:t>
            </a:fld>
            <a:endParaRPr lang="fr-FR"/>
          </a:p>
        </p:txBody>
      </p:sp>
    </p:spTree>
    <p:extLst>
      <p:ext uri="{BB962C8B-B14F-4D97-AF65-F5344CB8AC3E}">
        <p14:creationId xmlns:p14="http://schemas.microsoft.com/office/powerpoint/2010/main" val="2389335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85552E62-E005-4CCD-A0D1-66EF9D4505C0}" type="datetimeFigureOut">
              <a:rPr lang="fr-FR" smtClean="0"/>
              <a:t>18/12/2021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D4A9583-E9AD-4F84-8821-D516FE1A6761}" type="slidenum">
              <a:rPr lang="fr-FR" smtClean="0"/>
              <a:t>‹#›</a:t>
            </a:fld>
            <a:endParaRPr lang="fr-FR"/>
          </a:p>
        </p:txBody>
      </p:sp>
    </p:spTree>
    <p:extLst>
      <p:ext uri="{BB962C8B-B14F-4D97-AF65-F5344CB8AC3E}">
        <p14:creationId xmlns:p14="http://schemas.microsoft.com/office/powerpoint/2010/main" val="2193816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r-F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5552E62-E005-4CCD-A0D1-66EF9D4505C0}" type="datetimeFigureOut">
              <a:rPr lang="fr-FR" smtClean="0"/>
              <a:t>18/12/2021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D4A9583-E9AD-4F84-8821-D516FE1A6761}" type="slidenum">
              <a:rPr lang="fr-FR" smtClean="0"/>
              <a:t>‹#›</a:t>
            </a:fld>
            <a:endParaRPr lang="fr-FR"/>
          </a:p>
        </p:txBody>
      </p:sp>
    </p:spTree>
    <p:extLst>
      <p:ext uri="{BB962C8B-B14F-4D97-AF65-F5344CB8AC3E}">
        <p14:creationId xmlns:p14="http://schemas.microsoft.com/office/powerpoint/2010/main" val="194019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85552E62-E005-4CCD-A0D1-66EF9D4505C0}" type="datetimeFigureOut">
              <a:rPr lang="fr-FR" smtClean="0"/>
              <a:t>18/12/2021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D4A9583-E9AD-4F84-8821-D516FE1A6761}" type="slidenum">
              <a:rPr lang="fr-FR" smtClean="0"/>
              <a:t>‹#›</a:t>
            </a:fld>
            <a:endParaRPr lang="fr-FR"/>
          </a:p>
        </p:txBody>
      </p:sp>
    </p:spTree>
    <p:extLst>
      <p:ext uri="{BB962C8B-B14F-4D97-AF65-F5344CB8AC3E}">
        <p14:creationId xmlns:p14="http://schemas.microsoft.com/office/powerpoint/2010/main" val="799041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r-F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85552E62-E005-4CCD-A0D1-66EF9D4505C0}" type="datetimeFigureOut">
              <a:rPr lang="fr-FR" smtClean="0"/>
              <a:t>18/12/2021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BD4A9583-E9AD-4F84-8821-D516FE1A6761}" type="slidenum">
              <a:rPr lang="fr-FR" smtClean="0"/>
              <a:t>‹#›</a:t>
            </a:fld>
            <a:endParaRPr lang="fr-FR"/>
          </a:p>
        </p:txBody>
      </p:sp>
    </p:spTree>
    <p:extLst>
      <p:ext uri="{BB962C8B-B14F-4D97-AF65-F5344CB8AC3E}">
        <p14:creationId xmlns:p14="http://schemas.microsoft.com/office/powerpoint/2010/main" val="1774469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85552E62-E005-4CCD-A0D1-66EF9D4505C0}" type="datetimeFigureOut">
              <a:rPr lang="fr-FR" smtClean="0"/>
              <a:t>18/12/2021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BD4A9583-E9AD-4F84-8821-D516FE1A6761}" type="slidenum">
              <a:rPr lang="fr-FR" smtClean="0"/>
              <a:t>‹#›</a:t>
            </a:fld>
            <a:endParaRPr lang="fr-FR"/>
          </a:p>
        </p:txBody>
      </p:sp>
    </p:spTree>
    <p:extLst>
      <p:ext uri="{BB962C8B-B14F-4D97-AF65-F5344CB8AC3E}">
        <p14:creationId xmlns:p14="http://schemas.microsoft.com/office/powerpoint/2010/main" val="1333906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552E62-E005-4CCD-A0D1-66EF9D4505C0}" type="datetimeFigureOut">
              <a:rPr lang="fr-FR" smtClean="0"/>
              <a:t>18/12/2021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BD4A9583-E9AD-4F84-8821-D516FE1A6761}" type="slidenum">
              <a:rPr lang="fr-FR" smtClean="0"/>
              <a:t>‹#›</a:t>
            </a:fld>
            <a:endParaRPr lang="fr-FR"/>
          </a:p>
        </p:txBody>
      </p:sp>
    </p:spTree>
    <p:extLst>
      <p:ext uri="{BB962C8B-B14F-4D97-AF65-F5344CB8AC3E}">
        <p14:creationId xmlns:p14="http://schemas.microsoft.com/office/powerpoint/2010/main" val="2633703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F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5552E62-E005-4CCD-A0D1-66EF9D4505C0}" type="datetimeFigureOut">
              <a:rPr lang="fr-FR" smtClean="0"/>
              <a:t>18/12/2021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D4A9583-E9AD-4F84-8821-D516FE1A6761}" type="slidenum">
              <a:rPr lang="fr-FR" smtClean="0"/>
              <a:t>‹#›</a:t>
            </a:fld>
            <a:endParaRPr lang="fr-FR"/>
          </a:p>
        </p:txBody>
      </p:sp>
    </p:spTree>
    <p:extLst>
      <p:ext uri="{BB962C8B-B14F-4D97-AF65-F5344CB8AC3E}">
        <p14:creationId xmlns:p14="http://schemas.microsoft.com/office/powerpoint/2010/main" val="2762691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F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5552E62-E005-4CCD-A0D1-66EF9D4505C0}" type="datetimeFigureOut">
              <a:rPr lang="fr-FR" smtClean="0"/>
              <a:t>18/12/2021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D4A9583-E9AD-4F84-8821-D516FE1A6761}" type="slidenum">
              <a:rPr lang="fr-FR" smtClean="0"/>
              <a:t>‹#›</a:t>
            </a:fld>
            <a:endParaRPr lang="fr-FR"/>
          </a:p>
        </p:txBody>
      </p:sp>
    </p:spTree>
    <p:extLst>
      <p:ext uri="{BB962C8B-B14F-4D97-AF65-F5344CB8AC3E}">
        <p14:creationId xmlns:p14="http://schemas.microsoft.com/office/powerpoint/2010/main" val="3746759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52E62-E005-4CCD-A0D1-66EF9D4505C0}" type="datetimeFigureOut">
              <a:rPr lang="fr-FR" smtClean="0"/>
              <a:t>18/12/2021</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4A9583-E9AD-4F84-8821-D516FE1A6761}" type="slidenum">
              <a:rPr lang="fr-FR" smtClean="0"/>
              <a:t>‹#›</a:t>
            </a:fld>
            <a:endParaRPr lang="fr-FR"/>
          </a:p>
        </p:txBody>
      </p:sp>
    </p:spTree>
    <p:extLst>
      <p:ext uri="{BB962C8B-B14F-4D97-AF65-F5344CB8AC3E}">
        <p14:creationId xmlns:p14="http://schemas.microsoft.com/office/powerpoint/2010/main" val="2993312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7.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jpeg"/><Relationship Id="rId5" Type="http://schemas.openxmlformats.org/officeDocument/2006/relationships/hyperlink" Target="https://en.wikipedia.org/wiki/Morocco" TargetMode="External"/><Relationship Id="rId4" Type="http://schemas.openxmlformats.org/officeDocument/2006/relationships/notesSlide" Target="../notesSlides/notesSlide1.xml"/><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hyperlink" Target="#_ftn1"/><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hyperlink" Target="http://www.tsumaps-neam.eu/" TargetMode="External"/><Relationship Id="rId4" Type="http://schemas.openxmlformats.org/officeDocument/2006/relationships/hyperlink" Target="#_ftnref1"/></Relationships>
</file>

<file path=ppt/slides/_rels/slide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 Id="rId6" Type="http://schemas.microsoft.com/office/2018/10/relationships/comments" Target="../comments/modernComment_114_46EC342B.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18/10/relationships/comments" Target="../comments/modernComment_127_D2DB345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6375" y="0"/>
            <a:ext cx="4845626" cy="3461679"/>
          </a:xfrm>
          <a:prstGeom prst="rect">
            <a:avLst/>
          </a:prstGeom>
        </p:spPr>
      </p:pic>
      <p:sp>
        <p:nvSpPr>
          <p:cNvPr id="2" name="Title 1"/>
          <p:cNvSpPr>
            <a:spLocks noGrp="1"/>
          </p:cNvSpPr>
          <p:nvPr>
            <p:ph type="ctrTitle"/>
          </p:nvPr>
        </p:nvSpPr>
        <p:spPr>
          <a:xfrm>
            <a:off x="7653873" y="946767"/>
            <a:ext cx="4538128" cy="1891026"/>
          </a:xfrm>
        </p:spPr>
        <p:txBody>
          <a:bodyPr>
            <a:normAutofit fontScale="90000"/>
          </a:bodyPr>
          <a:lstStyle/>
          <a:p>
            <a:r>
              <a:rPr lang="en-US" sz="4400" dirty="0" smtClean="0">
                <a:solidFill>
                  <a:schemeClr val="bg1"/>
                </a:solidFill>
              </a:rPr>
              <a:t>PROJECT </a:t>
            </a:r>
            <a:br>
              <a:rPr lang="en-US" sz="4400" dirty="0" smtClean="0">
                <a:solidFill>
                  <a:schemeClr val="bg1"/>
                </a:solidFill>
              </a:rPr>
            </a:br>
            <a:r>
              <a:rPr lang="en-US" sz="4400" dirty="0" smtClean="0">
                <a:solidFill>
                  <a:schemeClr val="bg1"/>
                </a:solidFill>
              </a:rPr>
              <a:t>KICK-OFF WORKSHOP</a:t>
            </a:r>
            <a:br>
              <a:rPr lang="en-US" sz="4400" dirty="0" smtClean="0">
                <a:solidFill>
                  <a:schemeClr val="bg1"/>
                </a:solidFill>
              </a:rPr>
            </a:br>
            <a:r>
              <a:rPr lang="en-US" sz="1800" b="1" dirty="0">
                <a:solidFill>
                  <a:srgbClr val="FFFF00"/>
                </a:solidFill>
              </a:rPr>
              <a:t>Strengthening the Resilience of Coastal Communities in the North-East Atlantic and Mediterranean Region to the Impact of Tsunamis and Other Sea Level-Related Coastal </a:t>
            </a:r>
            <a:r>
              <a:rPr lang="en-US" sz="1800" i="1" dirty="0" smtClean="0">
                <a:solidFill>
                  <a:srgbClr val="0070C0"/>
                </a:solidFill>
              </a:rPr>
              <a:t>Hazard</a:t>
            </a:r>
            <a:r>
              <a:rPr lang="en-US" sz="4400" dirty="0" smtClean="0">
                <a:solidFill>
                  <a:schemeClr val="bg1"/>
                </a:solidFill>
              </a:rPr>
              <a:t/>
            </a:r>
            <a:br>
              <a:rPr lang="en-US" sz="4400" dirty="0" smtClean="0">
                <a:solidFill>
                  <a:schemeClr val="bg1"/>
                </a:solidFill>
              </a:rPr>
            </a:br>
            <a:r>
              <a:rPr lang="en-US" sz="2000" dirty="0" smtClean="0">
                <a:solidFill>
                  <a:schemeClr val="bg1"/>
                </a:solidFill>
              </a:rPr>
              <a:t>17 &amp; 20 December 2021</a:t>
            </a:r>
            <a:endParaRPr lang="fr-FR" sz="4400" dirty="0">
              <a:solidFill>
                <a:schemeClr val="bg1"/>
              </a:solidFill>
            </a:endParaRPr>
          </a:p>
        </p:txBody>
      </p:sp>
      <p:sp>
        <p:nvSpPr>
          <p:cNvPr id="3" name="Subtitle 2"/>
          <p:cNvSpPr>
            <a:spLocks noGrp="1"/>
          </p:cNvSpPr>
          <p:nvPr>
            <p:ph type="subTitle" idx="1"/>
          </p:nvPr>
        </p:nvSpPr>
        <p:spPr>
          <a:xfrm>
            <a:off x="8020306" y="3636579"/>
            <a:ext cx="3992103" cy="1923393"/>
          </a:xfrm>
        </p:spPr>
        <p:txBody>
          <a:bodyPr>
            <a:normAutofit fontScale="25000" lnSpcReduction="20000"/>
          </a:bodyPr>
          <a:lstStyle/>
          <a:p>
            <a:r>
              <a:rPr lang="en-US" sz="8000" dirty="0" smtClean="0">
                <a:solidFill>
                  <a:srgbClr val="0070C0"/>
                </a:solidFill>
              </a:rPr>
              <a:t>IOC EU ECHO </a:t>
            </a:r>
            <a:r>
              <a:rPr lang="en-US" sz="8000" dirty="0">
                <a:solidFill>
                  <a:srgbClr val="0070C0"/>
                </a:solidFill>
              </a:rPr>
              <a:t>NEAMTWS </a:t>
            </a:r>
            <a:r>
              <a:rPr lang="en-US" sz="8000" dirty="0" smtClean="0">
                <a:solidFill>
                  <a:srgbClr val="0070C0"/>
                </a:solidFill>
              </a:rPr>
              <a:t>Project </a:t>
            </a:r>
          </a:p>
          <a:p>
            <a:r>
              <a:rPr lang="en-US" sz="5600" b="1" dirty="0"/>
              <a:t>Denis CHANG SENG, </a:t>
            </a:r>
            <a:r>
              <a:rPr lang="en-US" sz="5600" b="1" dirty="0" smtClean="0"/>
              <a:t>PhD</a:t>
            </a:r>
            <a:br>
              <a:rPr lang="en-US" sz="5600" b="1" dirty="0" smtClean="0"/>
            </a:br>
            <a:r>
              <a:rPr lang="en-US" sz="4800" dirty="0" smtClean="0">
                <a:solidFill>
                  <a:schemeClr val="tx1">
                    <a:lumMod val="50000"/>
                    <a:lumOff val="50000"/>
                  </a:schemeClr>
                </a:solidFill>
              </a:rPr>
              <a:t>Programme </a:t>
            </a:r>
            <a:r>
              <a:rPr lang="en-US" sz="4800" dirty="0">
                <a:solidFill>
                  <a:schemeClr val="tx1">
                    <a:lumMod val="50000"/>
                    <a:lumOff val="50000"/>
                  </a:schemeClr>
                </a:solidFill>
              </a:rPr>
              <a:t>Specialist </a:t>
            </a:r>
            <a:endParaRPr lang="fr-FR" sz="4800" dirty="0">
              <a:solidFill>
                <a:schemeClr val="tx1">
                  <a:lumMod val="50000"/>
                  <a:lumOff val="50000"/>
                </a:schemeClr>
              </a:solidFill>
            </a:endParaRPr>
          </a:p>
          <a:p>
            <a:r>
              <a:rPr lang="en-US" sz="4800" dirty="0">
                <a:solidFill>
                  <a:schemeClr val="tx1">
                    <a:lumMod val="50000"/>
                    <a:lumOff val="50000"/>
                  </a:schemeClr>
                </a:solidFill>
              </a:rPr>
              <a:t> Tsunami Unit, Technical Secretary (</a:t>
            </a:r>
            <a:r>
              <a:rPr lang="en-US" sz="4800" dirty="0" smtClean="0">
                <a:solidFill>
                  <a:schemeClr val="tx1">
                    <a:lumMod val="50000"/>
                    <a:lumOff val="50000"/>
                  </a:schemeClr>
                </a:solidFill>
              </a:rPr>
              <a:t>ICG/NEAMTWS</a:t>
            </a:r>
            <a:r>
              <a:rPr lang="en-US" sz="4800" dirty="0">
                <a:solidFill>
                  <a:schemeClr val="tx1">
                    <a:lumMod val="50000"/>
                    <a:lumOff val="50000"/>
                  </a:schemeClr>
                </a:solidFill>
              </a:rPr>
              <a:t>)</a:t>
            </a:r>
            <a:br>
              <a:rPr lang="en-US" sz="4800" dirty="0">
                <a:solidFill>
                  <a:schemeClr val="tx1">
                    <a:lumMod val="50000"/>
                    <a:lumOff val="50000"/>
                  </a:schemeClr>
                </a:solidFill>
              </a:rPr>
            </a:br>
            <a:r>
              <a:rPr lang="en-US" sz="4800" dirty="0">
                <a:solidFill>
                  <a:schemeClr val="tx1">
                    <a:lumMod val="50000"/>
                    <a:lumOff val="50000"/>
                  </a:schemeClr>
                </a:solidFill>
              </a:rPr>
              <a:t> Global Ocean Observing System (GOOS) </a:t>
            </a:r>
            <a:r>
              <a:rPr lang="en-US" sz="4800" dirty="0" smtClean="0">
                <a:solidFill>
                  <a:schemeClr val="tx1">
                    <a:lumMod val="50000"/>
                    <a:lumOff val="50000"/>
                  </a:schemeClr>
                </a:solidFill>
              </a:rPr>
              <a:t/>
            </a:r>
            <a:br>
              <a:rPr lang="en-US" sz="4800" dirty="0" smtClean="0">
                <a:solidFill>
                  <a:schemeClr val="tx1">
                    <a:lumMod val="50000"/>
                    <a:lumOff val="50000"/>
                  </a:schemeClr>
                </a:solidFill>
              </a:rPr>
            </a:br>
            <a:r>
              <a:rPr lang="en-US" sz="4800" dirty="0" smtClean="0">
                <a:solidFill>
                  <a:schemeClr val="tx1">
                    <a:lumMod val="50000"/>
                    <a:lumOff val="50000"/>
                  </a:schemeClr>
                </a:solidFill>
              </a:rPr>
              <a:t>IOC </a:t>
            </a:r>
            <a:r>
              <a:rPr lang="en-US" sz="4800" dirty="0" smtClean="0">
                <a:solidFill>
                  <a:schemeClr val="tx1">
                    <a:lumMod val="50000"/>
                    <a:lumOff val="50000"/>
                  </a:schemeClr>
                </a:solidFill>
              </a:rPr>
              <a:t>Expert Focal </a:t>
            </a:r>
            <a:r>
              <a:rPr lang="en-US" sz="4800" dirty="0">
                <a:solidFill>
                  <a:schemeClr val="tx1">
                    <a:lumMod val="50000"/>
                    <a:lumOff val="50000"/>
                  </a:schemeClr>
                </a:solidFill>
              </a:rPr>
              <a:t>P</a:t>
            </a:r>
            <a:r>
              <a:rPr lang="en-US" sz="4800" dirty="0" smtClean="0">
                <a:solidFill>
                  <a:schemeClr val="tx1">
                    <a:lumMod val="50000"/>
                    <a:lumOff val="50000"/>
                  </a:schemeClr>
                </a:solidFill>
              </a:rPr>
              <a:t>oint </a:t>
            </a:r>
            <a:r>
              <a:rPr lang="en-US" sz="4800" dirty="0">
                <a:solidFill>
                  <a:schemeClr val="tx1">
                    <a:lumMod val="50000"/>
                    <a:lumOff val="50000"/>
                  </a:schemeClr>
                </a:solidFill>
              </a:rPr>
              <a:t>for MHEWS/ </a:t>
            </a:r>
            <a:r>
              <a:rPr lang="en-US" sz="4800" dirty="0" smtClean="0">
                <a:solidFill>
                  <a:schemeClr val="tx1">
                    <a:lumMod val="50000"/>
                    <a:lumOff val="50000"/>
                  </a:schemeClr>
                </a:solidFill>
              </a:rPr>
              <a:t>IN-MHEWS</a:t>
            </a:r>
            <a:br>
              <a:rPr lang="en-US" sz="4800" dirty="0" smtClean="0">
                <a:solidFill>
                  <a:schemeClr val="tx1">
                    <a:lumMod val="50000"/>
                    <a:lumOff val="50000"/>
                  </a:schemeClr>
                </a:solidFill>
              </a:rPr>
            </a:br>
            <a:r>
              <a:rPr lang="en-US" sz="4800" dirty="0" smtClean="0">
                <a:solidFill>
                  <a:schemeClr val="tx1">
                    <a:lumMod val="50000"/>
                    <a:lumOff val="50000"/>
                  </a:schemeClr>
                </a:solidFill>
              </a:rPr>
              <a:t>IOC Expert Focal Point  UNFCCC NWP on Ocean , Coast and Ecosyste</a:t>
            </a:r>
            <a:r>
              <a:rPr lang="en-US" sz="4800" dirty="0">
                <a:solidFill>
                  <a:schemeClr val="tx1">
                    <a:lumMod val="50000"/>
                    <a:lumOff val="50000"/>
                  </a:schemeClr>
                </a:solidFill>
              </a:rPr>
              <a:t>m</a:t>
            </a:r>
            <a:endParaRPr lang="en-US" sz="4800" dirty="0">
              <a:solidFill>
                <a:schemeClr val="tx1">
                  <a:lumMod val="50000"/>
                  <a:lumOff val="50000"/>
                </a:schemeClr>
              </a:solidFill>
            </a:endParaRPr>
          </a:p>
          <a:p>
            <a:pPr fontAlgn="base"/>
            <a:r>
              <a:rPr lang="fr-FR" sz="4800" dirty="0" smtClean="0">
                <a:solidFill>
                  <a:schemeClr val="tx1">
                    <a:lumMod val="50000"/>
                    <a:lumOff val="50000"/>
                  </a:schemeClr>
                </a:solidFill>
              </a:rPr>
              <a:t>IOC of </a:t>
            </a:r>
            <a:r>
              <a:rPr lang="fr-FR" sz="4800" dirty="0">
                <a:solidFill>
                  <a:schemeClr val="tx1">
                    <a:lumMod val="50000"/>
                    <a:lumOff val="50000"/>
                  </a:schemeClr>
                </a:solidFill>
              </a:rPr>
              <a:t>UNESCO </a:t>
            </a:r>
          </a:p>
          <a:p>
            <a:r>
              <a:rPr lang="en-GB" sz="2800" dirty="0"/>
              <a:t>	</a:t>
            </a:r>
            <a:r>
              <a:rPr lang="en-GB" dirty="0"/>
              <a:t/>
            </a:r>
            <a:br>
              <a:rPr lang="en-GB" dirty="0"/>
            </a:br>
            <a:endParaRPr lang="fr-FR" dirty="0"/>
          </a:p>
        </p:txBody>
      </p:sp>
      <p:pic>
        <p:nvPicPr>
          <p:cNvPr id="9" name="Pictur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7048" y="5918292"/>
            <a:ext cx="1391478" cy="867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4784" y="5959723"/>
            <a:ext cx="1804225" cy="7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File:Mediterranean-sea-from-spaceMediterranean sea from space.png -  Wikimedia Comm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7" y="0"/>
            <a:ext cx="763744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7667" y="3483900"/>
            <a:ext cx="732868" cy="672197"/>
          </a:xfrm>
          <a:prstGeom prst="rect">
            <a:avLst/>
          </a:prstGeom>
        </p:spPr>
      </p:pic>
    </p:spTree>
    <p:extLst>
      <p:ext uri="{BB962C8B-B14F-4D97-AF65-F5344CB8AC3E}">
        <p14:creationId xmlns:p14="http://schemas.microsoft.com/office/powerpoint/2010/main" val="3760356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890961" cy="1325563"/>
          </a:xfrm>
        </p:spPr>
        <p:txBody>
          <a:bodyPr/>
          <a:lstStyle/>
          <a:p>
            <a:pPr algn="ctr"/>
            <a:r>
              <a:rPr lang="en-US" dirty="0" smtClean="0">
                <a:solidFill>
                  <a:srgbClr val="0070C0"/>
                </a:solidFill>
              </a:rPr>
              <a:t>PROJECT GOALS</a:t>
            </a:r>
            <a:endParaRPr lang="fr-FR" dirty="0">
              <a:solidFill>
                <a:srgbClr val="0070C0"/>
              </a:solidFill>
            </a:endParaRPr>
          </a:p>
        </p:txBody>
      </p:sp>
      <p:sp>
        <p:nvSpPr>
          <p:cNvPr id="5" name="Content Placeholder 2">
            <a:extLst>
              <a:ext uri="{FF2B5EF4-FFF2-40B4-BE49-F238E27FC236}">
                <a16:creationId xmlns:a16="http://schemas.microsoft.com/office/drawing/2014/main" id="{C56A73BD-A008-4067-9604-E95DF18A88CF}"/>
              </a:ext>
            </a:extLst>
          </p:cNvPr>
          <p:cNvSpPr txBox="1">
            <a:spLocks noGrp="1"/>
          </p:cNvSpPr>
          <p:nvPr>
            <p:ph sz="half" idx="1"/>
          </p:nvPr>
        </p:nvSpPr>
        <p:spPr>
          <a:xfrm>
            <a:off x="578068" y="1527474"/>
            <a:ext cx="4782207" cy="4691531"/>
          </a:xfrm>
          <a:prstGeom prst="rect">
            <a:avLst/>
          </a:prstGeom>
        </p:spPr>
        <p:txBody>
          <a:bodyPr vert="horz" lIns="72746" tIns="36373" rIns="72746" bIns="36373" rtlCol="0">
            <a:normAutofit lnSpcReduction="1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342900" indent="-342900">
              <a:spcBef>
                <a:spcPts val="0"/>
              </a:spcBef>
              <a:spcAft>
                <a:spcPts val="0"/>
              </a:spcAft>
              <a:buFont typeface="+mj-lt"/>
              <a:buAutoNum type="arabicPeriod"/>
            </a:pPr>
            <a:r>
              <a:rPr lang="en-GB" sz="1910" dirty="0" smtClean="0">
                <a:solidFill>
                  <a:srgbClr val="00B0F0"/>
                </a:solidFill>
              </a:rPr>
              <a:t>Improved </a:t>
            </a:r>
            <a:r>
              <a:rPr lang="en-GB" sz="1910" dirty="0">
                <a:solidFill>
                  <a:srgbClr val="00B0F0"/>
                </a:solidFill>
              </a:rPr>
              <a:t>understanding of tsunami and sea-level related </a:t>
            </a:r>
            <a:r>
              <a:rPr lang="en-GB" sz="1910" dirty="0" smtClean="0">
                <a:solidFill>
                  <a:srgbClr val="00B0F0"/>
                </a:solidFill>
              </a:rPr>
              <a:t>risks. </a:t>
            </a:r>
          </a:p>
          <a:p>
            <a:pPr marL="457200" indent="-457200">
              <a:spcBef>
                <a:spcPts val="0"/>
              </a:spcBef>
              <a:spcAft>
                <a:spcPts val="0"/>
              </a:spcAft>
              <a:buFont typeface="+mj-lt"/>
              <a:buAutoNum type="arabicPeriod"/>
            </a:pPr>
            <a:endParaRPr lang="en-GB" sz="1910" dirty="0">
              <a:solidFill>
                <a:srgbClr val="00B0F0"/>
              </a:solidFill>
            </a:endParaRPr>
          </a:p>
          <a:p>
            <a:pPr marL="457200" indent="-457200">
              <a:spcBef>
                <a:spcPts val="0"/>
              </a:spcBef>
              <a:spcAft>
                <a:spcPts val="0"/>
              </a:spcAft>
              <a:buFont typeface="+mj-lt"/>
              <a:buAutoNum type="arabicPeriod"/>
            </a:pPr>
            <a:r>
              <a:rPr lang="en-GB" sz="1910" dirty="0" smtClean="0">
                <a:solidFill>
                  <a:srgbClr val="00B0F0"/>
                </a:solidFill>
              </a:rPr>
              <a:t>Better communication strategies to govern  sea-level related risk </a:t>
            </a:r>
            <a:endParaRPr lang="en-GB" sz="1910" dirty="0">
              <a:solidFill>
                <a:srgbClr val="00B0F0"/>
              </a:solidFill>
            </a:endParaRPr>
          </a:p>
          <a:p>
            <a:pPr marL="457200" indent="-457200">
              <a:spcBef>
                <a:spcPts val="0"/>
              </a:spcBef>
              <a:spcAft>
                <a:spcPts val="0"/>
              </a:spcAft>
              <a:buFont typeface="+mj-lt"/>
              <a:buAutoNum type="arabicPeriod"/>
            </a:pPr>
            <a:endParaRPr lang="en-GB" sz="1910" dirty="0" smtClean="0">
              <a:ea typeface="Times New Roman" panose="02020603050405020304" pitchFamily="18" charset="0"/>
              <a:cs typeface="Calibri" panose="020F0502020204030204" pitchFamily="34" charset="0"/>
            </a:endParaRPr>
          </a:p>
          <a:p>
            <a:pPr marL="457200" indent="-457200">
              <a:spcBef>
                <a:spcPts val="0"/>
              </a:spcBef>
              <a:spcAft>
                <a:spcPts val="0"/>
              </a:spcAft>
              <a:buFont typeface="+mj-lt"/>
              <a:buAutoNum type="arabicPeriod"/>
            </a:pPr>
            <a:r>
              <a:rPr lang="en-GB" sz="2000" dirty="0" smtClean="0">
                <a:ea typeface="Times New Roman" panose="02020603050405020304" pitchFamily="18" charset="0"/>
                <a:cs typeface="Calibri" panose="020F0502020204030204" pitchFamily="34" charset="0"/>
              </a:rPr>
              <a:t>Enhanced  real </a:t>
            </a:r>
            <a:r>
              <a:rPr lang="en-GB" sz="2000" dirty="0">
                <a:ea typeface="Times New Roman" panose="02020603050405020304" pitchFamily="18" charset="0"/>
                <a:cs typeface="Calibri" panose="020F0502020204030204" pitchFamily="34" charset="0"/>
              </a:rPr>
              <a:t>time </a:t>
            </a:r>
            <a:r>
              <a:rPr lang="en-GB" sz="2000" dirty="0" smtClean="0">
                <a:ea typeface="Times New Roman" panose="02020603050405020304" pitchFamily="18" charset="0"/>
                <a:cs typeface="Calibri" panose="020F0502020204030204" pitchFamily="34" charset="0"/>
              </a:rPr>
              <a:t>detection and monitoring capacities</a:t>
            </a:r>
            <a:r>
              <a:rPr lang="en-GB" sz="2000" dirty="0" smtClean="0"/>
              <a:t> </a:t>
            </a:r>
          </a:p>
          <a:p>
            <a:pPr marL="457200" indent="-457200">
              <a:spcBef>
                <a:spcPts val="0"/>
              </a:spcBef>
              <a:spcAft>
                <a:spcPts val="0"/>
              </a:spcAft>
              <a:buFont typeface="+mj-lt"/>
              <a:buAutoNum type="arabicPeriod"/>
            </a:pPr>
            <a:endParaRPr lang="en-GB" sz="2000" dirty="0"/>
          </a:p>
          <a:p>
            <a:pPr marL="457200" indent="-457200">
              <a:spcBef>
                <a:spcPts val="0"/>
              </a:spcBef>
              <a:spcAft>
                <a:spcPts val="0"/>
              </a:spcAft>
              <a:buFont typeface="+mj-lt"/>
              <a:buAutoNum type="arabicPeriod"/>
            </a:pPr>
            <a:r>
              <a:rPr lang="en-GB" sz="2000" dirty="0" smtClean="0"/>
              <a:t>Improved </a:t>
            </a:r>
            <a:r>
              <a:rPr lang="en-GB" sz="2000" dirty="0"/>
              <a:t>framework for the sustainability of the existing Inexpensive Device for Sea Level (IDSL) </a:t>
            </a:r>
            <a:r>
              <a:rPr lang="en-GB" sz="2000" dirty="0" smtClean="0"/>
              <a:t>Network</a:t>
            </a:r>
          </a:p>
          <a:p>
            <a:pPr marL="457200" indent="-457200">
              <a:spcBef>
                <a:spcPts val="0"/>
              </a:spcBef>
              <a:spcAft>
                <a:spcPts val="0"/>
              </a:spcAft>
              <a:buFont typeface="+mj-lt"/>
              <a:buAutoNum type="arabicPeriod"/>
            </a:pPr>
            <a:endParaRPr lang="en-GB" sz="2000" dirty="0">
              <a:ea typeface="Times New Roman" panose="02020603050405020304" pitchFamily="18" charset="0"/>
              <a:cs typeface="Calibri" panose="020F0502020204030204" pitchFamily="34" charset="0"/>
            </a:endParaRPr>
          </a:p>
          <a:p>
            <a:pPr marL="457200" indent="-457200">
              <a:spcBef>
                <a:spcPts val="0"/>
              </a:spcBef>
              <a:spcAft>
                <a:spcPts val="0"/>
              </a:spcAft>
              <a:buFont typeface="+mj-lt"/>
              <a:buAutoNum type="arabicPeriod"/>
            </a:pPr>
            <a:r>
              <a:rPr lang="en-GB" sz="2000" dirty="0" smtClean="0">
                <a:ea typeface="Times New Roman" panose="02020603050405020304" pitchFamily="18" charset="0"/>
                <a:cs typeface="Calibri" panose="020F0502020204030204" pitchFamily="34" charset="0"/>
              </a:rPr>
              <a:t>Improved alert/warning capacity</a:t>
            </a:r>
            <a:endParaRPr lang="en-GB" sz="1910" dirty="0"/>
          </a:p>
          <a:p>
            <a:pPr marL="457200" indent="-457200">
              <a:spcBef>
                <a:spcPts val="0"/>
              </a:spcBef>
              <a:spcAft>
                <a:spcPts val="0"/>
              </a:spcAft>
              <a:buFont typeface="+mj-lt"/>
              <a:buAutoNum type="arabicPeriod"/>
            </a:pPr>
            <a:endParaRPr lang="en-GB" sz="1910" b="1" dirty="0"/>
          </a:p>
          <a:p>
            <a:pPr marL="457200" indent="-457200">
              <a:spcBef>
                <a:spcPts val="0"/>
              </a:spcBef>
              <a:spcAft>
                <a:spcPts val="0"/>
              </a:spcAft>
              <a:buFont typeface="+mj-lt"/>
              <a:buAutoNum type="arabicPeriod"/>
            </a:pPr>
            <a:r>
              <a:rPr lang="en-GB" sz="1910" b="1" dirty="0" smtClean="0">
                <a:solidFill>
                  <a:srgbClr val="0070C0"/>
                </a:solidFill>
              </a:rPr>
              <a:t>At </a:t>
            </a:r>
            <a:r>
              <a:rPr lang="en-GB" sz="1910" b="1" dirty="0">
                <a:solidFill>
                  <a:srgbClr val="0070C0"/>
                </a:solidFill>
              </a:rPr>
              <a:t>least </a:t>
            </a:r>
            <a:r>
              <a:rPr lang="en-GB" sz="1910" b="1" dirty="0" smtClean="0">
                <a:solidFill>
                  <a:srgbClr val="0070C0"/>
                </a:solidFill>
              </a:rPr>
              <a:t>seven Tsunami </a:t>
            </a:r>
            <a:r>
              <a:rPr lang="en-GB" sz="1910" b="1" dirty="0">
                <a:solidFill>
                  <a:srgbClr val="0070C0"/>
                </a:solidFill>
              </a:rPr>
              <a:t>Ready recognized communities by </a:t>
            </a:r>
            <a:r>
              <a:rPr lang="en-GB" sz="1910" b="1" dirty="0" smtClean="0">
                <a:solidFill>
                  <a:srgbClr val="0070C0"/>
                </a:solidFill>
              </a:rPr>
              <a:t>2023</a:t>
            </a:r>
            <a:r>
              <a:rPr lang="en-GB" sz="1910" dirty="0" smtClean="0">
                <a:solidFill>
                  <a:srgbClr val="0070C0"/>
                </a:solidFill>
              </a:rPr>
              <a:t> </a:t>
            </a:r>
            <a:endParaRPr lang="en-GB" sz="1910" dirty="0">
              <a:solidFill>
                <a:srgbClr val="0070C0"/>
              </a:solidFill>
            </a:endParaRPr>
          </a:p>
          <a:p>
            <a:pPr marL="663635" lvl="1" indent="-414772">
              <a:spcBef>
                <a:spcPts val="0"/>
              </a:spcBef>
              <a:spcAft>
                <a:spcPts val="0"/>
              </a:spcAft>
              <a:buFont typeface="+mj-lt"/>
              <a:buAutoNum type="arabicPeriod"/>
            </a:pPr>
            <a:endParaRPr lang="en-GB" sz="1910" dirty="0"/>
          </a:p>
          <a:p>
            <a:pPr marL="663635" lvl="1" indent="-414772">
              <a:spcBef>
                <a:spcPts val="0"/>
              </a:spcBef>
              <a:spcAft>
                <a:spcPts val="0"/>
              </a:spcAft>
              <a:buFont typeface="+mj-lt"/>
              <a:buAutoNum type="arabicPeriod"/>
            </a:pPr>
            <a:endParaRPr lang="en-GB" sz="1910" dirty="0"/>
          </a:p>
          <a:p>
            <a:pPr marL="663635" lvl="1" indent="-414772">
              <a:spcBef>
                <a:spcPts val="0"/>
              </a:spcBef>
              <a:spcAft>
                <a:spcPts val="0"/>
              </a:spcAft>
              <a:buFont typeface="+mj-lt"/>
              <a:buAutoNum type="arabicPeriod"/>
            </a:pPr>
            <a:endParaRPr lang="en-GB" sz="1910" dirty="0"/>
          </a:p>
        </p:txBody>
      </p:sp>
      <p:graphicFrame>
        <p:nvGraphicFramePr>
          <p:cNvPr id="11" name="Diagram 10"/>
          <p:cNvGraphicFramePr/>
          <p:nvPr>
            <p:extLst>
              <p:ext uri="{D42A27DB-BD31-4B8C-83A1-F6EECF244321}">
                <p14:modId xmlns:p14="http://schemas.microsoft.com/office/powerpoint/2010/main" val="836607054"/>
              </p:ext>
            </p:extLst>
          </p:nvPr>
        </p:nvGraphicFramePr>
        <p:xfrm>
          <a:off x="5259264" y="550258"/>
          <a:ext cx="6854513" cy="6174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1"/>
          <p:cNvPicPr>
            <a:picLocks noChangeAspect="1"/>
          </p:cNvPicPr>
          <p:nvPr/>
        </p:nvPicPr>
        <p:blipFill>
          <a:blip r:embed="rId7"/>
          <a:stretch>
            <a:fillRect/>
          </a:stretch>
        </p:blipFill>
        <p:spPr>
          <a:xfrm>
            <a:off x="5444359" y="4735719"/>
            <a:ext cx="3346994" cy="1767993"/>
          </a:xfrm>
          <a:prstGeom prst="rect">
            <a:avLst/>
          </a:prstGeom>
        </p:spPr>
      </p:pic>
      <p:sp>
        <p:nvSpPr>
          <p:cNvPr id="3" name="Oval 2"/>
          <p:cNvSpPr/>
          <p:nvPr/>
        </p:nvSpPr>
        <p:spPr>
          <a:xfrm>
            <a:off x="9619849" y="150672"/>
            <a:ext cx="851244" cy="8267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30K EURO</a:t>
            </a:r>
            <a:endParaRPr lang="fr-FR" sz="1400" dirty="0"/>
          </a:p>
        </p:txBody>
      </p:sp>
      <p:sp>
        <p:nvSpPr>
          <p:cNvPr id="7" name="Oval 6"/>
          <p:cNvSpPr/>
          <p:nvPr/>
        </p:nvSpPr>
        <p:spPr>
          <a:xfrm>
            <a:off x="10824213" y="1527474"/>
            <a:ext cx="851244" cy="811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207 K EURO</a:t>
            </a:r>
            <a:endParaRPr lang="fr-FR" sz="1400" dirty="0"/>
          </a:p>
        </p:txBody>
      </p:sp>
      <p:sp>
        <p:nvSpPr>
          <p:cNvPr id="8" name="Oval 7"/>
          <p:cNvSpPr/>
          <p:nvPr/>
        </p:nvSpPr>
        <p:spPr>
          <a:xfrm>
            <a:off x="10746223" y="4988076"/>
            <a:ext cx="851244" cy="8267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465 K EURO</a:t>
            </a:r>
            <a:endParaRPr lang="fr-FR" sz="1400" dirty="0"/>
          </a:p>
        </p:txBody>
      </p:sp>
      <p:cxnSp>
        <p:nvCxnSpPr>
          <p:cNvPr id="6" name="Straight Arrow Connector 5"/>
          <p:cNvCxnSpPr/>
          <p:nvPr/>
        </p:nvCxnSpPr>
        <p:spPr>
          <a:xfrm flipV="1">
            <a:off x="9158603" y="747031"/>
            <a:ext cx="461246" cy="3238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0437377" y="3600315"/>
            <a:ext cx="560543" cy="1275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9920835" y="5211271"/>
            <a:ext cx="609321" cy="125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6379454" y="747031"/>
            <a:ext cx="851244" cy="8267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450K</a:t>
            </a:r>
          </a:p>
          <a:p>
            <a:pPr algn="ctr"/>
            <a:r>
              <a:rPr lang="en-US" sz="1400" dirty="0" smtClean="0"/>
              <a:t>Euros</a:t>
            </a:r>
            <a:endParaRPr lang="fr-FR" sz="1400" dirty="0"/>
          </a:p>
        </p:txBody>
      </p:sp>
      <p:grpSp>
        <p:nvGrpSpPr>
          <p:cNvPr id="18" name="Group 17"/>
          <p:cNvGrpSpPr/>
          <p:nvPr/>
        </p:nvGrpSpPr>
        <p:grpSpPr>
          <a:xfrm>
            <a:off x="5258721" y="150672"/>
            <a:ext cx="3532633" cy="3883671"/>
            <a:chOff x="3956852" y="-2337742"/>
            <a:chExt cx="3532633" cy="3883671"/>
          </a:xfrm>
        </p:grpSpPr>
        <p:sp>
          <p:nvSpPr>
            <p:cNvPr id="19" name="Rectangle 18"/>
            <p:cNvSpPr/>
            <p:nvPr/>
          </p:nvSpPr>
          <p:spPr>
            <a:xfrm>
              <a:off x="3956852" y="335243"/>
              <a:ext cx="1674557" cy="121068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TextBox 19"/>
            <p:cNvSpPr txBox="1"/>
            <p:nvPr/>
          </p:nvSpPr>
          <p:spPr>
            <a:xfrm>
              <a:off x="5928179" y="-2337742"/>
              <a:ext cx="1561306" cy="914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lvl="0" algn="l" defTabSz="889000">
                <a:lnSpc>
                  <a:spcPct val="90000"/>
                </a:lnSpc>
                <a:spcBef>
                  <a:spcPct val="0"/>
                </a:spcBef>
                <a:spcAft>
                  <a:spcPct val="10000"/>
                </a:spcAft>
              </a:pPr>
              <a:r>
                <a:rPr lang="en-US" sz="2000" kern="1200" dirty="0" smtClean="0"/>
                <a:t>Project Management, Monitoring etc.</a:t>
              </a:r>
              <a:endParaRPr lang="en-US" sz="2000" kern="1200" dirty="0"/>
            </a:p>
          </p:txBody>
        </p:sp>
      </p:grpSp>
      <p:sp>
        <p:nvSpPr>
          <p:cNvPr id="21" name="Oval 20"/>
          <p:cNvSpPr/>
          <p:nvPr/>
        </p:nvSpPr>
        <p:spPr>
          <a:xfrm>
            <a:off x="11228814" y="3015619"/>
            <a:ext cx="851244" cy="82676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16 K</a:t>
            </a:r>
          </a:p>
          <a:p>
            <a:pPr algn="ctr"/>
            <a:r>
              <a:rPr lang="en-US" sz="1400" dirty="0" smtClean="0"/>
              <a:t>Euros</a:t>
            </a:r>
            <a:endParaRPr lang="fr-FR" sz="1400" dirty="0"/>
          </a:p>
        </p:txBody>
      </p:sp>
      <p:cxnSp>
        <p:nvCxnSpPr>
          <p:cNvPr id="22" name="Straight Arrow Connector 21"/>
          <p:cNvCxnSpPr/>
          <p:nvPr/>
        </p:nvCxnSpPr>
        <p:spPr>
          <a:xfrm flipV="1">
            <a:off x="10265629" y="2176073"/>
            <a:ext cx="461246" cy="2027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5894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70C0"/>
                </a:solidFill>
              </a:rPr>
              <a:t>PROJECT OUTCOMES </a:t>
            </a:r>
            <a:endParaRPr lang="fr-FR" dirty="0">
              <a:solidFill>
                <a:srgbClr val="0070C0"/>
              </a:solidFill>
            </a:endParaRPr>
          </a:p>
        </p:txBody>
      </p:sp>
      <p:graphicFrame>
        <p:nvGraphicFramePr>
          <p:cNvPr id="3" name="Diagram 2"/>
          <p:cNvGraphicFramePr/>
          <p:nvPr>
            <p:extLst>
              <p:ext uri="{D42A27DB-BD31-4B8C-83A1-F6EECF244321}">
                <p14:modId xmlns:p14="http://schemas.microsoft.com/office/powerpoint/2010/main" val="929493331"/>
              </p:ext>
            </p:extLst>
          </p:nvPr>
        </p:nvGraphicFramePr>
        <p:xfrm>
          <a:off x="485227" y="1187668"/>
          <a:ext cx="993052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811925" y="1579252"/>
            <a:ext cx="546538" cy="461665"/>
          </a:xfrm>
          <a:prstGeom prst="rect">
            <a:avLst/>
          </a:prstGeom>
          <a:noFill/>
        </p:spPr>
        <p:txBody>
          <a:bodyPr wrap="square" rtlCol="0">
            <a:spAutoFit/>
          </a:bodyPr>
          <a:lstStyle/>
          <a:p>
            <a:r>
              <a:rPr lang="en-US" sz="2400" dirty="0" smtClean="0">
                <a:solidFill>
                  <a:srgbClr val="C00000"/>
                </a:solidFill>
              </a:rPr>
              <a:t>1</a:t>
            </a:r>
            <a:endParaRPr lang="fr-FR" sz="2400" dirty="0">
              <a:solidFill>
                <a:srgbClr val="C00000"/>
              </a:solidFill>
            </a:endParaRPr>
          </a:p>
        </p:txBody>
      </p:sp>
      <p:sp>
        <p:nvSpPr>
          <p:cNvPr id="7" name="TextBox 6"/>
          <p:cNvSpPr txBox="1"/>
          <p:nvPr/>
        </p:nvSpPr>
        <p:spPr>
          <a:xfrm>
            <a:off x="1340071" y="2584129"/>
            <a:ext cx="546538" cy="461665"/>
          </a:xfrm>
          <a:prstGeom prst="rect">
            <a:avLst/>
          </a:prstGeom>
          <a:noFill/>
        </p:spPr>
        <p:txBody>
          <a:bodyPr wrap="square" rtlCol="0">
            <a:spAutoFit/>
          </a:bodyPr>
          <a:lstStyle/>
          <a:p>
            <a:r>
              <a:rPr lang="en-US" sz="2400" dirty="0">
                <a:solidFill>
                  <a:srgbClr val="C00000"/>
                </a:solidFill>
              </a:rPr>
              <a:t>2</a:t>
            </a:r>
            <a:endParaRPr lang="fr-FR" sz="2400" dirty="0">
              <a:solidFill>
                <a:srgbClr val="C00000"/>
              </a:solidFill>
            </a:endParaRPr>
          </a:p>
        </p:txBody>
      </p:sp>
      <p:sp>
        <p:nvSpPr>
          <p:cNvPr id="8" name="TextBox 7"/>
          <p:cNvSpPr txBox="1"/>
          <p:nvPr/>
        </p:nvSpPr>
        <p:spPr>
          <a:xfrm>
            <a:off x="1481959" y="3651329"/>
            <a:ext cx="546538" cy="461665"/>
          </a:xfrm>
          <a:prstGeom prst="rect">
            <a:avLst/>
          </a:prstGeom>
          <a:noFill/>
        </p:spPr>
        <p:txBody>
          <a:bodyPr wrap="square" rtlCol="0">
            <a:spAutoFit/>
          </a:bodyPr>
          <a:lstStyle/>
          <a:p>
            <a:r>
              <a:rPr lang="en-US" sz="2400" dirty="0">
                <a:solidFill>
                  <a:srgbClr val="C00000"/>
                </a:solidFill>
              </a:rPr>
              <a:t>3</a:t>
            </a:r>
            <a:endParaRPr lang="fr-FR" sz="2400" dirty="0">
              <a:solidFill>
                <a:srgbClr val="C00000"/>
              </a:solidFill>
            </a:endParaRPr>
          </a:p>
        </p:txBody>
      </p:sp>
      <p:sp>
        <p:nvSpPr>
          <p:cNvPr id="9" name="TextBox 8"/>
          <p:cNvSpPr txBox="1"/>
          <p:nvPr/>
        </p:nvSpPr>
        <p:spPr>
          <a:xfrm>
            <a:off x="1340071" y="4564596"/>
            <a:ext cx="546538" cy="461665"/>
          </a:xfrm>
          <a:prstGeom prst="rect">
            <a:avLst/>
          </a:prstGeom>
          <a:noFill/>
        </p:spPr>
        <p:txBody>
          <a:bodyPr wrap="square" rtlCol="0">
            <a:spAutoFit/>
          </a:bodyPr>
          <a:lstStyle/>
          <a:p>
            <a:r>
              <a:rPr lang="en-US" sz="2400" dirty="0">
                <a:solidFill>
                  <a:srgbClr val="C00000"/>
                </a:solidFill>
              </a:rPr>
              <a:t>4</a:t>
            </a:r>
            <a:endParaRPr lang="fr-FR" sz="2400" dirty="0">
              <a:solidFill>
                <a:srgbClr val="C00000"/>
              </a:solidFill>
            </a:endParaRPr>
          </a:p>
        </p:txBody>
      </p:sp>
      <p:sp>
        <p:nvSpPr>
          <p:cNvPr id="10" name="TextBox 9"/>
          <p:cNvSpPr txBox="1"/>
          <p:nvPr/>
        </p:nvSpPr>
        <p:spPr>
          <a:xfrm>
            <a:off x="814552" y="5707117"/>
            <a:ext cx="483477" cy="461665"/>
          </a:xfrm>
          <a:prstGeom prst="rect">
            <a:avLst/>
          </a:prstGeom>
          <a:noFill/>
        </p:spPr>
        <p:txBody>
          <a:bodyPr wrap="square" rtlCol="0">
            <a:spAutoFit/>
          </a:bodyPr>
          <a:lstStyle/>
          <a:p>
            <a:r>
              <a:rPr lang="en-US" sz="2400" dirty="0">
                <a:solidFill>
                  <a:srgbClr val="C00000"/>
                </a:solidFill>
              </a:rPr>
              <a:t>5</a:t>
            </a:r>
            <a:endParaRPr lang="fr-FR" sz="2400" dirty="0">
              <a:solidFill>
                <a:srgbClr val="C00000"/>
              </a:solidFill>
            </a:endParaRPr>
          </a:p>
        </p:txBody>
      </p:sp>
    </p:spTree>
    <p:extLst>
      <p:ext uri="{BB962C8B-B14F-4D97-AF65-F5344CB8AC3E}">
        <p14:creationId xmlns:p14="http://schemas.microsoft.com/office/powerpoint/2010/main" val="32046786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66" y="754739"/>
            <a:ext cx="4444779" cy="1325563"/>
          </a:xfrm>
        </p:spPr>
        <p:txBody>
          <a:bodyPr>
            <a:normAutofit fontScale="90000"/>
          </a:bodyPr>
          <a:lstStyle/>
          <a:p>
            <a:pPr algn="ctr"/>
            <a:r>
              <a:rPr lang="en-US" dirty="0">
                <a:solidFill>
                  <a:srgbClr val="0070C0"/>
                </a:solidFill>
              </a:rPr>
              <a:t>PROJECT</a:t>
            </a:r>
            <a:br>
              <a:rPr lang="en-US" dirty="0">
                <a:solidFill>
                  <a:srgbClr val="0070C0"/>
                </a:solidFill>
              </a:rPr>
            </a:br>
            <a:r>
              <a:rPr lang="en-US" dirty="0">
                <a:solidFill>
                  <a:schemeClr val="bg1">
                    <a:lumMod val="50000"/>
                  </a:schemeClr>
                </a:solidFill>
              </a:rPr>
              <a:t>IMPLEMENTING </a:t>
            </a:r>
            <a:r>
              <a:rPr lang="en-US" dirty="0" smtClean="0">
                <a:solidFill>
                  <a:schemeClr val="bg1">
                    <a:lumMod val="50000"/>
                  </a:schemeClr>
                </a:solidFill>
              </a:rPr>
              <a:t>PARTNERS &amp; STAKEHOLDERS</a:t>
            </a:r>
            <a:endParaRPr lang="fr-FR"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4166945447"/>
              </p:ext>
            </p:extLst>
          </p:nvPr>
        </p:nvGraphicFramePr>
        <p:xfrm>
          <a:off x="1513491" y="166977"/>
          <a:ext cx="10678510" cy="67908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74794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70C0"/>
                </a:solidFill>
              </a:rPr>
              <a:t>PROJECT</a:t>
            </a:r>
            <a:r>
              <a:rPr lang="en-US" dirty="0" smtClean="0"/>
              <a:t> </a:t>
            </a:r>
            <a:r>
              <a:rPr lang="en-US" dirty="0" smtClean="0">
                <a:solidFill>
                  <a:schemeClr val="bg1">
                    <a:lumMod val="50000"/>
                  </a:schemeClr>
                </a:solidFill>
              </a:rPr>
              <a:t>Three Tier Partnership and Support</a:t>
            </a:r>
            <a:endParaRPr lang="fr-FR" dirty="0">
              <a:solidFill>
                <a:schemeClr val="bg1">
                  <a:lumMod val="50000"/>
                </a:schemeClr>
              </a:solidFill>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824477550"/>
              </p:ext>
            </p:extLst>
          </p:nvPr>
        </p:nvGraphicFramePr>
        <p:xfrm>
          <a:off x="367862" y="1418897"/>
          <a:ext cx="11435256" cy="5180537"/>
        </p:xfrm>
        <a:graphic>
          <a:graphicData uri="http://schemas.openxmlformats.org/drawingml/2006/table">
            <a:tbl>
              <a:tblPr firstRow="1" firstCol="1" bandRow="1">
                <a:tableStyleId>{5C22544A-7EE6-4342-B048-85BDC9FD1C3A}</a:tableStyleId>
              </a:tblPr>
              <a:tblGrid>
                <a:gridCol w="10930759">
                  <a:extLst>
                    <a:ext uri="{9D8B030D-6E8A-4147-A177-3AD203B41FA5}">
                      <a16:colId xmlns:a16="http://schemas.microsoft.com/office/drawing/2014/main" val="102475117"/>
                    </a:ext>
                  </a:extLst>
                </a:gridCol>
                <a:gridCol w="504497">
                  <a:extLst>
                    <a:ext uri="{9D8B030D-6E8A-4147-A177-3AD203B41FA5}">
                      <a16:colId xmlns:a16="http://schemas.microsoft.com/office/drawing/2014/main" val="2732107241"/>
                    </a:ext>
                  </a:extLst>
                </a:gridCol>
              </a:tblGrid>
              <a:tr h="1967336">
                <a:tc>
                  <a:txBody>
                    <a:bodyPr/>
                    <a:lstStyle/>
                    <a:p>
                      <a:pPr>
                        <a:spcAft>
                          <a:spcPts val="0"/>
                        </a:spcAft>
                      </a:pPr>
                      <a:r>
                        <a:rPr lang="en-US" sz="1600" dirty="0">
                          <a:effectLst/>
                        </a:rPr>
                        <a:t> </a:t>
                      </a:r>
                      <a:endParaRPr lang="fr-FR" sz="1800" dirty="0">
                        <a:effectLst/>
                      </a:endParaRPr>
                    </a:p>
                    <a:p>
                      <a:pPr marL="457200" indent="-457200">
                        <a:spcAft>
                          <a:spcPts val="0"/>
                        </a:spcAft>
                        <a:buAutoNum type="arabicPeriod"/>
                      </a:pPr>
                      <a:r>
                        <a:rPr lang="en-US" sz="1800" dirty="0" smtClean="0">
                          <a:solidFill>
                            <a:srgbClr val="FFFF00"/>
                          </a:solidFill>
                          <a:effectLst/>
                        </a:rPr>
                        <a:t>Cyprus,</a:t>
                      </a:r>
                      <a:r>
                        <a:rPr lang="en-US" sz="1800" baseline="0" dirty="0" smtClean="0">
                          <a:solidFill>
                            <a:srgbClr val="FFFF00"/>
                          </a:solidFill>
                          <a:effectLst/>
                        </a:rPr>
                        <a:t> 2. </a:t>
                      </a:r>
                      <a:r>
                        <a:rPr lang="en-US" sz="1800" dirty="0" smtClean="0">
                          <a:solidFill>
                            <a:srgbClr val="FFFF00"/>
                          </a:solidFill>
                          <a:effectLst/>
                        </a:rPr>
                        <a:t>Egypt, 3. Morocco </a:t>
                      </a:r>
                      <a:r>
                        <a:rPr lang="en-US" sz="1800" dirty="0" smtClean="0">
                          <a:effectLst/>
                        </a:rPr>
                        <a:t>: </a:t>
                      </a:r>
                      <a:r>
                        <a:rPr lang="en-US" sz="1800" b="0" dirty="0">
                          <a:effectLst/>
                        </a:rPr>
                        <a:t>The pilot project </a:t>
                      </a:r>
                      <a:r>
                        <a:rPr lang="en-US" sz="1800" b="0" dirty="0" smtClean="0">
                          <a:effectLst/>
                        </a:rPr>
                        <a:t>will:</a:t>
                      </a:r>
                    </a:p>
                    <a:p>
                      <a:pPr marL="800100" lvl="1" indent="-342900">
                        <a:spcAft>
                          <a:spcPts val="0"/>
                        </a:spcAft>
                        <a:buFont typeface="Courier New" panose="02070309020205020404" pitchFamily="49" charset="0"/>
                        <a:buChar char="o"/>
                      </a:pPr>
                      <a:r>
                        <a:rPr lang="en-US" sz="1600" b="0" dirty="0" smtClean="0">
                          <a:effectLst/>
                        </a:rPr>
                        <a:t>Conduct coastal sea level hazard risk </a:t>
                      </a:r>
                      <a:r>
                        <a:rPr lang="en-US" sz="1600" b="0" dirty="0">
                          <a:effectLst/>
                        </a:rPr>
                        <a:t>perception </a:t>
                      </a:r>
                      <a:r>
                        <a:rPr lang="en-US" sz="1600" b="0" dirty="0" smtClean="0">
                          <a:effectLst/>
                        </a:rPr>
                        <a:t>survey</a:t>
                      </a:r>
                    </a:p>
                    <a:p>
                      <a:pPr marL="800100" lvl="1" indent="-342900">
                        <a:spcAft>
                          <a:spcPts val="0"/>
                        </a:spcAft>
                        <a:buFont typeface="Courier New" panose="02070309020205020404" pitchFamily="49" charset="0"/>
                        <a:buChar char="o"/>
                      </a:pPr>
                      <a:r>
                        <a:rPr lang="en-US" sz="1600" b="0" dirty="0" smtClean="0">
                          <a:effectLst/>
                        </a:rPr>
                        <a:t>Install tsunami </a:t>
                      </a:r>
                      <a:r>
                        <a:rPr lang="en-US" sz="1600" b="0" dirty="0">
                          <a:effectLst/>
                        </a:rPr>
                        <a:t>detection and alerting systems at selected </a:t>
                      </a:r>
                      <a:r>
                        <a:rPr lang="en-US" sz="1600" b="0" dirty="0" smtClean="0">
                          <a:effectLst/>
                        </a:rPr>
                        <a:t>sites</a:t>
                      </a:r>
                    </a:p>
                    <a:p>
                      <a:pPr marL="800100" lvl="1" indent="-342900">
                        <a:spcAft>
                          <a:spcPts val="0"/>
                        </a:spcAft>
                        <a:buFont typeface="Courier New" panose="02070309020205020404" pitchFamily="49" charset="0"/>
                        <a:buChar char="o"/>
                      </a:pPr>
                      <a:r>
                        <a:rPr lang="en-US" sz="1600" b="0" dirty="0" smtClean="0">
                          <a:effectLst/>
                        </a:rPr>
                        <a:t>Train </a:t>
                      </a:r>
                      <a:r>
                        <a:rPr lang="en-US" sz="1600" b="0" dirty="0">
                          <a:effectLst/>
                        </a:rPr>
                        <a:t>operators in their use and </a:t>
                      </a:r>
                      <a:r>
                        <a:rPr lang="en-US" sz="1600" b="0" dirty="0" smtClean="0">
                          <a:effectLst/>
                        </a:rPr>
                        <a:t>maintenance</a:t>
                      </a:r>
                    </a:p>
                    <a:p>
                      <a:pPr marL="800100" lvl="1" indent="-342900">
                        <a:spcAft>
                          <a:spcPts val="0"/>
                        </a:spcAft>
                        <a:buFont typeface="Courier New" panose="02070309020205020404" pitchFamily="49" charset="0"/>
                        <a:buChar char="o"/>
                      </a:pPr>
                      <a:r>
                        <a:rPr lang="en-US" sz="1600" b="0" dirty="0" smtClean="0">
                          <a:effectLst/>
                        </a:rPr>
                        <a:t>Support </a:t>
                      </a:r>
                      <a:r>
                        <a:rPr lang="en-US" sz="1600" b="0" dirty="0">
                          <a:effectLst/>
                        </a:rPr>
                        <a:t>the implementation of the full cycle of Tsunami </a:t>
                      </a:r>
                      <a:r>
                        <a:rPr lang="en-US" sz="1600" b="0" dirty="0" smtClean="0">
                          <a:effectLst/>
                        </a:rPr>
                        <a:t>Ready</a:t>
                      </a:r>
                      <a:r>
                        <a:rPr lang="en-US" sz="1600" b="0" baseline="0" dirty="0" smtClean="0">
                          <a:effectLst/>
                        </a:rPr>
                        <a:t> (</a:t>
                      </a:r>
                      <a:r>
                        <a:rPr lang="en-US" sz="1600" b="0" dirty="0" smtClean="0">
                          <a:effectLst/>
                        </a:rPr>
                        <a:t> inundation modeling,</a:t>
                      </a:r>
                      <a:r>
                        <a:rPr lang="en-US" sz="1600" b="0" baseline="0" dirty="0" smtClean="0">
                          <a:effectLst/>
                        </a:rPr>
                        <a:t> </a:t>
                      </a:r>
                      <a:r>
                        <a:rPr lang="en-US" sz="1600" b="0" dirty="0" smtClean="0">
                          <a:effectLst/>
                        </a:rPr>
                        <a:t>mapping</a:t>
                      </a:r>
                      <a:r>
                        <a:rPr lang="en-US" sz="1600" b="0" dirty="0">
                          <a:effectLst/>
                        </a:rPr>
                        <a:t>, signage, national/local SOPs, </a:t>
                      </a:r>
                      <a:r>
                        <a:rPr lang="en-US" sz="1600" b="0" dirty="0" smtClean="0">
                          <a:effectLst/>
                        </a:rPr>
                        <a:t>supporting</a:t>
                      </a:r>
                      <a:r>
                        <a:rPr lang="en-US" sz="1600" b="0" baseline="0" dirty="0" smtClean="0">
                          <a:effectLst/>
                        </a:rPr>
                        <a:t> the establishment of </a:t>
                      </a:r>
                      <a:r>
                        <a:rPr lang="en-US" sz="1600" b="0" dirty="0" smtClean="0">
                          <a:effectLst/>
                        </a:rPr>
                        <a:t>national </a:t>
                      </a:r>
                      <a:r>
                        <a:rPr lang="en-US" sz="1600" b="0" dirty="0">
                          <a:effectLst/>
                        </a:rPr>
                        <a:t>Tsunami Ready Board, response plan and evacuation </a:t>
                      </a:r>
                      <a:r>
                        <a:rPr lang="en-US" sz="1600" b="0" dirty="0" smtClean="0">
                          <a:effectLst/>
                        </a:rPr>
                        <a:t>drills/exercises )</a:t>
                      </a:r>
                      <a:endParaRPr lang="fr-FR"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003" marR="67003" marT="0" marB="0"/>
                </a:tc>
                <a:tc>
                  <a:txBody>
                    <a:bodyPr/>
                    <a:lstStyle/>
                    <a:p>
                      <a:pPr>
                        <a:spcAft>
                          <a:spcPts val="0"/>
                        </a:spcAft>
                      </a:pPr>
                      <a:r>
                        <a:rPr lang="en-US" sz="1800" dirty="0">
                          <a:effectLst/>
                        </a:rPr>
                        <a:t> </a:t>
                      </a:r>
                      <a:endParaRPr lang="fr-FR" sz="2000" dirty="0">
                        <a:effectLst/>
                      </a:endParaRPr>
                    </a:p>
                    <a:p>
                      <a:pPr>
                        <a:spcAft>
                          <a:spcPts val="0"/>
                        </a:spcAft>
                      </a:pPr>
                      <a:r>
                        <a:rPr lang="en-US" sz="1800" dirty="0" smtClean="0">
                          <a:effectLst/>
                          <a:latin typeface="+mn-lt"/>
                          <a:ea typeface="+mn-ea"/>
                          <a:cs typeface="+mn-cs"/>
                        </a:rPr>
                        <a:t>A</a:t>
                      </a:r>
                      <a:endParaRPr lang="fr-FR"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003" marR="67003" marT="0" marB="0"/>
                </a:tc>
                <a:extLst>
                  <a:ext uri="{0D108BD9-81ED-4DB2-BD59-A6C34878D82A}">
                    <a16:rowId xmlns:a16="http://schemas.microsoft.com/office/drawing/2014/main" val="2469458401"/>
                  </a:ext>
                </a:extLst>
              </a:tr>
              <a:tr h="2068636">
                <a:tc>
                  <a:txBody>
                    <a:bodyPr/>
                    <a:lstStyle/>
                    <a:p>
                      <a:pPr marL="228600" algn="just">
                        <a:spcAft>
                          <a:spcPts val="0"/>
                        </a:spcAft>
                      </a:pPr>
                      <a:endParaRPr lang="fr-FR" sz="1800" dirty="0">
                        <a:effectLst/>
                      </a:endParaRPr>
                    </a:p>
                    <a:p>
                      <a:pPr>
                        <a:spcAft>
                          <a:spcPts val="0"/>
                        </a:spcAft>
                      </a:pPr>
                      <a:r>
                        <a:rPr lang="en-US" sz="1800" dirty="0" smtClean="0">
                          <a:solidFill>
                            <a:srgbClr val="FFC000"/>
                          </a:solidFill>
                          <a:effectLst/>
                        </a:rPr>
                        <a:t>4. Greece</a:t>
                      </a:r>
                      <a:r>
                        <a:rPr lang="en-US" sz="1800" dirty="0">
                          <a:solidFill>
                            <a:srgbClr val="FFC000"/>
                          </a:solidFill>
                          <a:effectLst/>
                        </a:rPr>
                        <a:t>, </a:t>
                      </a:r>
                      <a:r>
                        <a:rPr lang="en-US" sz="1800" dirty="0" smtClean="0">
                          <a:solidFill>
                            <a:srgbClr val="FFC000"/>
                          </a:solidFill>
                          <a:effectLst/>
                        </a:rPr>
                        <a:t>5. Malta and 6.Turkey: </a:t>
                      </a:r>
                      <a:r>
                        <a:rPr lang="en-US" sz="1800" b="0" dirty="0">
                          <a:effectLst/>
                          <a:latin typeface="+mn-lt"/>
                        </a:rPr>
                        <a:t>Build up on JRC Last Mile Project. This </a:t>
                      </a:r>
                      <a:r>
                        <a:rPr lang="en-US" sz="1800" b="0" dirty="0" smtClean="0">
                          <a:effectLst/>
                          <a:latin typeface="+mn-lt"/>
                        </a:rPr>
                        <a:t>includes supporting:</a:t>
                      </a:r>
                    </a:p>
                    <a:p>
                      <a:pPr marL="800100" lvl="1" indent="-342900">
                        <a:spcAft>
                          <a:spcPts val="0"/>
                        </a:spcAft>
                        <a:buFont typeface="Courier New" panose="02070309020205020404" pitchFamily="49" charset="0"/>
                        <a:buChar char="o"/>
                      </a:pPr>
                      <a:r>
                        <a:rPr lang="en-US" sz="1600" b="0" dirty="0" smtClean="0">
                          <a:effectLst/>
                          <a:latin typeface="+mn-lt"/>
                        </a:rPr>
                        <a:t>national </a:t>
                      </a:r>
                      <a:r>
                        <a:rPr lang="en-US" sz="1600" b="0" dirty="0">
                          <a:effectLst/>
                          <a:latin typeface="+mn-lt"/>
                        </a:rPr>
                        <a:t>to community level tsunami awareness </a:t>
                      </a:r>
                      <a:endParaRPr lang="en-US" sz="1600" b="0" dirty="0" smtClean="0">
                        <a:effectLst/>
                        <a:latin typeface="+mn-lt"/>
                      </a:endParaRPr>
                    </a:p>
                    <a:p>
                      <a:pPr marL="800100" lvl="1" indent="-342900">
                        <a:spcAft>
                          <a:spcPts val="0"/>
                        </a:spcAft>
                        <a:buFont typeface="Courier New" panose="02070309020205020404" pitchFamily="49" charset="0"/>
                        <a:buChar char="o"/>
                      </a:pPr>
                      <a:r>
                        <a:rPr lang="en-US" sz="1600" b="0" dirty="0" smtClean="0">
                          <a:effectLst/>
                          <a:latin typeface="+mn-lt"/>
                        </a:rPr>
                        <a:t>workshop on</a:t>
                      </a:r>
                      <a:r>
                        <a:rPr lang="en-US" sz="1600" b="0" baseline="0" dirty="0" smtClean="0">
                          <a:effectLst/>
                          <a:latin typeface="+mn-lt"/>
                        </a:rPr>
                        <a:t> SOPs</a:t>
                      </a:r>
                      <a:endParaRPr lang="en-US" sz="1600" b="0" dirty="0" smtClean="0">
                        <a:effectLst/>
                        <a:latin typeface="+mn-lt"/>
                      </a:endParaRPr>
                    </a:p>
                    <a:p>
                      <a:pPr marL="800100" lvl="1" indent="-342900">
                        <a:spcAft>
                          <a:spcPts val="0"/>
                        </a:spcAft>
                        <a:buFont typeface="Courier New" panose="02070309020205020404" pitchFamily="49" charset="0"/>
                        <a:buChar char="o"/>
                      </a:pPr>
                      <a:r>
                        <a:rPr lang="en-US" sz="1600" b="0" dirty="0" smtClean="0">
                          <a:effectLst/>
                          <a:latin typeface="+mn-lt"/>
                        </a:rPr>
                        <a:t>establishment </a:t>
                      </a:r>
                      <a:r>
                        <a:rPr lang="en-US" sz="1600" b="0" dirty="0">
                          <a:effectLst/>
                          <a:latin typeface="+mn-lt"/>
                        </a:rPr>
                        <a:t>of Tsunami Ready </a:t>
                      </a:r>
                      <a:r>
                        <a:rPr lang="en-US" sz="1600" b="0" dirty="0" smtClean="0">
                          <a:effectLst/>
                          <a:latin typeface="+mn-lt"/>
                        </a:rPr>
                        <a:t>Board </a:t>
                      </a:r>
                    </a:p>
                    <a:p>
                      <a:pPr marL="800100" lvl="1" indent="-342900">
                        <a:spcAft>
                          <a:spcPts val="0"/>
                        </a:spcAft>
                        <a:buFont typeface="Courier New" panose="02070309020205020404" pitchFamily="49" charset="0"/>
                        <a:buChar char="o"/>
                      </a:pPr>
                      <a:r>
                        <a:rPr lang="en-US" sz="1600" b="0" dirty="0" smtClean="0">
                          <a:effectLst/>
                          <a:latin typeface="+mn-lt"/>
                        </a:rPr>
                        <a:t>signage</a:t>
                      </a:r>
                    </a:p>
                    <a:p>
                      <a:pPr marL="800100" lvl="1" indent="-342900">
                        <a:spcAft>
                          <a:spcPts val="0"/>
                        </a:spcAft>
                        <a:buFont typeface="Courier New" panose="02070309020205020404" pitchFamily="49" charset="0"/>
                        <a:buChar char="o"/>
                      </a:pPr>
                      <a:r>
                        <a:rPr lang="en-US" sz="1600" b="0" dirty="0" smtClean="0">
                          <a:effectLst/>
                          <a:latin typeface="+mn-lt"/>
                        </a:rPr>
                        <a:t>evacuation </a:t>
                      </a:r>
                      <a:r>
                        <a:rPr lang="en-US" sz="1600" b="0" dirty="0">
                          <a:effectLst/>
                          <a:latin typeface="+mn-lt"/>
                        </a:rPr>
                        <a:t>drills and </a:t>
                      </a:r>
                      <a:r>
                        <a:rPr lang="en-US" sz="1600" b="0" dirty="0" smtClean="0">
                          <a:effectLst/>
                          <a:latin typeface="+mn-lt"/>
                        </a:rPr>
                        <a:t>exercise</a:t>
                      </a:r>
                      <a:r>
                        <a:rPr lang="en-US" sz="1600" b="0" baseline="0" dirty="0" smtClean="0">
                          <a:effectLst/>
                          <a:latin typeface="+mn-lt"/>
                        </a:rPr>
                        <a:t> </a:t>
                      </a:r>
                      <a:endParaRPr lang="en-US" sz="1600" b="0" baseline="0" dirty="0" smtClean="0">
                        <a:effectLst/>
                        <a:latin typeface="+mn-lt"/>
                        <a:ea typeface="Calibri" panose="020F0502020204030204" pitchFamily="34" charset="0"/>
                        <a:cs typeface="Times New Roman" panose="02020603050405020304" pitchFamily="18" charset="0"/>
                      </a:endParaRPr>
                    </a:p>
                    <a:p>
                      <a:pPr>
                        <a:spcAft>
                          <a:spcPts val="0"/>
                        </a:spcAft>
                      </a:pPr>
                      <a:r>
                        <a:rPr lang="en-US" sz="1600" b="0" baseline="0" dirty="0" smtClean="0">
                          <a:effectLst/>
                          <a:latin typeface="+mn-lt"/>
                          <a:ea typeface="Calibri" panose="020F0502020204030204" pitchFamily="34" charset="0"/>
                          <a:cs typeface="Times New Roman" panose="02020603050405020304" pitchFamily="18" charset="0"/>
                        </a:rPr>
                        <a:t>*</a:t>
                      </a:r>
                      <a:r>
                        <a:rPr lang="en-US" sz="1600" b="0" baseline="0" dirty="0" smtClean="0">
                          <a:solidFill>
                            <a:srgbClr val="00B0F0"/>
                          </a:solidFill>
                          <a:effectLst/>
                          <a:latin typeface="+mn-lt"/>
                          <a:ea typeface="Calibri" panose="020F0502020204030204" pitchFamily="34" charset="0"/>
                          <a:cs typeface="Times New Roman" panose="02020603050405020304" pitchFamily="18" charset="0"/>
                        </a:rPr>
                        <a:t>May conduct risk perception study in Malta</a:t>
                      </a:r>
                      <a:endParaRPr lang="fr-FR" sz="1800" b="0" dirty="0">
                        <a:solidFill>
                          <a:srgbClr val="00B0F0"/>
                        </a:solidFill>
                        <a:effectLst/>
                        <a:latin typeface="+mn-lt"/>
                        <a:ea typeface="Calibri" panose="020F0502020204030204" pitchFamily="34" charset="0"/>
                        <a:cs typeface="Times New Roman" panose="02020603050405020304" pitchFamily="18" charset="0"/>
                      </a:endParaRPr>
                    </a:p>
                  </a:txBody>
                  <a:tcPr marL="67003" marR="67003" marT="0" marB="0">
                    <a:solidFill>
                      <a:schemeClr val="bg2">
                        <a:lumMod val="50000"/>
                      </a:schemeClr>
                    </a:solidFill>
                  </a:tcPr>
                </a:tc>
                <a:tc>
                  <a:txBody>
                    <a:bodyPr/>
                    <a:lstStyle/>
                    <a:p>
                      <a:pPr>
                        <a:spcAft>
                          <a:spcPts val="0"/>
                        </a:spcAft>
                      </a:pPr>
                      <a:r>
                        <a:rPr lang="en-US" sz="1800" dirty="0">
                          <a:effectLst/>
                        </a:rPr>
                        <a:t> </a:t>
                      </a:r>
                      <a:r>
                        <a:rPr lang="en-US" sz="1800" dirty="0" smtClean="0">
                          <a:effectLst/>
                        </a:rPr>
                        <a:t>B</a:t>
                      </a:r>
                      <a:endParaRPr lang="fr-FR" sz="2000" dirty="0">
                        <a:effectLst/>
                      </a:endParaRPr>
                    </a:p>
                  </a:txBody>
                  <a:tcPr marL="67003" marR="67003" marT="0" marB="0">
                    <a:solidFill>
                      <a:schemeClr val="bg2">
                        <a:lumMod val="50000"/>
                      </a:schemeClr>
                    </a:solidFill>
                  </a:tcPr>
                </a:tc>
                <a:extLst>
                  <a:ext uri="{0D108BD9-81ED-4DB2-BD59-A6C34878D82A}">
                    <a16:rowId xmlns:a16="http://schemas.microsoft.com/office/drawing/2014/main" val="967119177"/>
                  </a:ext>
                </a:extLst>
              </a:tr>
              <a:tr h="1144565">
                <a:tc>
                  <a:txBody>
                    <a:bodyPr/>
                    <a:lstStyle/>
                    <a:p>
                      <a:pPr algn="l">
                        <a:spcAft>
                          <a:spcPts val="0"/>
                        </a:spcAft>
                      </a:pPr>
                      <a:endParaRPr lang="fr-FR" sz="1800" dirty="0">
                        <a:effectLst/>
                      </a:endParaRPr>
                    </a:p>
                    <a:p>
                      <a:pPr algn="l">
                        <a:spcAft>
                          <a:spcPts val="0"/>
                        </a:spcAft>
                      </a:pPr>
                      <a:r>
                        <a:rPr lang="en-US" sz="1800" dirty="0" smtClean="0">
                          <a:solidFill>
                            <a:schemeClr val="tx1">
                              <a:lumMod val="85000"/>
                              <a:lumOff val="15000"/>
                            </a:schemeClr>
                          </a:solidFill>
                          <a:effectLst/>
                        </a:rPr>
                        <a:t>7. </a:t>
                      </a:r>
                      <a:r>
                        <a:rPr lang="en-US" sz="1800" dirty="0" smtClean="0">
                          <a:solidFill>
                            <a:srgbClr val="C00000"/>
                          </a:solidFill>
                          <a:effectLst/>
                        </a:rPr>
                        <a:t>Spain</a:t>
                      </a:r>
                      <a:r>
                        <a:rPr lang="en-US" sz="1800" dirty="0">
                          <a:solidFill>
                            <a:srgbClr val="C00000"/>
                          </a:solidFill>
                          <a:effectLst/>
                        </a:rPr>
                        <a:t>: </a:t>
                      </a:r>
                      <a:r>
                        <a:rPr lang="en-US" sz="1800" b="0" dirty="0">
                          <a:effectLst/>
                        </a:rPr>
                        <a:t>Partnership </a:t>
                      </a:r>
                      <a:r>
                        <a:rPr lang="en-US" sz="1800" b="0" dirty="0" smtClean="0">
                          <a:effectLst/>
                        </a:rPr>
                        <a:t>variation </a:t>
                      </a:r>
                      <a:r>
                        <a:rPr lang="en-US" sz="1800" b="0" dirty="0">
                          <a:effectLst/>
                        </a:rPr>
                        <a:t>between A and </a:t>
                      </a:r>
                      <a:r>
                        <a:rPr lang="en-US" sz="1800" b="0" dirty="0" smtClean="0">
                          <a:effectLst/>
                        </a:rPr>
                        <a:t>B</a:t>
                      </a:r>
                      <a:br>
                        <a:rPr lang="en-US" sz="1800" b="0" dirty="0" smtClean="0">
                          <a:effectLst/>
                        </a:rPr>
                      </a:br>
                      <a:endParaRPr lang="en-US" sz="1800" b="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baseline="0" dirty="0" smtClean="0">
                          <a:solidFill>
                            <a:srgbClr val="00B0F0"/>
                          </a:solidFill>
                          <a:effectLst/>
                          <a:latin typeface="+mn-lt"/>
                          <a:ea typeface="Calibri" panose="020F0502020204030204" pitchFamily="34" charset="0"/>
                          <a:cs typeface="Times New Roman" panose="02020603050405020304" pitchFamily="18" charset="0"/>
                        </a:rPr>
                        <a:t>*May conduct risk perception study in Spain</a:t>
                      </a:r>
                      <a:endParaRPr lang="fr-FR" sz="1800" b="0" dirty="0" smtClean="0">
                        <a:solidFill>
                          <a:srgbClr val="00B0F0"/>
                        </a:solidFill>
                        <a:effectLst/>
                        <a:latin typeface="+mn-lt"/>
                        <a:ea typeface="Calibri" panose="020F0502020204030204" pitchFamily="34" charset="0"/>
                        <a:cs typeface="Times New Roman" panose="02020603050405020304" pitchFamily="18" charset="0"/>
                      </a:endParaRPr>
                    </a:p>
                  </a:txBody>
                  <a:tcPr marL="67003" marR="67003" marT="0" marB="0">
                    <a:solidFill>
                      <a:schemeClr val="accent3">
                        <a:lumMod val="60000"/>
                        <a:lumOff val="40000"/>
                      </a:schemeClr>
                    </a:solidFill>
                  </a:tcPr>
                </a:tc>
                <a:tc>
                  <a:txBody>
                    <a:bodyPr/>
                    <a:lstStyle/>
                    <a:p>
                      <a:pPr>
                        <a:spcAft>
                          <a:spcPts val="0"/>
                        </a:spcAft>
                      </a:pPr>
                      <a:r>
                        <a:rPr lang="en-US" sz="1800" dirty="0">
                          <a:effectLst/>
                        </a:rPr>
                        <a:t> </a:t>
                      </a:r>
                      <a:r>
                        <a:rPr lang="en-US" sz="1800" dirty="0" smtClean="0">
                          <a:effectLst/>
                        </a:rPr>
                        <a:t>C</a:t>
                      </a:r>
                      <a:endParaRPr lang="fr-FR"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003" marR="67003" marT="0" marB="0">
                    <a:solidFill>
                      <a:schemeClr val="accent3">
                        <a:lumMod val="60000"/>
                        <a:lumOff val="40000"/>
                      </a:schemeClr>
                    </a:solidFill>
                  </a:tcPr>
                </a:tc>
                <a:extLst>
                  <a:ext uri="{0D108BD9-81ED-4DB2-BD59-A6C34878D82A}">
                    <a16:rowId xmlns:a16="http://schemas.microsoft.com/office/drawing/2014/main" val="2087441815"/>
                  </a:ext>
                </a:extLst>
              </a:tr>
            </a:tbl>
          </a:graphicData>
        </a:graphic>
      </p:graphicFrame>
    </p:spTree>
    <p:extLst>
      <p:ext uri="{BB962C8B-B14F-4D97-AF65-F5344CB8AC3E}">
        <p14:creationId xmlns:p14="http://schemas.microsoft.com/office/powerpoint/2010/main" val="7053025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4531" y="2539096"/>
            <a:ext cx="10515600" cy="1325563"/>
          </a:xfrm>
        </p:spPr>
        <p:txBody>
          <a:bodyPr>
            <a:normAutofit fontScale="90000"/>
          </a:bodyPr>
          <a:lstStyle/>
          <a:p>
            <a:pPr algn="ctr"/>
            <a:r>
              <a:rPr lang="en-US" sz="6000" dirty="0" smtClean="0">
                <a:solidFill>
                  <a:srgbClr val="0070C0"/>
                </a:solidFill>
              </a:rPr>
              <a:t>REVISED WORKPLAN</a:t>
            </a:r>
            <a:r>
              <a:rPr lang="en-US" dirty="0" smtClean="0">
                <a:solidFill>
                  <a:srgbClr val="0070C0"/>
                </a:solidFill>
              </a:rPr>
              <a:t/>
            </a:r>
            <a:br>
              <a:rPr lang="en-US" dirty="0" smtClean="0">
                <a:solidFill>
                  <a:srgbClr val="0070C0"/>
                </a:solidFill>
              </a:rPr>
            </a:br>
            <a:r>
              <a:rPr lang="en-US" dirty="0" smtClean="0">
                <a:solidFill>
                  <a:schemeClr val="bg2">
                    <a:lumMod val="50000"/>
                  </a:schemeClr>
                </a:solidFill>
              </a:rPr>
              <a:t>FLEXIBLE &amp; ADAPTIVE</a:t>
            </a:r>
            <a:br>
              <a:rPr lang="en-US" dirty="0" smtClean="0">
                <a:solidFill>
                  <a:schemeClr val="bg2">
                    <a:lumMod val="50000"/>
                  </a:schemeClr>
                </a:solidFill>
              </a:rPr>
            </a:br>
            <a:r>
              <a:rPr lang="en-US" sz="2200" dirty="0" smtClean="0">
                <a:solidFill>
                  <a:schemeClr val="tx1">
                    <a:lumMod val="50000"/>
                    <a:lumOff val="50000"/>
                  </a:schemeClr>
                </a:solidFill>
              </a:rPr>
              <a:t>Situation and Context Specific</a:t>
            </a:r>
            <a:endParaRPr lang="fr-FR" sz="2200" dirty="0">
              <a:solidFill>
                <a:schemeClr val="tx1">
                  <a:lumMod val="50000"/>
                  <a:lumOff val="50000"/>
                </a:schemeClr>
              </a:solidFill>
            </a:endParaRPr>
          </a:p>
        </p:txBody>
      </p:sp>
    </p:spTree>
    <p:extLst>
      <p:ext uri="{BB962C8B-B14F-4D97-AF65-F5344CB8AC3E}">
        <p14:creationId xmlns:p14="http://schemas.microsoft.com/office/powerpoint/2010/main" val="40494969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56416"/>
            <a:ext cx="10515600" cy="1325563"/>
          </a:xfrm>
        </p:spPr>
        <p:txBody>
          <a:bodyPr>
            <a:normAutofit fontScale="90000"/>
          </a:bodyPr>
          <a:lstStyle/>
          <a:p>
            <a:pPr algn="ctr"/>
            <a:r>
              <a:rPr lang="fr-FR" sz="4000" dirty="0" smtClean="0">
                <a:solidFill>
                  <a:srgbClr val="0070C0"/>
                </a:solidFill>
              </a:rPr>
              <a:t/>
            </a:r>
            <a:br>
              <a:rPr lang="fr-FR" sz="4000" dirty="0" smtClean="0">
                <a:solidFill>
                  <a:srgbClr val="0070C0"/>
                </a:solidFill>
              </a:rPr>
            </a:br>
            <a:r>
              <a:rPr lang="fr-FR" sz="4000" dirty="0">
                <a:solidFill>
                  <a:srgbClr val="0070C0"/>
                </a:solidFill>
              </a:rPr>
              <a:t/>
            </a:r>
            <a:br>
              <a:rPr lang="fr-FR" sz="4000" dirty="0">
                <a:solidFill>
                  <a:srgbClr val="0070C0"/>
                </a:solidFill>
              </a:rPr>
            </a:br>
            <a:r>
              <a:rPr lang="fr-FR" sz="4000" dirty="0" smtClean="0">
                <a:solidFill>
                  <a:srgbClr val="0070C0"/>
                </a:solidFill>
              </a:rPr>
              <a:t>The Project </a:t>
            </a:r>
            <a:r>
              <a:rPr lang="fr-FR" sz="4000" dirty="0" err="1" smtClean="0">
                <a:solidFill>
                  <a:srgbClr val="0070C0"/>
                </a:solidFill>
              </a:rPr>
              <a:t>Inception</a:t>
            </a:r>
            <a:r>
              <a:rPr lang="fr-FR" sz="4000" dirty="0" smtClean="0">
                <a:solidFill>
                  <a:srgbClr val="0070C0"/>
                </a:solidFill>
              </a:rPr>
              <a:t> Phase (3 </a:t>
            </a:r>
            <a:r>
              <a:rPr lang="fr-FR" sz="4000" dirty="0" err="1" smtClean="0">
                <a:solidFill>
                  <a:srgbClr val="0070C0"/>
                </a:solidFill>
              </a:rPr>
              <a:t>Months</a:t>
            </a:r>
            <a:r>
              <a:rPr lang="fr-FR" sz="4000" dirty="0" smtClean="0">
                <a:solidFill>
                  <a:srgbClr val="0070C0"/>
                </a:solidFill>
              </a:rPr>
              <a:t>)</a:t>
            </a:r>
            <a:r>
              <a:rPr lang="fr-FR" sz="4000" dirty="0" smtClean="0"/>
              <a:t> </a:t>
            </a:r>
            <a:r>
              <a:rPr lang="fr-FR" dirty="0" smtClean="0"/>
              <a:t/>
            </a:r>
            <a:br>
              <a:rPr lang="fr-FR" dirty="0" smtClean="0"/>
            </a:br>
            <a:r>
              <a:rPr lang="fr-FR" dirty="0"/>
              <a:t/>
            </a:r>
            <a:br>
              <a:rPr lang="fr-FR" dirty="0"/>
            </a:br>
            <a:endParaRPr lang="fr-FR" dirty="0"/>
          </a:p>
        </p:txBody>
      </p:sp>
      <p:sp>
        <p:nvSpPr>
          <p:cNvPr id="3" name="Content Placeholder 2"/>
          <p:cNvSpPr>
            <a:spLocks noGrp="1"/>
          </p:cNvSpPr>
          <p:nvPr>
            <p:ph idx="1"/>
          </p:nvPr>
        </p:nvSpPr>
        <p:spPr>
          <a:xfrm>
            <a:off x="838200" y="1594616"/>
            <a:ext cx="5822731" cy="4351338"/>
          </a:xfrm>
        </p:spPr>
        <p:txBody>
          <a:bodyPr>
            <a:normAutofit fontScale="47500" lnSpcReduction="20000"/>
          </a:bodyPr>
          <a:lstStyle/>
          <a:p>
            <a:pPr marL="0" indent="0">
              <a:buNone/>
            </a:pPr>
            <a:endParaRPr lang="en-US" b="1" dirty="0">
              <a:solidFill>
                <a:srgbClr val="0070C0"/>
              </a:solidFill>
            </a:endParaRPr>
          </a:p>
          <a:p>
            <a:pPr lvl="0"/>
            <a:r>
              <a:rPr lang="en-US" sz="3800" dirty="0" smtClean="0"/>
              <a:t>IOC </a:t>
            </a:r>
            <a:r>
              <a:rPr lang="en-US" sz="3800" dirty="0"/>
              <a:t>CL </a:t>
            </a:r>
            <a:r>
              <a:rPr lang="en-US" sz="3800" dirty="0" smtClean="0"/>
              <a:t>2856 to ICG/NEAMTWS MS</a:t>
            </a:r>
          </a:p>
          <a:p>
            <a:pPr lvl="0"/>
            <a:endParaRPr lang="fr-FR" sz="3800" dirty="0"/>
          </a:p>
          <a:p>
            <a:pPr lvl="0"/>
            <a:r>
              <a:rPr lang="en-US" sz="3800" dirty="0"/>
              <a:t>Letters to </a:t>
            </a:r>
            <a:r>
              <a:rPr lang="en-US" sz="3800" dirty="0" smtClean="0"/>
              <a:t>target countries: Requesting information concerning  project national focal point, TR nomination </a:t>
            </a:r>
            <a:r>
              <a:rPr lang="en-US" sz="3800" dirty="0"/>
              <a:t>s</a:t>
            </a:r>
            <a:r>
              <a:rPr lang="en-US" sz="3800" dirty="0" smtClean="0"/>
              <a:t>ite, potential </a:t>
            </a:r>
            <a:r>
              <a:rPr lang="en-US" sz="3800" dirty="0"/>
              <a:t>s</a:t>
            </a:r>
            <a:r>
              <a:rPr lang="en-US" sz="3800" dirty="0" smtClean="0"/>
              <a:t>takeholders and partners</a:t>
            </a:r>
          </a:p>
          <a:p>
            <a:pPr lvl="0"/>
            <a:endParaRPr lang="en-US" sz="3800" dirty="0" smtClean="0"/>
          </a:p>
          <a:p>
            <a:r>
              <a:rPr lang="en-US" sz="3800" dirty="0"/>
              <a:t>Information  sharing with project countries and </a:t>
            </a:r>
            <a:r>
              <a:rPr lang="en-US" sz="3800" dirty="0" smtClean="0"/>
              <a:t>partners</a:t>
            </a:r>
            <a:endParaRPr lang="en-US" sz="3800" dirty="0"/>
          </a:p>
          <a:p>
            <a:pPr marL="0" lvl="0" indent="0">
              <a:buNone/>
            </a:pPr>
            <a:endParaRPr lang="fr-FR" sz="3800" dirty="0"/>
          </a:p>
          <a:p>
            <a:pPr lvl="0"/>
            <a:r>
              <a:rPr lang="en-US" sz="3800" dirty="0"/>
              <a:t>Recruitment of two project staff</a:t>
            </a:r>
            <a:endParaRPr lang="fr-FR" sz="3800" dirty="0"/>
          </a:p>
          <a:p>
            <a:pPr lvl="1"/>
            <a:r>
              <a:rPr lang="en-US" sz="3800" dirty="0"/>
              <a:t>Project Assistant (Administration, Finance and Budget)</a:t>
            </a:r>
            <a:endParaRPr lang="fr-FR" sz="3800" dirty="0"/>
          </a:p>
          <a:p>
            <a:pPr lvl="1"/>
            <a:r>
              <a:rPr lang="en-US" sz="3800" dirty="0"/>
              <a:t>Associate Project Officer (Project </a:t>
            </a:r>
            <a:r>
              <a:rPr lang="en-US" sz="3800" dirty="0" smtClean="0"/>
              <a:t>Coordinator)</a:t>
            </a:r>
          </a:p>
          <a:p>
            <a:pPr lvl="1"/>
            <a:endParaRPr lang="en-US" sz="3800" dirty="0" smtClean="0"/>
          </a:p>
          <a:p>
            <a:r>
              <a:rPr lang="en-US" sz="3800" dirty="0" smtClean="0"/>
              <a:t>Kick-off project  workshop,17 &amp; 20 Dec 2021</a:t>
            </a:r>
            <a:endParaRPr lang="fr-FR" sz="3800" dirty="0"/>
          </a:p>
        </p:txBody>
      </p:sp>
      <p:pic>
        <p:nvPicPr>
          <p:cNvPr id="4" name="Picture 3"/>
          <p:cNvPicPr>
            <a:picLocks noChangeAspect="1"/>
          </p:cNvPicPr>
          <p:nvPr/>
        </p:nvPicPr>
        <p:blipFill rotWithShape="1">
          <a:blip r:embed="rId2"/>
          <a:srcRect l="25203" t="20383" r="23138" b="11791"/>
          <a:stretch/>
        </p:blipFill>
        <p:spPr>
          <a:xfrm>
            <a:off x="7914290" y="1408386"/>
            <a:ext cx="3651031" cy="2438399"/>
          </a:xfrm>
          <a:prstGeom prst="rect">
            <a:avLst/>
          </a:prstGeom>
          <a:effectLst>
            <a:outerShdw blurRad="50800" dist="38100" algn="l" rotWithShape="0">
              <a:prstClr val="black">
                <a:alpha val="40000"/>
              </a:prstClr>
            </a:outerShdw>
          </a:effectLst>
        </p:spPr>
      </p:pic>
      <p:sp>
        <p:nvSpPr>
          <p:cNvPr id="5" name="Rectangle 4"/>
          <p:cNvSpPr/>
          <p:nvPr/>
        </p:nvSpPr>
        <p:spPr>
          <a:xfrm>
            <a:off x="7756634" y="4035973"/>
            <a:ext cx="3997112" cy="2308324"/>
          </a:xfrm>
          <a:prstGeom prst="rect">
            <a:avLst/>
          </a:prstGeom>
        </p:spPr>
        <p:txBody>
          <a:bodyPr wrap="square">
            <a:spAutoFit/>
          </a:bodyPr>
          <a:lstStyle/>
          <a:p>
            <a:r>
              <a:rPr lang="de-DE" sz="1200" dirty="0"/>
              <a:t>Contribute </a:t>
            </a:r>
            <a:r>
              <a:rPr lang="de-DE" sz="1200" dirty="0" err="1"/>
              <a:t>to</a:t>
            </a:r>
            <a:r>
              <a:rPr lang="de-DE" sz="1200" dirty="0"/>
              <a:t> </a:t>
            </a:r>
            <a:r>
              <a:rPr lang="de-DE" sz="1200" b="1" dirty="0" err="1">
                <a:solidFill>
                  <a:srgbClr val="0070C0"/>
                </a:solidFill>
              </a:rPr>
              <a:t>component</a:t>
            </a:r>
            <a:r>
              <a:rPr lang="de-DE" sz="1200" b="1" dirty="0">
                <a:solidFill>
                  <a:srgbClr val="0070C0"/>
                </a:solidFill>
              </a:rPr>
              <a:t> 1, </a:t>
            </a:r>
            <a:r>
              <a:rPr lang="de-DE" sz="1200" b="1" dirty="0" err="1">
                <a:solidFill>
                  <a:srgbClr val="00B050"/>
                </a:solidFill>
              </a:rPr>
              <a:t>outcome</a:t>
            </a:r>
            <a:r>
              <a:rPr lang="de-DE" sz="1200" b="1" dirty="0">
                <a:solidFill>
                  <a:srgbClr val="00B050"/>
                </a:solidFill>
              </a:rPr>
              <a:t> 2 </a:t>
            </a:r>
            <a:r>
              <a:rPr lang="de-DE" sz="1200" dirty="0"/>
              <a:t>of the  European Union ECHO </a:t>
            </a:r>
            <a:r>
              <a:rPr lang="de-DE" sz="1200" dirty="0" err="1"/>
              <a:t>project</a:t>
            </a:r>
            <a:r>
              <a:rPr lang="de-DE" sz="1200" dirty="0"/>
              <a:t> on </a:t>
            </a:r>
            <a:r>
              <a:rPr lang="de-DE" sz="1200" i="1" dirty="0" err="1"/>
              <a:t>Strengthening</a:t>
            </a:r>
            <a:r>
              <a:rPr lang="de-DE" sz="1200" i="1" dirty="0"/>
              <a:t> the </a:t>
            </a:r>
            <a:r>
              <a:rPr lang="de-DE" sz="1200" i="1" dirty="0" err="1"/>
              <a:t>Resilience</a:t>
            </a:r>
            <a:r>
              <a:rPr lang="de-DE" sz="1200" i="1" dirty="0"/>
              <a:t> of </a:t>
            </a:r>
            <a:r>
              <a:rPr lang="de-DE" sz="1200" i="1" dirty="0" err="1"/>
              <a:t>Coastal</a:t>
            </a:r>
            <a:r>
              <a:rPr lang="de-DE" sz="1200" i="1" dirty="0"/>
              <a:t> Communities in the North-Eastern </a:t>
            </a:r>
            <a:r>
              <a:rPr lang="de-DE" sz="1200" i="1" dirty="0" err="1"/>
              <a:t>Atlantic</a:t>
            </a:r>
            <a:r>
              <a:rPr lang="de-DE" sz="1200" i="1" dirty="0"/>
              <a:t> and </a:t>
            </a:r>
            <a:r>
              <a:rPr lang="de-DE" sz="1200" i="1" dirty="0" err="1"/>
              <a:t>Mediterranean</a:t>
            </a:r>
            <a:r>
              <a:rPr lang="de-DE" sz="1200" i="1" dirty="0"/>
              <a:t> Region </a:t>
            </a:r>
            <a:r>
              <a:rPr lang="de-DE" sz="1200" i="1" dirty="0" err="1"/>
              <a:t>to</a:t>
            </a:r>
            <a:r>
              <a:rPr lang="de-DE" sz="1200" i="1" dirty="0"/>
              <a:t> the Impact of Tsunamis and </a:t>
            </a:r>
            <a:r>
              <a:rPr lang="de-DE" sz="1200" i="1" dirty="0" err="1"/>
              <a:t>other</a:t>
            </a:r>
            <a:r>
              <a:rPr lang="de-DE" sz="1200" i="1" dirty="0"/>
              <a:t> </a:t>
            </a:r>
            <a:r>
              <a:rPr lang="de-DE" sz="1200" i="1" dirty="0" err="1"/>
              <a:t>Sea</a:t>
            </a:r>
            <a:r>
              <a:rPr lang="de-DE" sz="1200" i="1" dirty="0"/>
              <a:t> Level-</a:t>
            </a:r>
            <a:r>
              <a:rPr lang="de-DE" sz="1200" i="1" dirty="0" err="1"/>
              <a:t>Related</a:t>
            </a:r>
            <a:r>
              <a:rPr lang="de-DE" sz="1200" i="1" dirty="0"/>
              <a:t> </a:t>
            </a:r>
            <a:r>
              <a:rPr lang="de-DE" sz="1200" i="1" dirty="0" err="1"/>
              <a:t>Coastal</a:t>
            </a:r>
            <a:r>
              <a:rPr lang="de-DE" sz="1200" i="1" dirty="0"/>
              <a:t> </a:t>
            </a:r>
            <a:r>
              <a:rPr lang="de-DE" sz="1200" i="1" dirty="0" err="1"/>
              <a:t>Hazards</a:t>
            </a:r>
            <a:r>
              <a:rPr lang="de-DE" sz="1200" i="1" dirty="0"/>
              <a:t> </a:t>
            </a:r>
          </a:p>
          <a:p>
            <a:endParaRPr lang="de-DE" sz="1200" i="1" dirty="0">
              <a:solidFill>
                <a:srgbClr val="0070C0"/>
              </a:solidFill>
            </a:endParaRPr>
          </a:p>
          <a:p>
            <a:r>
              <a:rPr lang="en-GB" sz="1200" b="1" dirty="0">
                <a:solidFill>
                  <a:srgbClr val="0070C0"/>
                </a:solidFill>
              </a:rPr>
              <a:t>Component 1</a:t>
            </a:r>
            <a:r>
              <a:rPr lang="en-GB" sz="1200" dirty="0"/>
              <a:t>: Adapt Global Tsunami Ready Standards and Guidelines and pilot Tsunami Ready within the framework of the ICG/NEAMTWS.</a:t>
            </a:r>
          </a:p>
          <a:p>
            <a:r>
              <a:rPr lang="en-GB" sz="1200" b="1" dirty="0">
                <a:solidFill>
                  <a:srgbClr val="00B050"/>
                </a:solidFill>
              </a:rPr>
              <a:t>Outcome 2: </a:t>
            </a:r>
            <a:r>
              <a:rPr lang="en-GB" sz="1200" dirty="0"/>
              <a:t>Understanding and communication of tsunami and other sea-level related risk in selected communities in Cyprus, Egypt, Malta and Morocco</a:t>
            </a:r>
            <a:r>
              <a:rPr lang="en-GB" sz="1200" b="1" dirty="0"/>
              <a:t> </a:t>
            </a:r>
            <a:r>
              <a:rPr lang="en-GB" sz="1200" dirty="0"/>
              <a:t>enhanced</a:t>
            </a:r>
            <a:endParaRPr lang="fr-FR" sz="1200" dirty="0"/>
          </a:p>
        </p:txBody>
      </p:sp>
    </p:spTree>
    <p:extLst>
      <p:ext uri="{BB962C8B-B14F-4D97-AF65-F5344CB8AC3E}">
        <p14:creationId xmlns:p14="http://schemas.microsoft.com/office/powerpoint/2010/main" val="22127138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219322" cy="1325563"/>
          </a:xfrm>
        </p:spPr>
        <p:txBody>
          <a:bodyPr>
            <a:normAutofit fontScale="90000"/>
          </a:bodyPr>
          <a:lstStyle/>
          <a:p>
            <a:pPr algn="ctr"/>
            <a:r>
              <a:rPr lang="en-US" dirty="0" smtClean="0">
                <a:solidFill>
                  <a:srgbClr val="0070C0"/>
                </a:solidFill>
              </a:rPr>
              <a:t>Workshop INTERACTION</a:t>
            </a:r>
            <a:br>
              <a:rPr lang="en-US" dirty="0" smtClean="0">
                <a:solidFill>
                  <a:srgbClr val="0070C0"/>
                </a:solidFill>
              </a:rPr>
            </a:br>
            <a:r>
              <a:rPr lang="en-US" dirty="0" smtClean="0">
                <a:solidFill>
                  <a:schemeClr val="bg2">
                    <a:lumMod val="50000"/>
                  </a:schemeClr>
                </a:solidFill>
              </a:rPr>
              <a:t>Part II </a:t>
            </a:r>
            <a:endParaRPr lang="fr-FR" dirty="0">
              <a:solidFill>
                <a:schemeClr val="bg2">
                  <a:lumMod val="50000"/>
                </a:schemeClr>
              </a:solidFill>
            </a:endParaRPr>
          </a:p>
        </p:txBody>
      </p:sp>
      <p:sp>
        <p:nvSpPr>
          <p:cNvPr id="3" name="Content Placeholder 2"/>
          <p:cNvSpPr>
            <a:spLocks noGrp="1"/>
          </p:cNvSpPr>
          <p:nvPr>
            <p:ph idx="1"/>
          </p:nvPr>
        </p:nvSpPr>
        <p:spPr>
          <a:xfrm>
            <a:off x="278297" y="1757238"/>
            <a:ext cx="4340884" cy="4861929"/>
          </a:xfrm>
        </p:spPr>
        <p:txBody>
          <a:bodyPr>
            <a:normAutofit fontScale="85000" lnSpcReduction="10000"/>
          </a:bodyPr>
          <a:lstStyle/>
          <a:p>
            <a:pPr marL="0" indent="0">
              <a:buNone/>
            </a:pPr>
            <a:r>
              <a:rPr lang="en-US" b="1" dirty="0" smtClean="0">
                <a:solidFill>
                  <a:srgbClr val="0070C0"/>
                </a:solidFill>
              </a:rPr>
              <a:t>1. INTRODUCTION </a:t>
            </a:r>
            <a:r>
              <a:rPr lang="en-US" b="1" dirty="0">
                <a:solidFill>
                  <a:srgbClr val="0070C0"/>
                </a:solidFill>
              </a:rPr>
              <a:t>/ BACKGROUND </a:t>
            </a:r>
            <a:r>
              <a:rPr lang="en-US" b="1" dirty="0" smtClean="0">
                <a:solidFill>
                  <a:srgbClr val="0070C0"/>
                </a:solidFill>
              </a:rPr>
              <a:t>INFORMATION</a:t>
            </a:r>
          </a:p>
          <a:p>
            <a:pPr marL="0" indent="0">
              <a:buNone/>
            </a:pPr>
            <a:r>
              <a:rPr lang="en-US" b="1" dirty="0" smtClean="0">
                <a:solidFill>
                  <a:srgbClr val="0070C0"/>
                </a:solidFill>
              </a:rPr>
              <a:t>2. COMMUNITY </a:t>
            </a:r>
            <a:r>
              <a:rPr lang="en-US" b="1" dirty="0">
                <a:solidFill>
                  <a:srgbClr val="0070C0"/>
                </a:solidFill>
              </a:rPr>
              <a:t>COASTAL SEA LEVEL HAZARD EARLY WARNING AND MITIGATION SYSTEM CONTEXT/ STATUS (CON’T</a:t>
            </a:r>
            <a:r>
              <a:rPr lang="en-US" b="1" dirty="0" smtClean="0">
                <a:solidFill>
                  <a:srgbClr val="0070C0"/>
                </a:solidFill>
              </a:rPr>
              <a:t>)</a:t>
            </a:r>
          </a:p>
          <a:p>
            <a:pPr marL="1028700" lvl="1" indent="-571500">
              <a:buAutoNum type="romanLcParenBoth"/>
            </a:pPr>
            <a:r>
              <a:rPr lang="en-US" dirty="0" smtClean="0"/>
              <a:t>Risk </a:t>
            </a:r>
            <a:r>
              <a:rPr lang="en-US" dirty="0"/>
              <a:t>Knowledge and Communication </a:t>
            </a:r>
            <a:r>
              <a:rPr lang="en-US" dirty="0" smtClean="0"/>
              <a:t>Strategies</a:t>
            </a:r>
            <a:endParaRPr lang="fr-FR" dirty="0" smtClean="0"/>
          </a:p>
          <a:p>
            <a:pPr marL="1028700" lvl="1" indent="-571500">
              <a:buAutoNum type="romanLcParenBoth"/>
            </a:pPr>
            <a:r>
              <a:rPr lang="en-US" dirty="0" smtClean="0"/>
              <a:t>Early </a:t>
            </a:r>
            <a:r>
              <a:rPr lang="en-US" dirty="0"/>
              <a:t>Warning and Mitigation System </a:t>
            </a:r>
            <a:r>
              <a:rPr lang="en-US" dirty="0" smtClean="0"/>
              <a:t>Status</a:t>
            </a:r>
            <a:endParaRPr lang="fr-FR" dirty="0" smtClean="0"/>
          </a:p>
          <a:p>
            <a:pPr marL="1028700" lvl="1" indent="-571500">
              <a:buAutoNum type="romanLcParenBoth"/>
            </a:pPr>
            <a:r>
              <a:rPr lang="en-US" dirty="0" smtClean="0"/>
              <a:t>Status </a:t>
            </a:r>
            <a:r>
              <a:rPr lang="en-US" dirty="0"/>
              <a:t>/ Elements  of Tsunami Ready in the proposed/nominated community </a:t>
            </a:r>
            <a:r>
              <a:rPr lang="en-US" dirty="0" smtClean="0"/>
              <a:t>site?</a:t>
            </a:r>
          </a:p>
          <a:p>
            <a:pPr marL="0" indent="0">
              <a:buNone/>
            </a:pPr>
            <a:r>
              <a:rPr lang="en-US" b="1" dirty="0" smtClean="0">
                <a:solidFill>
                  <a:srgbClr val="0070C0"/>
                </a:solidFill>
              </a:rPr>
              <a:t>3. MATCHING </a:t>
            </a:r>
            <a:r>
              <a:rPr lang="en-US" b="1" dirty="0">
                <a:solidFill>
                  <a:srgbClr val="0070C0"/>
                </a:solidFill>
              </a:rPr>
              <a:t>NEEDS</a:t>
            </a:r>
            <a:r>
              <a:rPr lang="fr-FR" dirty="0"/>
              <a:t/>
            </a:r>
            <a:br>
              <a:rPr lang="fr-FR" dirty="0"/>
            </a:br>
            <a:endParaRPr lang="fr-FR" dirty="0"/>
          </a:p>
        </p:txBody>
      </p:sp>
      <p:pic>
        <p:nvPicPr>
          <p:cNvPr id="5" name="Picture 4"/>
          <p:cNvPicPr>
            <a:picLocks noChangeAspect="1"/>
          </p:cNvPicPr>
          <p:nvPr/>
        </p:nvPicPr>
        <p:blipFill rotWithShape="1">
          <a:blip r:embed="rId2"/>
          <a:srcRect l="61875" t="31722" r="2500" b="14413"/>
          <a:stretch/>
        </p:blipFill>
        <p:spPr>
          <a:xfrm>
            <a:off x="4619180" y="1690689"/>
            <a:ext cx="2882974" cy="2310605"/>
          </a:xfrm>
          <a:prstGeom prst="rect">
            <a:avLst/>
          </a:prstGeom>
        </p:spPr>
      </p:pic>
      <p:pic>
        <p:nvPicPr>
          <p:cNvPr id="6" name="Picture 5"/>
          <p:cNvPicPr>
            <a:picLocks noChangeAspect="1"/>
          </p:cNvPicPr>
          <p:nvPr/>
        </p:nvPicPr>
        <p:blipFill rotWithShape="1">
          <a:blip r:embed="rId3"/>
          <a:srcRect l="63921" t="30006" r="2730" b="16156"/>
          <a:stretch/>
        </p:blipFill>
        <p:spPr>
          <a:xfrm>
            <a:off x="4619180" y="4001294"/>
            <a:ext cx="2882974" cy="2617874"/>
          </a:xfrm>
          <a:prstGeom prst="rect">
            <a:avLst/>
          </a:prstGeom>
        </p:spPr>
      </p:pic>
      <p:pic>
        <p:nvPicPr>
          <p:cNvPr id="7" name="Picture 6"/>
          <p:cNvPicPr>
            <a:picLocks noChangeAspect="1"/>
          </p:cNvPicPr>
          <p:nvPr/>
        </p:nvPicPr>
        <p:blipFill rotWithShape="1">
          <a:blip r:embed="rId4"/>
          <a:srcRect l="56773" t="10505" r="2614" b="10456"/>
          <a:stretch/>
        </p:blipFill>
        <p:spPr>
          <a:xfrm>
            <a:off x="7630790" y="1690688"/>
            <a:ext cx="4462514" cy="4885192"/>
          </a:xfrm>
          <a:prstGeom prst="rect">
            <a:avLst/>
          </a:prstGeom>
        </p:spPr>
      </p:pic>
    </p:spTree>
    <p:extLst>
      <p:ext uri="{BB962C8B-B14F-4D97-AF65-F5344CB8AC3E}">
        <p14:creationId xmlns:p14="http://schemas.microsoft.com/office/powerpoint/2010/main" val="39686330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0070C0"/>
                </a:solidFill>
              </a:rPr>
              <a:t>PROJECT</a:t>
            </a:r>
            <a:r>
              <a:rPr lang="en-US" dirty="0" smtClean="0"/>
              <a:t> </a:t>
            </a:r>
            <a:br>
              <a:rPr lang="en-US" dirty="0" smtClean="0"/>
            </a:br>
            <a:r>
              <a:rPr lang="en-US" dirty="0" smtClean="0">
                <a:solidFill>
                  <a:schemeClr val="bg1">
                    <a:lumMod val="50000"/>
                  </a:schemeClr>
                </a:solidFill>
              </a:rPr>
              <a:t>Communication </a:t>
            </a:r>
            <a:r>
              <a:rPr lang="en-US" dirty="0">
                <a:solidFill>
                  <a:schemeClr val="bg1">
                    <a:lumMod val="50000"/>
                  </a:schemeClr>
                </a:solidFill>
              </a:rPr>
              <a:t>and </a:t>
            </a:r>
            <a:r>
              <a:rPr lang="en-US" dirty="0" smtClean="0">
                <a:solidFill>
                  <a:schemeClr val="bg1">
                    <a:lumMod val="50000"/>
                  </a:schemeClr>
                </a:solidFill>
              </a:rPr>
              <a:t>Visibility Plan</a:t>
            </a:r>
            <a:endParaRPr lang="fr-FR" dirty="0">
              <a:solidFill>
                <a:schemeClr val="bg1">
                  <a:lumMod val="50000"/>
                </a:schemeClr>
              </a:solidFill>
            </a:endParaRPr>
          </a:p>
        </p:txBody>
      </p:sp>
      <p:sp>
        <p:nvSpPr>
          <p:cNvPr id="3" name="Content Placeholder 2"/>
          <p:cNvSpPr>
            <a:spLocks noGrp="1"/>
          </p:cNvSpPr>
          <p:nvPr>
            <p:ph sz="half" idx="1"/>
          </p:nvPr>
        </p:nvSpPr>
        <p:spPr>
          <a:xfrm>
            <a:off x="241739" y="1825625"/>
            <a:ext cx="4771696" cy="4351338"/>
          </a:xfrm>
        </p:spPr>
        <p:txBody>
          <a:bodyPr>
            <a:normAutofit fontScale="92500" lnSpcReduction="20000"/>
          </a:bodyPr>
          <a:lstStyle/>
          <a:p>
            <a:r>
              <a:rPr lang="en-US" b="1" dirty="0"/>
              <a:t>C</a:t>
            </a:r>
            <a:r>
              <a:rPr lang="en-US" b="1" dirty="0" smtClean="0"/>
              <a:t>ommunication </a:t>
            </a:r>
            <a:r>
              <a:rPr lang="en-US" b="1" dirty="0"/>
              <a:t>and </a:t>
            </a:r>
            <a:r>
              <a:rPr lang="en-US" b="1" dirty="0" smtClean="0"/>
              <a:t>Visibility Plan</a:t>
            </a:r>
            <a:endParaRPr lang="fr-FR" dirty="0"/>
          </a:p>
        </p:txBody>
      </p:sp>
      <p:sp>
        <p:nvSpPr>
          <p:cNvPr id="4" name="Content Placeholder 3"/>
          <p:cNvSpPr>
            <a:spLocks noGrp="1"/>
          </p:cNvSpPr>
          <p:nvPr>
            <p:ph sz="half" idx="2"/>
          </p:nvPr>
        </p:nvSpPr>
        <p:spPr>
          <a:xfrm>
            <a:off x="4939863" y="1825625"/>
            <a:ext cx="7104992" cy="4351338"/>
          </a:xfrm>
        </p:spPr>
        <p:txBody>
          <a:bodyPr>
            <a:normAutofit fontScale="92500" lnSpcReduction="20000"/>
          </a:bodyPr>
          <a:lstStyle/>
          <a:p>
            <a:pPr lvl="0"/>
            <a:r>
              <a:rPr lang="en-US" dirty="0">
                <a:solidFill>
                  <a:srgbClr val="0070C0"/>
                </a:solidFill>
              </a:rPr>
              <a:t>Circular Letters </a:t>
            </a:r>
            <a:r>
              <a:rPr lang="en-US" dirty="0" smtClean="0">
                <a:solidFill>
                  <a:srgbClr val="0070C0"/>
                </a:solidFill>
              </a:rPr>
              <a:t>to inform ICG/NEAMTWS MS</a:t>
            </a:r>
            <a:endParaRPr lang="fr-FR" b="1" dirty="0">
              <a:solidFill>
                <a:srgbClr val="0070C0"/>
              </a:solidFill>
            </a:endParaRPr>
          </a:p>
          <a:p>
            <a:pPr lvl="0"/>
            <a:r>
              <a:rPr lang="en-US" dirty="0">
                <a:solidFill>
                  <a:srgbClr val="0070C0"/>
                </a:solidFill>
              </a:rPr>
              <a:t>Press and media conferences</a:t>
            </a:r>
            <a:endParaRPr lang="fr-FR" b="1" dirty="0">
              <a:solidFill>
                <a:srgbClr val="0070C0"/>
              </a:solidFill>
            </a:endParaRPr>
          </a:p>
          <a:p>
            <a:pPr lvl="0"/>
            <a:r>
              <a:rPr lang="en-US" dirty="0">
                <a:solidFill>
                  <a:srgbClr val="0070C0"/>
                </a:solidFill>
              </a:rPr>
              <a:t>Workshops /webinars/  information meetings and briefings</a:t>
            </a:r>
            <a:endParaRPr lang="fr-FR" b="1" dirty="0">
              <a:solidFill>
                <a:srgbClr val="0070C0"/>
              </a:solidFill>
            </a:endParaRPr>
          </a:p>
          <a:p>
            <a:pPr lvl="0"/>
            <a:r>
              <a:rPr lang="en-US" dirty="0">
                <a:solidFill>
                  <a:srgbClr val="0070C0"/>
                </a:solidFill>
              </a:rPr>
              <a:t>Socialize survey results and focus group discussions </a:t>
            </a:r>
            <a:endParaRPr lang="fr-FR" b="1" dirty="0">
              <a:solidFill>
                <a:srgbClr val="0070C0"/>
              </a:solidFill>
            </a:endParaRPr>
          </a:p>
          <a:p>
            <a:pPr lvl="0"/>
            <a:r>
              <a:rPr lang="en-US" dirty="0">
                <a:solidFill>
                  <a:srgbClr val="0070C0"/>
                </a:solidFill>
              </a:rPr>
              <a:t>Maps and videos </a:t>
            </a:r>
            <a:endParaRPr lang="fr-FR" b="1" dirty="0">
              <a:solidFill>
                <a:srgbClr val="0070C0"/>
              </a:solidFill>
            </a:endParaRPr>
          </a:p>
          <a:p>
            <a:pPr lvl="0"/>
            <a:r>
              <a:rPr lang="en-US" dirty="0">
                <a:solidFill>
                  <a:srgbClr val="0070C0"/>
                </a:solidFill>
              </a:rPr>
              <a:t>Website (e.g. NEAMTIC), radio, social media, Snapshot and other articles etc.  </a:t>
            </a:r>
            <a:endParaRPr lang="fr-FR" b="1" dirty="0">
              <a:solidFill>
                <a:srgbClr val="0070C0"/>
              </a:solidFill>
            </a:endParaRPr>
          </a:p>
          <a:p>
            <a:pPr lvl="0"/>
            <a:r>
              <a:rPr lang="en-US" dirty="0">
                <a:solidFill>
                  <a:srgbClr val="0070C0"/>
                </a:solidFill>
              </a:rPr>
              <a:t>ICG/NEAMTWS Steering Committee, Working Groups/ Task Teams and ICG/NEAMTWS sessions</a:t>
            </a:r>
            <a:endParaRPr lang="fr-FR" b="1" dirty="0">
              <a:solidFill>
                <a:srgbClr val="0070C0"/>
              </a:solidFill>
            </a:endParaRPr>
          </a:p>
          <a:p>
            <a:r>
              <a:rPr lang="en-US" dirty="0">
                <a:solidFill>
                  <a:srgbClr val="0070C0"/>
                </a:solidFill>
              </a:rPr>
              <a:t>Publications and reports</a:t>
            </a:r>
            <a:endParaRPr lang="fr-FR" dirty="0">
              <a:solidFill>
                <a:srgbClr val="0070C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6497" y="2338245"/>
            <a:ext cx="2761006" cy="2532434"/>
          </a:xfrm>
          <a:prstGeom prst="rect">
            <a:avLst/>
          </a:prstGeom>
        </p:spPr>
      </p:pic>
      <p:pic>
        <p:nvPicPr>
          <p:cNvPr id="7" name="Picture 6"/>
          <p:cNvPicPr>
            <a:picLocks noChangeAspect="1"/>
          </p:cNvPicPr>
          <p:nvPr/>
        </p:nvPicPr>
        <p:blipFill>
          <a:blip r:embed="rId3"/>
          <a:stretch>
            <a:fillRect/>
          </a:stretch>
        </p:blipFill>
        <p:spPr>
          <a:xfrm>
            <a:off x="1013503" y="4870679"/>
            <a:ext cx="3346994" cy="1767993"/>
          </a:xfrm>
          <a:prstGeom prst="rect">
            <a:avLst/>
          </a:prstGeom>
        </p:spPr>
      </p:pic>
    </p:spTree>
    <p:extLst>
      <p:ext uri="{BB962C8B-B14F-4D97-AF65-F5344CB8AC3E}">
        <p14:creationId xmlns:p14="http://schemas.microsoft.com/office/powerpoint/2010/main" val="39108821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END </a:t>
            </a:r>
            <a:endParaRPr lang="fr-FR"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63802" y="2136798"/>
            <a:ext cx="2057400" cy="1886989"/>
          </a:xfrm>
          <a:prstGeom prst="rect">
            <a:avLst/>
          </a:prstGeom>
        </p:spPr>
      </p:pic>
      <p:pic>
        <p:nvPicPr>
          <p:cNvPr id="6" name="Picture 5"/>
          <p:cNvPicPr>
            <a:picLocks noChangeAspect="1"/>
          </p:cNvPicPr>
          <p:nvPr/>
        </p:nvPicPr>
        <p:blipFill>
          <a:blip r:embed="rId3"/>
          <a:stretch>
            <a:fillRect/>
          </a:stretch>
        </p:blipFill>
        <p:spPr>
          <a:xfrm>
            <a:off x="4422503" y="3734173"/>
            <a:ext cx="3346994" cy="1767993"/>
          </a:xfrm>
          <a:prstGeom prst="rect">
            <a:avLst/>
          </a:prstGeom>
        </p:spPr>
      </p:pic>
    </p:spTree>
    <p:extLst>
      <p:ext uri="{BB962C8B-B14F-4D97-AF65-F5344CB8AC3E}">
        <p14:creationId xmlns:p14="http://schemas.microsoft.com/office/powerpoint/2010/main" val="32098019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52EBD-1868-49C9-9791-84F9F2AAB749}"/>
              </a:ext>
            </a:extLst>
          </p:cNvPr>
          <p:cNvSpPr>
            <a:spLocks noGrp="1"/>
          </p:cNvSpPr>
          <p:nvPr>
            <p:ph type="title"/>
          </p:nvPr>
        </p:nvSpPr>
        <p:spPr>
          <a:xfrm>
            <a:off x="504497" y="445336"/>
            <a:ext cx="8567122" cy="727743"/>
          </a:xfrm>
        </p:spPr>
        <p:txBody>
          <a:bodyPr>
            <a:noAutofit/>
          </a:bodyPr>
          <a:lstStyle/>
          <a:p>
            <a:pPr algn="ctr"/>
            <a:r>
              <a:rPr lang="en-GB" dirty="0" smtClean="0">
                <a:solidFill>
                  <a:srgbClr val="0070C0"/>
                </a:solidFill>
                <a:ea typeface="Roboto" pitchFamily="2" charset="0"/>
              </a:rPr>
              <a:t>Historical  and</a:t>
            </a:r>
            <a:br>
              <a:rPr lang="en-GB" dirty="0" smtClean="0">
                <a:solidFill>
                  <a:srgbClr val="0070C0"/>
                </a:solidFill>
                <a:ea typeface="Roboto" pitchFamily="2" charset="0"/>
              </a:rPr>
            </a:br>
            <a:r>
              <a:rPr lang="en-GB" dirty="0" smtClean="0">
                <a:solidFill>
                  <a:srgbClr val="0070C0"/>
                </a:solidFill>
                <a:ea typeface="Roboto" pitchFamily="2" charset="0"/>
              </a:rPr>
              <a:t> </a:t>
            </a:r>
            <a:r>
              <a:rPr lang="en-GB" dirty="0">
                <a:solidFill>
                  <a:srgbClr val="0070C0"/>
                </a:solidFill>
                <a:ea typeface="Roboto" pitchFamily="2" charset="0"/>
              </a:rPr>
              <a:t>Recent Tsunami </a:t>
            </a:r>
            <a:r>
              <a:rPr lang="en-GB" dirty="0" smtClean="0">
                <a:solidFill>
                  <a:srgbClr val="0070C0"/>
                </a:solidFill>
                <a:ea typeface="Roboto" pitchFamily="2" charset="0"/>
              </a:rPr>
              <a:t>Events</a:t>
            </a:r>
            <a:endParaRPr lang="en-GB" dirty="0">
              <a:solidFill>
                <a:srgbClr val="0070C0"/>
              </a:solidFill>
              <a:ea typeface="Roboto" pitchFamily="2" charset="0"/>
            </a:endParaRPr>
          </a:p>
        </p:txBody>
      </p:sp>
      <p:sp>
        <p:nvSpPr>
          <p:cNvPr id="3" name="Content Placeholder 2">
            <a:extLst>
              <a:ext uri="{FF2B5EF4-FFF2-40B4-BE49-F238E27FC236}">
                <a16:creationId xmlns:a16="http://schemas.microsoft.com/office/drawing/2014/main" id="{B1552F3D-72A2-4897-99DE-73D447DA1BBD}"/>
              </a:ext>
            </a:extLst>
          </p:cNvPr>
          <p:cNvSpPr>
            <a:spLocks noGrp="1"/>
          </p:cNvSpPr>
          <p:nvPr>
            <p:ph idx="1"/>
          </p:nvPr>
        </p:nvSpPr>
        <p:spPr>
          <a:xfrm>
            <a:off x="1499036" y="1621473"/>
            <a:ext cx="3825051" cy="3832483"/>
          </a:xfrm>
        </p:spPr>
        <p:txBody>
          <a:bodyPr>
            <a:normAutofit/>
          </a:bodyPr>
          <a:lstStyle/>
          <a:p>
            <a:pPr marL="0" indent="0">
              <a:buNone/>
            </a:pPr>
            <a:r>
              <a:rPr lang="en-US" b="1" dirty="0"/>
              <a:t>THE 1755 EARTH QUAKE &amp; TSUNAMI </a:t>
            </a:r>
          </a:p>
          <a:p>
            <a:pPr marL="0" indent="0">
              <a:buNone/>
            </a:pPr>
            <a:r>
              <a:rPr lang="en-US" sz="1633" dirty="0"/>
              <a:t>-Lisbon was flooded with </a:t>
            </a:r>
            <a:r>
              <a:rPr lang="en-US" sz="1633" dirty="0" smtClean="0"/>
              <a:t>tsunami waves </a:t>
            </a:r>
            <a:r>
              <a:rPr lang="en-US" sz="1633" dirty="0"/>
              <a:t>of </a:t>
            </a:r>
            <a:r>
              <a:rPr lang="en-US" sz="1633" dirty="0" smtClean="0"/>
              <a:t>6 m </a:t>
            </a:r>
            <a:r>
              <a:rPr lang="en-US" sz="1633" dirty="0"/>
              <a:t>height. </a:t>
            </a:r>
          </a:p>
          <a:p>
            <a:pPr marL="0" indent="0">
              <a:buNone/>
            </a:pPr>
            <a:r>
              <a:rPr lang="en-US" sz="1633" dirty="0">
                <a:latin typeface="Roboto" pitchFamily="2" charset="0"/>
                <a:ea typeface="Roboto" pitchFamily="2" charset="0"/>
              </a:rPr>
              <a:t>-</a:t>
            </a:r>
            <a:r>
              <a:rPr lang="en-US" sz="1633" dirty="0"/>
              <a:t>estimated 60,000 deaths. </a:t>
            </a:r>
          </a:p>
          <a:p>
            <a:pPr marL="0" indent="0">
              <a:buNone/>
            </a:pPr>
            <a:r>
              <a:rPr lang="en-US" sz="1633" dirty="0"/>
              <a:t>-10,000 may have lost their lives in </a:t>
            </a:r>
            <a:r>
              <a:rPr lang="en-US" sz="1633" dirty="0">
                <a:hlinkClick r:id="rId5" tooltip="Morocco"/>
              </a:rPr>
              <a:t>Morocco</a:t>
            </a:r>
            <a:r>
              <a:rPr lang="en-US" sz="1633" dirty="0"/>
              <a:t>. </a:t>
            </a:r>
            <a:endParaRPr lang="en-GB" sz="1633" dirty="0">
              <a:latin typeface="Roboto" pitchFamily="2" charset="0"/>
              <a:ea typeface="Roboto" pitchFamily="2" charset="0"/>
            </a:endParaRPr>
          </a:p>
        </p:txBody>
      </p:sp>
      <p:sp>
        <p:nvSpPr>
          <p:cNvPr id="6" name="Rectangle 5">
            <a:extLst>
              <a:ext uri="{FF2B5EF4-FFF2-40B4-BE49-F238E27FC236}">
                <a16:creationId xmlns:a16="http://schemas.microsoft.com/office/drawing/2014/main" id="{626C82CC-9B1F-4153-9993-F6F95AFF15D1}"/>
              </a:ext>
            </a:extLst>
          </p:cNvPr>
          <p:cNvSpPr/>
          <p:nvPr/>
        </p:nvSpPr>
        <p:spPr>
          <a:xfrm>
            <a:off x="1499037" y="6285515"/>
            <a:ext cx="9210487" cy="44696"/>
          </a:xfrm>
          <a:prstGeom prst="rect">
            <a:avLst/>
          </a:prstGeom>
          <a:solidFill>
            <a:srgbClr val="004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pic>
        <p:nvPicPr>
          <p:cNvPr id="9" name="Picture 8" descr="Engraving of the 1755 Lisbon earthquake, Portugal - Stock Image - E370/0073  - Science Photo Library"/>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7927" y="4040558"/>
            <a:ext cx="3605411" cy="1816319"/>
          </a:xfrm>
          <a:prstGeom prst="rect">
            <a:avLst/>
          </a:prstGeom>
          <a:noFill/>
          <a:ln>
            <a:noFill/>
          </a:ln>
        </p:spPr>
      </p:pic>
      <p:sp>
        <p:nvSpPr>
          <p:cNvPr id="5" name="Rectangle 4"/>
          <p:cNvSpPr/>
          <p:nvPr/>
        </p:nvSpPr>
        <p:spPr>
          <a:xfrm>
            <a:off x="1796571" y="6012516"/>
            <a:ext cx="3066255" cy="399468"/>
          </a:xfrm>
          <a:prstGeom prst="rect">
            <a:avLst/>
          </a:prstGeom>
        </p:spPr>
        <p:txBody>
          <a:bodyPr wrap="square">
            <a:spAutoFit/>
          </a:bodyPr>
          <a:lstStyle/>
          <a:p>
            <a:pPr algn="ctr"/>
            <a:r>
              <a:rPr lang="de-DE" sz="998" dirty="0">
                <a:latin typeface="Times New Roman" panose="02020603050405020304" pitchFamily="18" charset="0"/>
                <a:ea typeface="Times New Roman" panose="02020603050405020304" pitchFamily="18" charset="0"/>
              </a:rPr>
              <a:t>https://media.sciencephoto.com/image/e3700073/800wm</a:t>
            </a:r>
            <a:endParaRPr lang="fr-FR" sz="998" dirty="0">
              <a:latin typeface="Times New Roman" panose="02020603050405020304" pitchFamily="18" charset="0"/>
              <a:ea typeface="Times New Roman" panose="02020603050405020304" pitchFamily="18" charset="0"/>
            </a:endParaRPr>
          </a:p>
        </p:txBody>
      </p:sp>
      <p:pic>
        <p:nvPicPr>
          <p:cNvPr id="11" name="8.mp4">
            <a:hlinkClick r:id="" action="ppaction://media"/>
            <a:extLst>
              <a:ext uri="{FF2B5EF4-FFF2-40B4-BE49-F238E27FC236}">
                <a16:creationId xmlns:a16="http://schemas.microsoft.com/office/drawing/2014/main" id="{3E36C164-E529-8246-AEFB-B8173A8B044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938335" y="1717269"/>
            <a:ext cx="2811165" cy="4178612"/>
          </a:xfrm>
          <a:prstGeom prst="rect">
            <a:avLst/>
          </a:prstGeom>
        </p:spPr>
      </p:pic>
      <p:pic>
        <p:nvPicPr>
          <p:cNvPr id="12" name="Picture 11" descr="C:\Users\d_chang-seng\AppData\Local\Microsoft\Windows\INetCache\Content.Word\20201030115126_ttt_MS_2m.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63748" y="2682726"/>
            <a:ext cx="2302652" cy="1396591"/>
          </a:xfrm>
          <a:prstGeom prst="rect">
            <a:avLst/>
          </a:prstGeom>
          <a:noFill/>
          <a:ln>
            <a:noFill/>
          </a:ln>
        </p:spPr>
      </p:pic>
      <p:pic>
        <p:nvPicPr>
          <p:cNvPr id="13" name="Picture 12" descr="C:\Users\d_chang-seng\AppData\Local\Microsoft\Windows\INetCache\Content.Outlook\0D19X1AM\20201030115126_FCP_MS.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38055" y="4330454"/>
            <a:ext cx="2371508" cy="1457945"/>
          </a:xfrm>
          <a:prstGeom prst="rect">
            <a:avLst/>
          </a:prstGeom>
          <a:noFill/>
          <a:ln>
            <a:noFill/>
          </a:ln>
        </p:spPr>
      </p:pic>
      <p:sp>
        <p:nvSpPr>
          <p:cNvPr id="16" name="Rectangle 15"/>
          <p:cNvSpPr/>
          <p:nvPr/>
        </p:nvSpPr>
        <p:spPr>
          <a:xfrm>
            <a:off x="9676160" y="4093316"/>
            <a:ext cx="1093569" cy="226985"/>
          </a:xfrm>
          <a:prstGeom prst="rect">
            <a:avLst/>
          </a:prstGeom>
        </p:spPr>
        <p:txBody>
          <a:bodyPr wrap="none">
            <a:spAutoFit/>
          </a:bodyPr>
          <a:lstStyle/>
          <a:p>
            <a:r>
              <a:rPr lang="en-US" sz="875" dirty="0"/>
              <a:t>Tsunami travel time</a:t>
            </a:r>
            <a:endParaRPr lang="fr-FR" sz="875" dirty="0"/>
          </a:p>
        </p:txBody>
      </p:sp>
      <p:sp>
        <p:nvSpPr>
          <p:cNvPr id="17" name="Rectangle 16"/>
          <p:cNvSpPr/>
          <p:nvPr/>
        </p:nvSpPr>
        <p:spPr>
          <a:xfrm>
            <a:off x="9482097" y="5917953"/>
            <a:ext cx="1956857" cy="361637"/>
          </a:xfrm>
          <a:prstGeom prst="rect">
            <a:avLst/>
          </a:prstGeom>
        </p:spPr>
        <p:txBody>
          <a:bodyPr wrap="square">
            <a:spAutoFit/>
          </a:bodyPr>
          <a:lstStyle/>
          <a:p>
            <a:r>
              <a:rPr lang="en-US" sz="875" dirty="0"/>
              <a:t>Forecast point alert (Watch, Advisory and Information) map, </a:t>
            </a:r>
            <a:endParaRPr lang="fr-FR" sz="875" dirty="0"/>
          </a:p>
        </p:txBody>
      </p:sp>
      <p:sp>
        <p:nvSpPr>
          <p:cNvPr id="18" name="Rectangle 17"/>
          <p:cNvSpPr/>
          <p:nvPr/>
        </p:nvSpPr>
        <p:spPr>
          <a:xfrm>
            <a:off x="9514257" y="2345144"/>
            <a:ext cx="1417376" cy="263790"/>
          </a:xfrm>
          <a:prstGeom prst="rect">
            <a:avLst/>
          </a:prstGeom>
        </p:spPr>
        <p:txBody>
          <a:bodyPr wrap="none">
            <a:spAutoFit/>
          </a:bodyPr>
          <a:lstStyle/>
          <a:p>
            <a:r>
              <a:rPr lang="en-US" sz="1114" dirty="0"/>
              <a:t>source KOERI, Turkey</a:t>
            </a:r>
            <a:endParaRPr lang="fr-FR" sz="1114" dirty="0"/>
          </a:p>
        </p:txBody>
      </p:sp>
      <p:sp>
        <p:nvSpPr>
          <p:cNvPr id="19" name="Content Placeholder 2">
            <a:extLst>
              <a:ext uri="{FF2B5EF4-FFF2-40B4-BE49-F238E27FC236}">
                <a16:creationId xmlns:a16="http://schemas.microsoft.com/office/drawing/2014/main" id="{B1552F3D-72A2-4897-99DE-73D447DA1BBD}"/>
              </a:ext>
            </a:extLst>
          </p:cNvPr>
          <p:cNvSpPr txBox="1">
            <a:spLocks/>
          </p:cNvSpPr>
          <p:nvPr/>
        </p:nvSpPr>
        <p:spPr>
          <a:xfrm>
            <a:off x="9073012" y="1683545"/>
            <a:ext cx="2775028" cy="3375882"/>
          </a:xfrm>
          <a:prstGeom prst="rect">
            <a:avLst/>
          </a:prstGeom>
        </p:spPr>
        <p:txBody>
          <a:bodyPr vert="horz" lIns="82953" tIns="41476" rIns="82953" bIns="41476" rtlCol="0">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buNone/>
            </a:pPr>
            <a:r>
              <a:rPr lang="en-US" sz="2540" b="1" dirty="0" smtClean="0"/>
              <a:t>OCT </a:t>
            </a:r>
            <a:r>
              <a:rPr lang="en-US" sz="2540" b="1" dirty="0"/>
              <a:t>2020 SAMOS-IZMIR TSUNAMI </a:t>
            </a:r>
          </a:p>
        </p:txBody>
      </p:sp>
      <p:sp>
        <p:nvSpPr>
          <p:cNvPr id="14" name="Rectangle 13"/>
          <p:cNvSpPr/>
          <p:nvPr/>
        </p:nvSpPr>
        <p:spPr>
          <a:xfrm>
            <a:off x="9002763" y="73572"/>
            <a:ext cx="3042092" cy="164369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a:p>
            <a:pPr algn="ctr"/>
            <a:r>
              <a:rPr lang="en-US" sz="1600" dirty="0" smtClean="0"/>
              <a:t>TSP Alerts: </a:t>
            </a:r>
            <a:r>
              <a:rPr lang="en-US" sz="1600" dirty="0" smtClean="0">
                <a:solidFill>
                  <a:srgbClr val="FFC000"/>
                </a:solidFill>
              </a:rPr>
              <a:t>8-11 min</a:t>
            </a:r>
          </a:p>
          <a:p>
            <a:pPr algn="ctr"/>
            <a:r>
              <a:rPr lang="en-US" sz="1600" dirty="0" smtClean="0"/>
              <a:t>Tsunami waves: </a:t>
            </a:r>
            <a:r>
              <a:rPr lang="en-US" sz="1600" dirty="0" smtClean="0">
                <a:solidFill>
                  <a:srgbClr val="FFC000"/>
                </a:solidFill>
              </a:rPr>
              <a:t>15-20 min</a:t>
            </a:r>
          </a:p>
          <a:p>
            <a:pPr algn="ctr"/>
            <a:r>
              <a:rPr lang="en-US" sz="1600" dirty="0"/>
              <a:t>Official  </a:t>
            </a:r>
            <a:r>
              <a:rPr lang="en-US" sz="1600" dirty="0" smtClean="0"/>
              <a:t>Response/ public: </a:t>
            </a:r>
            <a:r>
              <a:rPr lang="en-US" sz="1600" dirty="0" smtClean="0">
                <a:solidFill>
                  <a:srgbClr val="FFC000"/>
                </a:solidFill>
              </a:rPr>
              <a:t>&gt;20 min</a:t>
            </a:r>
          </a:p>
          <a:p>
            <a:pPr algn="ctr"/>
            <a:r>
              <a:rPr lang="en-US" sz="1600" dirty="0" smtClean="0"/>
              <a:t>Reports of some kind kind </a:t>
            </a:r>
            <a:r>
              <a:rPr lang="en-US" sz="1600" dirty="0"/>
              <a:t>of </a:t>
            </a:r>
            <a:r>
              <a:rPr lang="en-US" sz="1600" dirty="0" smtClean="0"/>
              <a:t>‘self-organized</a:t>
            </a:r>
            <a:r>
              <a:rPr lang="en-US" sz="1600" dirty="0"/>
              <a:t>’ evacuation</a:t>
            </a:r>
          </a:p>
          <a:p>
            <a:pPr algn="ctr"/>
            <a:endParaRPr lang="fr-FR" dirty="0"/>
          </a:p>
        </p:txBody>
      </p:sp>
    </p:spTree>
    <p:extLst>
      <p:ext uri="{BB962C8B-B14F-4D97-AF65-F5344CB8AC3E}">
        <p14:creationId xmlns:p14="http://schemas.microsoft.com/office/powerpoint/2010/main" val="3965375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538" y="365125"/>
            <a:ext cx="4726918" cy="1325563"/>
          </a:xfrm>
        </p:spPr>
        <p:txBody>
          <a:bodyPr>
            <a:normAutofit fontScale="90000"/>
          </a:bodyPr>
          <a:lstStyle/>
          <a:p>
            <a:r>
              <a:rPr lang="en-US" dirty="0" smtClean="0">
                <a:solidFill>
                  <a:srgbClr val="0070C0"/>
                </a:solidFill>
              </a:rPr>
              <a:t>Probability of Tsunami in NEAM Region</a:t>
            </a:r>
            <a:endParaRPr lang="fr-FR" dirty="0">
              <a:solidFill>
                <a:srgbClr val="0070C0"/>
              </a:solidFill>
            </a:endParaRPr>
          </a:p>
        </p:txBody>
      </p:sp>
      <p:sp>
        <p:nvSpPr>
          <p:cNvPr id="8" name="Rectangle 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0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3456" y="365125"/>
            <a:ext cx="6324600" cy="46926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a:spLocks noChangeArrowheads="1"/>
          </p:cNvSpPr>
          <p:nvPr/>
        </p:nvSpPr>
        <p:spPr bwMode="auto">
          <a:xfrm>
            <a:off x="554665" y="4899700"/>
            <a:ext cx="4124847"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Probabilistic tsunami hazard assessment of the NEAM region</a:t>
            </a:r>
            <a:r>
              <a:rPr kumimoji="0" lang="en-GB" altLang="fr-FR" sz="1100" b="1" i="1" u="none" strike="noStrike" cap="none" normalizeH="0" baseline="30000" dirty="0" smtClean="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hlinkClick r:id="rId3"/>
              </a:rPr>
              <a:t>[</a:t>
            </a:r>
            <a:r>
              <a:rPr kumimoji="0" lang="en-GB" altLang="fr-FR" sz="1100" b="1" i="1" u="none" strike="noStrike" cap="none" normalizeH="0" baseline="30000" dirty="0" smtClean="0" bmk="">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hlinkClick r:id="rId3"/>
              </a:rPr>
              <a:t>1]</a:t>
            </a:r>
            <a:endParaRPr kumimoji="0" lang="fr-FR" altLang="fr-FR"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smtClean="0">
                <a:ln>
                  <a:noFill/>
                </a:ln>
                <a:solidFill>
                  <a:schemeClr val="tx1"/>
                </a:solidFill>
                <a:effectLst/>
                <a:latin typeface="Arial" panose="020B0604020202020204" pitchFamily="34" charset="0"/>
              </a:rPr>
              <a:t/>
            </a:r>
            <a:br>
              <a:rPr kumimoji="0" lang="fr-FR" altLang="fr-FR" sz="1800" b="0" i="0" u="none" strike="noStrike" cap="none" normalizeH="0" baseline="0" dirty="0" smtClean="0">
                <a:ln>
                  <a:noFill/>
                </a:ln>
                <a:solidFill>
                  <a:schemeClr val="tx1"/>
                </a:solidFill>
                <a:effectLst/>
                <a:latin typeface="Arial" panose="020B0604020202020204" pitchFamily="34" charset="0"/>
              </a:rPr>
            </a:b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9"/>
          <p:cNvSpPr>
            <a:spLocks noChangeArrowheads="1"/>
          </p:cNvSpPr>
          <p:nvPr/>
        </p:nvSpPr>
        <p:spPr bwMode="auto">
          <a:xfrm>
            <a:off x="0" y="5149850"/>
            <a:ext cx="4022725" cy="635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Rectangle 10"/>
          <p:cNvSpPr>
            <a:spLocks noChangeArrowheads="1"/>
          </p:cNvSpPr>
          <p:nvPr/>
        </p:nvSpPr>
        <p:spPr bwMode="auto">
          <a:xfrm>
            <a:off x="6222123" y="5220444"/>
            <a:ext cx="4803228"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100" b="0" i="0" u="none" strike="noStrike" cap="none" normalizeH="0" baseline="30000" dirty="0" smtClean="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hlinkClick r:id="rId4"/>
              </a:rPr>
              <a:t>[</a:t>
            </a:r>
            <a:r>
              <a:rPr kumimoji="0" lang="en-GB" altLang="fr-FR" sz="1100" b="0" i="0" u="none" strike="noStrike" cap="none" normalizeH="0" baseline="30000" dirty="0" smtClean="0" bmk="">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hlinkClick r:id="rId4"/>
              </a:rPr>
              <a:t>1]</a:t>
            </a:r>
            <a:r>
              <a:rPr kumimoji="0" lang="en-GB" altLang="fr-FR" sz="11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fr-FR" sz="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Probability of an earthquake-generated tsunami exceeding a maximum inundation height (MIH) of 1 m in 50 years evaluated every ~20 km on the NEAM region coastlines. The map was derived from the NEAM Tsunami Hazard Model 2018 (NEAMTHM18; Basili et al., 2021), which is a product of the TSUMAPS-NEAM project funded by the European Civil Protection and Humanitarian Aid Operations (DG-ECHO). For more details of the model, see </a:t>
            </a:r>
            <a:r>
              <a:rPr kumimoji="0" lang="en-GB" altLang="fr-FR" sz="800" b="0" i="0" u="none" strike="noStrike" cap="none" normalizeH="0" baseline="0" dirty="0" smtClean="0">
                <a:ln>
                  <a:noFill/>
                </a:ln>
                <a:solidFill>
                  <a:srgbClr val="1155CC"/>
                </a:solidFill>
                <a:effectLst/>
                <a:latin typeface="Arial" panose="020B0604020202020204" pitchFamily="34" charset="0"/>
                <a:ea typeface="Times New Roman" panose="02020603050405020304" pitchFamily="18" charset="0"/>
                <a:cs typeface="Arial" panose="020B0604020202020204" pitchFamily="34" charset="0"/>
                <a:hlinkClick r:id="rId5"/>
              </a:rPr>
              <a:t>http://www.tsumaps-neam.eu</a:t>
            </a:r>
            <a:r>
              <a:rPr kumimoji="0" lang="en-GB" altLang="fr-FR" sz="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The map presented here was produced with the best information available at the time of modelling. The accuracy of these maps is subject to limitations in the accuracy and completeness of available bathymetry and topographic information, and in the current knowledge of the tsunami sources and characteristics. In the last few years, MIHs greater than 1 meter have been observed during at least three earthquake-generated tsunamis (Samos and Izmir region 2020, Kos-</a:t>
            </a:r>
            <a:r>
              <a:rPr kumimoji="0" lang="en-GB" altLang="fr-FR" sz="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Bodrum</a:t>
            </a:r>
            <a:r>
              <a:rPr kumimoji="0" lang="en-GB" altLang="fr-FR" sz="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in 2017), which caused damage</a:t>
            </a:r>
            <a:r>
              <a:rPr kumimoji="0" lang="en-GB" altLang="fr-FR" sz="11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fr-FR" altLang="fr-FR"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800" b="0" i="0" u="none" strike="noStrike" cap="none" normalizeH="0" baseline="0" dirty="0" smtClean="0">
                <a:ln>
                  <a:noFill/>
                </a:ln>
                <a:solidFill>
                  <a:schemeClr val="tx1"/>
                </a:solidFill>
                <a:effectLst/>
                <a:latin typeface="Arial" panose="020B0604020202020204" pitchFamily="34" charset="0"/>
              </a:rPr>
              <a:t>Source : TSUMAPS-NEAM project</a:t>
            </a:r>
            <a:endParaRPr kumimoji="0" lang="fr-FR" altLang="fr-FR" sz="800" b="0" i="0" u="none" strike="noStrike" cap="none" normalizeH="0" baseline="0" dirty="0" smtClean="0">
              <a:ln>
                <a:noFill/>
              </a:ln>
              <a:solidFill>
                <a:schemeClr val="tx1"/>
              </a:solidFill>
              <a:effectLst/>
              <a:latin typeface="Arial" panose="020B0604020202020204" pitchFamily="34" charset="0"/>
            </a:endParaRPr>
          </a:p>
        </p:txBody>
      </p:sp>
      <p:sp>
        <p:nvSpPr>
          <p:cNvPr id="13" name="Rectangle 12"/>
          <p:cNvSpPr/>
          <p:nvPr/>
        </p:nvSpPr>
        <p:spPr>
          <a:xfrm>
            <a:off x="546538" y="2087623"/>
            <a:ext cx="4478686" cy="157858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fr-FR" dirty="0" smtClean="0">
                <a:latin typeface="Arial" panose="020B0604020202020204" pitchFamily="34" charset="0"/>
                <a:ea typeface="Times New Roman" panose="02020603050405020304" pitchFamily="18" charset="0"/>
                <a:cs typeface="Arial" panose="020B0604020202020204" pitchFamily="34" charset="0"/>
              </a:rPr>
              <a:t>In the NEAM region, the </a:t>
            </a:r>
            <a:r>
              <a:rPr lang="en-GB" altLang="fr-FR" dirty="0">
                <a:latin typeface="Arial" panose="020B0604020202020204" pitchFamily="34" charset="0"/>
                <a:ea typeface="Times New Roman" panose="02020603050405020304" pitchFamily="18" charset="0"/>
                <a:cs typeface="Arial" panose="020B0604020202020204" pitchFamily="34" charset="0"/>
              </a:rPr>
              <a:t>p</a:t>
            </a:r>
            <a:r>
              <a:rPr lang="en-GB" altLang="fr-FR" dirty="0" smtClean="0">
                <a:latin typeface="Arial" panose="020B0604020202020204" pitchFamily="34" charset="0"/>
                <a:ea typeface="Times New Roman" panose="02020603050405020304" pitchFamily="18" charset="0"/>
                <a:cs typeface="Arial" panose="020B0604020202020204" pitchFamily="34" charset="0"/>
              </a:rPr>
              <a:t>robability/likelihood </a:t>
            </a:r>
            <a:r>
              <a:rPr lang="en-GB" altLang="fr-FR" dirty="0">
                <a:latin typeface="Arial" panose="020B0604020202020204" pitchFamily="34" charset="0"/>
                <a:ea typeface="Times New Roman" panose="02020603050405020304" pitchFamily="18" charset="0"/>
                <a:cs typeface="Arial" panose="020B0604020202020204" pitchFamily="34" charset="0"/>
              </a:rPr>
              <a:t>of an earthquake-generated tsunami </a:t>
            </a:r>
            <a:r>
              <a:rPr lang="en-GB" altLang="fr-FR" dirty="0">
                <a:solidFill>
                  <a:srgbClr val="7030A0"/>
                </a:solidFill>
                <a:latin typeface="Arial" panose="020B0604020202020204" pitchFamily="34" charset="0"/>
                <a:ea typeface="Times New Roman" panose="02020603050405020304" pitchFamily="18" charset="0"/>
                <a:cs typeface="Arial" panose="020B0604020202020204" pitchFamily="34" charset="0"/>
              </a:rPr>
              <a:t>exceeding</a:t>
            </a:r>
            <a:r>
              <a:rPr lang="en-GB" altLang="fr-FR" dirty="0">
                <a:latin typeface="Arial" panose="020B0604020202020204" pitchFamily="34" charset="0"/>
                <a:ea typeface="Times New Roman" panose="02020603050405020304" pitchFamily="18" charset="0"/>
                <a:cs typeface="Arial" panose="020B0604020202020204" pitchFamily="34" charset="0"/>
              </a:rPr>
              <a:t> a </a:t>
            </a:r>
            <a:r>
              <a:rPr lang="en-GB" altLang="fr-FR" dirty="0" smtClean="0">
                <a:latin typeface="Arial" panose="020B0604020202020204" pitchFamily="34" charset="0"/>
                <a:ea typeface="Times New Roman" panose="02020603050405020304" pitchFamily="18" charset="0"/>
                <a:cs typeface="Arial" panose="020B0604020202020204" pitchFamily="34" charset="0"/>
              </a:rPr>
              <a:t>Maximum Inundation Height  (MIH) of </a:t>
            </a:r>
            <a:r>
              <a:rPr lang="en-GB" altLang="fr-FR" dirty="0">
                <a:latin typeface="Arial" panose="020B0604020202020204" pitchFamily="34" charset="0"/>
                <a:ea typeface="Times New Roman" panose="02020603050405020304" pitchFamily="18" charset="0"/>
                <a:cs typeface="Arial" panose="020B0604020202020204" pitchFamily="34" charset="0"/>
              </a:rPr>
              <a:t>1 m in 50 years </a:t>
            </a:r>
            <a:r>
              <a:rPr lang="en-GB" altLang="fr-FR" dirty="0" smtClean="0">
                <a:latin typeface="Arial" panose="020B0604020202020204" pitchFamily="34" charset="0"/>
                <a:ea typeface="Times New Roman" panose="02020603050405020304" pitchFamily="18" charset="0"/>
                <a:cs typeface="Arial" panose="020B0604020202020204" pitchFamily="34" charset="0"/>
              </a:rPr>
              <a:t>is illustrated in the Fig.</a:t>
            </a:r>
            <a:endParaRPr lang="fr-FR" dirty="0"/>
          </a:p>
        </p:txBody>
      </p:sp>
      <p:sp>
        <p:nvSpPr>
          <p:cNvPr id="14" name="Rectangle 13"/>
          <p:cNvSpPr/>
          <p:nvPr/>
        </p:nvSpPr>
        <p:spPr>
          <a:xfrm>
            <a:off x="451945" y="3675697"/>
            <a:ext cx="4466896" cy="1323439"/>
          </a:xfrm>
          <a:prstGeom prst="rect">
            <a:avLst/>
          </a:prstGeom>
        </p:spPr>
        <p:txBody>
          <a:bodyPr wrap="square">
            <a:spAutoFit/>
          </a:bodyPr>
          <a:lstStyle/>
          <a:p>
            <a:r>
              <a:rPr lang="en-GB" altLang="fr-FR" sz="1600" dirty="0" smtClean="0">
                <a:solidFill>
                  <a:schemeClr val="bg2">
                    <a:lumMod val="50000"/>
                  </a:schemeClr>
                </a:solidFill>
                <a:latin typeface="Arial" panose="020B0604020202020204" pitchFamily="34" charset="0"/>
                <a:ea typeface="Times New Roman" panose="02020603050405020304" pitchFamily="18" charset="0"/>
                <a:cs typeface="Arial" panose="020B0604020202020204" pitchFamily="34" charset="0"/>
              </a:rPr>
              <a:t>Note, MIHs </a:t>
            </a:r>
            <a:r>
              <a:rPr lang="en-GB" altLang="fr-FR" sz="1600" dirty="0">
                <a:solidFill>
                  <a:schemeClr val="bg2">
                    <a:lumMod val="50000"/>
                  </a:schemeClr>
                </a:solidFill>
                <a:latin typeface="Arial" panose="020B0604020202020204" pitchFamily="34" charset="0"/>
                <a:ea typeface="Times New Roman" panose="02020603050405020304" pitchFamily="18" charset="0"/>
                <a:cs typeface="Arial" panose="020B0604020202020204" pitchFamily="34" charset="0"/>
              </a:rPr>
              <a:t>greater than 1 meter have been observed during at least three earthquake-generated tsunamis (Samos and Izmir region </a:t>
            </a:r>
            <a:r>
              <a:rPr lang="en-GB" altLang="fr-FR" sz="1600" dirty="0">
                <a:solidFill>
                  <a:srgbClr val="FF0000"/>
                </a:solidFill>
                <a:latin typeface="Arial" panose="020B0604020202020204" pitchFamily="34" charset="0"/>
                <a:ea typeface="Times New Roman" panose="02020603050405020304" pitchFamily="18" charset="0"/>
                <a:cs typeface="Arial" panose="020B0604020202020204" pitchFamily="34" charset="0"/>
              </a:rPr>
              <a:t>2020</a:t>
            </a:r>
            <a:r>
              <a:rPr lang="en-GB" altLang="fr-FR" sz="1600" dirty="0">
                <a:solidFill>
                  <a:schemeClr val="bg2">
                    <a:lumMod val="50000"/>
                  </a:schemeClr>
                </a:solidFill>
                <a:latin typeface="Arial" panose="020B0604020202020204" pitchFamily="34" charset="0"/>
                <a:ea typeface="Times New Roman" panose="02020603050405020304" pitchFamily="18" charset="0"/>
                <a:cs typeface="Arial" panose="020B0604020202020204" pitchFamily="34" charset="0"/>
              </a:rPr>
              <a:t>, Kos-</a:t>
            </a:r>
            <a:r>
              <a:rPr lang="en-GB" altLang="fr-FR" sz="1600" dirty="0" err="1">
                <a:solidFill>
                  <a:schemeClr val="bg2">
                    <a:lumMod val="50000"/>
                  </a:schemeClr>
                </a:solidFill>
                <a:latin typeface="Arial" panose="020B0604020202020204" pitchFamily="34" charset="0"/>
                <a:ea typeface="Times New Roman" panose="02020603050405020304" pitchFamily="18" charset="0"/>
                <a:cs typeface="Arial" panose="020B0604020202020204" pitchFamily="34" charset="0"/>
              </a:rPr>
              <a:t>Bodrum</a:t>
            </a:r>
            <a:r>
              <a:rPr lang="en-GB" altLang="fr-FR" sz="1600" dirty="0">
                <a:solidFill>
                  <a:schemeClr val="bg2">
                    <a:lumMod val="50000"/>
                  </a:schemeClr>
                </a:solidFill>
                <a:latin typeface="Arial" panose="020B0604020202020204" pitchFamily="34" charset="0"/>
                <a:ea typeface="Times New Roman" panose="02020603050405020304" pitchFamily="18" charset="0"/>
                <a:cs typeface="Arial" panose="020B0604020202020204" pitchFamily="34" charset="0"/>
              </a:rPr>
              <a:t> in </a:t>
            </a:r>
            <a:r>
              <a:rPr lang="en-GB" altLang="fr-FR" sz="1600" dirty="0">
                <a:solidFill>
                  <a:srgbClr val="FF0000"/>
                </a:solidFill>
                <a:latin typeface="Arial" panose="020B0604020202020204" pitchFamily="34" charset="0"/>
                <a:ea typeface="Times New Roman" panose="02020603050405020304" pitchFamily="18" charset="0"/>
                <a:cs typeface="Arial" panose="020B0604020202020204" pitchFamily="34" charset="0"/>
              </a:rPr>
              <a:t>2017</a:t>
            </a:r>
            <a:r>
              <a:rPr lang="en-GB" altLang="fr-FR" sz="1600" dirty="0">
                <a:solidFill>
                  <a:schemeClr val="bg2">
                    <a:lumMod val="50000"/>
                  </a:schemeClr>
                </a:solidFill>
                <a:latin typeface="Arial" panose="020B0604020202020204" pitchFamily="34" charset="0"/>
                <a:ea typeface="Times New Roman" panose="02020603050405020304" pitchFamily="18" charset="0"/>
                <a:cs typeface="Arial" panose="020B0604020202020204" pitchFamily="34" charset="0"/>
              </a:rPr>
              <a:t>), which caused damage</a:t>
            </a:r>
            <a:endParaRPr lang="fr-FR" sz="1600" dirty="0">
              <a:solidFill>
                <a:schemeClr val="bg2">
                  <a:lumMod val="50000"/>
                </a:schemeClr>
              </a:solidFill>
            </a:endParaRPr>
          </a:p>
        </p:txBody>
      </p:sp>
    </p:spTree>
    <p:extLst>
      <p:ext uri="{BB962C8B-B14F-4D97-AF65-F5344CB8AC3E}">
        <p14:creationId xmlns:p14="http://schemas.microsoft.com/office/powerpoint/2010/main" val="10632565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52EBD-1868-49C9-9791-84F9F2AAB749}"/>
              </a:ext>
            </a:extLst>
          </p:cNvPr>
          <p:cNvSpPr>
            <a:spLocks noGrp="1"/>
          </p:cNvSpPr>
          <p:nvPr>
            <p:ph type="title"/>
          </p:nvPr>
        </p:nvSpPr>
        <p:spPr>
          <a:xfrm>
            <a:off x="1499038" y="681037"/>
            <a:ext cx="8365749" cy="727743"/>
          </a:xfrm>
        </p:spPr>
        <p:txBody>
          <a:bodyPr>
            <a:normAutofit fontScale="90000"/>
          </a:bodyPr>
          <a:lstStyle/>
          <a:p>
            <a:pPr algn="ctr"/>
            <a:r>
              <a:rPr lang="en-GB" sz="3629" dirty="0" smtClean="0">
                <a:solidFill>
                  <a:srgbClr val="0070C0"/>
                </a:solidFill>
                <a:latin typeface="Roboto" pitchFamily="2" charset="0"/>
                <a:ea typeface="Roboto" pitchFamily="2" charset="0"/>
              </a:rPr>
              <a:t>Coastal </a:t>
            </a:r>
            <a:r>
              <a:rPr lang="en-GB" sz="3629" dirty="0">
                <a:solidFill>
                  <a:srgbClr val="0070C0"/>
                </a:solidFill>
                <a:latin typeface="Roboto" pitchFamily="2" charset="0"/>
                <a:ea typeface="Roboto" pitchFamily="2" charset="0"/>
              </a:rPr>
              <a:t>Exposure  </a:t>
            </a:r>
            <a:r>
              <a:rPr lang="en-GB" sz="2177" dirty="0">
                <a:solidFill>
                  <a:srgbClr val="0070C0"/>
                </a:solidFill>
                <a:latin typeface="Roboto" pitchFamily="2" charset="0"/>
                <a:ea typeface="Roboto" pitchFamily="2" charset="0"/>
              </a:rPr>
              <a:t/>
            </a:r>
            <a:br>
              <a:rPr lang="en-GB" sz="2177" dirty="0">
                <a:solidFill>
                  <a:srgbClr val="0070C0"/>
                </a:solidFill>
                <a:latin typeface="Roboto" pitchFamily="2" charset="0"/>
                <a:ea typeface="Roboto" pitchFamily="2" charset="0"/>
              </a:rPr>
            </a:br>
            <a:r>
              <a:rPr lang="en-GB" sz="2177" dirty="0">
                <a:solidFill>
                  <a:srgbClr val="0070C0"/>
                </a:solidFill>
                <a:latin typeface="Roboto" pitchFamily="2" charset="0"/>
                <a:ea typeface="Roboto" pitchFamily="2" charset="0"/>
              </a:rPr>
              <a:t>Population Living Below 10 m along Coastlines </a:t>
            </a:r>
          </a:p>
        </p:txBody>
      </p:sp>
      <p:pic>
        <p:nvPicPr>
          <p:cNvPr id="11" name="Picture 10"/>
          <p:cNvPicPr>
            <a:picLocks noChangeAspect="1"/>
          </p:cNvPicPr>
          <p:nvPr/>
        </p:nvPicPr>
        <p:blipFill>
          <a:blip r:embed="rId2"/>
          <a:stretch>
            <a:fillRect/>
          </a:stretch>
        </p:blipFill>
        <p:spPr>
          <a:xfrm>
            <a:off x="101160" y="1468327"/>
            <a:ext cx="9199551" cy="5328384"/>
          </a:xfrm>
          <a:prstGeom prst="rect">
            <a:avLst/>
          </a:prstGeom>
        </p:spPr>
      </p:pic>
      <p:sp>
        <p:nvSpPr>
          <p:cNvPr id="3" name="TextBox 2"/>
          <p:cNvSpPr txBox="1"/>
          <p:nvPr/>
        </p:nvSpPr>
        <p:spPr>
          <a:xfrm>
            <a:off x="7746064" y="6210543"/>
            <a:ext cx="1370183" cy="343620"/>
          </a:xfrm>
          <a:prstGeom prst="rect">
            <a:avLst/>
          </a:prstGeom>
          <a:noFill/>
        </p:spPr>
        <p:txBody>
          <a:bodyPr wrap="none" rtlCol="0">
            <a:spAutoFit/>
          </a:bodyPr>
          <a:lstStyle/>
          <a:p>
            <a:r>
              <a:rPr lang="en-US" sz="1633" dirty="0"/>
              <a:t>UNESCO 2020</a:t>
            </a:r>
            <a:endParaRPr lang="fr-FR" sz="1633" dirty="0"/>
          </a:p>
        </p:txBody>
      </p:sp>
      <p:sp>
        <p:nvSpPr>
          <p:cNvPr id="5" name="TextBox 4">
            <a:extLst>
              <a:ext uri="{FF2B5EF4-FFF2-40B4-BE49-F238E27FC236}">
                <a16:creationId xmlns:a16="http://schemas.microsoft.com/office/drawing/2014/main" id="{ED1773AF-C99C-40C9-B896-867417E51E14}"/>
              </a:ext>
            </a:extLst>
          </p:cNvPr>
          <p:cNvSpPr txBox="1"/>
          <p:nvPr/>
        </p:nvSpPr>
        <p:spPr>
          <a:xfrm>
            <a:off x="1579359" y="4572668"/>
            <a:ext cx="238804" cy="343620"/>
          </a:xfrm>
          <a:prstGeom prst="rect">
            <a:avLst/>
          </a:prstGeom>
          <a:solidFill>
            <a:schemeClr val="bg1"/>
          </a:solidFill>
        </p:spPr>
        <p:txBody>
          <a:bodyPr wrap="square" rtlCol="0">
            <a:spAutoFit/>
          </a:bodyPr>
          <a:lstStyle/>
          <a:p>
            <a:endParaRPr lang="en-US" sz="1633" dirty="0"/>
          </a:p>
        </p:txBody>
      </p:sp>
      <p:sp>
        <p:nvSpPr>
          <p:cNvPr id="9" name="Rectangle 8"/>
          <p:cNvSpPr/>
          <p:nvPr/>
        </p:nvSpPr>
        <p:spPr>
          <a:xfrm>
            <a:off x="9300711" y="2701358"/>
            <a:ext cx="2780318" cy="2862322"/>
          </a:xfrm>
          <a:prstGeom prst="rect">
            <a:avLst/>
          </a:prstGeom>
          <a:solidFill>
            <a:srgbClr val="00B0F0"/>
          </a:solidFill>
        </p:spPr>
        <p:txBody>
          <a:bodyPr wrap="square">
            <a:spAutoFit/>
          </a:bodyPr>
          <a:lstStyle/>
          <a:p>
            <a:r>
              <a:rPr lang="en-GB" dirty="0" smtClean="0">
                <a:latin typeface="Arial" panose="020B0604020202020204" pitchFamily="34" charset="0"/>
                <a:ea typeface="Times New Roman" panose="02020603050405020304" pitchFamily="18" charset="0"/>
                <a:cs typeface="Times New Roman" panose="02020603050405020304" pitchFamily="18" charset="0"/>
              </a:rPr>
              <a:t>Below 10 meters: </a:t>
            </a:r>
          </a:p>
          <a:p>
            <a:r>
              <a:rPr lang="en-GB" sz="2400" b="1" dirty="0" smtClean="0">
                <a:solidFill>
                  <a:srgbClr val="FFFF00"/>
                </a:solidFill>
                <a:latin typeface="Arial" panose="020B0604020202020204" pitchFamily="34" charset="0"/>
                <a:ea typeface="Times New Roman" panose="02020603050405020304" pitchFamily="18" charset="0"/>
                <a:cs typeface="Times New Roman" panose="02020603050405020304" pitchFamily="18" charset="0"/>
              </a:rPr>
              <a:t>116 million &amp; increasing</a:t>
            </a:r>
          </a:p>
          <a:p>
            <a:endParaRPr lang="en-GB" dirty="0" smtClean="0">
              <a:latin typeface="Arial" panose="020B0604020202020204" pitchFamily="34" charset="0"/>
              <a:ea typeface="Times New Roman" panose="02020603050405020304" pitchFamily="18" charset="0"/>
              <a:cs typeface="Times New Roman" panose="02020603050405020304" pitchFamily="18" charset="0"/>
            </a:endParaRPr>
          </a:p>
          <a:p>
            <a:r>
              <a:rPr lang="en-GB"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Excluding dynamic </a:t>
            </a:r>
            <a:r>
              <a:rPr lang="en-GB"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exposure / </a:t>
            </a:r>
            <a:r>
              <a:rPr lang="en-GB"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vulnerability: Seasonal </a:t>
            </a:r>
            <a:r>
              <a:rPr lang="en-GB"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variability in population associated with tourism </a:t>
            </a:r>
            <a:r>
              <a:rPr lang="en-GB"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activities </a:t>
            </a:r>
            <a:endParaRPr lang="fr-FR" dirty="0">
              <a:solidFill>
                <a:schemeClr val="bg1"/>
              </a:solidFill>
            </a:endParaRPr>
          </a:p>
        </p:txBody>
      </p:sp>
    </p:spTree>
    <p:extLst>
      <p:ext uri="{BB962C8B-B14F-4D97-AF65-F5344CB8AC3E}">
        <p14:creationId xmlns:p14="http://schemas.microsoft.com/office/powerpoint/2010/main" val="1520333404"/>
      </p:ext>
    </p:extLst>
  </p:cSld>
  <p:clrMapOvr>
    <a:masterClrMapping/>
  </p:clrMapOvr>
  <p:timing>
    <p:tnLst>
      <p:par>
        <p:cTn id="1" dur="indefinite" restart="never" nodeType="tmRoot"/>
      </p:par>
    </p:tnLst>
  </p:timing>
  <p:extLst mod="1">
    <p:ext uri="{6950BFC3-D8DA-4A85-94F7-54DA5524770B}">
      <p188:commentRel xmlns:p188="http://schemas.microsoft.com/office/powerpoint/2018/8/main" xmlns="" r:id="rId6"/>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724" y="2214945"/>
            <a:ext cx="11311758" cy="1325563"/>
          </a:xfrm>
        </p:spPr>
        <p:txBody>
          <a:bodyPr>
            <a:normAutofit fontScale="90000"/>
          </a:bodyPr>
          <a:lstStyle/>
          <a:p>
            <a:pPr algn="ctr"/>
            <a:r>
              <a:rPr lang="en-US" sz="5300" dirty="0" smtClean="0">
                <a:solidFill>
                  <a:srgbClr val="0070C0"/>
                </a:solidFill>
              </a:rPr>
              <a:t>Building on Current Achievements</a:t>
            </a:r>
            <a:r>
              <a:rPr lang="en-US" dirty="0" smtClean="0"/>
              <a:t/>
            </a:r>
            <a:br>
              <a:rPr lang="en-US" dirty="0" smtClean="0"/>
            </a:br>
            <a:r>
              <a:rPr lang="en-US" sz="4000" dirty="0" smtClean="0">
                <a:solidFill>
                  <a:schemeClr val="tx1">
                    <a:lumMod val="50000"/>
                    <a:lumOff val="50000"/>
                  </a:schemeClr>
                </a:solidFill>
                <a:latin typeface="Arial" panose="020B0604020202020204" pitchFamily="34" charset="0"/>
                <a:cs typeface="Arial" panose="020B0604020202020204" pitchFamily="34" charset="0"/>
              </a:rPr>
              <a:t>Enhancing, Sustaining </a:t>
            </a:r>
            <a:r>
              <a:rPr lang="en-US" sz="4000" dirty="0">
                <a:solidFill>
                  <a:schemeClr val="tx1">
                    <a:lumMod val="50000"/>
                    <a:lumOff val="50000"/>
                  </a:schemeClr>
                </a:solidFill>
                <a:latin typeface="Arial" panose="020B0604020202020204" pitchFamily="34" charset="0"/>
                <a:cs typeface="Arial" panose="020B0604020202020204" pitchFamily="34" charset="0"/>
              </a:rPr>
              <a:t>and Scaling </a:t>
            </a:r>
            <a:r>
              <a:rPr lang="en-US" sz="4000" dirty="0" smtClean="0">
                <a:solidFill>
                  <a:schemeClr val="tx1">
                    <a:lumMod val="50000"/>
                    <a:lumOff val="50000"/>
                  </a:schemeClr>
                </a:solidFill>
                <a:latin typeface="Arial" panose="020B0604020202020204" pitchFamily="34" charset="0"/>
                <a:cs typeface="Arial" panose="020B0604020202020204" pitchFamily="34" charset="0"/>
              </a:rPr>
              <a:t>Up</a:t>
            </a:r>
            <a:endParaRPr lang="fr-FR" sz="4000" dirty="0">
              <a:solidFill>
                <a:schemeClr val="tx1">
                  <a:lumMod val="50000"/>
                  <a:lumOff val="50000"/>
                </a:schemeClr>
              </a:solidFill>
            </a:endParaRPr>
          </a:p>
        </p:txBody>
      </p:sp>
    </p:spTree>
    <p:extLst>
      <p:ext uri="{BB962C8B-B14F-4D97-AF65-F5344CB8AC3E}">
        <p14:creationId xmlns:p14="http://schemas.microsoft.com/office/powerpoint/2010/main" val="18262231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86114" y="3487853"/>
            <a:ext cx="7601914" cy="1285190"/>
          </a:xfrm>
          <a:prstGeom prst="rect">
            <a:avLst/>
          </a:prstGeom>
        </p:spPr>
        <p:txBody>
          <a:bodyPr vert="horz" lIns="72746" tIns="36373" rIns="72746" bIns="36373" rtlCol="0" anchor="ctr">
            <a:normAutofit fontScale="90000"/>
          </a:bodyPr>
          <a:lstStyle/>
          <a:p>
            <a:pPr marL="10104" algn="ctr"/>
            <a:r>
              <a:rPr lang="en-US" sz="2864" b="1" dirty="0" smtClean="0">
                <a:solidFill>
                  <a:srgbClr val="0070C0"/>
                </a:solidFill>
              </a:rPr>
              <a:t>JRC IDSL Network</a:t>
            </a:r>
            <a:br>
              <a:rPr lang="en-US" sz="2864" b="1" dirty="0" smtClean="0">
                <a:solidFill>
                  <a:srgbClr val="0070C0"/>
                </a:solidFill>
              </a:rPr>
            </a:br>
            <a:r>
              <a:rPr lang="en-US" sz="2864" b="1" dirty="0" smtClean="0">
                <a:solidFill>
                  <a:srgbClr val="0070C0"/>
                </a:solidFill>
              </a:rPr>
              <a:t>Testing </a:t>
            </a:r>
            <a:r>
              <a:rPr lang="en-US" b="1" dirty="0" smtClean="0"/>
              <a:t>Inexpensive </a:t>
            </a:r>
            <a:r>
              <a:rPr lang="en-US" b="1" dirty="0"/>
              <a:t>Device </a:t>
            </a:r>
            <a:r>
              <a:rPr lang="en-US" b="1" dirty="0" smtClean="0"/>
              <a:t>for</a:t>
            </a:r>
            <a:br>
              <a:rPr lang="en-US" b="1" dirty="0" smtClean="0"/>
            </a:br>
            <a:r>
              <a:rPr lang="en-US" b="1" dirty="0" smtClean="0"/>
              <a:t> </a:t>
            </a:r>
            <a:r>
              <a:rPr lang="en-US" b="1" dirty="0"/>
              <a:t>Sea-Level Measurement (IDSL)</a:t>
            </a:r>
            <a:br>
              <a:rPr lang="en-US" b="1" dirty="0"/>
            </a:br>
            <a:r>
              <a:rPr lang="en-US" sz="2546" dirty="0"/>
              <a:t/>
            </a:r>
            <a:br>
              <a:rPr lang="en-US" sz="2546" dirty="0"/>
            </a:br>
            <a:r>
              <a:rPr lang="en-US" sz="2546" dirty="0"/>
              <a:t/>
            </a:r>
            <a:br>
              <a:rPr lang="en-US" sz="2546" dirty="0"/>
            </a:br>
            <a:r>
              <a:rPr lang="en-US" sz="1432" dirty="0"/>
              <a:t>https://webcritech.jrc.ec.europa.eu/tad_server/</a:t>
            </a:r>
            <a:endParaRPr lang="en-US" sz="2546" dirty="0"/>
          </a:p>
        </p:txBody>
      </p:sp>
      <p:pic>
        <p:nvPicPr>
          <p:cNvPr id="7" name="Picture 6">
            <a:extLst>
              <a:ext uri="{FF2B5EF4-FFF2-40B4-BE49-F238E27FC236}">
                <a16:creationId xmlns:a16="http://schemas.microsoft.com/office/drawing/2014/main" id="{69403668-6F88-4915-A5DB-FAB82DC8DCE1}"/>
              </a:ext>
            </a:extLst>
          </p:cNvPr>
          <p:cNvPicPr>
            <a:picLocks noChangeAspect="1"/>
          </p:cNvPicPr>
          <p:nvPr/>
        </p:nvPicPr>
        <p:blipFill rotWithShape="1">
          <a:blip r:embed="rId2"/>
          <a:srcRect t="8779" b="6439"/>
          <a:stretch/>
        </p:blipFill>
        <p:spPr>
          <a:xfrm>
            <a:off x="4385481" y="1"/>
            <a:ext cx="7797996" cy="2864580"/>
          </a:xfrm>
          <a:prstGeom prst="rect">
            <a:avLst/>
          </a:prstGeom>
        </p:spPr>
      </p:pic>
      <p:sp>
        <p:nvSpPr>
          <p:cNvPr id="3" name="object 3"/>
          <p:cNvSpPr txBox="1"/>
          <p:nvPr/>
        </p:nvSpPr>
        <p:spPr>
          <a:xfrm>
            <a:off x="6909732" y="5329210"/>
            <a:ext cx="4507517" cy="1285191"/>
          </a:xfrm>
          <a:prstGeom prst="rect">
            <a:avLst/>
          </a:prstGeom>
        </p:spPr>
        <p:txBody>
          <a:bodyPr vert="horz" lIns="72746" tIns="36373" rIns="72746" bIns="36373" rtlCol="0" anchor="ctr">
            <a:normAutofit/>
          </a:bodyPr>
          <a:lstStyle/>
          <a:p>
            <a:pPr marL="237957" indent="-145502" defTabSz="727510">
              <a:spcBef>
                <a:spcPts val="533"/>
              </a:spcBef>
              <a:buClr>
                <a:schemeClr val="accent1"/>
              </a:buClr>
              <a:buChar char="•"/>
              <a:tabLst>
                <a:tab pos="238461" algn="l"/>
              </a:tabLst>
            </a:pPr>
            <a:r>
              <a:rPr lang="en-US" sz="1273" spc="-4" dirty="0"/>
              <a:t>Need to </a:t>
            </a:r>
            <a:r>
              <a:rPr lang="en-US" sz="1273" dirty="0"/>
              <a:t>maintain/repair </a:t>
            </a:r>
            <a:r>
              <a:rPr lang="en-US" sz="1273" spc="-4" dirty="0"/>
              <a:t>few </a:t>
            </a:r>
            <a:r>
              <a:rPr lang="en-US" sz="1273" spc="-8" dirty="0"/>
              <a:t>instruments</a:t>
            </a:r>
            <a:r>
              <a:rPr lang="en-US" sz="1273" spc="55" dirty="0"/>
              <a:t> </a:t>
            </a:r>
            <a:r>
              <a:rPr lang="en-US" sz="1273" spc="-4" dirty="0"/>
              <a:t>damaged</a:t>
            </a:r>
            <a:endParaRPr lang="en-US" sz="1273" dirty="0"/>
          </a:p>
          <a:p>
            <a:pPr marL="237957" indent="-145502" defTabSz="727510">
              <a:spcBef>
                <a:spcPts val="462"/>
              </a:spcBef>
              <a:buClr>
                <a:schemeClr val="accent1"/>
              </a:buClr>
              <a:buChar char="•"/>
              <a:tabLst>
                <a:tab pos="238461" algn="l"/>
              </a:tabLst>
            </a:pPr>
            <a:r>
              <a:rPr lang="en-US" sz="1273" spc="-4" dirty="0"/>
              <a:t>Missing coverage </a:t>
            </a:r>
            <a:r>
              <a:rPr lang="en-US" sz="1273" dirty="0"/>
              <a:t>of </a:t>
            </a:r>
            <a:r>
              <a:rPr lang="en-US" sz="1273" spc="-4" dirty="0"/>
              <a:t>north </a:t>
            </a:r>
            <a:r>
              <a:rPr lang="en-US" sz="1273" spc="-8" dirty="0"/>
              <a:t>Africa</a:t>
            </a:r>
            <a:r>
              <a:rPr lang="en-US" sz="1273" spc="80" dirty="0"/>
              <a:t> </a:t>
            </a:r>
            <a:r>
              <a:rPr lang="en-US" sz="1273" spc="-4" dirty="0"/>
              <a:t>coasts</a:t>
            </a:r>
            <a:endParaRPr lang="en-US" sz="1273" dirty="0"/>
          </a:p>
        </p:txBody>
      </p:sp>
      <p:pic>
        <p:nvPicPr>
          <p:cNvPr id="5" name="Picture 4" descr="C:\Users\d_chang-seng\Pictures\Sea Level Network 2020qjpg.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318" y="0"/>
            <a:ext cx="4088448" cy="2937409"/>
          </a:xfrm>
          <a:prstGeom prst="rect">
            <a:avLst/>
          </a:prstGeom>
          <a:noFill/>
          <a:ln>
            <a:noFill/>
          </a:ln>
        </p:spPr>
      </p:pic>
      <p:sp>
        <p:nvSpPr>
          <p:cNvPr id="4" name="Rectangle 3"/>
          <p:cNvSpPr/>
          <p:nvPr/>
        </p:nvSpPr>
        <p:spPr>
          <a:xfrm>
            <a:off x="345260" y="2964633"/>
            <a:ext cx="3854506" cy="523220"/>
          </a:xfrm>
          <a:prstGeom prst="rect">
            <a:avLst/>
          </a:prstGeom>
        </p:spPr>
        <p:txBody>
          <a:bodyPr wrap="square">
            <a:spAutoFit/>
          </a:bodyPr>
          <a:lstStyle/>
          <a:p>
            <a:r>
              <a:rPr lang="en-GB" sz="1400" i="1" dirty="0">
                <a:latin typeface="Arial" panose="020B0604020202020204" pitchFamily="34" charset="0"/>
                <a:ea typeface="Times New Roman" panose="02020603050405020304" pitchFamily="18" charset="0"/>
                <a:cs typeface="Times New Roman" panose="02020603050405020304" pitchFamily="18" charset="0"/>
              </a:rPr>
              <a:t>Map of sea level networks used by NEAMTWS Tsunami Service Providers</a:t>
            </a:r>
            <a:endParaRPr lang="fr-FR" sz="1400" dirty="0"/>
          </a:p>
        </p:txBody>
      </p:sp>
    </p:spTree>
    <p:extLst>
      <p:ext uri="{BB962C8B-B14F-4D97-AF65-F5344CB8AC3E}">
        <p14:creationId xmlns:p14="http://schemas.microsoft.com/office/powerpoint/2010/main" val="3250025531"/>
      </p:ext>
    </p:extLst>
  </p:cSld>
  <p:clrMapOvr>
    <a:masterClrMapping/>
  </p:clrMapOvr>
  <p:timing>
    <p:tnLst>
      <p:par>
        <p:cTn id="1" dur="indefinite" restart="never" nodeType="tmRoot"/>
      </p:par>
    </p:tnLst>
  </p:timing>
  <p:extLst mod="1">
    <p:ext uri="{6950BFC3-D8DA-4A85-94F7-54DA5524770B}">
      <p188:commentRel xmlns:p188="http://schemas.microsoft.com/office/powerpoint/2018/8/main" xmlns="" r:id="rId4"/>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70C0"/>
                </a:solidFill>
              </a:rPr>
              <a:t>Tsunami Last Mile Project-Phase 1 </a:t>
            </a:r>
            <a:r>
              <a:rPr lang="en-US" dirty="0"/>
              <a:t/>
            </a:r>
            <a:br>
              <a:rPr lang="en-US" dirty="0"/>
            </a:br>
            <a:r>
              <a:rPr lang="en-US" sz="3266" dirty="0">
                <a:solidFill>
                  <a:schemeClr val="bg1">
                    <a:lumMod val="50000"/>
                  </a:schemeClr>
                </a:solidFill>
              </a:rPr>
              <a:t>Greece &amp; Turkey</a:t>
            </a:r>
            <a:endParaRPr lang="fr-FR" sz="3266" dirty="0">
              <a:solidFill>
                <a:schemeClr val="bg1">
                  <a:lumMod val="50000"/>
                </a:schemeClr>
              </a:solidFill>
            </a:endParaRPr>
          </a:p>
        </p:txBody>
      </p:sp>
      <p:sp>
        <p:nvSpPr>
          <p:cNvPr id="3" name="Content Placeholder 2"/>
          <p:cNvSpPr>
            <a:spLocks noGrp="1"/>
          </p:cNvSpPr>
          <p:nvPr>
            <p:ph sz="half" idx="2"/>
          </p:nvPr>
        </p:nvSpPr>
        <p:spPr>
          <a:xfrm>
            <a:off x="325822" y="1690690"/>
            <a:ext cx="2932385" cy="4895756"/>
          </a:xfrm>
        </p:spPr>
        <p:txBody>
          <a:bodyPr>
            <a:normAutofit/>
          </a:bodyPr>
          <a:lstStyle/>
          <a:p>
            <a:r>
              <a:rPr lang="en-CA" sz="2000" dirty="0"/>
              <a:t>The 'Tsunami Last Mile' </a:t>
            </a:r>
            <a:r>
              <a:rPr lang="en-CA" sz="2000" dirty="0" smtClean="0"/>
              <a:t>Phase 1 project </a:t>
            </a:r>
            <a:r>
              <a:rPr lang="en-CA" sz="2000" dirty="0"/>
              <a:t>(2018-2021) </a:t>
            </a:r>
            <a:r>
              <a:rPr lang="en-CA" sz="2000" dirty="0" smtClean="0"/>
              <a:t>was implemented </a:t>
            </a:r>
            <a:r>
              <a:rPr lang="en-CA" sz="2000" dirty="0"/>
              <a:t>by the JRC and partners in Kos (Greece) and Bodrum (Turkey</a:t>
            </a:r>
            <a:r>
              <a:rPr lang="en-CA" sz="2000" dirty="0" smtClean="0"/>
              <a:t>)</a:t>
            </a:r>
          </a:p>
          <a:p>
            <a:endParaRPr lang="en-CA" sz="2000" dirty="0"/>
          </a:p>
          <a:p>
            <a:r>
              <a:rPr lang="en-CA" sz="2000" dirty="0" smtClean="0"/>
              <a:t>The TLM project has </a:t>
            </a:r>
            <a:r>
              <a:rPr lang="en-CA" sz="2000" dirty="0"/>
              <a:t>s</a:t>
            </a:r>
            <a:r>
              <a:rPr lang="en-CA" sz="2000" dirty="0" smtClean="0"/>
              <a:t>haped </a:t>
            </a:r>
            <a:r>
              <a:rPr lang="en-CA" sz="2000" dirty="0"/>
              <a:t>tsunami preparedness at community level following the tsunami events in 2017</a:t>
            </a:r>
          </a:p>
          <a:p>
            <a:pPr marL="0" indent="0">
              <a:buNone/>
            </a:pPr>
            <a:endParaRPr lang="en-US" sz="6365" dirty="0"/>
          </a:p>
          <a:p>
            <a:endParaRPr lang="fr-FR" dirty="0"/>
          </a:p>
        </p:txBody>
      </p:sp>
      <p:sp>
        <p:nvSpPr>
          <p:cNvPr id="8" name="TextBox 7"/>
          <p:cNvSpPr txBox="1"/>
          <p:nvPr/>
        </p:nvSpPr>
        <p:spPr>
          <a:xfrm>
            <a:off x="7068640" y="6478870"/>
            <a:ext cx="1354574" cy="312714"/>
          </a:xfrm>
          <a:prstGeom prst="rect">
            <a:avLst/>
          </a:prstGeom>
          <a:noFill/>
        </p:spPr>
        <p:txBody>
          <a:bodyPr wrap="square" rtlCol="0">
            <a:spAutoFit/>
          </a:bodyPr>
          <a:lstStyle/>
          <a:p>
            <a:r>
              <a:rPr lang="en-US" sz="1432" dirty="0"/>
              <a:t>Source: JRC</a:t>
            </a:r>
            <a:endParaRPr lang="fr-FR" sz="1432" dirty="0"/>
          </a:p>
        </p:txBody>
      </p:sp>
      <p:pic>
        <p:nvPicPr>
          <p:cNvPr id="6" name="Picture 5"/>
          <p:cNvPicPr>
            <a:picLocks noChangeAspect="1"/>
          </p:cNvPicPr>
          <p:nvPr/>
        </p:nvPicPr>
        <p:blipFill rotWithShape="1">
          <a:blip r:embed="rId2"/>
          <a:srcRect l="34435" t="19650" r="12273" b="19631"/>
          <a:stretch/>
        </p:blipFill>
        <p:spPr>
          <a:xfrm>
            <a:off x="3336700" y="1690689"/>
            <a:ext cx="7556405" cy="5167311"/>
          </a:xfrm>
          <a:prstGeom prst="rect">
            <a:avLst/>
          </a:prstGeom>
        </p:spPr>
      </p:pic>
    </p:spTree>
    <p:extLst>
      <p:ext uri="{BB962C8B-B14F-4D97-AF65-F5344CB8AC3E}">
        <p14:creationId xmlns:p14="http://schemas.microsoft.com/office/powerpoint/2010/main" val="10260761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234" y="1385397"/>
            <a:ext cx="5395065" cy="233196"/>
          </a:xfrm>
        </p:spPr>
        <p:txBody>
          <a:bodyPr>
            <a:normAutofit fontScale="90000"/>
          </a:bodyPr>
          <a:lstStyle/>
          <a:p>
            <a:pPr algn="ctr"/>
            <a:r>
              <a:rPr lang="en-US" dirty="0" smtClean="0">
                <a:solidFill>
                  <a:srgbClr val="0070C0"/>
                </a:solidFill>
              </a:rPr>
              <a:t>JRC Last </a:t>
            </a:r>
            <a:r>
              <a:rPr lang="en-US" dirty="0">
                <a:solidFill>
                  <a:srgbClr val="0070C0"/>
                </a:solidFill>
              </a:rPr>
              <a:t>Mile </a:t>
            </a:r>
            <a:r>
              <a:rPr lang="en-US" dirty="0" smtClean="0">
                <a:solidFill>
                  <a:srgbClr val="0070C0"/>
                </a:solidFill>
              </a:rPr>
              <a:t>Project Phase </a:t>
            </a:r>
            <a:r>
              <a:rPr lang="en-US" dirty="0">
                <a:solidFill>
                  <a:srgbClr val="0070C0"/>
                </a:solidFill>
              </a:rPr>
              <a:t>2</a:t>
            </a:r>
            <a:br>
              <a:rPr lang="en-US" dirty="0">
                <a:solidFill>
                  <a:srgbClr val="0070C0"/>
                </a:solidFill>
              </a:rPr>
            </a:br>
            <a:r>
              <a:rPr lang="en-US" dirty="0">
                <a:solidFill>
                  <a:schemeClr val="tx1">
                    <a:lumMod val="50000"/>
                    <a:lumOff val="50000"/>
                  </a:schemeClr>
                </a:solidFill>
              </a:rPr>
              <a:t> Malta</a:t>
            </a:r>
            <a:endParaRPr lang="fr-FR" dirty="0">
              <a:solidFill>
                <a:schemeClr val="tx1">
                  <a:lumMod val="50000"/>
                  <a:lumOff val="50000"/>
                </a:schemeClr>
              </a:solidFill>
            </a:endParaRPr>
          </a:p>
        </p:txBody>
      </p:sp>
      <p:sp>
        <p:nvSpPr>
          <p:cNvPr id="3" name="Content Placeholder 2"/>
          <p:cNvSpPr>
            <a:spLocks noGrp="1"/>
          </p:cNvSpPr>
          <p:nvPr>
            <p:ph idx="1"/>
          </p:nvPr>
        </p:nvSpPr>
        <p:spPr>
          <a:xfrm>
            <a:off x="675581" y="2513952"/>
            <a:ext cx="5393189" cy="1070075"/>
          </a:xfrm>
        </p:spPr>
        <p:txBody>
          <a:bodyPr>
            <a:noAutofit/>
          </a:bodyPr>
          <a:lstStyle/>
          <a:p>
            <a:r>
              <a:rPr lang="en-CA" sz="1814" dirty="0" smtClean="0"/>
              <a:t>Project </a:t>
            </a:r>
            <a:r>
              <a:rPr lang="en-CA" sz="1814" dirty="0"/>
              <a:t>Implementation Study Area: Marsaxlokk </a:t>
            </a:r>
            <a:r>
              <a:rPr lang="en-CA" sz="1814" dirty="0" smtClean="0"/>
              <a:t>town (Floating Population of 7000)</a:t>
            </a:r>
            <a:endParaRPr lang="en-CA" sz="1814" dirty="0"/>
          </a:p>
          <a:p>
            <a:r>
              <a:rPr lang="en-CA" sz="1814" dirty="0" smtClean="0"/>
              <a:t>Malta first end-to-end exercise</a:t>
            </a:r>
            <a:r>
              <a:rPr lang="en-CA" sz="1814" dirty="0"/>
              <a:t>, 5 Nov 2021 </a:t>
            </a:r>
          </a:p>
          <a:p>
            <a:pPr marL="0" indent="0">
              <a:buNone/>
            </a:pPr>
            <a:endParaRPr lang="fr-FR" sz="318" dirty="0"/>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1301" y="-26420"/>
            <a:ext cx="6050700" cy="3610448"/>
          </a:xfrm>
          <a:prstGeom prst="rect">
            <a:avLst/>
          </a:prstGeom>
          <a:noFill/>
          <a:ln>
            <a:noFill/>
          </a:ln>
        </p:spPr>
      </p:pic>
      <p:sp>
        <p:nvSpPr>
          <p:cNvPr id="10" name="TextBox 9"/>
          <p:cNvSpPr txBox="1"/>
          <p:nvPr/>
        </p:nvSpPr>
        <p:spPr>
          <a:xfrm>
            <a:off x="6473659" y="5402801"/>
            <a:ext cx="2002415" cy="846194"/>
          </a:xfrm>
          <a:prstGeom prst="rect">
            <a:avLst/>
          </a:prstGeom>
          <a:noFill/>
        </p:spPr>
        <p:txBody>
          <a:bodyPr wrap="square" rtlCol="0">
            <a:spAutoFit/>
          </a:bodyPr>
          <a:lstStyle/>
          <a:p>
            <a:r>
              <a:rPr lang="en-US" sz="1633" dirty="0" smtClean="0">
                <a:cs typeface="72 Condensed" panose="020B0506030000000003" pitchFamily="34" charset="0"/>
              </a:rPr>
              <a:t>Source </a:t>
            </a:r>
            <a:br>
              <a:rPr lang="en-US" sz="1633" dirty="0" smtClean="0">
                <a:cs typeface="72 Condensed" panose="020B0506030000000003" pitchFamily="34" charset="0"/>
              </a:rPr>
            </a:br>
            <a:r>
              <a:rPr lang="en-US" sz="1633" dirty="0" smtClean="0">
                <a:cs typeface="72 Condensed" panose="020B0506030000000003" pitchFamily="34" charset="0"/>
              </a:rPr>
              <a:t>Malta CPD /JRC / M. Santini 2021</a:t>
            </a:r>
            <a:endParaRPr lang="fr-FR" sz="1633" dirty="0">
              <a:cs typeface="72 Condensed" panose="020B0506030000000003" pitchFamily="34" charset="0"/>
            </a:endParaRPr>
          </a:p>
        </p:txBody>
      </p:sp>
      <p:pic>
        <p:nvPicPr>
          <p:cNvPr id="13" name="Picture 12"/>
          <p:cNvPicPr>
            <a:picLocks noChangeAspect="1"/>
          </p:cNvPicPr>
          <p:nvPr/>
        </p:nvPicPr>
        <p:blipFill rotWithShape="1">
          <a:blip r:embed="rId3"/>
          <a:srcRect l="37522" t="17915" r="34554" b="62849"/>
          <a:stretch/>
        </p:blipFill>
        <p:spPr>
          <a:xfrm>
            <a:off x="6401129" y="3894498"/>
            <a:ext cx="2074945" cy="804041"/>
          </a:xfrm>
          <a:prstGeom prst="rect">
            <a:avLst/>
          </a:prstGeom>
        </p:spPr>
      </p:pic>
      <p:pic>
        <p:nvPicPr>
          <p:cNvPr id="4" name="Picture 3"/>
          <p:cNvPicPr>
            <a:picLocks noChangeAspect="1"/>
          </p:cNvPicPr>
          <p:nvPr/>
        </p:nvPicPr>
        <p:blipFill rotWithShape="1">
          <a:blip r:embed="rId4"/>
          <a:srcRect l="10177" t="19430" r="55986" b="22273"/>
          <a:stretch/>
        </p:blipFill>
        <p:spPr>
          <a:xfrm>
            <a:off x="8808433" y="3584027"/>
            <a:ext cx="3383568" cy="3273974"/>
          </a:xfrm>
          <a:prstGeom prst="rect">
            <a:avLst/>
          </a:prstGeom>
        </p:spPr>
      </p:pic>
      <p:sp>
        <p:nvSpPr>
          <p:cNvPr id="5" name="Rectangle 4"/>
          <p:cNvSpPr/>
          <p:nvPr/>
        </p:nvSpPr>
        <p:spPr>
          <a:xfrm rot="2684456">
            <a:off x="234219" y="1103973"/>
            <a:ext cx="151165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First Mission since Feb 2020</a:t>
            </a:r>
            <a:endParaRPr lang="fr-FR" dirty="0"/>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11941" b="12387"/>
          <a:stretch/>
        </p:blipFill>
        <p:spPr>
          <a:xfrm>
            <a:off x="33010" y="3584027"/>
            <a:ext cx="6108290" cy="3273973"/>
          </a:xfrm>
          <a:prstGeom prst="rect">
            <a:avLst/>
          </a:prstGeom>
        </p:spPr>
      </p:pic>
      <p:sp>
        <p:nvSpPr>
          <p:cNvPr id="6" name="Snip Diagonal Corner Rectangle 5"/>
          <p:cNvSpPr/>
          <p:nvPr/>
        </p:nvSpPr>
        <p:spPr>
          <a:xfrm>
            <a:off x="5222567" y="3058967"/>
            <a:ext cx="45719" cy="45719"/>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Oval 7"/>
          <p:cNvSpPr/>
          <p:nvPr/>
        </p:nvSpPr>
        <p:spPr>
          <a:xfrm>
            <a:off x="4331839" y="4419027"/>
            <a:ext cx="735724" cy="662152"/>
          </a:xfrm>
          <a:prstGeom prst="ellipse">
            <a:avLst/>
          </a:prstGeom>
          <a:noFill/>
          <a:ln w="317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895404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70C0"/>
                </a:solidFill>
              </a:rPr>
              <a:t>IOC EU ECHO NEAMTWS PROJECT</a:t>
            </a:r>
            <a:r>
              <a:rPr lang="en-US" dirty="0" smtClean="0"/>
              <a:t/>
            </a:r>
            <a:br>
              <a:rPr lang="en-US" dirty="0" smtClean="0"/>
            </a:br>
            <a:endParaRPr lang="fr-FR" dirty="0"/>
          </a:p>
        </p:txBody>
      </p:sp>
      <p:sp>
        <p:nvSpPr>
          <p:cNvPr id="3" name="Content Placeholder 2"/>
          <p:cNvSpPr>
            <a:spLocks noGrp="1"/>
          </p:cNvSpPr>
          <p:nvPr>
            <p:ph idx="1"/>
          </p:nvPr>
        </p:nvSpPr>
        <p:spPr>
          <a:xfrm>
            <a:off x="546536" y="1364846"/>
            <a:ext cx="7832835" cy="2399534"/>
          </a:xfrm>
        </p:spPr>
        <p:txBody>
          <a:bodyPr>
            <a:normAutofit fontScale="85000" lnSpcReduction="20000"/>
          </a:bodyPr>
          <a:lstStyle/>
          <a:p>
            <a:endParaRPr lang="en-US" dirty="0"/>
          </a:p>
          <a:p>
            <a:r>
              <a:rPr lang="en-US" dirty="0" smtClean="0"/>
              <a:t>Project </a:t>
            </a:r>
            <a:r>
              <a:rPr lang="en-US" dirty="0"/>
              <a:t>“</a:t>
            </a:r>
            <a:r>
              <a:rPr lang="en-US" i="1" dirty="0">
                <a:solidFill>
                  <a:srgbClr val="0070C0"/>
                </a:solidFill>
              </a:rPr>
              <a:t>Strengthening the Resilience of Coastal Communities in the North-East Atlantic and Mediterranean Region to the Impact of Tsunamis and Other Sea Level-Related Coastal Hazard</a:t>
            </a:r>
            <a:r>
              <a:rPr lang="en-US" dirty="0" smtClean="0"/>
              <a:t>”</a:t>
            </a:r>
          </a:p>
          <a:p>
            <a:r>
              <a:rPr lang="en-US" b="1" dirty="0" smtClean="0">
                <a:solidFill>
                  <a:srgbClr val="0070C0"/>
                </a:solidFill>
              </a:rPr>
              <a:t>Approved</a:t>
            </a:r>
            <a:r>
              <a:rPr lang="en-US" dirty="0" smtClean="0"/>
              <a:t> </a:t>
            </a:r>
            <a:r>
              <a:rPr lang="en-US" dirty="0"/>
              <a:t>by the European Union (EU) Directorate-General for European Civil Protection and Humanitarian Aid Operations (</a:t>
            </a:r>
            <a:r>
              <a:rPr lang="en-US" dirty="0" smtClean="0"/>
              <a:t>DG ECHO</a:t>
            </a:r>
            <a:r>
              <a:rPr lang="en-US" dirty="0"/>
              <a:t>)</a:t>
            </a:r>
            <a:endParaRPr lang="fr-FR" dirty="0"/>
          </a:p>
        </p:txBody>
      </p:sp>
      <p:pic>
        <p:nvPicPr>
          <p:cNvPr id="4" name="Picture 3"/>
          <p:cNvPicPr>
            <a:picLocks noChangeAspect="1"/>
          </p:cNvPicPr>
          <p:nvPr/>
        </p:nvPicPr>
        <p:blipFill rotWithShape="1">
          <a:blip r:embed="rId2"/>
          <a:srcRect l="40846" t="17597" r="18903" b="5848"/>
          <a:stretch/>
        </p:blipFill>
        <p:spPr>
          <a:xfrm>
            <a:off x="8576441" y="1102458"/>
            <a:ext cx="3405351" cy="5323845"/>
          </a:xfrm>
          <a:prstGeom prst="rect">
            <a:avLst/>
          </a:prstGeom>
          <a:effectLst>
            <a:outerShdw blurRad="50800" dist="38100" dir="13500000" algn="br" rotWithShape="0">
              <a:prstClr val="black">
                <a:alpha val="40000"/>
              </a:prstClr>
            </a:outerShdw>
          </a:effectLst>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740" y="4084253"/>
            <a:ext cx="1137745" cy="1431104"/>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613" y="3931672"/>
            <a:ext cx="1524001" cy="1475671"/>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244762913"/>
              </p:ext>
            </p:extLst>
          </p:nvPr>
        </p:nvGraphicFramePr>
        <p:xfrm>
          <a:off x="3163614" y="4115781"/>
          <a:ext cx="5156200" cy="2310522"/>
        </p:xfrm>
        <a:graphic>
          <a:graphicData uri="http://schemas.openxmlformats.org/drawingml/2006/table">
            <a:tbl>
              <a:tblPr firstRow="1" firstCol="1" lastRow="1" lastCol="1" bandRow="1" bandCol="1">
                <a:tableStyleId>{5C22544A-7EE6-4342-B048-85BDC9FD1C3A}</a:tableStyleId>
              </a:tblPr>
              <a:tblGrid>
                <a:gridCol w="1689100">
                  <a:extLst>
                    <a:ext uri="{9D8B030D-6E8A-4147-A177-3AD203B41FA5}">
                      <a16:colId xmlns:a16="http://schemas.microsoft.com/office/drawing/2014/main" val="2140637996"/>
                    </a:ext>
                  </a:extLst>
                </a:gridCol>
                <a:gridCol w="3467100">
                  <a:extLst>
                    <a:ext uri="{9D8B030D-6E8A-4147-A177-3AD203B41FA5}">
                      <a16:colId xmlns:a16="http://schemas.microsoft.com/office/drawing/2014/main" val="2909763585"/>
                    </a:ext>
                  </a:extLst>
                </a:gridCol>
              </a:tblGrid>
              <a:tr h="689487">
                <a:tc>
                  <a:txBody>
                    <a:bodyPr/>
                    <a:lstStyle/>
                    <a:p>
                      <a:pPr>
                        <a:lnSpc>
                          <a:spcPct val="105000"/>
                        </a:lnSpc>
                        <a:spcAft>
                          <a:spcPts val="800"/>
                        </a:spcAft>
                      </a:pPr>
                      <a:r>
                        <a:rPr lang="en-GB" sz="1300" kern="1200" dirty="0">
                          <a:effectLst/>
                        </a:rPr>
                        <a:t>Geographical scope/benefitting countries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5080" marB="0"/>
                </a:tc>
                <a:tc>
                  <a:txBody>
                    <a:bodyPr/>
                    <a:lstStyle/>
                    <a:p>
                      <a:pPr>
                        <a:lnSpc>
                          <a:spcPct val="105000"/>
                        </a:lnSpc>
                        <a:spcAft>
                          <a:spcPts val="800"/>
                        </a:spcAft>
                      </a:pPr>
                      <a:r>
                        <a:rPr lang="en-GB" sz="1500" kern="1200" dirty="0">
                          <a:effectLst/>
                        </a:rPr>
                        <a:t>North Eastern Atlantic and Mediterranean Sea:  Cyprus, Egypt, Greece, Malta, Morocco, Spain, and Turkey</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5080" marB="0"/>
                </a:tc>
                <a:extLst>
                  <a:ext uri="{0D108BD9-81ED-4DB2-BD59-A6C34878D82A}">
                    <a16:rowId xmlns:a16="http://schemas.microsoft.com/office/drawing/2014/main" val="2604902322"/>
                  </a:ext>
                </a:extLst>
              </a:tr>
              <a:tr h="689487">
                <a:tc>
                  <a:txBody>
                    <a:bodyPr/>
                    <a:lstStyle/>
                    <a:p>
                      <a:pPr>
                        <a:lnSpc>
                          <a:spcPct val="105000"/>
                        </a:lnSpc>
                        <a:spcAft>
                          <a:spcPts val="800"/>
                        </a:spcAft>
                      </a:pPr>
                      <a:r>
                        <a:rPr lang="en-GB" sz="1300" kern="1200" dirty="0">
                          <a:solidFill>
                            <a:srgbClr val="C00000"/>
                          </a:solidFill>
                          <a:effectLst/>
                        </a:rPr>
                        <a:t>Technical Advise </a:t>
                      </a:r>
                      <a:endParaRPr lang="fr-FR"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5080" marB="0"/>
                </a:tc>
                <a:tc>
                  <a:txBody>
                    <a:bodyPr/>
                    <a:lstStyle/>
                    <a:p>
                      <a:pPr>
                        <a:lnSpc>
                          <a:spcPct val="105000"/>
                        </a:lnSpc>
                        <a:spcAft>
                          <a:spcPts val="800"/>
                        </a:spcAft>
                      </a:pPr>
                      <a:r>
                        <a:rPr lang="en-GB" sz="1500" kern="1200" dirty="0" smtClean="0">
                          <a:solidFill>
                            <a:srgbClr val="C00000"/>
                          </a:solidFill>
                          <a:effectLst/>
                        </a:rPr>
                        <a:t> France and Italy </a:t>
                      </a:r>
                      <a:endParaRPr lang="fr-FR"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5080" marB="0"/>
                </a:tc>
                <a:extLst>
                  <a:ext uri="{0D108BD9-81ED-4DB2-BD59-A6C34878D82A}">
                    <a16:rowId xmlns:a16="http://schemas.microsoft.com/office/drawing/2014/main" val="1531529254"/>
                  </a:ext>
                </a:extLst>
              </a:tr>
              <a:tr h="451841">
                <a:tc>
                  <a:txBody>
                    <a:bodyPr/>
                    <a:lstStyle/>
                    <a:p>
                      <a:pPr>
                        <a:lnSpc>
                          <a:spcPct val="105000"/>
                        </a:lnSpc>
                        <a:spcAft>
                          <a:spcPts val="800"/>
                        </a:spcAft>
                      </a:pPr>
                      <a:r>
                        <a:rPr lang="es-ES_tradnl" sz="1500" kern="1200">
                          <a:effectLst/>
                        </a:rPr>
                        <a:t>Area of influence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5080" marB="0"/>
                </a:tc>
                <a:tc>
                  <a:txBody>
                    <a:bodyPr/>
                    <a:lstStyle/>
                    <a:p>
                      <a:pPr>
                        <a:lnSpc>
                          <a:spcPct val="105000"/>
                        </a:lnSpc>
                        <a:spcAft>
                          <a:spcPts val="800"/>
                        </a:spcAft>
                      </a:pPr>
                      <a:r>
                        <a:rPr lang="en-GB" sz="1500" kern="1200">
                          <a:effectLst/>
                        </a:rPr>
                        <a:t>40 NEAMTWS Member States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5080" marB="0"/>
                </a:tc>
                <a:extLst>
                  <a:ext uri="{0D108BD9-81ED-4DB2-BD59-A6C34878D82A}">
                    <a16:rowId xmlns:a16="http://schemas.microsoft.com/office/drawing/2014/main" val="3400145365"/>
                  </a:ext>
                </a:extLst>
              </a:tr>
              <a:tr h="444024">
                <a:tc>
                  <a:txBody>
                    <a:bodyPr/>
                    <a:lstStyle/>
                    <a:p>
                      <a:pPr>
                        <a:lnSpc>
                          <a:spcPct val="105000"/>
                        </a:lnSpc>
                        <a:spcAft>
                          <a:spcPts val="800"/>
                        </a:spcAft>
                      </a:pPr>
                      <a:r>
                        <a:rPr lang="en-US" sz="1500" kern="1200">
                          <a:effectLst/>
                        </a:rPr>
                        <a:t>Period</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5080" marB="0"/>
                </a:tc>
                <a:tc>
                  <a:txBody>
                    <a:bodyPr/>
                    <a:lstStyle/>
                    <a:p>
                      <a:pPr>
                        <a:lnSpc>
                          <a:spcPct val="105000"/>
                        </a:lnSpc>
                        <a:spcAft>
                          <a:spcPts val="800"/>
                        </a:spcAft>
                      </a:pPr>
                      <a:r>
                        <a:rPr lang="en-US" sz="1500" kern="1200" dirty="0">
                          <a:effectLst/>
                        </a:rPr>
                        <a:t>01/09/2021  ---   30/03/2024</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5080" marB="0"/>
                </a:tc>
                <a:extLst>
                  <a:ext uri="{0D108BD9-81ED-4DB2-BD59-A6C34878D82A}">
                    <a16:rowId xmlns:a16="http://schemas.microsoft.com/office/drawing/2014/main" val="1155179440"/>
                  </a:ext>
                </a:extLst>
              </a:tr>
            </a:tbl>
          </a:graphicData>
        </a:graphic>
      </p:graphicFrame>
      <p:sp>
        <p:nvSpPr>
          <p:cNvPr id="6" name="Rectangle 5"/>
          <p:cNvSpPr/>
          <p:nvPr/>
        </p:nvSpPr>
        <p:spPr>
          <a:xfrm>
            <a:off x="177321" y="6056971"/>
            <a:ext cx="2589555" cy="369332"/>
          </a:xfrm>
          <a:prstGeom prst="rect">
            <a:avLst/>
          </a:prstGeom>
        </p:spPr>
        <p:txBody>
          <a:bodyPr wrap="none">
            <a:spAutoFit/>
          </a:bodyPr>
          <a:lstStyle/>
          <a:p>
            <a:r>
              <a:rPr lang="en-GB" b="1" dirty="0" smtClean="0">
                <a:latin typeface="Calibri" panose="020F0502020204030204" pitchFamily="34" charset="0"/>
                <a:ea typeface="Times New Roman" panose="02020603050405020304" pitchFamily="18" charset="0"/>
                <a:cs typeface="Arial" panose="020B0604020202020204" pitchFamily="34" charset="0"/>
              </a:rPr>
              <a:t>Grand Total: 1.2 M  Euros</a:t>
            </a:r>
            <a:endParaRPr lang="fr-FR" dirty="0"/>
          </a:p>
        </p:txBody>
      </p:sp>
      <p:sp>
        <p:nvSpPr>
          <p:cNvPr id="9" name="Smiley Face 8"/>
          <p:cNvSpPr/>
          <p:nvPr/>
        </p:nvSpPr>
        <p:spPr>
          <a:xfrm>
            <a:off x="3745065" y="3435312"/>
            <a:ext cx="318052" cy="32600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415390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1465</TotalTime>
  <Words>1554</Words>
  <Application>Microsoft Office PowerPoint</Application>
  <PresentationFormat>Widescreen</PresentationFormat>
  <Paragraphs>181</Paragraphs>
  <Slides>18</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72 Condensed</vt:lpstr>
      <vt:lpstr>Arial</vt:lpstr>
      <vt:lpstr>Calibri</vt:lpstr>
      <vt:lpstr>Calibri Light</vt:lpstr>
      <vt:lpstr>Courier New</vt:lpstr>
      <vt:lpstr>Roboto</vt:lpstr>
      <vt:lpstr>Times New Roman</vt:lpstr>
      <vt:lpstr>Office Theme</vt:lpstr>
      <vt:lpstr>PROJECT  KICK-OFF WORKSHOP Strengthening the Resilience of Coastal Communities in the North-East Atlantic and Mediterranean Region to the Impact of Tsunamis and Other Sea Level-Related Coastal Hazard 17 &amp; 20 December 2021</vt:lpstr>
      <vt:lpstr>Historical  and  Recent Tsunami Events</vt:lpstr>
      <vt:lpstr>Probability of Tsunami in NEAM Region</vt:lpstr>
      <vt:lpstr>Coastal Exposure   Population Living Below 10 m along Coastlines </vt:lpstr>
      <vt:lpstr>Building on Current Achievements Enhancing, Sustaining and Scaling Up</vt:lpstr>
      <vt:lpstr>JRC IDSL Network Testing Inexpensive Device for  Sea-Level Measurement (IDSL)   https://webcritech.jrc.ec.europa.eu/tad_server/</vt:lpstr>
      <vt:lpstr>Tsunami Last Mile Project-Phase 1  Greece &amp; Turkey</vt:lpstr>
      <vt:lpstr>JRC Last Mile Project Phase 2  Malta</vt:lpstr>
      <vt:lpstr>IOC EU ECHO NEAMTWS PROJECT </vt:lpstr>
      <vt:lpstr>PROJECT GOALS</vt:lpstr>
      <vt:lpstr>PROJECT OUTCOMES </vt:lpstr>
      <vt:lpstr>PROJECT IMPLEMENTING PARTNERS &amp; STAKEHOLDERS</vt:lpstr>
      <vt:lpstr>PROJECT Three Tier Partnership and Support</vt:lpstr>
      <vt:lpstr>REVISED WORKPLAN FLEXIBLE &amp; ADAPTIVE Situation and Context Specific</vt:lpstr>
      <vt:lpstr>  The Project Inception Phase (3 Months)   </vt:lpstr>
      <vt:lpstr>Workshop INTERACTION Part II </vt:lpstr>
      <vt:lpstr>PROJECT  Communication and Visibility Plan</vt:lpstr>
      <vt:lpstr>END </vt:lpstr>
    </vt:vector>
  </TitlesOfParts>
  <Company>UNESCO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ICG/NEAMTWS XVII Session 24-26 November 2021</dc:title>
  <dc:creator>Chang Seng, Denis</dc:creator>
  <cp:lastModifiedBy>Chang Seng, Denis</cp:lastModifiedBy>
  <cp:revision>170</cp:revision>
  <cp:lastPrinted>2021-12-17T08:12:28Z</cp:lastPrinted>
  <dcterms:created xsi:type="dcterms:W3CDTF">2021-11-17T17:02:02Z</dcterms:created>
  <dcterms:modified xsi:type="dcterms:W3CDTF">2021-12-18T10:22:00Z</dcterms:modified>
</cp:coreProperties>
</file>