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7" r:id="rId4"/>
    <p:sldId id="257" r:id="rId5"/>
    <p:sldId id="264" r:id="rId6"/>
    <p:sldId id="270" r:id="rId7"/>
    <p:sldId id="266" r:id="rId8"/>
    <p:sldId id="262" r:id="rId9"/>
    <p:sldId id="272" r:id="rId10"/>
    <p:sldId id="259" r:id="rId11"/>
    <p:sldId id="268" r:id="rId12"/>
    <p:sldId id="271" r:id="rId13"/>
    <p:sldId id="261" r:id="rId14"/>
    <p:sldId id="263" r:id="rId15"/>
    <p:sldId id="265" r:id="rId16"/>
    <p:sldId id="273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D334-DCD3-4F1E-AA94-372B077F2DDB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5AAA-FB28-4BAA-9E89-241B71AA7F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780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D334-DCD3-4F1E-AA94-372B077F2DDB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5AAA-FB28-4BAA-9E89-241B71AA7F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063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D334-DCD3-4F1E-AA94-372B077F2DDB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5AAA-FB28-4BAA-9E89-241B71AA7F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955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D334-DCD3-4F1E-AA94-372B077F2DDB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5AAA-FB28-4BAA-9E89-241B71AA7F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490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D334-DCD3-4F1E-AA94-372B077F2DDB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5AAA-FB28-4BAA-9E89-241B71AA7F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246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D334-DCD3-4F1E-AA94-372B077F2DDB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5AAA-FB28-4BAA-9E89-241B71AA7F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2492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D334-DCD3-4F1E-AA94-372B077F2DDB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5AAA-FB28-4BAA-9E89-241B71AA7F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4929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D334-DCD3-4F1E-AA94-372B077F2DDB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5AAA-FB28-4BAA-9E89-241B71AA7F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811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D334-DCD3-4F1E-AA94-372B077F2DDB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5AAA-FB28-4BAA-9E89-241B71AA7F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0191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D334-DCD3-4F1E-AA94-372B077F2DDB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5AAA-FB28-4BAA-9E89-241B71AA7F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1228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D334-DCD3-4F1E-AA94-372B077F2DDB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C5AAA-FB28-4BAA-9E89-241B71AA7F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7587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FD334-DCD3-4F1E-AA94-372B077F2DDB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C5AAA-FB28-4BAA-9E89-241B71AA7F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8425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Project Kick-Off Workshop 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sz="4400" dirty="0">
                <a:solidFill>
                  <a:srgbClr val="0070C0"/>
                </a:solidFill>
              </a:rPr>
              <a:t>IOC EU ECHO NEAMTWS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17 &amp; 20 December 2021 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0B0F0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Strengthening the Resilience of Coastal Communities in the North East Atlantic, Mediterranean Region to the Impact of Tsunamis and Other Sea Level-Related Coastal Hazards Project</a:t>
            </a:r>
          </a:p>
          <a:p>
            <a:endParaRPr lang="en-US" dirty="0"/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Pauline Galea/Malta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fr-FR" dirty="0"/>
          </a:p>
        </p:txBody>
      </p:sp>
      <p:pic>
        <p:nvPicPr>
          <p:cNvPr id="4" name="Picture 3" descr="C:\Users\d_chang-seng\Documents\IOC 2015-2020\Logos\combined_unesco_ioc_blue_eng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99" y="130810"/>
            <a:ext cx="1536700" cy="1442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099" y="0"/>
            <a:ext cx="1739900" cy="1572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5903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842760" cy="132556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COMMUNITY COASTAL SEA LEVEL HAZARD EARLY WARNING AND MITIGATION SYSTEM CONTEXT/ STATUS (CON’T)</a:t>
            </a:r>
            <a:endParaRPr lang="fr-F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39256" cy="435133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/>
              <a:t>(iii) Status / Elements  of Tsunami Ready in the proposed/nominated community site?</a:t>
            </a:r>
            <a:r>
              <a:rPr lang="en-US" i="1" dirty="0"/>
              <a:t/>
            </a:r>
            <a:br>
              <a:rPr lang="en-US" i="1" dirty="0"/>
            </a:br>
            <a:endParaRPr lang="fr-FR" sz="3300" dirty="0">
              <a:solidFill>
                <a:srgbClr val="002060"/>
              </a:solidFill>
            </a:endParaRPr>
          </a:p>
          <a:p>
            <a:pPr lvl="0"/>
            <a:r>
              <a:rPr lang="en-US" sz="3300" i="1" dirty="0">
                <a:solidFill>
                  <a:srgbClr val="002060"/>
                </a:solidFill>
              </a:rPr>
              <a:t>Motivated by  the Last Mile project, the CPD prepared SOP for tsunami emergency.</a:t>
            </a:r>
          </a:p>
          <a:p>
            <a:pPr lvl="0"/>
            <a:r>
              <a:rPr lang="en-US" sz="3300" i="1" dirty="0">
                <a:solidFill>
                  <a:srgbClr val="002060"/>
                </a:solidFill>
              </a:rPr>
              <a:t>Tsunami propagation and inundation scenarios of Marsaxlokk have been prepared by UM.</a:t>
            </a:r>
          </a:p>
          <a:p>
            <a:pPr lvl="0"/>
            <a:r>
              <a:rPr lang="en-US" sz="3300" i="1" dirty="0">
                <a:solidFill>
                  <a:srgbClr val="002060"/>
                </a:solidFill>
              </a:rPr>
              <a:t>Evacuation areas and evacuation routes are drawn up, based on inundation models.</a:t>
            </a:r>
          </a:p>
          <a:p>
            <a:pPr lvl="0"/>
            <a:r>
              <a:rPr lang="en-US" sz="3300" i="1" dirty="0">
                <a:solidFill>
                  <a:srgbClr val="002060"/>
                </a:solidFill>
              </a:rPr>
              <a:t>Street signs for evacuation and assembly areas were installed</a:t>
            </a:r>
          </a:p>
          <a:p>
            <a:pPr lvl="0"/>
            <a:r>
              <a:rPr lang="en-US" sz="3300" i="1" dirty="0">
                <a:solidFill>
                  <a:srgbClr val="002060"/>
                </a:solidFill>
              </a:rPr>
              <a:t>Protocols for contacting stakeholders have been  prepared, including all contact information</a:t>
            </a:r>
          </a:p>
          <a:p>
            <a:pPr lvl="0"/>
            <a:r>
              <a:rPr lang="en-US" sz="3300" i="1" dirty="0">
                <a:solidFill>
                  <a:srgbClr val="002060"/>
                </a:solidFill>
              </a:rPr>
              <a:t>Information about resident numbers and demographics was collected.</a:t>
            </a:r>
          </a:p>
          <a:p>
            <a:pPr lvl="0"/>
            <a:r>
              <a:rPr lang="en-US" sz="3300" i="1" dirty="0">
                <a:solidFill>
                  <a:srgbClr val="002060"/>
                </a:solidFill>
              </a:rPr>
              <a:t>A public awareness campaign was organized. </a:t>
            </a:r>
          </a:p>
          <a:p>
            <a:pPr lvl="0"/>
            <a:r>
              <a:rPr lang="en-US" sz="3300" i="1" dirty="0">
                <a:solidFill>
                  <a:srgbClr val="002060"/>
                </a:solidFill>
              </a:rPr>
              <a:t>The SOP was tested through a number of Table Top exercises, and the real tsunami drill,  involving all stakeholders.</a:t>
            </a:r>
            <a:endParaRPr lang="fr-FR" sz="3300" dirty="0">
              <a:solidFill>
                <a:srgbClr val="002060"/>
              </a:solidFill>
            </a:endParaRPr>
          </a:p>
          <a:p>
            <a:endParaRPr lang="fr-FR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085726"/>
              </p:ext>
            </p:extLst>
          </p:nvPr>
        </p:nvGraphicFramePr>
        <p:xfrm>
          <a:off x="7854696" y="530356"/>
          <a:ext cx="4178808" cy="6228813"/>
        </p:xfrm>
        <a:graphic>
          <a:graphicData uri="http://schemas.openxmlformats.org/drawingml/2006/table">
            <a:tbl>
              <a:tblPr firstRow="1" firstCol="1" bandRow="1"/>
              <a:tblGrid>
                <a:gridCol w="270693">
                  <a:extLst>
                    <a:ext uri="{9D8B030D-6E8A-4147-A177-3AD203B41FA5}">
                      <a16:colId xmlns:a16="http://schemas.microsoft.com/office/drawing/2014/main" val="3008011296"/>
                    </a:ext>
                  </a:extLst>
                </a:gridCol>
                <a:gridCol w="2267045">
                  <a:extLst>
                    <a:ext uri="{9D8B030D-6E8A-4147-A177-3AD203B41FA5}">
                      <a16:colId xmlns:a16="http://schemas.microsoft.com/office/drawing/2014/main" val="3473584281"/>
                    </a:ext>
                  </a:extLst>
                </a:gridCol>
                <a:gridCol w="1641070">
                  <a:extLst>
                    <a:ext uri="{9D8B030D-6E8A-4147-A177-3AD203B41FA5}">
                      <a16:colId xmlns:a16="http://schemas.microsoft.com/office/drawing/2014/main" val="2011428684"/>
                    </a:ext>
                  </a:extLst>
                </a:gridCol>
              </a:tblGrid>
              <a:tr h="1008399"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UNESCO IOC TSUNAMI READY INDICATORS 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PROVIDE AN IDEA OF EXISTING CAPACITY AT THE NOMINATED COMMUNITY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[NONE/ ONGOING/ ACHIEVED]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47315"/>
                  </a:ext>
                </a:extLst>
              </a:tr>
              <a:tr h="231586"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907111"/>
                  </a:ext>
                </a:extLst>
              </a:tr>
              <a:tr h="26197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ASSESSMENT (ASSESS)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662792"/>
                  </a:ext>
                </a:extLst>
              </a:tr>
              <a:tr h="26938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ASSESS-1. Tsunami hazard zones are mapped and designated 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achieved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480571"/>
                  </a:ext>
                </a:extLst>
              </a:tr>
              <a:tr h="26938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ASSESS-2. The number of people at risk in the tsunami hazard zone is estimated        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achieved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554492"/>
                  </a:ext>
                </a:extLst>
              </a:tr>
              <a:tr h="26938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ASSESS-3. Economic, infrastructural, political, and social resources are identified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achieved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486507"/>
                  </a:ext>
                </a:extLst>
              </a:tr>
              <a:tr h="258687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PREPAREDNESS (PREP)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556592"/>
                  </a:ext>
                </a:extLst>
              </a:tr>
              <a:tr h="26938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PREP‑1. Easily understood tsunami evacuation maps are approved 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achieved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459169"/>
                  </a:ext>
                </a:extLst>
              </a:tr>
              <a:tr h="26279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PREP‑2. Tsunami information is publicly displayed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needs more work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957353"/>
                  </a:ext>
                </a:extLst>
              </a:tr>
              <a:tr h="387621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PREP‑2. Outreach and public awareness and education resources are available and distributed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ongoing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933978"/>
                  </a:ext>
                </a:extLst>
              </a:tr>
              <a:tr h="26938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PREP‑3. Outreach or educational activities </a:t>
                      </a:r>
                      <a:r>
                        <a:rPr lang="en-US" sz="800" b="1" u="sng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are held at least      three times a year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none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887629"/>
                  </a:ext>
                </a:extLst>
              </a:tr>
              <a:tr h="534779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PREP‑4: A community tsunami exercise is conducted 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at least every two years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one exercise conducted November 2021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0656"/>
                  </a:ext>
                </a:extLst>
              </a:tr>
              <a:tr h="379409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RESPONSE </a:t>
                      </a:r>
                      <a:r>
                        <a:rPr lang="fr-FR" sz="8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(RESP)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325427"/>
                  </a:ext>
                </a:extLst>
              </a:tr>
              <a:tr h="26938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RESP-1. A community tsunami emergency response plan (ERP) is approved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ongoing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465245"/>
                  </a:ext>
                </a:extLst>
              </a:tr>
              <a:tr h="26938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RESP-2. The capacity to manage emergency response operations during a tsunami is in place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achieved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7018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RESP-3. Redundant and reliable means to timely receive          24-hour official tsunami alerts are in place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achieved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906456"/>
                  </a:ext>
                </a:extLst>
              </a:tr>
              <a:tr h="398330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RESP-4. Redundant and reliable means to timely disseminate 24-hour official tsunami alerts to the public are in place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0" marR="4280" marT="4280" marB="42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ongoing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53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4991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289C6-72BF-408D-AA97-8FB4B8162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51" y="242794"/>
            <a:ext cx="2739501" cy="2546751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Tsunami Emergency Protocol for Marsaxlokk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2B8A94-2136-49D6-B10E-3B18C30EB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719" y="242794"/>
            <a:ext cx="7791899" cy="639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17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AB0AA-261D-4B8D-8CE3-F9984FD11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solidFill>
                  <a:srgbClr val="00B0F0"/>
                </a:solidFill>
              </a:rPr>
              <a:t>Evacuation plans for Marsaxlokk prepared by CPD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4D0DCD-6B68-4F7E-8EFD-E78246447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313" y="1504257"/>
            <a:ext cx="7179182" cy="508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4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556760" cy="1325563"/>
          </a:xfrm>
        </p:spPr>
        <p:txBody>
          <a:bodyPr/>
          <a:lstStyle/>
          <a:p>
            <a:pPr algn="ctr"/>
            <a:r>
              <a:rPr lang="en-US" b="1" dirty="0"/>
              <a:t>MATCHING NEEDS  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556760" cy="4351338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i="1" dirty="0">
                <a:solidFill>
                  <a:srgbClr val="002060"/>
                </a:solidFill>
              </a:rPr>
              <a:t>One exercise is not enough. The community should not rely only on directions by the authorities.</a:t>
            </a:r>
          </a:p>
          <a:p>
            <a:pPr lvl="0"/>
            <a:r>
              <a:rPr lang="en-US" i="1" dirty="0">
                <a:solidFill>
                  <a:srgbClr val="002060"/>
                </a:solidFill>
              </a:rPr>
              <a:t>Awareness needs continuous effort.</a:t>
            </a:r>
          </a:p>
          <a:p>
            <a:pPr lvl="0"/>
            <a:r>
              <a:rPr lang="en-US" i="1" dirty="0">
                <a:solidFill>
                  <a:srgbClr val="002060"/>
                </a:solidFill>
              </a:rPr>
              <a:t>Schoolchildren of the community need to be drilled regularly</a:t>
            </a:r>
          </a:p>
          <a:p>
            <a:pPr lvl="0"/>
            <a:r>
              <a:rPr lang="en-US" i="1" dirty="0">
                <a:solidFill>
                  <a:srgbClr val="002060"/>
                </a:solidFill>
              </a:rPr>
              <a:t>Alert/information panels used in Last Mile project should be utilized efficiently for public education.</a:t>
            </a:r>
          </a:p>
          <a:p>
            <a:pPr lvl="0"/>
            <a:r>
              <a:rPr lang="en-US" i="1" dirty="0">
                <a:solidFill>
                  <a:srgbClr val="002060"/>
                </a:solidFill>
              </a:rPr>
              <a:t>Restaurant and market stall owners need to be engaged regularly in awareness activity.</a:t>
            </a:r>
            <a:endParaRPr lang="fr-FR" dirty="0">
              <a:solidFill>
                <a:srgbClr val="00206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932878"/>
              </p:ext>
            </p:extLst>
          </p:nvPr>
        </p:nvGraphicFramePr>
        <p:xfrm>
          <a:off x="5468645" y="119066"/>
          <a:ext cx="6631619" cy="6722319"/>
        </p:xfrm>
        <a:graphic>
          <a:graphicData uri="http://schemas.openxmlformats.org/drawingml/2006/table">
            <a:tbl>
              <a:tblPr firstRow="1" firstCol="1" bandRow="1"/>
              <a:tblGrid>
                <a:gridCol w="335212">
                  <a:extLst>
                    <a:ext uri="{9D8B030D-6E8A-4147-A177-3AD203B41FA5}">
                      <a16:colId xmlns:a16="http://schemas.microsoft.com/office/drawing/2014/main" val="2161514024"/>
                    </a:ext>
                  </a:extLst>
                </a:gridCol>
                <a:gridCol w="2718414">
                  <a:extLst>
                    <a:ext uri="{9D8B030D-6E8A-4147-A177-3AD203B41FA5}">
                      <a16:colId xmlns:a16="http://schemas.microsoft.com/office/drawing/2014/main" val="146210057"/>
                    </a:ext>
                  </a:extLst>
                </a:gridCol>
                <a:gridCol w="1257385">
                  <a:extLst>
                    <a:ext uri="{9D8B030D-6E8A-4147-A177-3AD203B41FA5}">
                      <a16:colId xmlns:a16="http://schemas.microsoft.com/office/drawing/2014/main" val="1314435941"/>
                    </a:ext>
                  </a:extLst>
                </a:gridCol>
                <a:gridCol w="2320608">
                  <a:extLst>
                    <a:ext uri="{9D8B030D-6E8A-4147-A177-3AD203B41FA5}">
                      <a16:colId xmlns:a16="http://schemas.microsoft.com/office/drawing/2014/main" val="3649135407"/>
                    </a:ext>
                  </a:extLst>
                </a:gridCol>
              </a:tblGrid>
              <a:tr h="595186"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UNESCO IOC TSUNAMI READY INDICATORS 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PROVIDE AN IDEA OF EXISTING CAPACITY AT THE NOMINATED COMMUNITY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[NONE/ ONGOING/ ACHIEVED]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n-US" sz="8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n-US" sz="8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NEEDS</a:t>
                      </a:r>
                      <a:endParaRPr lang="fr-FR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282309"/>
                  </a:ext>
                </a:extLst>
              </a:tr>
              <a:tr h="108394"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685477"/>
                  </a:ext>
                </a:extLst>
              </a:tr>
              <a:tr h="12890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ASSESSMENT (ASSESS)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801579"/>
                  </a:ext>
                </a:extLst>
              </a:tr>
              <a:tr h="25588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ASSESS-1. Tsunami hazard zones are mapped and designated 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achieved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025433"/>
                  </a:ext>
                </a:extLst>
              </a:tr>
              <a:tr h="25588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ASSESS-2. The number of people at risk in the tsunami hazard zone is estimated        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achieved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973442"/>
                  </a:ext>
                </a:extLst>
              </a:tr>
              <a:tr h="25588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ASSESS-3. Economic, infrastructural, political, and social resources are identified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achieved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556191"/>
                  </a:ext>
                </a:extLst>
              </a:tr>
              <a:tr h="20027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PREPAREDNESS (PREP)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246783"/>
                  </a:ext>
                </a:extLst>
              </a:tr>
              <a:tr h="25588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PREP‑1. Easily understood tsunami evacuation maps are approved 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achieved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310358"/>
                  </a:ext>
                </a:extLst>
              </a:tr>
              <a:tr h="50418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PREP‑2. Tsunami information is publicly displayed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needs more work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TAD panels could be better utilized.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004969"/>
                  </a:ext>
                </a:extLst>
              </a:tr>
              <a:tr h="33263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PREP‑2. Outreach and public awareness and education resources are available and distributed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ongoing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more meetings with schoolchildren are needed.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436055"/>
                  </a:ext>
                </a:extLst>
              </a:tr>
              <a:tr h="25588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PREP‑3. Outreach or educational activities </a:t>
                      </a:r>
                      <a:r>
                        <a:rPr lang="en-US" sz="1000" b="1" u="sng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are held at least      three times a year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none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more activities in schools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930875"/>
                  </a:ext>
                </a:extLst>
              </a:tr>
              <a:tr h="87339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PREP‑4: A community tsunami exercise is conducted 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at least every two years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one exercise conducted November 2021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457537"/>
                  </a:ext>
                </a:extLst>
              </a:tr>
              <a:tr h="20027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RESPONSE </a:t>
                      </a:r>
                      <a:r>
                        <a:rPr lang="fr-FR" sz="10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(RESP)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545732"/>
                  </a:ext>
                </a:extLst>
              </a:tr>
              <a:tr h="25588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RESP-1. A community tsunami emergency response plan (ERP) is approved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ongoing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036816"/>
                  </a:ext>
                </a:extLst>
              </a:tr>
              <a:tr h="33263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RESP-2. The capacity to manage emergency response operations during a tsunami is in place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achieved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898138"/>
                  </a:ext>
                </a:extLst>
              </a:tr>
              <a:tr h="38286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RESP-3. Redundant and reliable means to timely receive          24-hour official tsunami alerts are in place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achieved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115719"/>
                  </a:ext>
                </a:extLst>
              </a:tr>
              <a:tr h="38286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RESP-4. Redundant and reliable means to timely disseminate 24-hour official tsunami alerts to the public are in place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5" marR="4655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ongoing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72" marR="9172" marT="91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363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6282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B4E5AC-C1FD-4E99-833F-3267CCDDF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801"/>
          <a:stretch/>
        </p:blipFill>
        <p:spPr>
          <a:xfrm>
            <a:off x="259153" y="3809090"/>
            <a:ext cx="3263503" cy="2924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8204B5-624B-4A74-B792-933309CEA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243" y="130437"/>
            <a:ext cx="4160668" cy="31205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101C63-1EC5-4685-B357-2FE290CD9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311" y="3684233"/>
            <a:ext cx="4231689" cy="3173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78F888-23BC-4D21-B3DD-2FB430BBBB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128"/>
          <a:stretch/>
        </p:blipFill>
        <p:spPr>
          <a:xfrm>
            <a:off x="115409" y="-13885"/>
            <a:ext cx="3809481" cy="30627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9D2659-1742-40BB-BE9D-B4D89031A4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863" y="1782762"/>
            <a:ext cx="5403541" cy="40526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B65D09-EDA8-42A4-92AF-2E9DE2443AA2}"/>
              </a:ext>
            </a:extLst>
          </p:cNvPr>
          <p:cNvSpPr txBox="1"/>
          <p:nvPr/>
        </p:nvSpPr>
        <p:spPr>
          <a:xfrm>
            <a:off x="4385569" y="130437"/>
            <a:ext cx="276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Tsunami Last Mile project</a:t>
            </a:r>
          </a:p>
          <a:p>
            <a:r>
              <a:rPr lang="en-GB" dirty="0"/>
              <a:t>- Marsaxlokk, Malta</a:t>
            </a:r>
          </a:p>
        </p:txBody>
      </p:sp>
    </p:spTree>
    <p:extLst>
      <p:ext uri="{BB962C8B-B14F-4D97-AF65-F5344CB8AC3E}">
        <p14:creationId xmlns:p14="http://schemas.microsoft.com/office/powerpoint/2010/main" val="347809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E6AD38-046B-4727-9BB2-15308C8A43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2998" y="58834"/>
            <a:ext cx="4017096" cy="2259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6FB916-3C57-4D47-B160-40B4437DC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78" y="2807282"/>
            <a:ext cx="3002811" cy="4003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DF3BAB-BDB0-4FC0-809B-A767176B4D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31"/>
          <a:stretch/>
        </p:blipFill>
        <p:spPr>
          <a:xfrm>
            <a:off x="7962307" y="2779944"/>
            <a:ext cx="2806306" cy="3370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4D82C0-8F8D-4055-8AC2-C9BE6738F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7554" y="2779944"/>
            <a:ext cx="2574674" cy="3435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5ABCF7-32D3-4DD1-B347-4E5EEE6B6C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935" t="22007" r="17843"/>
          <a:stretch/>
        </p:blipFill>
        <p:spPr>
          <a:xfrm>
            <a:off x="9879035" y="46970"/>
            <a:ext cx="1972655" cy="27329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65FF74A-89B3-4822-BDD5-78BA01A5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1" y="560853"/>
            <a:ext cx="2792767" cy="132556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JRC alert and </a:t>
            </a:r>
            <a:r>
              <a:rPr lang="en-US" sz="2800" b="1" dirty="0" err="1">
                <a:solidFill>
                  <a:srgbClr val="0070C0"/>
                </a:solidFill>
              </a:rPr>
              <a:t>montoring</a:t>
            </a:r>
            <a:r>
              <a:rPr lang="en-US" sz="2800" b="1" dirty="0">
                <a:solidFill>
                  <a:srgbClr val="0070C0"/>
                </a:solidFill>
              </a:rPr>
              <a:t> devices installed in Marsaxlokk</a:t>
            </a:r>
            <a:endParaRPr lang="fr-FR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6B4A22-35E2-4283-B556-3D10F04FCF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5607" y="52901"/>
            <a:ext cx="3413428" cy="227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22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DB886-599F-4647-9AF0-A26A45723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36" y="2309843"/>
            <a:ext cx="10515600" cy="1325563"/>
          </a:xfrm>
        </p:spPr>
        <p:txBody>
          <a:bodyPr/>
          <a:lstStyle/>
          <a:p>
            <a:r>
              <a:rPr lang="en-GB" dirty="0"/>
              <a:t>                       </a:t>
            </a:r>
            <a:r>
              <a:rPr lang="en-GB" sz="8000" dirty="0">
                <a:solidFill>
                  <a:srgbClr val="002060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91822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97" y="365126"/>
            <a:ext cx="10515600" cy="5268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INTRODUCTION / BACKGROUND INFORMATION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913" y="514904"/>
            <a:ext cx="10335768" cy="38776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fr-FR" dirty="0"/>
          </a:p>
          <a:p>
            <a:pPr lvl="0"/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In-country liaison/focal point for the project (tentatively): </a:t>
            </a:r>
          </a:p>
          <a:p>
            <a:pPr marL="0" lvl="0" indent="0">
              <a:buNone/>
            </a:pP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University of Malta (Department of Geosciences) in coordination                  with Civil Protection Department </a:t>
            </a:r>
            <a:endParaRPr lang="fr-FR" i="1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Proposed community: Marsaxlokk village, site of recent Tsunami Last Mile project/exercise. </a:t>
            </a:r>
            <a:endParaRPr lang="fr-FR" i="1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n-GB" i="1" dirty="0">
                <a:solidFill>
                  <a:schemeClr val="accent1">
                    <a:lumMod val="50000"/>
                  </a:schemeClr>
                </a:solidFill>
              </a:rPr>
              <a:t>Potential Stakeholders: </a:t>
            </a:r>
            <a:r>
              <a:rPr lang="en-GB" i="1" dirty="0" err="1">
                <a:solidFill>
                  <a:schemeClr val="accent1">
                    <a:lumMod val="50000"/>
                  </a:schemeClr>
                </a:solidFill>
              </a:rPr>
              <a:t>M’Xlokk</a:t>
            </a:r>
            <a:r>
              <a:rPr lang="en-GB" i="1" dirty="0">
                <a:solidFill>
                  <a:schemeClr val="accent1">
                    <a:lumMod val="50000"/>
                  </a:schemeClr>
                </a:solidFill>
              </a:rPr>
              <a:t> Local Council; Malta Tourism Authority (MTA); Malta Hotels and Restaurants Association (MHRA);  </a:t>
            </a:r>
            <a:r>
              <a:rPr lang="fr-FR" i="1" dirty="0">
                <a:solidFill>
                  <a:schemeClr val="accent1">
                    <a:lumMod val="50000"/>
                  </a:schemeClr>
                </a:solidFill>
              </a:rPr>
              <a:t>Infrastructure Malta (IM)</a:t>
            </a:r>
          </a:p>
          <a:p>
            <a:pPr marL="0" lvl="0" indent="0">
              <a:buNone/>
            </a:pPr>
            <a:endParaRPr lang="fr-FR" i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42F7BC6-AE60-441F-83C8-A4F40CB06860}"/>
              </a:ext>
            </a:extLst>
          </p:cNvPr>
          <p:cNvGrpSpPr/>
          <p:nvPr/>
        </p:nvGrpSpPr>
        <p:grpSpPr>
          <a:xfrm>
            <a:off x="3189644" y="4301241"/>
            <a:ext cx="5126355" cy="2368550"/>
            <a:chOff x="3532822" y="4392551"/>
            <a:chExt cx="5126355" cy="23685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698D39E-7105-4CDC-822A-1F5AD985B40F}"/>
                </a:ext>
              </a:extLst>
            </p:cNvPr>
            <p:cNvPicPr/>
            <p:nvPr/>
          </p:nvPicPr>
          <p:blipFill rotWithShape="1">
            <a:blip r:embed="rId2"/>
            <a:srcRect l="5744" t="14074" r="4770" b="12414"/>
            <a:stretch/>
          </p:blipFill>
          <p:spPr bwMode="auto">
            <a:xfrm>
              <a:off x="3532822" y="4392551"/>
              <a:ext cx="5126355" cy="23685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9A2B220-6ED5-428B-9B23-F4227417075E}"/>
                </a:ext>
              </a:extLst>
            </p:cNvPr>
            <p:cNvSpPr/>
            <p:nvPr/>
          </p:nvSpPr>
          <p:spPr>
            <a:xfrm>
              <a:off x="5784143" y="4542330"/>
              <a:ext cx="874110" cy="852256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96300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0602C-F4D7-4E45-A48B-A1E59D50B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913" y="128483"/>
            <a:ext cx="7021497" cy="1325563"/>
          </a:xfrm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           Marsaxlokk Village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0F4CCA-E33E-4F3E-A5BC-3B5C84081B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881"/>
          <a:stretch/>
        </p:blipFill>
        <p:spPr>
          <a:xfrm>
            <a:off x="133166" y="396810"/>
            <a:ext cx="3903700" cy="3363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9A5914-968C-4618-B703-BC18C090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344" y="1113907"/>
            <a:ext cx="3682889" cy="2770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8E2336-03C5-4FDD-8D62-CEE55AAE4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830" y="4028063"/>
            <a:ext cx="5885688" cy="20589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4AABCB-6DB8-45C9-9699-2D5AF49F4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20" y="3769576"/>
            <a:ext cx="2806388" cy="28665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FE8297-FEFF-4F18-826A-3D66771C0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3510" y="3883944"/>
            <a:ext cx="3133584" cy="23471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DBAC0C-2150-4B76-9E41-5CADF3CA45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1908"/>
          <a:stretch/>
        </p:blipFill>
        <p:spPr>
          <a:xfrm>
            <a:off x="4195598" y="1113907"/>
            <a:ext cx="3903700" cy="27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74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11240" cy="4351338"/>
          </a:xfrm>
        </p:spPr>
        <p:txBody>
          <a:bodyPr>
            <a:normAutofit/>
          </a:bodyPr>
          <a:lstStyle/>
          <a:p>
            <a:pPr marL="571500" indent="-571500">
              <a:buAutoNum type="romanLcParenBoth"/>
            </a:pPr>
            <a:r>
              <a:rPr lang="en-US" b="1" dirty="0"/>
              <a:t>Risk Knowledge and Communication Strategies</a:t>
            </a:r>
          </a:p>
          <a:p>
            <a:pPr marL="0" indent="0">
              <a:buNone/>
            </a:pPr>
            <a:r>
              <a:rPr lang="en-US" b="1" dirty="0"/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 public tsunami awareness and information campaign was carried out before the Last Mile project, with public meetings, brochures, media articles, TV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programmes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, school talks,  etc. mostly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centred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on Marsaxlokk village.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620708"/>
              </p:ext>
            </p:extLst>
          </p:nvPr>
        </p:nvGraphicFramePr>
        <p:xfrm>
          <a:off x="6949440" y="1690688"/>
          <a:ext cx="5161724" cy="4364040"/>
        </p:xfrm>
        <a:graphic>
          <a:graphicData uri="http://schemas.openxmlformats.org/drawingml/2006/table">
            <a:tbl>
              <a:tblPr firstRow="1" firstCol="1" bandRow="1"/>
              <a:tblGrid>
                <a:gridCol w="260913">
                  <a:extLst>
                    <a:ext uri="{9D8B030D-6E8A-4147-A177-3AD203B41FA5}">
                      <a16:colId xmlns:a16="http://schemas.microsoft.com/office/drawing/2014/main" val="950795303"/>
                    </a:ext>
                  </a:extLst>
                </a:gridCol>
                <a:gridCol w="1622751">
                  <a:extLst>
                    <a:ext uri="{9D8B030D-6E8A-4147-A177-3AD203B41FA5}">
                      <a16:colId xmlns:a16="http://schemas.microsoft.com/office/drawing/2014/main" val="213456863"/>
                    </a:ext>
                  </a:extLst>
                </a:gridCol>
                <a:gridCol w="1810512">
                  <a:extLst>
                    <a:ext uri="{9D8B030D-6E8A-4147-A177-3AD203B41FA5}">
                      <a16:colId xmlns:a16="http://schemas.microsoft.com/office/drawing/2014/main" val="1288258807"/>
                    </a:ext>
                  </a:extLst>
                </a:gridCol>
                <a:gridCol w="1467548">
                  <a:extLst>
                    <a:ext uri="{9D8B030D-6E8A-4147-A177-3AD203B41FA5}">
                      <a16:colId xmlns:a16="http://schemas.microsoft.com/office/drawing/2014/main" val="716496807"/>
                    </a:ext>
                  </a:extLst>
                </a:gridCol>
              </a:tblGrid>
              <a:tr h="1482152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69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PROVIDE AN IDEA OF EXISTING KNOWLEDGE ETC, ON SEA LEVEL COASTAL HAZARD RISK PERCEPTIONS AND COMMUNICATION STRATEGIES WITHIN THE LOCAL COMMUNITY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[none/lacking/some ]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NEEDS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040871"/>
                  </a:ext>
                </a:extLst>
              </a:tr>
              <a:tr h="9065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9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69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Tsunami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69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some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the awareness gained during LM project needs to be kept up, especially with schoolchildren.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947142"/>
                  </a:ext>
                </a:extLst>
              </a:tr>
              <a:tr h="9065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69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Storm Surge/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meteotsunami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69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some (quite frequent occurrence )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think about using tsunami alert devices to pass on information about these phenomena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679595"/>
                  </a:ext>
                </a:extLst>
              </a:tr>
              <a:tr h="9065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69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Sea Level Rise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698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probably lacking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more discussion with sea-front restaurant owners and hospitality. 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283741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6C86FB7C-D26A-4DE1-A035-BFBFF6ADD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solidFill>
                  <a:srgbClr val="00B0F0"/>
                </a:solidFill>
              </a:rPr>
              <a:t>COMMUNITY COASTAL SEA LEVEL HAZARD EARLY WARNING AND MITIGATION SYSTEM CONTEXT/ STATUS</a:t>
            </a:r>
          </a:p>
        </p:txBody>
      </p:sp>
    </p:spTree>
    <p:extLst>
      <p:ext uri="{BB962C8B-B14F-4D97-AF65-F5344CB8AC3E}">
        <p14:creationId xmlns:p14="http://schemas.microsoft.com/office/powerpoint/2010/main" val="2559985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368D46-217B-4207-AFB6-CAB1D198C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48" y="2230709"/>
            <a:ext cx="5530114" cy="40214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5C3499-89E5-4E9E-99BB-7A2EF79BB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30709"/>
            <a:ext cx="5462725" cy="396233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631B3C0-C309-4DC2-B972-C9DF24FA5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</a:rPr>
              <a:t>Information Brochures prepared by CPD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650741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631B3C0-C309-4DC2-B972-C9DF24FA5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</a:rPr>
              <a:t>Information Brochures prepared by CPD</a:t>
            </a:r>
            <a:endParaRPr lang="fr-FR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B9B89-1931-426B-AAD8-E5B5C0E4E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34" y="2230709"/>
            <a:ext cx="5598351" cy="39623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84E731-5828-4760-A312-44EB61E3C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807" y="2230708"/>
            <a:ext cx="5454115" cy="396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18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6E8AC6-CB4A-4B83-B3AA-9D94D9476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5558" y="311289"/>
            <a:ext cx="5276446" cy="296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A1361C-F4CA-4151-98B1-B45CE9ED6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558" y="3333126"/>
            <a:ext cx="6266441" cy="3524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186C46-29C9-4B3C-928D-3C4993930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23" y="3333126"/>
            <a:ext cx="4486767" cy="33650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F6745D-7145-430B-B5F3-89D0FD080D5A}"/>
              </a:ext>
            </a:extLst>
          </p:cNvPr>
          <p:cNvSpPr txBox="1"/>
          <p:nvPr/>
        </p:nvSpPr>
        <p:spPr>
          <a:xfrm>
            <a:off x="656948" y="470517"/>
            <a:ext cx="4500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B0F0"/>
                </a:solidFill>
              </a:rPr>
              <a:t>Informing the Public</a:t>
            </a:r>
          </a:p>
        </p:txBody>
      </p:sp>
    </p:spTree>
    <p:extLst>
      <p:ext uri="{BB962C8B-B14F-4D97-AF65-F5344CB8AC3E}">
        <p14:creationId xmlns:p14="http://schemas.microsoft.com/office/powerpoint/2010/main" val="192532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COMMUNITY COASTAL SEA LEVEL HAZARD EARLY WARNING AND MITIGATION SYSTEM CONTEXT/ STATUS (CON’T)</a:t>
            </a:r>
            <a:endParaRPr lang="fr-F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54624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(ii) Early Warning and Mitigation System Status</a:t>
            </a:r>
            <a:endParaRPr lang="fr-FR" dirty="0"/>
          </a:p>
          <a:p>
            <a:pPr lvl="0"/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UM operates national/regional seismic detection and monitoring system using </a:t>
            </a:r>
            <a:r>
              <a:rPr lang="en-US" i="1" dirty="0" err="1">
                <a:solidFill>
                  <a:schemeClr val="accent1">
                    <a:lumMod val="50000"/>
                  </a:schemeClr>
                </a:solidFill>
              </a:rPr>
              <a:t>SeisComP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lvl="0"/>
            <a:r>
              <a:rPr lang="en-US" i="1" dirty="0" err="1">
                <a:solidFill>
                  <a:schemeClr val="accent1">
                    <a:lumMod val="50000"/>
                  </a:schemeClr>
                </a:solidFill>
              </a:rPr>
              <a:t>SeisComP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 integrated with tsunami monitoring system TOAST, with automated tsunami simulation and operator verification with SL gauges.</a:t>
            </a:r>
          </a:p>
          <a:p>
            <a:pPr lvl="0"/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CPD subscribed to INGV-CAT TSP. UM acts as additional  advisory input regarding message interpretation, using also its own systems (however with no national mandate to do so). </a:t>
            </a:r>
          </a:p>
          <a:p>
            <a:pPr lvl="0"/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CPD responsible for dissemination of appropriate message to stakeholders and  mobilization of emergency response.</a:t>
            </a:r>
          </a:p>
          <a:p>
            <a:pPr lvl="0"/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There is currently one JRC IDSL and one RADAC sea level station installed in the bay of Marsaxlokk. Another two IDSL’s are installed in Grand </a:t>
            </a:r>
            <a:r>
              <a:rPr lang="en-US" i="1" dirty="0" err="1">
                <a:solidFill>
                  <a:schemeClr val="accent1">
                    <a:lumMod val="50000"/>
                  </a:schemeClr>
                </a:solidFill>
              </a:rPr>
              <a:t>Harbour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 and in the north of Malta. The devices are generally continuously operating and transmitting. 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327877"/>
              </p:ext>
            </p:extLst>
          </p:nvPr>
        </p:nvGraphicFramePr>
        <p:xfrm>
          <a:off x="7132321" y="1825625"/>
          <a:ext cx="4801578" cy="4351340"/>
        </p:xfrm>
        <a:graphic>
          <a:graphicData uri="http://schemas.openxmlformats.org/drawingml/2006/table">
            <a:tbl>
              <a:tblPr firstRow="1" firstCol="1" bandRow="1"/>
              <a:tblGrid>
                <a:gridCol w="195888">
                  <a:extLst>
                    <a:ext uri="{9D8B030D-6E8A-4147-A177-3AD203B41FA5}">
                      <a16:colId xmlns:a16="http://schemas.microsoft.com/office/drawing/2014/main" val="756393400"/>
                    </a:ext>
                  </a:extLst>
                </a:gridCol>
                <a:gridCol w="2193028">
                  <a:extLst>
                    <a:ext uri="{9D8B030D-6E8A-4147-A177-3AD203B41FA5}">
                      <a16:colId xmlns:a16="http://schemas.microsoft.com/office/drawing/2014/main" val="1194416394"/>
                    </a:ext>
                  </a:extLst>
                </a:gridCol>
                <a:gridCol w="1461580">
                  <a:extLst>
                    <a:ext uri="{9D8B030D-6E8A-4147-A177-3AD203B41FA5}">
                      <a16:colId xmlns:a16="http://schemas.microsoft.com/office/drawing/2014/main" val="3126718241"/>
                    </a:ext>
                  </a:extLst>
                </a:gridCol>
                <a:gridCol w="951082">
                  <a:extLst>
                    <a:ext uri="{9D8B030D-6E8A-4147-A177-3AD203B41FA5}">
                      <a16:colId xmlns:a16="http://schemas.microsoft.com/office/drawing/2014/main" val="4204575974"/>
                    </a:ext>
                  </a:extLst>
                </a:gridCol>
              </a:tblGrid>
              <a:tr h="1403289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" marR="6616" marT="6616" marB="66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PROVIDE AN IDEA OF EXISTING CAPACITY/CAPABILITY  WITHIN THE LOCAL COMMUNITY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[Non-existence/ lacking/ available]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22" marR="9022" marT="902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NEEDS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22" marR="9022" marT="902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635216"/>
                  </a:ext>
                </a:extLst>
              </a:tr>
              <a:tr h="38796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9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" marR="6616" marT="6616" marB="66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fr-FR" sz="17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Detection 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" marR="6616" marT="6616" marB="66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available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22" marR="9022" marT="902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9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22" marR="9022" marT="902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285150"/>
                  </a:ext>
                </a:extLst>
              </a:tr>
              <a:tr h="655149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" marR="6616" marT="6616" marB="66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Monitoring </a:t>
                      </a:r>
                      <a:endParaRPr lang="fr-F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(e.g. IDSL)</a:t>
                      </a:r>
                      <a:endParaRPr lang="fr-F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" marR="6616" marT="6616" marB="66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available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22" marR="9022" marT="902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22" marR="9022" marT="902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642248"/>
                  </a:ext>
                </a:extLst>
              </a:tr>
              <a:tr h="38796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" marR="6616" marT="6616" marB="66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Warning /  Forecast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" marR="6616" marT="6616" marB="66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available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22" marR="9022" marT="902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22" marR="9022" marT="902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811912"/>
                  </a:ext>
                </a:extLst>
              </a:tr>
              <a:tr h="758486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" marR="6616" marT="6616" marB="66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67310" indent="-67310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fr-FR" sz="17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Communication &amp;    Dessimination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" marR="6616" marT="6616" marB="66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lacking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22" marR="9022" marT="902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22" marR="9022" marT="902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960950"/>
                  </a:ext>
                </a:extLst>
              </a:tr>
              <a:tr h="758486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" marR="6616" marT="6616" marB="66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fr-FR" sz="17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Preparedness and Response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" marR="6616" marT="6616" marB="66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available (CPD)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22" marR="9022" marT="902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22" marR="9022" marT="902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81877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B48B230-5F1E-4F92-9974-4D838C0DE409}"/>
              </a:ext>
            </a:extLst>
          </p:cNvPr>
          <p:cNvSpPr txBox="1"/>
          <p:nvPr/>
        </p:nvSpPr>
        <p:spPr>
          <a:xfrm rot="16200000">
            <a:off x="9825797" y="3680656"/>
            <a:ext cx="357239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Human Resources and overarching national policy  lacking. Difficult to maintain systems over long term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2184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E6D86-43B3-4812-A214-24996DA0C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703" y="1"/>
            <a:ext cx="10515600" cy="754602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Tsunami monitoring and simulation facilities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F29465-6655-4776-8836-AC2AF05E7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538" y="3855127"/>
            <a:ext cx="6643868" cy="2887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B747E2-8D9A-4332-BDDB-B0A0B7F4A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656" y="5454162"/>
            <a:ext cx="5150471" cy="1259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28C7D1-BDB5-46C0-82C2-E531CFE3F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90" y="672991"/>
            <a:ext cx="8958805" cy="302099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B9687C-B3CD-4582-90A5-492EC21E8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847508" y="2845740"/>
            <a:ext cx="4344492" cy="266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29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</TotalTime>
  <Words>1253</Words>
  <Application>Microsoft Office PowerPoint</Application>
  <PresentationFormat>Widescreen</PresentationFormat>
  <Paragraphs>211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72 Light</vt:lpstr>
      <vt:lpstr>Arial</vt:lpstr>
      <vt:lpstr>Calibri</vt:lpstr>
      <vt:lpstr>Calibri Light</vt:lpstr>
      <vt:lpstr>Times New Roman</vt:lpstr>
      <vt:lpstr>Office Theme</vt:lpstr>
      <vt:lpstr>Project Kick-Off Workshop  IOC EU ECHO NEAMTWS 17 &amp; 20 December 2021 </vt:lpstr>
      <vt:lpstr>INTRODUCTION / BACKGROUND INFORMATION </vt:lpstr>
      <vt:lpstr>           Marsaxlokk Village</vt:lpstr>
      <vt:lpstr>COMMUNITY COASTAL SEA LEVEL HAZARD EARLY WARNING AND MITIGATION SYSTEM CONTEXT/ STATUS</vt:lpstr>
      <vt:lpstr>Information Brochures prepared by CPD</vt:lpstr>
      <vt:lpstr>Information Brochures prepared by CPD</vt:lpstr>
      <vt:lpstr>PowerPoint Presentation</vt:lpstr>
      <vt:lpstr>COMMUNITY COASTAL SEA LEVEL HAZARD EARLY WARNING AND MITIGATION SYSTEM CONTEXT/ STATUS (CON’T)</vt:lpstr>
      <vt:lpstr>Tsunami monitoring and simulation facilities</vt:lpstr>
      <vt:lpstr>COMMUNITY COASTAL SEA LEVEL HAZARD EARLY WARNING AND MITIGATION SYSTEM CONTEXT/ STATUS (CON’T)</vt:lpstr>
      <vt:lpstr>Tsunami Emergency Protocol for Marsaxlokk</vt:lpstr>
      <vt:lpstr>Evacuation plans for Marsaxlokk prepared by CPD</vt:lpstr>
      <vt:lpstr>MATCHING NEEDS   </vt:lpstr>
      <vt:lpstr>PowerPoint Presentation</vt:lpstr>
      <vt:lpstr>JRC alert and montoring devices installed in Marsaxlokk</vt:lpstr>
      <vt:lpstr>                       Thank You</vt:lpstr>
    </vt:vector>
  </TitlesOfParts>
  <Company>UNESCO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Kick-Off Workshop IOC EU ECHO NEAMTWS</dc:title>
  <dc:creator>Chang Seng, Denis</dc:creator>
  <cp:lastModifiedBy>Chang Seng, Denis</cp:lastModifiedBy>
  <cp:revision>45</cp:revision>
  <dcterms:created xsi:type="dcterms:W3CDTF">2021-12-07T12:57:39Z</dcterms:created>
  <dcterms:modified xsi:type="dcterms:W3CDTF">2021-12-16T18:41:57Z</dcterms:modified>
</cp:coreProperties>
</file>