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0" r:id="rId3"/>
    <p:sldId id="264" r:id="rId4"/>
    <p:sldId id="323" r:id="rId5"/>
    <p:sldId id="257" r:id="rId6"/>
    <p:sldId id="360" r:id="rId7"/>
    <p:sldId id="361" r:id="rId8"/>
    <p:sldId id="258" r:id="rId9"/>
    <p:sldId id="262" r:id="rId10"/>
    <p:sldId id="263" r:id="rId11"/>
    <p:sldId id="265" r:id="rId12"/>
    <p:sldId id="266" r:id="rId13"/>
    <p:sldId id="259" r:id="rId14"/>
    <p:sldId id="261" r:id="rId15"/>
    <p:sldId id="362"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5928" autoAdjust="0"/>
  </p:normalViewPr>
  <p:slideViewPr>
    <p:cSldViewPr snapToGrid="0">
      <p:cViewPr varScale="1">
        <p:scale>
          <a:sx n="70" d="100"/>
          <a:sy n="70" d="100"/>
        </p:scale>
        <p:origin x="46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805BD0-711F-4714-833C-3090808780E6}" type="datetimeFigureOut">
              <a:rPr lang="en-US" smtClean="0"/>
              <a:t>12/16/2021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1FA05C-B4BC-4361-9A64-F5F33F63FCB7}" type="slidenum">
              <a:rPr lang="en-US" smtClean="0"/>
              <a:t>‹#›</a:t>
            </a:fld>
            <a:endParaRPr lang="en-US"/>
          </a:p>
        </p:txBody>
      </p:sp>
    </p:spTree>
    <p:extLst>
      <p:ext uri="{BB962C8B-B14F-4D97-AF65-F5344CB8AC3E}">
        <p14:creationId xmlns:p14="http://schemas.microsoft.com/office/powerpoint/2010/main" val="356615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AB278247-F1B7-4A0D-8AA5-F07A6F130AFD}" type="slidenum">
              <a:rPr lang="el-GR" smtClean="0"/>
              <a:pPr/>
              <a:t>4</a:t>
            </a:fld>
            <a:endParaRPr lang="el-GR"/>
          </a:p>
        </p:txBody>
      </p:sp>
    </p:spTree>
    <p:extLst>
      <p:ext uri="{BB962C8B-B14F-4D97-AF65-F5344CB8AC3E}">
        <p14:creationId xmlns:p14="http://schemas.microsoft.com/office/powerpoint/2010/main" val="1076878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 are 3 tsunami sources that affect Cyprus …</a:t>
            </a:r>
          </a:p>
          <a:p>
            <a:r>
              <a:rPr lang="en-US" b="1" dirty="0"/>
              <a:t>A statistical analysis of historic data shows that in the Cyprus-Levantine</a:t>
            </a:r>
            <a:r>
              <a:rPr lang="en-US" b="1" baseline="0" dirty="0"/>
              <a:t> area we expect a very strong tsunami every a few hundred </a:t>
            </a:r>
            <a:r>
              <a:rPr lang="en-US" b="1" baseline="0" dirty="0" err="1"/>
              <a:t>ys</a:t>
            </a:r>
            <a:r>
              <a:rPr lang="en-US" b="1" baseline="0" dirty="0"/>
              <a:t>, a strong every 100 </a:t>
            </a:r>
            <a:r>
              <a:rPr lang="en-US" b="1" baseline="0" dirty="0" err="1"/>
              <a:t>ys</a:t>
            </a:r>
            <a:r>
              <a:rPr lang="en-US" b="1" baseline="0" dirty="0"/>
              <a:t> and a moderate tsunami, every few decades.</a:t>
            </a:r>
            <a:r>
              <a:rPr lang="en-US" b="1" u="none" baseline="0" dirty="0"/>
              <a:t> </a:t>
            </a:r>
            <a:r>
              <a:rPr lang="en-US" b="1" u="sng" baseline="0" dirty="0"/>
              <a:t>However</a:t>
            </a:r>
            <a:r>
              <a:rPr lang="en-US" b="1" baseline="0" dirty="0"/>
              <a:t>, historic data </a:t>
            </a:r>
            <a:r>
              <a:rPr lang="en-US" b="1" u="sng" baseline="0" dirty="0"/>
              <a:t>do not </a:t>
            </a:r>
            <a:r>
              <a:rPr lang="en-US" b="1" baseline="0" dirty="0"/>
              <a:t>include all tsunami events of Cyprus.</a:t>
            </a:r>
            <a:endParaRPr lang="en-US" b="1" dirty="0"/>
          </a:p>
        </p:txBody>
      </p:sp>
      <p:sp>
        <p:nvSpPr>
          <p:cNvPr id="4" name="Slide Number Placeholder 3"/>
          <p:cNvSpPr>
            <a:spLocks noGrp="1"/>
          </p:cNvSpPr>
          <p:nvPr>
            <p:ph type="sldNum" sz="quarter" idx="10"/>
          </p:nvPr>
        </p:nvSpPr>
        <p:spPr/>
        <p:txBody>
          <a:bodyPr/>
          <a:lstStyle/>
          <a:p>
            <a:fld id="{AB278247-F1B7-4A0D-8AA5-F07A6F130AFD}" type="slidenum">
              <a:rPr lang="el-GR" smtClean="0"/>
              <a:pPr/>
              <a:t>6</a:t>
            </a:fld>
            <a:endParaRPr lang="el-GR"/>
          </a:p>
        </p:txBody>
      </p:sp>
    </p:spTree>
    <p:extLst>
      <p:ext uri="{BB962C8B-B14F-4D97-AF65-F5344CB8AC3E}">
        <p14:creationId xmlns:p14="http://schemas.microsoft.com/office/powerpoint/2010/main" val="3878443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For a more complete assessment of the hazard, the tsunami deposits found in Cyprus at the shown locations, must be analyzed and dated.</a:t>
            </a:r>
          </a:p>
        </p:txBody>
      </p:sp>
      <p:sp>
        <p:nvSpPr>
          <p:cNvPr id="4" name="Slide Number Placeholder 3"/>
          <p:cNvSpPr>
            <a:spLocks noGrp="1"/>
          </p:cNvSpPr>
          <p:nvPr>
            <p:ph type="sldNum" sz="quarter" idx="10"/>
          </p:nvPr>
        </p:nvSpPr>
        <p:spPr/>
        <p:txBody>
          <a:bodyPr/>
          <a:lstStyle/>
          <a:p>
            <a:fld id="{AB278247-F1B7-4A0D-8AA5-F07A6F130AFD}" type="slidenum">
              <a:rPr lang="el-GR" smtClean="0"/>
              <a:pPr/>
              <a:t>7</a:t>
            </a:fld>
            <a:endParaRPr lang="el-GR"/>
          </a:p>
        </p:txBody>
      </p:sp>
    </p:spTree>
    <p:extLst>
      <p:ext uri="{BB962C8B-B14F-4D97-AF65-F5344CB8AC3E}">
        <p14:creationId xmlns:p14="http://schemas.microsoft.com/office/powerpoint/2010/main" val="4141298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1FA05C-B4BC-4361-9A64-F5F33F63FCB7}" type="slidenum">
              <a:rPr lang="en-US" smtClean="0"/>
              <a:t>8</a:t>
            </a:fld>
            <a:endParaRPr lang="en-US"/>
          </a:p>
        </p:txBody>
      </p:sp>
    </p:spTree>
    <p:extLst>
      <p:ext uri="{BB962C8B-B14F-4D97-AF65-F5344CB8AC3E}">
        <p14:creationId xmlns:p14="http://schemas.microsoft.com/office/powerpoint/2010/main" val="2586467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803E7-FF5B-4B08-B3B1-847D6287A640}" type="slidenum">
              <a:rPr lang="en-US" smtClean="0"/>
              <a:t>9</a:t>
            </a:fld>
            <a:endParaRPr lang="en-US" dirty="0"/>
          </a:p>
        </p:txBody>
      </p:sp>
    </p:spTree>
    <p:extLst>
      <p:ext uri="{BB962C8B-B14F-4D97-AF65-F5344CB8AC3E}">
        <p14:creationId xmlns:p14="http://schemas.microsoft.com/office/powerpoint/2010/main" val="1973411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082FD334-DCD3-4F1E-AA94-372B077F2DDB}" type="datetimeFigureOut">
              <a:rPr lang="fr-FR" smtClean="0"/>
              <a:t>16/12/2021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5C5AAA-FB28-4BAA-9E89-241B71AA7F78}" type="slidenum">
              <a:rPr lang="fr-FR" smtClean="0"/>
              <a:t>‹#›</a:t>
            </a:fld>
            <a:endParaRPr lang="fr-FR"/>
          </a:p>
        </p:txBody>
      </p:sp>
    </p:spTree>
    <p:extLst>
      <p:ext uri="{BB962C8B-B14F-4D97-AF65-F5344CB8AC3E}">
        <p14:creationId xmlns:p14="http://schemas.microsoft.com/office/powerpoint/2010/main" val="2377780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082FD334-DCD3-4F1E-AA94-372B077F2DDB}" type="datetimeFigureOut">
              <a:rPr lang="fr-FR" smtClean="0"/>
              <a:t>16/12/2021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5C5AAA-FB28-4BAA-9E89-241B71AA7F78}" type="slidenum">
              <a:rPr lang="fr-FR" smtClean="0"/>
              <a:t>‹#›</a:t>
            </a:fld>
            <a:endParaRPr lang="fr-FR"/>
          </a:p>
        </p:txBody>
      </p:sp>
    </p:spTree>
    <p:extLst>
      <p:ext uri="{BB962C8B-B14F-4D97-AF65-F5344CB8AC3E}">
        <p14:creationId xmlns:p14="http://schemas.microsoft.com/office/powerpoint/2010/main" val="92063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082FD334-DCD3-4F1E-AA94-372B077F2DDB}" type="datetimeFigureOut">
              <a:rPr lang="fr-FR" smtClean="0"/>
              <a:t>16/12/2021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5C5AAA-FB28-4BAA-9E89-241B71AA7F78}" type="slidenum">
              <a:rPr lang="fr-FR" smtClean="0"/>
              <a:t>‹#›</a:t>
            </a:fld>
            <a:endParaRPr lang="fr-FR"/>
          </a:p>
        </p:txBody>
      </p:sp>
    </p:spTree>
    <p:extLst>
      <p:ext uri="{BB962C8B-B14F-4D97-AF65-F5344CB8AC3E}">
        <p14:creationId xmlns:p14="http://schemas.microsoft.com/office/powerpoint/2010/main" val="1314955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082FD334-DCD3-4F1E-AA94-372B077F2DDB}" type="datetimeFigureOut">
              <a:rPr lang="fr-FR" smtClean="0"/>
              <a:t>16/12/2021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5C5AAA-FB28-4BAA-9E89-241B71AA7F78}" type="slidenum">
              <a:rPr lang="fr-FR" smtClean="0"/>
              <a:t>‹#›</a:t>
            </a:fld>
            <a:endParaRPr lang="fr-FR"/>
          </a:p>
        </p:txBody>
      </p:sp>
    </p:spTree>
    <p:extLst>
      <p:ext uri="{BB962C8B-B14F-4D97-AF65-F5344CB8AC3E}">
        <p14:creationId xmlns:p14="http://schemas.microsoft.com/office/powerpoint/2010/main" val="2460490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2FD334-DCD3-4F1E-AA94-372B077F2DDB}" type="datetimeFigureOut">
              <a:rPr lang="fr-FR" smtClean="0"/>
              <a:t>16/12/2021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5C5AAA-FB28-4BAA-9E89-241B71AA7F78}" type="slidenum">
              <a:rPr lang="fr-FR" smtClean="0"/>
              <a:t>‹#›</a:t>
            </a:fld>
            <a:endParaRPr lang="fr-FR"/>
          </a:p>
        </p:txBody>
      </p:sp>
    </p:spTree>
    <p:extLst>
      <p:ext uri="{BB962C8B-B14F-4D97-AF65-F5344CB8AC3E}">
        <p14:creationId xmlns:p14="http://schemas.microsoft.com/office/powerpoint/2010/main" val="3872246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082FD334-DCD3-4F1E-AA94-372B077F2DDB}" type="datetimeFigureOut">
              <a:rPr lang="fr-FR" smtClean="0"/>
              <a:t>16/12/2021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5C5AAA-FB28-4BAA-9E89-241B71AA7F78}" type="slidenum">
              <a:rPr lang="fr-FR" smtClean="0"/>
              <a:t>‹#›</a:t>
            </a:fld>
            <a:endParaRPr lang="fr-FR"/>
          </a:p>
        </p:txBody>
      </p:sp>
    </p:spTree>
    <p:extLst>
      <p:ext uri="{BB962C8B-B14F-4D97-AF65-F5344CB8AC3E}">
        <p14:creationId xmlns:p14="http://schemas.microsoft.com/office/powerpoint/2010/main" val="1882492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082FD334-DCD3-4F1E-AA94-372B077F2DDB}" type="datetimeFigureOut">
              <a:rPr lang="fr-FR" smtClean="0"/>
              <a:t>16/12/2021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75C5AAA-FB28-4BAA-9E89-241B71AA7F78}" type="slidenum">
              <a:rPr lang="fr-FR" smtClean="0"/>
              <a:t>‹#›</a:t>
            </a:fld>
            <a:endParaRPr lang="fr-FR"/>
          </a:p>
        </p:txBody>
      </p:sp>
    </p:spTree>
    <p:extLst>
      <p:ext uri="{BB962C8B-B14F-4D97-AF65-F5344CB8AC3E}">
        <p14:creationId xmlns:p14="http://schemas.microsoft.com/office/powerpoint/2010/main" val="3124929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082FD334-DCD3-4F1E-AA94-372B077F2DDB}" type="datetimeFigureOut">
              <a:rPr lang="fr-FR" smtClean="0"/>
              <a:t>16/12/2021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75C5AAA-FB28-4BAA-9E89-241B71AA7F78}" type="slidenum">
              <a:rPr lang="fr-FR" smtClean="0"/>
              <a:t>‹#›</a:t>
            </a:fld>
            <a:endParaRPr lang="fr-FR"/>
          </a:p>
        </p:txBody>
      </p:sp>
    </p:spTree>
    <p:extLst>
      <p:ext uri="{BB962C8B-B14F-4D97-AF65-F5344CB8AC3E}">
        <p14:creationId xmlns:p14="http://schemas.microsoft.com/office/powerpoint/2010/main" val="1929811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2FD334-DCD3-4F1E-AA94-372B077F2DDB}" type="datetimeFigureOut">
              <a:rPr lang="fr-FR" smtClean="0"/>
              <a:t>16/12/2021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75C5AAA-FB28-4BAA-9E89-241B71AA7F78}" type="slidenum">
              <a:rPr lang="fr-FR" smtClean="0"/>
              <a:t>‹#›</a:t>
            </a:fld>
            <a:endParaRPr lang="fr-FR"/>
          </a:p>
        </p:txBody>
      </p:sp>
    </p:spTree>
    <p:extLst>
      <p:ext uri="{BB962C8B-B14F-4D97-AF65-F5344CB8AC3E}">
        <p14:creationId xmlns:p14="http://schemas.microsoft.com/office/powerpoint/2010/main" val="2740191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2FD334-DCD3-4F1E-AA94-372B077F2DDB}" type="datetimeFigureOut">
              <a:rPr lang="fr-FR" smtClean="0"/>
              <a:t>16/12/2021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5C5AAA-FB28-4BAA-9E89-241B71AA7F78}" type="slidenum">
              <a:rPr lang="fr-FR" smtClean="0"/>
              <a:t>‹#›</a:t>
            </a:fld>
            <a:endParaRPr lang="fr-FR"/>
          </a:p>
        </p:txBody>
      </p:sp>
    </p:spTree>
    <p:extLst>
      <p:ext uri="{BB962C8B-B14F-4D97-AF65-F5344CB8AC3E}">
        <p14:creationId xmlns:p14="http://schemas.microsoft.com/office/powerpoint/2010/main" val="4141228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2FD334-DCD3-4F1E-AA94-372B077F2DDB}" type="datetimeFigureOut">
              <a:rPr lang="fr-FR" smtClean="0"/>
              <a:t>16/12/2021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5C5AAA-FB28-4BAA-9E89-241B71AA7F78}" type="slidenum">
              <a:rPr lang="fr-FR" smtClean="0"/>
              <a:t>‹#›</a:t>
            </a:fld>
            <a:endParaRPr lang="fr-FR"/>
          </a:p>
        </p:txBody>
      </p:sp>
    </p:spTree>
    <p:extLst>
      <p:ext uri="{BB962C8B-B14F-4D97-AF65-F5344CB8AC3E}">
        <p14:creationId xmlns:p14="http://schemas.microsoft.com/office/powerpoint/2010/main" val="1887587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2FD334-DCD3-4F1E-AA94-372B077F2DDB}" type="datetimeFigureOut">
              <a:rPr lang="fr-FR" smtClean="0"/>
              <a:t>16/12/2021</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5C5AAA-FB28-4BAA-9E89-241B71AA7F78}" type="slidenum">
              <a:rPr lang="fr-FR" smtClean="0"/>
              <a:t>‹#›</a:t>
            </a:fld>
            <a:endParaRPr lang="fr-FR"/>
          </a:p>
        </p:txBody>
      </p:sp>
    </p:spTree>
    <p:extLst>
      <p:ext uri="{BB962C8B-B14F-4D97-AF65-F5344CB8AC3E}">
        <p14:creationId xmlns:p14="http://schemas.microsoft.com/office/powerpoint/2010/main" val="1058425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12.png"/><Relationship Id="rId7"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webcritech.jrc.ec.europa.eu/TAD_server/Device/130" TargetMode="Externa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2.emf"/><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webcritech.jrc.ec.europa.eu/TAD_server/Home?group=IDS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6433" y="1475423"/>
            <a:ext cx="8209935" cy="1856105"/>
          </a:xfrm>
        </p:spPr>
        <p:txBody>
          <a:bodyPr>
            <a:normAutofit/>
          </a:bodyPr>
          <a:lstStyle/>
          <a:p>
            <a:r>
              <a:rPr lang="en-US" b="1" dirty="0">
                <a:solidFill>
                  <a:srgbClr val="0070C0"/>
                </a:solidFill>
              </a:rPr>
              <a:t>Project Kick-Off Workshop </a:t>
            </a:r>
            <a:br>
              <a:rPr lang="en-US" b="1" dirty="0">
                <a:solidFill>
                  <a:srgbClr val="0070C0"/>
                </a:solidFill>
              </a:rPr>
            </a:br>
            <a:r>
              <a:rPr lang="en-US" sz="4400" dirty="0">
                <a:solidFill>
                  <a:srgbClr val="0070C0"/>
                </a:solidFill>
              </a:rPr>
              <a:t>IOC EU ECHO NEAMTWS</a:t>
            </a:r>
            <a:r>
              <a:rPr lang="en-US" dirty="0">
                <a:solidFill>
                  <a:srgbClr val="0070C0"/>
                </a:solidFill>
              </a:rPr>
              <a:t/>
            </a:r>
            <a:br>
              <a:rPr lang="en-US" dirty="0">
                <a:solidFill>
                  <a:srgbClr val="0070C0"/>
                </a:solidFill>
              </a:rPr>
            </a:br>
            <a:r>
              <a:rPr lang="en-US" sz="2000" dirty="0">
                <a:solidFill>
                  <a:schemeClr val="bg1">
                    <a:lumMod val="50000"/>
                  </a:schemeClr>
                </a:solidFill>
              </a:rPr>
              <a:t>17 &amp; 20 December 2021 </a:t>
            </a:r>
            <a:endParaRPr lang="fr-FR" sz="2000" dirty="0">
              <a:solidFill>
                <a:schemeClr val="bg1">
                  <a:lumMod val="50000"/>
                </a:schemeClr>
              </a:solidFill>
            </a:endParaRPr>
          </a:p>
        </p:txBody>
      </p:sp>
      <p:sp>
        <p:nvSpPr>
          <p:cNvPr id="3" name="Subtitle 2"/>
          <p:cNvSpPr>
            <a:spLocks noGrp="1"/>
          </p:cNvSpPr>
          <p:nvPr>
            <p:ph type="subTitle" idx="1"/>
          </p:nvPr>
        </p:nvSpPr>
        <p:spPr>
          <a:xfrm>
            <a:off x="1376039" y="3331528"/>
            <a:ext cx="9291961" cy="3526472"/>
          </a:xfrm>
        </p:spPr>
        <p:txBody>
          <a:bodyPr>
            <a:normAutofit fontScale="25000" lnSpcReduction="20000"/>
          </a:bodyPr>
          <a:lstStyle/>
          <a:p>
            <a:r>
              <a:rPr lang="en-US" sz="8000" dirty="0">
                <a:solidFill>
                  <a:srgbClr val="00B0F0"/>
                </a:solidFill>
                <a:latin typeface="72 Light" panose="020B0303030000000003" pitchFamily="34" charset="0"/>
                <a:cs typeface="72 Light" panose="020B0303030000000003" pitchFamily="34" charset="0"/>
              </a:rPr>
              <a:t>Strengthening the Resilience of Coastal Communities in the North East Atlantic, Mediterranean Region to the Impact of Tsunamis and Other Sea Level-Related Coastal Hazards Project</a:t>
            </a:r>
          </a:p>
          <a:p>
            <a:endParaRPr lang="en-US" sz="6200" dirty="0"/>
          </a:p>
          <a:p>
            <a:r>
              <a:rPr lang="en-US" sz="12800" b="1" dirty="0"/>
              <a:t>CYPRUS</a:t>
            </a:r>
          </a:p>
          <a:p>
            <a:endParaRPr lang="en-US" sz="6200" b="1" dirty="0">
              <a:solidFill>
                <a:schemeClr val="tx1">
                  <a:lumMod val="50000"/>
                  <a:lumOff val="50000"/>
                </a:schemeClr>
              </a:solidFill>
            </a:endParaRPr>
          </a:p>
          <a:p>
            <a:r>
              <a:rPr lang="en-US" sz="7200" b="1" dirty="0"/>
              <a:t>Dr Sylvana Pilidou</a:t>
            </a:r>
          </a:p>
          <a:p>
            <a:r>
              <a:rPr lang="en-US" sz="7200" b="1" dirty="0"/>
              <a:t>Senior Geological Officer (Seismology)</a:t>
            </a:r>
          </a:p>
          <a:p>
            <a:r>
              <a:rPr lang="en-US" sz="7200" b="1" dirty="0"/>
              <a:t>Cyprus Geological Survey Department (Tsunami National Contact) </a:t>
            </a:r>
          </a:p>
          <a:p>
            <a:endParaRPr lang="en-US" sz="7200" b="1" dirty="0"/>
          </a:p>
          <a:p>
            <a:r>
              <a:rPr lang="en-US" sz="7200" b="1" i="1" dirty="0"/>
              <a:t>Representing the NEAMTWS Cyprus National Committee</a:t>
            </a:r>
          </a:p>
          <a:p>
            <a:endParaRPr lang="en-US" sz="7200" b="1" dirty="0"/>
          </a:p>
          <a:p>
            <a:endParaRPr lang="en-US" b="1" dirty="0"/>
          </a:p>
          <a:p>
            <a:endParaRPr lang="en-US" b="1" dirty="0"/>
          </a:p>
          <a:p>
            <a:endParaRPr lang="en-US" b="1" dirty="0"/>
          </a:p>
          <a:p>
            <a:endParaRPr lang="fr-FR" dirty="0"/>
          </a:p>
        </p:txBody>
      </p:sp>
      <p:pic>
        <p:nvPicPr>
          <p:cNvPr id="4" name="Picture 3" descr="C:\Users\d_chang-seng\Documents\IOC 2015-2020\Logos\combined_unesco_ioc_blue_en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399" y="130810"/>
            <a:ext cx="1536700" cy="1442085"/>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680099" y="0"/>
            <a:ext cx="1739900" cy="1572895"/>
          </a:xfrm>
          <a:prstGeom prst="rect">
            <a:avLst/>
          </a:prstGeom>
          <a:noFill/>
          <a:ln>
            <a:noFill/>
          </a:ln>
        </p:spPr>
      </p:pic>
      <p:pic>
        <p:nvPicPr>
          <p:cNvPr id="6" name="Picture 22">
            <a:extLst>
              <a:ext uri="{FF2B5EF4-FFF2-40B4-BE49-F238E27FC236}">
                <a16:creationId xmlns:a16="http://schemas.microsoft.com/office/drawing/2014/main" id="{C4A52C33-B07A-4D14-9E21-4E352BA4F0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668000" y="149773"/>
            <a:ext cx="1275878" cy="1273347"/>
          </a:xfrm>
          <a:prstGeom prst="rect">
            <a:avLst/>
          </a:prstGeom>
          <a:noFill/>
        </p:spPr>
      </p:pic>
    </p:spTree>
    <p:extLst>
      <p:ext uri="{BB962C8B-B14F-4D97-AF65-F5344CB8AC3E}">
        <p14:creationId xmlns:p14="http://schemas.microsoft.com/office/powerpoint/2010/main" val="3205903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6304" y="1690687"/>
            <a:ext cx="8745795" cy="872688"/>
          </a:xfrm>
        </p:spPr>
        <p:txBody>
          <a:bodyPr>
            <a:normAutofit fontScale="77500" lnSpcReduction="20000"/>
          </a:bodyPr>
          <a:lstStyle/>
          <a:p>
            <a:pPr marL="0" indent="0">
              <a:buNone/>
            </a:pPr>
            <a:r>
              <a:rPr lang="en-US" sz="2600" b="1" dirty="0">
                <a:solidFill>
                  <a:schemeClr val="tx1">
                    <a:lumMod val="50000"/>
                    <a:lumOff val="50000"/>
                  </a:schemeClr>
                </a:solidFill>
              </a:rPr>
              <a:t>(ii) Early Warning and Mitigation System Status</a:t>
            </a:r>
            <a:endParaRPr lang="fr-FR" sz="2600" dirty="0">
              <a:solidFill>
                <a:schemeClr val="tx1">
                  <a:lumMod val="50000"/>
                  <a:lumOff val="50000"/>
                </a:schemeClr>
              </a:solidFill>
            </a:endParaRPr>
          </a:p>
          <a:p>
            <a:pPr marL="0" lvl="0" indent="0">
              <a:buNone/>
            </a:pPr>
            <a:r>
              <a:rPr lang="en-US" sz="2600" dirty="0"/>
              <a:t>The University of Cyprus owns and operates an IDSL station in </a:t>
            </a:r>
            <a:r>
              <a:rPr lang="en-US" sz="2600" dirty="0" err="1"/>
              <a:t>Zygi</a:t>
            </a:r>
            <a:r>
              <a:rPr lang="en-US" sz="2600" dirty="0"/>
              <a:t> (south coast), which is functioning without any major issues.</a:t>
            </a:r>
          </a:p>
        </p:txBody>
      </p:sp>
      <p:pic>
        <p:nvPicPr>
          <p:cNvPr id="4" name="Picture 3">
            <a:extLst>
              <a:ext uri="{FF2B5EF4-FFF2-40B4-BE49-F238E27FC236}">
                <a16:creationId xmlns:a16="http://schemas.microsoft.com/office/drawing/2014/main" id="{A1DA96B2-A0C7-4CF9-B9EC-5E2173577D10}"/>
              </a:ext>
            </a:extLst>
          </p:cNvPr>
          <p:cNvPicPr>
            <a:picLocks noChangeAspect="1"/>
          </p:cNvPicPr>
          <p:nvPr/>
        </p:nvPicPr>
        <p:blipFill>
          <a:blip r:embed="rId2"/>
          <a:stretch>
            <a:fillRect/>
          </a:stretch>
        </p:blipFill>
        <p:spPr>
          <a:xfrm>
            <a:off x="3136304" y="2574526"/>
            <a:ext cx="7637534" cy="2551779"/>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E7C4EFEF-8C9B-4637-8BAD-6196FE2ABCD8}"/>
              </a:ext>
            </a:extLst>
          </p:cNvPr>
          <p:cNvPicPr>
            <a:picLocks noChangeAspect="1"/>
          </p:cNvPicPr>
          <p:nvPr/>
        </p:nvPicPr>
        <p:blipFill>
          <a:blip r:embed="rId3"/>
          <a:stretch>
            <a:fillRect/>
          </a:stretch>
        </p:blipFill>
        <p:spPr>
          <a:xfrm>
            <a:off x="7656550" y="4294626"/>
            <a:ext cx="4225550" cy="23081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FB00BC78-A0C8-43D6-95B4-24456BE373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966" y="1701837"/>
            <a:ext cx="2256059" cy="4010771"/>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930D930E-15CE-4F57-ADFF-219DC5DEE3BF}"/>
              </a:ext>
            </a:extLst>
          </p:cNvPr>
          <p:cNvSpPr/>
          <p:nvPr/>
        </p:nvSpPr>
        <p:spPr>
          <a:xfrm>
            <a:off x="512354" y="5956430"/>
            <a:ext cx="6847516" cy="646331"/>
          </a:xfrm>
          <a:prstGeom prst="rect">
            <a:avLst/>
          </a:prstGeom>
        </p:spPr>
        <p:txBody>
          <a:bodyPr wrap="none">
            <a:spAutoFit/>
          </a:bodyPr>
          <a:lstStyle/>
          <a:p>
            <a:pPr>
              <a:defRPr/>
            </a:pPr>
            <a:r>
              <a:rPr lang="en-GB" dirty="0"/>
              <a:t>The station is connected to the Early Tsunami Warning System via JRC</a:t>
            </a:r>
            <a:r>
              <a:rPr lang="en-GB" dirty="0">
                <a:solidFill>
                  <a:srgbClr val="FF0000"/>
                </a:solidFill>
              </a:rPr>
              <a:t>.</a:t>
            </a:r>
            <a:endParaRPr kumimoji="0" lang="en-US" sz="1800" b="1" i="0" strike="noStrike" kern="1200" cap="none" spc="0" normalizeH="0" baseline="0" noProof="0" dirty="0">
              <a:ln>
                <a:noFill/>
              </a:ln>
              <a:solidFill>
                <a:prstClr val="black"/>
              </a:solidFill>
              <a:effectLst/>
              <a:uLnTx/>
              <a:uFillTx/>
              <a:latin typeface="Calibri" panose="020F0502020204030204"/>
              <a:ea typeface="+mn-ea"/>
              <a:cs typeface="+mn-cs"/>
              <a:hlinkClick r:id="rId5"/>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https://webcritech.jrc.ec.europa.eu/TAD_server/Device/130</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839A1124-5437-4504-A510-D43B23B9B45E}"/>
              </a:ext>
            </a:extLst>
          </p:cNvPr>
          <p:cNvSpPr txBox="1">
            <a:spLocks/>
          </p:cNvSpPr>
          <p:nvPr/>
        </p:nvSpPr>
        <p:spPr>
          <a:xfrm>
            <a:off x="3442679" y="122615"/>
            <a:ext cx="6337917" cy="118431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70C0"/>
                </a:solidFill>
              </a:rPr>
              <a:t>COMMUNITY COASTAL SEA LEVEL HAZARD EARLY WARNING AND MITIGATION SYSTEM CONTEXT/ STATUS (CON’T)</a:t>
            </a:r>
            <a:r>
              <a:rPr lang="fr-FR" sz="3600" dirty="0"/>
              <a:t/>
            </a:r>
            <a:br>
              <a:rPr lang="fr-FR" sz="3600" dirty="0"/>
            </a:br>
            <a:endParaRPr lang="fr-FR" sz="3600" dirty="0"/>
          </a:p>
        </p:txBody>
      </p:sp>
      <p:pic>
        <p:nvPicPr>
          <p:cNvPr id="11" name="Picture 22">
            <a:extLst>
              <a:ext uri="{FF2B5EF4-FFF2-40B4-BE49-F238E27FC236}">
                <a16:creationId xmlns:a16="http://schemas.microsoft.com/office/drawing/2014/main" id="{7AA849BD-6B56-4EFA-8ECA-7A17F5C42A0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848602" y="149774"/>
            <a:ext cx="1095275" cy="1093102"/>
          </a:xfrm>
          <a:prstGeom prst="rect">
            <a:avLst/>
          </a:prstGeom>
          <a:noFill/>
        </p:spPr>
      </p:pic>
      <p:pic>
        <p:nvPicPr>
          <p:cNvPr id="12" name="Picture 11" descr="C:\Users\d_chang-seng\Documents\IOC 2015-2020\Logos\combined_unesco_ioc_blue_eng.png">
            <a:extLst>
              <a:ext uri="{FF2B5EF4-FFF2-40B4-BE49-F238E27FC236}">
                <a16:creationId xmlns:a16="http://schemas.microsoft.com/office/drawing/2014/main" id="{A852963C-D6CD-4936-8D5B-8F4FA372AE9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8123" y="130810"/>
            <a:ext cx="1339172" cy="1112064"/>
          </a:xfrm>
          <a:prstGeom prst="rect">
            <a:avLst/>
          </a:prstGeom>
          <a:noFill/>
          <a:ln>
            <a:noFill/>
          </a:ln>
        </p:spPr>
      </p:pic>
      <p:pic>
        <p:nvPicPr>
          <p:cNvPr id="13" name="Picture 12">
            <a:extLst>
              <a:ext uri="{FF2B5EF4-FFF2-40B4-BE49-F238E27FC236}">
                <a16:creationId xmlns:a16="http://schemas.microsoft.com/office/drawing/2014/main" id="{CF70C005-7E35-4990-8173-571272A1CB3A}"/>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726995" y="0"/>
            <a:ext cx="1339172" cy="1242874"/>
          </a:xfrm>
          <a:prstGeom prst="rect">
            <a:avLst/>
          </a:prstGeom>
          <a:noFill/>
          <a:ln>
            <a:noFill/>
          </a:ln>
        </p:spPr>
      </p:pic>
    </p:spTree>
    <p:extLst>
      <p:ext uri="{BB962C8B-B14F-4D97-AF65-F5344CB8AC3E}">
        <p14:creationId xmlns:p14="http://schemas.microsoft.com/office/powerpoint/2010/main" val="457850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412" y="1871793"/>
            <a:ext cx="6983543" cy="3291222"/>
          </a:xfrm>
        </p:spPr>
        <p:txBody>
          <a:bodyPr>
            <a:noAutofit/>
          </a:bodyPr>
          <a:lstStyle/>
          <a:p>
            <a:pPr marL="0" indent="0" algn="just">
              <a:lnSpc>
                <a:spcPct val="110000"/>
              </a:lnSpc>
              <a:buNone/>
            </a:pPr>
            <a:r>
              <a:rPr lang="en-US" sz="2400" b="1" dirty="0"/>
              <a:t>(ii) Early Warning and Mitigation System Status:</a:t>
            </a:r>
            <a:endParaRPr lang="fr-FR" sz="2400" b="1" dirty="0"/>
          </a:p>
          <a:p>
            <a:pPr marL="0" indent="0">
              <a:lnSpc>
                <a:spcPct val="110000"/>
              </a:lnSpc>
              <a:buNone/>
            </a:pPr>
            <a:r>
              <a:rPr lang="en-GB" sz="2400" dirty="0"/>
              <a:t>The Department of Lands and Surveys (DLS) has recently  established a national tide-gauge network (PYTHEAS), to support</a:t>
            </a:r>
            <a:r>
              <a:rPr lang="en-US" sz="2400" dirty="0"/>
              <a:t>:</a:t>
            </a:r>
          </a:p>
          <a:p>
            <a:pPr>
              <a:lnSpc>
                <a:spcPct val="110000"/>
              </a:lnSpc>
            </a:pPr>
            <a:r>
              <a:rPr lang="en-GB" sz="2400" dirty="0"/>
              <a:t>the tsunami warning system, and</a:t>
            </a:r>
          </a:p>
          <a:p>
            <a:pPr>
              <a:lnSpc>
                <a:spcPct val="110000"/>
              </a:lnSpc>
            </a:pPr>
            <a:r>
              <a:rPr lang="en-GB" sz="2400" dirty="0"/>
              <a:t>the establishment of a Vertical Reference System to support hydrographic activities. </a:t>
            </a:r>
          </a:p>
        </p:txBody>
      </p:sp>
      <p:pic>
        <p:nvPicPr>
          <p:cNvPr id="9" name="Picture 8"/>
          <p:cNvPicPr>
            <a:picLocks noChangeAspect="1"/>
          </p:cNvPicPr>
          <p:nvPr/>
        </p:nvPicPr>
        <p:blipFill>
          <a:blip r:embed="rId2"/>
          <a:stretch>
            <a:fillRect/>
          </a:stretch>
        </p:blipFill>
        <p:spPr>
          <a:xfrm>
            <a:off x="7474998" y="2105053"/>
            <a:ext cx="4110138" cy="28811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itle 1">
            <a:extLst>
              <a:ext uri="{FF2B5EF4-FFF2-40B4-BE49-F238E27FC236}">
                <a16:creationId xmlns:a16="http://schemas.microsoft.com/office/drawing/2014/main" id="{C488A631-F455-4141-B962-4F7BCC498897}"/>
              </a:ext>
            </a:extLst>
          </p:cNvPr>
          <p:cNvSpPr txBox="1">
            <a:spLocks/>
          </p:cNvSpPr>
          <p:nvPr/>
        </p:nvSpPr>
        <p:spPr>
          <a:xfrm>
            <a:off x="3442679" y="122615"/>
            <a:ext cx="6337917" cy="118431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70C0"/>
                </a:solidFill>
              </a:rPr>
              <a:t>COMMUNITY COASTAL SEA LEVEL HAZARD EARLY WARNING AND MITIGATION SYSTEM CONTEXT/ STATUS (CON’T)</a:t>
            </a:r>
            <a:r>
              <a:rPr lang="fr-FR" sz="3600" dirty="0"/>
              <a:t/>
            </a:r>
            <a:br>
              <a:rPr lang="fr-FR" sz="3600" dirty="0"/>
            </a:br>
            <a:endParaRPr lang="fr-FR" sz="3600" dirty="0"/>
          </a:p>
        </p:txBody>
      </p:sp>
      <p:pic>
        <p:nvPicPr>
          <p:cNvPr id="8" name="Picture 22">
            <a:extLst>
              <a:ext uri="{FF2B5EF4-FFF2-40B4-BE49-F238E27FC236}">
                <a16:creationId xmlns:a16="http://schemas.microsoft.com/office/drawing/2014/main" id="{2D4E88D6-1471-4092-8711-6304E1F81D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48602" y="149774"/>
            <a:ext cx="1095275" cy="1093102"/>
          </a:xfrm>
          <a:prstGeom prst="rect">
            <a:avLst/>
          </a:prstGeom>
          <a:noFill/>
        </p:spPr>
      </p:pic>
      <p:pic>
        <p:nvPicPr>
          <p:cNvPr id="10" name="Picture 9" descr="C:\Users\d_chang-seng\Documents\IOC 2015-2020\Logos\combined_unesco_ioc_blue_eng.png">
            <a:extLst>
              <a:ext uri="{FF2B5EF4-FFF2-40B4-BE49-F238E27FC236}">
                <a16:creationId xmlns:a16="http://schemas.microsoft.com/office/drawing/2014/main" id="{C92391FD-260B-4B3B-BF97-E51B24602A6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123" y="130810"/>
            <a:ext cx="1339172" cy="1112064"/>
          </a:xfrm>
          <a:prstGeom prst="rect">
            <a:avLst/>
          </a:prstGeom>
          <a:noFill/>
          <a:ln>
            <a:noFill/>
          </a:ln>
        </p:spPr>
      </p:pic>
      <p:pic>
        <p:nvPicPr>
          <p:cNvPr id="11" name="Picture 10">
            <a:extLst>
              <a:ext uri="{FF2B5EF4-FFF2-40B4-BE49-F238E27FC236}">
                <a16:creationId xmlns:a16="http://schemas.microsoft.com/office/drawing/2014/main" id="{9DA80B2C-D8AC-454D-A57D-33813EFB110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726995" y="0"/>
            <a:ext cx="1339172" cy="1242874"/>
          </a:xfrm>
          <a:prstGeom prst="rect">
            <a:avLst/>
          </a:prstGeom>
          <a:noFill/>
          <a:ln>
            <a:noFill/>
          </a:ln>
        </p:spPr>
      </p:pic>
      <p:sp>
        <p:nvSpPr>
          <p:cNvPr id="12" name="Content Placeholder 2">
            <a:extLst>
              <a:ext uri="{FF2B5EF4-FFF2-40B4-BE49-F238E27FC236}">
                <a16:creationId xmlns:a16="http://schemas.microsoft.com/office/drawing/2014/main" id="{BE644E48-55AB-41B6-B27C-B99E459D9A88}"/>
              </a:ext>
            </a:extLst>
          </p:cNvPr>
          <p:cNvSpPr txBox="1">
            <a:spLocks/>
          </p:cNvSpPr>
          <p:nvPr/>
        </p:nvSpPr>
        <p:spPr>
          <a:xfrm>
            <a:off x="349412" y="5387343"/>
            <a:ext cx="11594465" cy="10931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2400" dirty="0"/>
              <a:t>The network is fully operational and consists of five stations, four of which are owned by the DLS and one is owned by CUT. The stations are positioned approximately 40 km apart.</a:t>
            </a:r>
            <a:endParaRPr lang="en-US" sz="2400" dirty="0"/>
          </a:p>
        </p:txBody>
      </p:sp>
      <p:pic>
        <p:nvPicPr>
          <p:cNvPr id="13" name="Picture 12">
            <a:extLst>
              <a:ext uri="{FF2B5EF4-FFF2-40B4-BE49-F238E27FC236}">
                <a16:creationId xmlns:a16="http://schemas.microsoft.com/office/drawing/2014/main" id="{A972E29A-5BD0-41EA-9F97-6332507B3754}"/>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312676" y="4542484"/>
            <a:ext cx="2272460" cy="422951"/>
          </a:xfrm>
          <a:prstGeom prst="rect">
            <a:avLst/>
          </a:prstGeom>
        </p:spPr>
      </p:pic>
    </p:spTree>
    <p:extLst>
      <p:ext uri="{BB962C8B-B14F-4D97-AF65-F5344CB8AC3E}">
        <p14:creationId xmlns:p14="http://schemas.microsoft.com/office/powerpoint/2010/main" val="214634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617" y="1736847"/>
            <a:ext cx="7483876" cy="4593648"/>
          </a:xfrm>
        </p:spPr>
        <p:txBody>
          <a:bodyPr>
            <a:normAutofit fontScale="92500" lnSpcReduction="20000"/>
          </a:bodyPr>
          <a:lstStyle/>
          <a:p>
            <a:pPr marL="0" indent="0" algn="just">
              <a:buNone/>
            </a:pPr>
            <a:r>
              <a:rPr lang="en-US" b="1" dirty="0"/>
              <a:t>(ii) Early Warning and Mitigation System Status:</a:t>
            </a:r>
            <a:endParaRPr lang="fr-FR" dirty="0"/>
          </a:p>
          <a:p>
            <a:pPr marL="0" indent="0" algn="just">
              <a:buNone/>
            </a:pPr>
            <a:endParaRPr lang="el-GR" dirty="0"/>
          </a:p>
          <a:p>
            <a:pPr marL="0" indent="0" algn="just">
              <a:buNone/>
            </a:pPr>
            <a:r>
              <a:rPr lang="en-GB" dirty="0"/>
              <a:t>The five stations of PYTHEAS are equipped with:</a:t>
            </a:r>
          </a:p>
          <a:p>
            <a:pPr algn="just">
              <a:buFont typeface="Wingdings" panose="05000000000000000000" pitchFamily="2" charset="2"/>
              <a:buChar char="ü"/>
            </a:pPr>
            <a:r>
              <a:rPr lang="en-GB" dirty="0"/>
              <a:t>GNSS permanent stations</a:t>
            </a:r>
          </a:p>
          <a:p>
            <a:pPr lvl="0" algn="just">
              <a:buFont typeface="Wingdings" panose="05000000000000000000" pitchFamily="2" charset="2"/>
              <a:buChar char="ü"/>
            </a:pPr>
            <a:r>
              <a:rPr lang="en-GB" dirty="0"/>
              <a:t>Sea level sensors</a:t>
            </a:r>
          </a:p>
          <a:p>
            <a:pPr lvl="0" algn="just">
              <a:buFont typeface="Wingdings" panose="05000000000000000000" pitchFamily="2" charset="2"/>
              <a:buChar char="ü"/>
            </a:pPr>
            <a:r>
              <a:rPr lang="en-GB" dirty="0"/>
              <a:t>Sea water temperature sensors</a:t>
            </a:r>
          </a:p>
          <a:p>
            <a:pPr lvl="0">
              <a:buFont typeface="Wingdings" panose="05000000000000000000" pitchFamily="2" charset="2"/>
              <a:buChar char="ü"/>
            </a:pPr>
            <a:r>
              <a:rPr lang="en-GB" dirty="0"/>
              <a:t>Meteorological sensors for wind direction &amp; speed, air temperature, relative humidity, barometric pressure.</a:t>
            </a:r>
          </a:p>
          <a:p>
            <a:pPr marL="0" lvl="0" indent="0" algn="just">
              <a:buNone/>
            </a:pPr>
            <a:r>
              <a:rPr lang="en-GB" u="sng" dirty="0"/>
              <a:t>The PYTHEAS stations </a:t>
            </a:r>
            <a:r>
              <a:rPr lang="en-GB" b="1" u="sng" dirty="0">
                <a:solidFill>
                  <a:srgbClr val="C00000"/>
                </a:solidFill>
              </a:rPr>
              <a:t>HAVE NOT </a:t>
            </a:r>
            <a:r>
              <a:rPr lang="en-GB" u="sng" dirty="0"/>
              <a:t>yet been connected with the Early Tsunami Warning System via JRC. </a:t>
            </a:r>
          </a:p>
          <a:p>
            <a:pPr marL="0" lvl="0" indent="0" algn="just">
              <a:buNone/>
            </a:pPr>
            <a:r>
              <a:rPr lang="en-GB" dirty="0"/>
              <a:t>We hope for implementation through this project.</a:t>
            </a:r>
          </a:p>
          <a:p>
            <a:pPr marL="0" indent="0" algn="just">
              <a:buNone/>
            </a:pPr>
            <a:endParaRPr lang="en-US" b="1" i="1" dirty="0">
              <a:solidFill>
                <a:srgbClr val="002060"/>
              </a:solidFill>
            </a:endParaRPr>
          </a:p>
        </p:txBody>
      </p:sp>
      <p:pic>
        <p:nvPicPr>
          <p:cNvPr id="4" name="Picture 3"/>
          <p:cNvPicPr>
            <a:picLocks noChangeAspect="1"/>
          </p:cNvPicPr>
          <p:nvPr/>
        </p:nvPicPr>
        <p:blipFill>
          <a:blip r:embed="rId2"/>
          <a:stretch>
            <a:fillRect/>
          </a:stretch>
        </p:blipFill>
        <p:spPr>
          <a:xfrm>
            <a:off x="7950068" y="1736847"/>
            <a:ext cx="3851315" cy="4593648"/>
          </a:xfrm>
          <a:prstGeom prst="rect">
            <a:avLst/>
          </a:prstGeom>
          <a:ln>
            <a:noFill/>
          </a:ln>
          <a:effectLst>
            <a:outerShdw blurRad="292100" dist="139700" dir="2700000" algn="tl" rotWithShape="0">
              <a:srgbClr val="333333">
                <a:alpha val="65000"/>
              </a:srgbClr>
            </a:outerShdw>
          </a:effectLst>
        </p:spPr>
      </p:pic>
      <p:sp>
        <p:nvSpPr>
          <p:cNvPr id="7" name="Title 1">
            <a:extLst>
              <a:ext uri="{FF2B5EF4-FFF2-40B4-BE49-F238E27FC236}">
                <a16:creationId xmlns:a16="http://schemas.microsoft.com/office/drawing/2014/main" id="{1FBDD796-5055-42C9-B481-4417B11AF0F0}"/>
              </a:ext>
            </a:extLst>
          </p:cNvPr>
          <p:cNvSpPr txBox="1">
            <a:spLocks/>
          </p:cNvSpPr>
          <p:nvPr/>
        </p:nvSpPr>
        <p:spPr>
          <a:xfrm>
            <a:off x="3442679" y="122615"/>
            <a:ext cx="6337917" cy="118431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70C0"/>
                </a:solidFill>
              </a:rPr>
              <a:t>COMMUNITY COASTAL SEA LEVEL HAZARD EARLY WARNING AND MITIGATION SYSTEM CONTEXT/ STATUS (CON’T)</a:t>
            </a:r>
            <a:r>
              <a:rPr lang="fr-FR" sz="3600" dirty="0"/>
              <a:t/>
            </a:r>
            <a:br>
              <a:rPr lang="fr-FR" sz="3600" dirty="0"/>
            </a:br>
            <a:endParaRPr lang="fr-FR" sz="3600" dirty="0"/>
          </a:p>
        </p:txBody>
      </p:sp>
      <p:pic>
        <p:nvPicPr>
          <p:cNvPr id="8" name="Picture 22">
            <a:extLst>
              <a:ext uri="{FF2B5EF4-FFF2-40B4-BE49-F238E27FC236}">
                <a16:creationId xmlns:a16="http://schemas.microsoft.com/office/drawing/2014/main" id="{C72778F8-B5B7-4A24-9E65-F9AEBCB989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48602" y="149774"/>
            <a:ext cx="1095275" cy="1093102"/>
          </a:xfrm>
          <a:prstGeom prst="rect">
            <a:avLst/>
          </a:prstGeom>
          <a:noFill/>
        </p:spPr>
      </p:pic>
      <p:pic>
        <p:nvPicPr>
          <p:cNvPr id="9" name="Picture 8" descr="C:\Users\d_chang-seng\Documents\IOC 2015-2020\Logos\combined_unesco_ioc_blue_eng.png">
            <a:extLst>
              <a:ext uri="{FF2B5EF4-FFF2-40B4-BE49-F238E27FC236}">
                <a16:creationId xmlns:a16="http://schemas.microsoft.com/office/drawing/2014/main" id="{D9969D54-4009-4001-A8D0-A52FDB8482E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123" y="130810"/>
            <a:ext cx="1339172" cy="1112064"/>
          </a:xfrm>
          <a:prstGeom prst="rect">
            <a:avLst/>
          </a:prstGeom>
          <a:noFill/>
          <a:ln>
            <a:noFill/>
          </a:ln>
        </p:spPr>
      </p:pic>
      <p:pic>
        <p:nvPicPr>
          <p:cNvPr id="10" name="Picture 9">
            <a:extLst>
              <a:ext uri="{FF2B5EF4-FFF2-40B4-BE49-F238E27FC236}">
                <a16:creationId xmlns:a16="http://schemas.microsoft.com/office/drawing/2014/main" id="{86A15A03-3CCD-4E8C-A164-91D6A7F6ECF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726995" y="0"/>
            <a:ext cx="1339172" cy="1242874"/>
          </a:xfrm>
          <a:prstGeom prst="rect">
            <a:avLst/>
          </a:prstGeom>
          <a:noFill/>
          <a:ln>
            <a:noFill/>
          </a:ln>
        </p:spPr>
      </p:pic>
    </p:spTree>
    <p:extLst>
      <p:ext uri="{BB962C8B-B14F-4D97-AF65-F5344CB8AC3E}">
        <p14:creationId xmlns:p14="http://schemas.microsoft.com/office/powerpoint/2010/main" val="4274438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051" y="382881"/>
            <a:ext cx="6842760" cy="1325563"/>
          </a:xfrm>
        </p:spPr>
        <p:txBody>
          <a:bodyPr>
            <a:noAutofit/>
          </a:bodyPr>
          <a:lstStyle/>
          <a:p>
            <a:r>
              <a:rPr lang="en-US" sz="2800" b="1" dirty="0">
                <a:solidFill>
                  <a:srgbClr val="0070C0"/>
                </a:solidFill>
              </a:rPr>
              <a:t>COMMUNITY COASTAL SEA LEVEL HAZARD EARLY WARNING AND MITIGATION SYSTEM CONTEXT/ STATUS (CON’T)</a:t>
            </a:r>
            <a:endParaRPr lang="fr-FR" sz="2800" dirty="0"/>
          </a:p>
        </p:txBody>
      </p:sp>
      <p:sp>
        <p:nvSpPr>
          <p:cNvPr id="3" name="Content Placeholder 2"/>
          <p:cNvSpPr>
            <a:spLocks noGrp="1"/>
          </p:cNvSpPr>
          <p:nvPr>
            <p:ph idx="1"/>
          </p:nvPr>
        </p:nvSpPr>
        <p:spPr>
          <a:xfrm>
            <a:off x="341051" y="1985423"/>
            <a:ext cx="6239256" cy="4351338"/>
          </a:xfrm>
        </p:spPr>
        <p:txBody>
          <a:bodyPr>
            <a:normAutofit fontScale="85000" lnSpcReduction="10000"/>
          </a:bodyPr>
          <a:lstStyle/>
          <a:p>
            <a:pPr marL="0" indent="0">
              <a:buNone/>
            </a:pPr>
            <a:r>
              <a:rPr lang="en-US" b="1" dirty="0"/>
              <a:t>(iii) Status / Elements  of Tsunami Ready in </a:t>
            </a:r>
            <a:r>
              <a:rPr lang="en-US" b="1" strike="sngStrike" dirty="0">
                <a:solidFill>
                  <a:srgbClr val="C00000"/>
                </a:solidFill>
              </a:rPr>
              <a:t>the proposed/nominated community site</a:t>
            </a:r>
            <a:r>
              <a:rPr lang="el-GR" b="1" strike="sngStrike" dirty="0">
                <a:solidFill>
                  <a:srgbClr val="C00000"/>
                </a:solidFill>
              </a:rPr>
              <a:t> </a:t>
            </a:r>
            <a:r>
              <a:rPr lang="en-US" b="1" dirty="0">
                <a:solidFill>
                  <a:srgbClr val="C00000"/>
                </a:solidFill>
              </a:rPr>
              <a:t>Cyprus</a:t>
            </a:r>
            <a:r>
              <a:rPr lang="en-US" b="1" dirty="0"/>
              <a:t>?</a:t>
            </a:r>
          </a:p>
          <a:p>
            <a:pPr marL="0" indent="0">
              <a:buNone/>
            </a:pPr>
            <a:r>
              <a:rPr lang="en-US" i="1" dirty="0"/>
              <a:t>Since no community is chosen yet, the issues will be addressed for Cyprus in general.</a:t>
            </a:r>
            <a:endParaRPr lang="fr-FR" dirty="0"/>
          </a:p>
          <a:p>
            <a:pPr lvl="0"/>
            <a:r>
              <a:rPr lang="en-US" i="1" dirty="0">
                <a:solidFill>
                  <a:schemeClr val="bg1">
                    <a:lumMod val="75000"/>
                  </a:schemeClr>
                </a:solidFill>
              </a:rPr>
              <a:t>Are there any Tsunami Ready elements/indicators  achieved in accordance to UNESCO IOC Tsunami Ready Indicators (See UNESCO IOC Tsunami Ready Indicators-(Latest Indicators-not published yet). What has been achieved earlier?</a:t>
            </a:r>
          </a:p>
          <a:p>
            <a:pPr lvl="0"/>
            <a:r>
              <a:rPr lang="en-US" i="1" dirty="0">
                <a:solidFill>
                  <a:schemeClr val="bg1">
                    <a:lumMod val="75000"/>
                  </a:schemeClr>
                </a:solidFill>
              </a:rPr>
              <a:t>E.g. Tsunami Hazards are mapped and designated, Tsunami information displayed etc.</a:t>
            </a:r>
          </a:p>
          <a:p>
            <a:pPr lvl="0"/>
            <a:endParaRPr lang="fr-FR" dirty="0">
              <a:solidFill>
                <a:schemeClr val="bg1">
                  <a:lumMod val="75000"/>
                </a:schemeClr>
              </a:solidFill>
            </a:endParaRPr>
          </a:p>
          <a:p>
            <a:endParaRPr lang="fr-FR" dirty="0"/>
          </a:p>
        </p:txBody>
      </p:sp>
      <p:graphicFrame>
        <p:nvGraphicFramePr>
          <p:cNvPr id="9" name="Table 8"/>
          <p:cNvGraphicFramePr>
            <a:graphicFrameLocks noGrp="1"/>
          </p:cNvGraphicFramePr>
          <p:nvPr>
            <p:extLst>
              <p:ext uri="{D42A27DB-BD31-4B8C-83A1-F6EECF244321}">
                <p14:modId xmlns:p14="http://schemas.microsoft.com/office/powerpoint/2010/main" val="676265540"/>
              </p:ext>
            </p:extLst>
          </p:nvPr>
        </p:nvGraphicFramePr>
        <p:xfrm>
          <a:off x="6792131" y="181426"/>
          <a:ext cx="5273747" cy="6495148"/>
        </p:xfrm>
        <a:graphic>
          <a:graphicData uri="http://schemas.openxmlformats.org/drawingml/2006/table">
            <a:tbl>
              <a:tblPr firstRow="1" firstCol="1" bandRow="1"/>
              <a:tblGrid>
                <a:gridCol w="341620">
                  <a:extLst>
                    <a:ext uri="{9D8B030D-6E8A-4147-A177-3AD203B41FA5}">
                      <a16:colId xmlns:a16="http://schemas.microsoft.com/office/drawing/2014/main" val="3008011296"/>
                    </a:ext>
                  </a:extLst>
                </a:gridCol>
                <a:gridCol w="2740361">
                  <a:extLst>
                    <a:ext uri="{9D8B030D-6E8A-4147-A177-3AD203B41FA5}">
                      <a16:colId xmlns:a16="http://schemas.microsoft.com/office/drawing/2014/main" val="3473584281"/>
                    </a:ext>
                  </a:extLst>
                </a:gridCol>
                <a:gridCol w="2191766">
                  <a:extLst>
                    <a:ext uri="{9D8B030D-6E8A-4147-A177-3AD203B41FA5}">
                      <a16:colId xmlns:a16="http://schemas.microsoft.com/office/drawing/2014/main" val="2011428684"/>
                    </a:ext>
                  </a:extLst>
                </a:gridCol>
              </a:tblGrid>
              <a:tr h="311680">
                <a:tc gridSpan="2">
                  <a:txBody>
                    <a:bodyPr/>
                    <a:lstStyle/>
                    <a:p>
                      <a:pPr algn="ctr">
                        <a:lnSpc>
                          <a:spcPct val="105000"/>
                        </a:lnSpc>
                        <a:spcAft>
                          <a:spcPts val="800"/>
                        </a:spcAft>
                      </a:pPr>
                      <a:r>
                        <a:rPr lang="en-US" sz="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UNESCO IOC TSUNAMI READY INDICATORS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80" marR="4280" marT="4280" marB="42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fr-FR"/>
                    </a:p>
                  </a:txBody>
                  <a:tcPr/>
                </a:tc>
                <a:tc>
                  <a:txBody>
                    <a:bodyPr/>
                    <a:lstStyle/>
                    <a:p>
                      <a:pPr algn="ctr">
                        <a:lnSpc>
                          <a:spcPct val="105000"/>
                        </a:lnSpc>
                        <a:spcAft>
                          <a:spcPts val="800"/>
                        </a:spcAft>
                      </a:pPr>
                      <a:r>
                        <a:rPr lang="en-US" sz="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PROVIDE AN IDEA OF EXISTING CAPACITY AT THE NOMINATED COMMUNITY</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172" marR="9172" marT="9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35047315"/>
                  </a:ext>
                </a:extLst>
              </a:tr>
              <a:tr h="261972">
                <a:tc>
                  <a:txBody>
                    <a:bodyPr/>
                    <a:lstStyle/>
                    <a:p>
                      <a:pPr algn="ctr">
                        <a:lnSpc>
                          <a:spcPct val="105000"/>
                        </a:lnSpc>
                        <a:spcAft>
                          <a:spcPts val="800"/>
                        </a:spcAft>
                      </a:pPr>
                      <a:r>
                        <a:rPr lang="en-US" sz="600" b="1" kern="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I</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80" marR="4280" marT="4280" marB="42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nSpc>
                          <a:spcPct val="105000"/>
                        </a:lnSpc>
                        <a:spcAft>
                          <a:spcPts val="800"/>
                        </a:spcAft>
                      </a:pPr>
                      <a:r>
                        <a:rPr lang="en-US" sz="1000" b="1" kern="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ASSESSMENT (ASSESS)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80" marR="4280" marT="4280" marB="42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nSpc>
                          <a:spcPct val="105000"/>
                        </a:lnSpc>
                        <a:spcAft>
                          <a:spcPts val="800"/>
                        </a:spcAft>
                      </a:pPr>
                      <a:r>
                        <a:rPr lang="en-US" sz="600" b="1" kern="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172" marR="9172" marT="9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extLst>
                  <a:ext uri="{0D108BD9-81ED-4DB2-BD59-A6C34878D82A}">
                    <a16:rowId xmlns:a16="http://schemas.microsoft.com/office/drawing/2014/main" val="777662792"/>
                  </a:ext>
                </a:extLst>
              </a:tr>
              <a:tr h="269385">
                <a:tc>
                  <a:txBody>
                    <a:bodyPr/>
                    <a:lstStyle/>
                    <a:p>
                      <a:pPr algn="ctr">
                        <a:lnSpc>
                          <a:spcPct val="105000"/>
                        </a:lnSpc>
                        <a:spcAft>
                          <a:spcPts val="800"/>
                        </a:spcAft>
                      </a:pPr>
                      <a:r>
                        <a:rPr lang="en-US" sz="600" b="1"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280" marR="4280" marT="4280" marB="42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nSpc>
                          <a:spcPct val="105000"/>
                        </a:lnSpc>
                        <a:spcAft>
                          <a:spcPts val="800"/>
                        </a:spcAft>
                      </a:pPr>
                      <a:r>
                        <a:rPr lang="en-US" sz="10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ASSESS-1. Tsunami hazard zones are mapped and designated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80" marR="4280" marT="4280" marB="42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nSpc>
                          <a:spcPct val="105000"/>
                        </a:lnSpc>
                        <a:spcAft>
                          <a:spcPts val="800"/>
                        </a:spcAft>
                      </a:pPr>
                      <a:r>
                        <a:rPr lang="en-US" sz="800" b="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NONE</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72" marR="9172" marT="9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1534480571"/>
                  </a:ext>
                </a:extLst>
              </a:tr>
              <a:tr h="269385">
                <a:tc>
                  <a:txBody>
                    <a:bodyPr/>
                    <a:lstStyle/>
                    <a:p>
                      <a:pPr algn="ctr">
                        <a:lnSpc>
                          <a:spcPct val="105000"/>
                        </a:lnSpc>
                        <a:spcAft>
                          <a:spcPts val="800"/>
                        </a:spcAft>
                      </a:pPr>
                      <a:r>
                        <a:rPr lang="en-US" sz="600" b="1"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280" marR="4280" marT="4280" marB="42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nSpc>
                          <a:spcPct val="105000"/>
                        </a:lnSpc>
                        <a:spcAft>
                          <a:spcPts val="800"/>
                        </a:spcAft>
                      </a:pPr>
                      <a:r>
                        <a:rPr lang="en-US" sz="10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ASSESS-2. The number of people at risk in the tsunami hazard zone is estimated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80" marR="4280" marT="4280" marB="42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nSpc>
                          <a:spcPct val="105000"/>
                        </a:lnSpc>
                        <a:spcAft>
                          <a:spcPts val="800"/>
                        </a:spcAft>
                      </a:pPr>
                      <a:r>
                        <a:rPr lang="en-US" sz="8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NONE</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72" marR="9172" marT="9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1287554492"/>
                  </a:ext>
                </a:extLst>
              </a:tr>
              <a:tr h="269385">
                <a:tc>
                  <a:txBody>
                    <a:bodyPr/>
                    <a:lstStyle/>
                    <a:p>
                      <a:pPr algn="ctr">
                        <a:lnSpc>
                          <a:spcPct val="105000"/>
                        </a:lnSpc>
                        <a:spcAft>
                          <a:spcPts val="800"/>
                        </a:spcAft>
                      </a:pPr>
                      <a:r>
                        <a:rPr lang="en-US" sz="600" b="1"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280" marR="4280" marT="4280" marB="42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nSpc>
                          <a:spcPct val="105000"/>
                        </a:lnSpc>
                        <a:spcAft>
                          <a:spcPts val="800"/>
                        </a:spcAft>
                      </a:pPr>
                      <a:r>
                        <a:rPr lang="en-US" sz="10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ASSESS-3. Economic, infrastructural, political, and social resources are identified</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80" marR="4280" marT="4280" marB="42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nSpc>
                          <a:spcPct val="105000"/>
                        </a:lnSpc>
                        <a:spcAft>
                          <a:spcPts val="800"/>
                        </a:spcAft>
                      </a:pPr>
                      <a:r>
                        <a:rPr lang="en-US" sz="8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NONE</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72" marR="9172" marT="9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1354486507"/>
                  </a:ext>
                </a:extLst>
              </a:tr>
              <a:tr h="258687">
                <a:tc>
                  <a:txBody>
                    <a:bodyPr/>
                    <a:lstStyle/>
                    <a:p>
                      <a:pPr algn="ctr">
                        <a:lnSpc>
                          <a:spcPct val="105000"/>
                        </a:lnSpc>
                        <a:spcAft>
                          <a:spcPts val="800"/>
                        </a:spcAft>
                      </a:pPr>
                      <a:r>
                        <a:rPr lang="en-US" sz="600" b="1"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II</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280" marR="4280" marT="4280" marB="42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5000"/>
                        </a:lnSpc>
                        <a:spcAft>
                          <a:spcPts val="800"/>
                        </a:spcAft>
                      </a:pPr>
                      <a:r>
                        <a:rPr lang="en-US" sz="10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PREPAREDNESS (PREP)</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80" marR="4280" marT="4280" marB="42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5000"/>
                        </a:lnSpc>
                        <a:spcAft>
                          <a:spcPts val="800"/>
                        </a:spcAft>
                      </a:pPr>
                      <a:r>
                        <a:rPr lang="en-US" sz="800" b="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72" marR="9172" marT="9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72556592"/>
                  </a:ext>
                </a:extLst>
              </a:tr>
              <a:tr h="269385">
                <a:tc>
                  <a:txBody>
                    <a:bodyPr/>
                    <a:lstStyle/>
                    <a:p>
                      <a:pPr algn="ctr">
                        <a:lnSpc>
                          <a:spcPct val="105000"/>
                        </a:lnSpc>
                        <a:spcAft>
                          <a:spcPts val="800"/>
                        </a:spcAft>
                      </a:pPr>
                      <a:r>
                        <a:rPr lang="en-US" sz="600" b="1"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280" marR="4280" marT="4280" marB="42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05000"/>
                        </a:lnSpc>
                        <a:spcAft>
                          <a:spcPts val="800"/>
                        </a:spcAft>
                      </a:pPr>
                      <a:r>
                        <a:rPr lang="en-US" sz="10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PREP‑1. Easily understood tsunami evacuation maps are approved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80" marR="4280" marT="4280" marB="42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05000"/>
                        </a:lnSpc>
                        <a:spcAft>
                          <a:spcPts val="800"/>
                        </a:spcAft>
                      </a:pPr>
                      <a:r>
                        <a:rPr lang="en-US" sz="800" b="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NONE</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72" marR="9172" marT="9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795459169"/>
                  </a:ext>
                </a:extLst>
              </a:tr>
              <a:tr h="280182">
                <a:tc>
                  <a:txBody>
                    <a:bodyPr/>
                    <a:lstStyle/>
                    <a:p>
                      <a:pPr algn="ctr">
                        <a:lnSpc>
                          <a:spcPct val="105000"/>
                        </a:lnSpc>
                        <a:spcAft>
                          <a:spcPts val="800"/>
                        </a:spcAft>
                      </a:pPr>
                      <a:r>
                        <a:rPr lang="en-US" sz="600" b="1"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280" marR="4280" marT="4280" marB="42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05000"/>
                        </a:lnSpc>
                        <a:spcAft>
                          <a:spcPts val="800"/>
                        </a:spcAft>
                      </a:pPr>
                      <a:r>
                        <a:rPr lang="en-US" sz="10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PREP‑2. Tsunami information is publicly displayed</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80" marR="4280" marT="4280" marB="42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05000"/>
                        </a:lnSpc>
                        <a:spcAft>
                          <a:spcPts val="800"/>
                        </a:spcAft>
                      </a:pPr>
                      <a:r>
                        <a:rPr lang="en-US" sz="800" b="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NONE</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72" marR="9172" marT="9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4079957353"/>
                  </a:ext>
                </a:extLst>
              </a:tr>
              <a:tr h="387621">
                <a:tc>
                  <a:txBody>
                    <a:bodyPr/>
                    <a:lstStyle/>
                    <a:p>
                      <a:pPr algn="ctr">
                        <a:lnSpc>
                          <a:spcPct val="105000"/>
                        </a:lnSpc>
                        <a:spcAft>
                          <a:spcPts val="800"/>
                        </a:spcAft>
                      </a:pPr>
                      <a:r>
                        <a:rPr lang="en-US" sz="600" b="1"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280" marR="4280" marT="4280" marB="42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05000"/>
                        </a:lnSpc>
                        <a:spcAft>
                          <a:spcPts val="800"/>
                        </a:spcAft>
                      </a:pPr>
                      <a:r>
                        <a:rPr lang="en-US" sz="10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PREP‑2. Outreach and public awareness and education resources are available and distributed</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80" marR="4280" marT="4280" marB="42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05000"/>
                        </a:lnSpc>
                        <a:spcAft>
                          <a:spcPts val="800"/>
                        </a:spcAft>
                      </a:pPr>
                      <a:r>
                        <a:rPr lang="en-US" sz="800" b="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ONGOING ACTIVITY (Yearly - Tsunami Awareness Day)</a:t>
                      </a:r>
                      <a:endParaRPr lang="fr-FR"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Organize events, inform the public via the Media (through interviews, talks, articles, press releases)</a:t>
                      </a:r>
                    </a:p>
                  </a:txBody>
                  <a:tcPr marL="9172" marR="9172" marT="9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788933978"/>
                  </a:ext>
                </a:extLst>
              </a:tr>
              <a:tr h="269385">
                <a:tc>
                  <a:txBody>
                    <a:bodyPr/>
                    <a:lstStyle/>
                    <a:p>
                      <a:pPr algn="ctr">
                        <a:lnSpc>
                          <a:spcPct val="105000"/>
                        </a:lnSpc>
                        <a:spcAft>
                          <a:spcPts val="800"/>
                        </a:spcAft>
                      </a:pPr>
                      <a:r>
                        <a:rPr lang="en-US" sz="600" b="1"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280" marR="4280" marT="4280" marB="42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05000"/>
                        </a:lnSpc>
                        <a:spcAft>
                          <a:spcPts val="800"/>
                        </a:spcAft>
                      </a:pPr>
                      <a:r>
                        <a:rPr lang="en-US" sz="10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PREP‑3. Outreach or educational activities </a:t>
                      </a:r>
                      <a:r>
                        <a:rPr lang="en-US" sz="1000" b="1" u="sng"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are held at least      three times a year</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80" marR="4280" marT="4280" marB="42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05000"/>
                        </a:lnSpc>
                        <a:spcAft>
                          <a:spcPts val="800"/>
                        </a:spcAft>
                      </a:pPr>
                      <a:r>
                        <a:rPr lang="en-US" sz="800" b="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NONE</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72" marR="9172" marT="9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682887629"/>
                  </a:ext>
                </a:extLst>
              </a:tr>
              <a:tr h="338211">
                <a:tc>
                  <a:txBody>
                    <a:bodyPr/>
                    <a:lstStyle/>
                    <a:p>
                      <a:pPr algn="ctr">
                        <a:lnSpc>
                          <a:spcPct val="105000"/>
                        </a:lnSpc>
                        <a:spcAft>
                          <a:spcPts val="800"/>
                        </a:spcAft>
                      </a:pPr>
                      <a:r>
                        <a:rPr lang="en-US" sz="600" b="1"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280" marR="4280" marT="4280" marB="42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05000"/>
                        </a:lnSpc>
                        <a:spcAft>
                          <a:spcPts val="800"/>
                        </a:spcAft>
                      </a:pPr>
                      <a:r>
                        <a:rPr lang="en-US" sz="10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PREP‑4: A community tsunami exercise is conducted at least every two years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80" marR="4280" marT="4280" marB="42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05000"/>
                        </a:lnSpc>
                        <a:spcAft>
                          <a:spcPts val="800"/>
                        </a:spcAft>
                      </a:pPr>
                      <a:r>
                        <a:rPr lang="en-US" sz="800" b="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NONE</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72" marR="9172" marT="9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0480656"/>
                  </a:ext>
                </a:extLst>
              </a:tr>
              <a:tr h="379409">
                <a:tc>
                  <a:txBody>
                    <a:bodyPr/>
                    <a:lstStyle/>
                    <a:p>
                      <a:pPr algn="ctr">
                        <a:lnSpc>
                          <a:spcPct val="105000"/>
                        </a:lnSpc>
                        <a:spcAft>
                          <a:spcPts val="800"/>
                        </a:spcAft>
                      </a:pPr>
                      <a:r>
                        <a:rPr lang="en-US" sz="600" b="1" kern="1200">
                          <a:solidFill>
                            <a:srgbClr val="FFFFFF"/>
                          </a:solidFill>
                          <a:effectLst/>
                          <a:latin typeface="Calibri" panose="020F0502020204030204" pitchFamily="34" charset="0"/>
                          <a:ea typeface="Calibri" panose="020F0502020204030204" pitchFamily="34" charset="0"/>
                          <a:cs typeface="Arial" panose="020B0604020202020204" pitchFamily="34" charset="0"/>
                        </a:rPr>
                        <a:t>III</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280" marR="4280" marT="4280" marB="42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nSpc>
                          <a:spcPct val="105000"/>
                        </a:lnSpc>
                        <a:spcAft>
                          <a:spcPts val="800"/>
                        </a:spcAft>
                      </a:pPr>
                      <a:r>
                        <a:rPr lang="en-US" sz="1000" b="1" kern="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RESPONSE </a:t>
                      </a:r>
                      <a:r>
                        <a:rPr lang="fr-FR" sz="10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(RESP)</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80" marR="4280" marT="4280" marB="42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nSpc>
                          <a:spcPct val="105000"/>
                        </a:lnSpc>
                        <a:spcAft>
                          <a:spcPts val="800"/>
                        </a:spcAft>
                      </a:pPr>
                      <a:r>
                        <a:rPr lang="en-US" sz="800" b="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72" marR="9172" marT="9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val="4107325427"/>
                  </a:ext>
                </a:extLst>
              </a:tr>
              <a:tr h="269385">
                <a:tc>
                  <a:txBody>
                    <a:bodyPr/>
                    <a:lstStyle/>
                    <a:p>
                      <a:pPr algn="ctr">
                        <a:lnSpc>
                          <a:spcPct val="105000"/>
                        </a:lnSpc>
                        <a:spcAft>
                          <a:spcPts val="800"/>
                        </a:spcAft>
                      </a:pPr>
                      <a:r>
                        <a:rPr lang="en-US" sz="600" b="1"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280" marR="4280" marT="4280" marB="42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nSpc>
                          <a:spcPct val="105000"/>
                        </a:lnSpc>
                        <a:spcAft>
                          <a:spcPts val="800"/>
                        </a:spcAft>
                      </a:pPr>
                      <a:r>
                        <a:rPr lang="en-US" sz="10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RESP-1. A community tsunami emergency response plan (ERP) is approved</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80" marR="4280" marT="4280" marB="42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nSpc>
                          <a:spcPct val="105000"/>
                        </a:lnSpc>
                        <a:spcAft>
                          <a:spcPts val="800"/>
                        </a:spcAft>
                      </a:pPr>
                      <a:r>
                        <a:rPr lang="en-US" sz="800" b="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NONE</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72" marR="9172" marT="9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3075465245"/>
                  </a:ext>
                </a:extLst>
              </a:tr>
              <a:tr h="269385">
                <a:tc>
                  <a:txBody>
                    <a:bodyPr/>
                    <a:lstStyle/>
                    <a:p>
                      <a:pPr algn="ctr">
                        <a:lnSpc>
                          <a:spcPct val="105000"/>
                        </a:lnSpc>
                        <a:spcAft>
                          <a:spcPts val="800"/>
                        </a:spcAft>
                      </a:pPr>
                      <a:r>
                        <a:rPr lang="en-US" sz="600" b="1"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10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280" marR="4280" marT="4280" marB="42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nSpc>
                          <a:spcPct val="105000"/>
                        </a:lnSpc>
                        <a:spcAft>
                          <a:spcPts val="800"/>
                        </a:spcAft>
                      </a:pPr>
                      <a:r>
                        <a:rPr lang="en-US" sz="10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RESP-2. The capacity to manage emergency response operations during a tsunami is in place</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80" marR="4280" marT="4280" marB="42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nSpc>
                          <a:spcPct val="105000"/>
                        </a:lnSpc>
                        <a:spcAft>
                          <a:spcPts val="800"/>
                        </a:spcAft>
                      </a:pPr>
                      <a:r>
                        <a:rPr lang="en-US" sz="800" b="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NONE</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72" marR="9172" marT="9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2210701817"/>
                  </a:ext>
                </a:extLst>
              </a:tr>
              <a:tr h="398330">
                <a:tc>
                  <a:txBody>
                    <a:bodyPr/>
                    <a:lstStyle/>
                    <a:p>
                      <a:pPr algn="ctr">
                        <a:lnSpc>
                          <a:spcPct val="105000"/>
                        </a:lnSpc>
                        <a:spcAft>
                          <a:spcPts val="800"/>
                        </a:spcAft>
                      </a:pPr>
                      <a:r>
                        <a:rPr lang="en-US" sz="600" b="1"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280" marR="4280" marT="4280" marB="42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nSpc>
                          <a:spcPct val="105000"/>
                        </a:lnSpc>
                        <a:spcAft>
                          <a:spcPts val="800"/>
                        </a:spcAft>
                      </a:pPr>
                      <a:r>
                        <a:rPr lang="en-US" sz="10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RESP-3. Redundant and reliable means to timely receive          24-hour official tsunami alerts are in place</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80" marR="4280" marT="4280" marB="42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nSpc>
                          <a:spcPct val="105000"/>
                        </a:lnSpc>
                        <a:spcAft>
                          <a:spcPts val="800"/>
                        </a:spcAft>
                      </a:pPr>
                      <a:r>
                        <a:rPr lang="en-US" sz="800" b="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NONE</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72" marR="9172" marT="9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559906456"/>
                  </a:ext>
                </a:extLst>
              </a:tr>
              <a:tr h="398330">
                <a:tc>
                  <a:txBody>
                    <a:bodyPr/>
                    <a:lstStyle/>
                    <a:p>
                      <a:pPr algn="ctr">
                        <a:lnSpc>
                          <a:spcPct val="105000"/>
                        </a:lnSpc>
                        <a:spcAft>
                          <a:spcPts val="800"/>
                        </a:spcAft>
                      </a:pPr>
                      <a:r>
                        <a:rPr lang="en-US" sz="600" b="1"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12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280" marR="4280" marT="4280" marB="42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nSpc>
                          <a:spcPct val="105000"/>
                        </a:lnSpc>
                        <a:spcAft>
                          <a:spcPts val="800"/>
                        </a:spcAft>
                      </a:pPr>
                      <a:r>
                        <a:rPr lang="en-US" sz="10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RESP-4. Redundant and reliable means to timely disseminate 24-hour official tsunami alerts to the public are in place</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80" marR="4280" marT="4280" marB="42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nSpc>
                          <a:spcPct val="105000"/>
                        </a:lnSpc>
                        <a:spcAft>
                          <a:spcPts val="800"/>
                        </a:spcAft>
                      </a:pPr>
                      <a:r>
                        <a:rPr lang="en-US" sz="800" b="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NONE</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72" marR="9172" marT="9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147753284"/>
                  </a:ext>
                </a:extLst>
              </a:tr>
            </a:tbl>
          </a:graphicData>
        </a:graphic>
      </p:graphicFrame>
    </p:spTree>
    <p:extLst>
      <p:ext uri="{BB962C8B-B14F-4D97-AF65-F5344CB8AC3E}">
        <p14:creationId xmlns:p14="http://schemas.microsoft.com/office/powerpoint/2010/main" val="3664991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617" y="346728"/>
            <a:ext cx="4556760" cy="1325563"/>
          </a:xfrm>
        </p:spPr>
        <p:txBody>
          <a:bodyPr/>
          <a:lstStyle/>
          <a:p>
            <a:pPr algn="ctr"/>
            <a:r>
              <a:rPr lang="en-US" b="1" dirty="0"/>
              <a:t>MATCHING NEEDS  </a:t>
            </a:r>
            <a:r>
              <a:rPr lang="fr-FR" dirty="0"/>
              <a:t/>
            </a:r>
            <a:br>
              <a:rPr lang="fr-FR" dirty="0"/>
            </a:br>
            <a:endParaRPr lang="fr-FR" dirty="0"/>
          </a:p>
        </p:txBody>
      </p:sp>
      <p:sp>
        <p:nvSpPr>
          <p:cNvPr id="3" name="Content Placeholder 2"/>
          <p:cNvSpPr>
            <a:spLocks noGrp="1"/>
          </p:cNvSpPr>
          <p:nvPr>
            <p:ph idx="1"/>
          </p:nvPr>
        </p:nvSpPr>
        <p:spPr>
          <a:xfrm>
            <a:off x="390617" y="1497152"/>
            <a:ext cx="5084242" cy="4351338"/>
          </a:xfrm>
        </p:spPr>
        <p:txBody>
          <a:bodyPr/>
          <a:lstStyle/>
          <a:p>
            <a:pPr lvl="0"/>
            <a:r>
              <a:rPr lang="en-US" i="1" dirty="0">
                <a:solidFill>
                  <a:schemeClr val="bg1">
                    <a:lumMod val="75000"/>
                  </a:schemeClr>
                </a:solidFill>
              </a:rPr>
              <a:t>What are the needs to establish the full cycle of Tsunami Ready Recognized Community? </a:t>
            </a:r>
          </a:p>
          <a:p>
            <a:pPr lvl="0"/>
            <a:r>
              <a:rPr lang="en-US" i="1" dirty="0">
                <a:solidFill>
                  <a:schemeClr val="bg1">
                    <a:lumMod val="75000"/>
                  </a:schemeClr>
                </a:solidFill>
              </a:rPr>
              <a:t>Where can we focus and intensify project efforts (in reference to project activities)? </a:t>
            </a:r>
          </a:p>
          <a:p>
            <a:pPr marL="0" lvl="0" indent="0">
              <a:buNone/>
            </a:pPr>
            <a:r>
              <a:rPr lang="en-US" dirty="0"/>
              <a:t>We need a lot of support in all relevant activities!</a:t>
            </a:r>
            <a:endParaRPr lang="fr-FR" dirty="0"/>
          </a:p>
          <a:p>
            <a:endParaRPr lang="fr-FR" dirty="0"/>
          </a:p>
        </p:txBody>
      </p:sp>
      <p:graphicFrame>
        <p:nvGraphicFramePr>
          <p:cNvPr id="4" name="Table 3"/>
          <p:cNvGraphicFramePr>
            <a:graphicFrameLocks noGrp="1"/>
          </p:cNvGraphicFramePr>
          <p:nvPr>
            <p:extLst>
              <p:ext uri="{D42A27DB-BD31-4B8C-83A1-F6EECF244321}">
                <p14:modId xmlns:p14="http://schemas.microsoft.com/office/powerpoint/2010/main" val="2446538182"/>
              </p:ext>
            </p:extLst>
          </p:nvPr>
        </p:nvGraphicFramePr>
        <p:xfrm>
          <a:off x="6008140" y="272685"/>
          <a:ext cx="5971033" cy="6312629"/>
        </p:xfrm>
        <a:graphic>
          <a:graphicData uri="http://schemas.openxmlformats.org/drawingml/2006/table">
            <a:tbl>
              <a:tblPr firstRow="1" firstCol="1" bandRow="1"/>
              <a:tblGrid>
                <a:gridCol w="301822">
                  <a:extLst>
                    <a:ext uri="{9D8B030D-6E8A-4147-A177-3AD203B41FA5}">
                      <a16:colId xmlns:a16="http://schemas.microsoft.com/office/drawing/2014/main" val="2161514024"/>
                    </a:ext>
                  </a:extLst>
                </a:gridCol>
                <a:gridCol w="2447628">
                  <a:extLst>
                    <a:ext uri="{9D8B030D-6E8A-4147-A177-3AD203B41FA5}">
                      <a16:colId xmlns:a16="http://schemas.microsoft.com/office/drawing/2014/main" val="146210057"/>
                    </a:ext>
                  </a:extLst>
                </a:gridCol>
                <a:gridCol w="1655917">
                  <a:extLst>
                    <a:ext uri="{9D8B030D-6E8A-4147-A177-3AD203B41FA5}">
                      <a16:colId xmlns:a16="http://schemas.microsoft.com/office/drawing/2014/main" val="1314435941"/>
                    </a:ext>
                  </a:extLst>
                </a:gridCol>
                <a:gridCol w="1565666">
                  <a:extLst>
                    <a:ext uri="{9D8B030D-6E8A-4147-A177-3AD203B41FA5}">
                      <a16:colId xmlns:a16="http://schemas.microsoft.com/office/drawing/2014/main" val="3649135407"/>
                    </a:ext>
                  </a:extLst>
                </a:gridCol>
              </a:tblGrid>
              <a:tr h="844934">
                <a:tc gridSpan="2">
                  <a:txBody>
                    <a:bodyPr/>
                    <a:lstStyle/>
                    <a:p>
                      <a:pPr algn="ctr">
                        <a:lnSpc>
                          <a:spcPct val="106000"/>
                        </a:lnSpc>
                        <a:spcAft>
                          <a:spcPts val="800"/>
                        </a:spcAft>
                      </a:pPr>
                      <a:r>
                        <a:rPr lang="en-US" sz="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UNESCO IOC TSUNAMI READY INDICATORS </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4655" marB="46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fr-FR"/>
                    </a:p>
                  </a:txBody>
                  <a:tcPr/>
                </a:tc>
                <a:tc>
                  <a:txBody>
                    <a:bodyPr/>
                    <a:lstStyle/>
                    <a:p>
                      <a:pPr algn="ctr">
                        <a:lnSpc>
                          <a:spcPct val="106000"/>
                        </a:lnSpc>
                        <a:spcAft>
                          <a:spcPts val="800"/>
                        </a:spcAft>
                      </a:pPr>
                      <a:r>
                        <a:rPr lang="en-US" sz="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PROVIDE AN IDEA OF EXISTING CAPACITY AT THE NOMINATED COMMUNITY</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en-US" sz="8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[NONE/ ONGOING/ ACHIEVED]</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06000"/>
                        </a:lnSpc>
                        <a:spcAft>
                          <a:spcPts val="800"/>
                        </a:spcAft>
                      </a:pPr>
                      <a:endParaRPr lang="en-US" sz="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endParaRPr lang="en-US" sz="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en-US" sz="14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NEEDS</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2107282309"/>
                  </a:ext>
                </a:extLst>
              </a:tr>
              <a:tr h="189658">
                <a:tc>
                  <a:txBody>
                    <a:bodyPr/>
                    <a:lstStyle/>
                    <a:p>
                      <a:pPr algn="ctr">
                        <a:lnSpc>
                          <a:spcPct val="106000"/>
                        </a:lnSpc>
                        <a:spcAft>
                          <a:spcPts val="800"/>
                        </a:spcAft>
                      </a:pPr>
                      <a:r>
                        <a:rPr lang="en-US" sz="600" b="1" kern="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I</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4655" marB="46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nSpc>
                          <a:spcPct val="106000"/>
                        </a:lnSpc>
                        <a:spcAft>
                          <a:spcPts val="800"/>
                        </a:spcAft>
                      </a:pPr>
                      <a:r>
                        <a:rPr lang="en-US" sz="1000" b="1" kern="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ASSESSMENT (ASSESS)</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4655" marB="46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nSpc>
                          <a:spcPct val="106000"/>
                        </a:lnSpc>
                        <a:spcAft>
                          <a:spcPts val="800"/>
                        </a:spcAft>
                      </a:pPr>
                      <a:r>
                        <a:rPr lang="en-US" sz="600" b="1" kern="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rowSpan="15">
                  <a:txBody>
                    <a:bodyPr/>
                    <a:lstStyle/>
                    <a:p>
                      <a:pPr marL="171450" indent="-171450">
                        <a:lnSpc>
                          <a:spcPct val="106000"/>
                        </a:lnSpc>
                        <a:spcAft>
                          <a:spcPts val="800"/>
                        </a:spcAft>
                        <a:buFont typeface="Wingdings" panose="05000000000000000000" pitchFamily="2" charset="2"/>
                        <a:buChar char="ü"/>
                      </a:pPr>
                      <a:r>
                        <a:rPr lang="en-US" sz="600" b="1" kern="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sz="6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sz="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sz="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sz="6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sz="6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sz="6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sz="6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sz="6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sz="6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sz="600" b="1" kern="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sz="6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en-US" sz="6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36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YES</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10801579"/>
                  </a:ext>
                </a:extLst>
              </a:tr>
              <a:tr h="298770">
                <a:tc>
                  <a:txBody>
                    <a:bodyPr/>
                    <a:lstStyle/>
                    <a:p>
                      <a:pPr algn="ctr">
                        <a:lnSpc>
                          <a:spcPct val="106000"/>
                        </a:lnSpc>
                        <a:spcAft>
                          <a:spcPts val="800"/>
                        </a:spcAft>
                      </a:pPr>
                      <a:r>
                        <a:rPr lang="en-US" sz="600" b="1"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1</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4655" marB="46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nSpc>
                          <a:spcPct val="106000"/>
                        </a:lnSpc>
                        <a:spcAft>
                          <a:spcPts val="800"/>
                        </a:spcAft>
                      </a:pPr>
                      <a:r>
                        <a:rPr lang="en-US" sz="10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ASSESS-1. Tsunami hazard zones are mapped and designated </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4655" marB="46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nSpc>
                          <a:spcPct val="105000"/>
                        </a:lnSpc>
                        <a:spcAft>
                          <a:spcPts val="800"/>
                        </a:spcAft>
                      </a:pPr>
                      <a:r>
                        <a:rPr lang="en-US" sz="800" b="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NONE</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72" marR="9172" marT="9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vMerge="1">
                  <a:txBody>
                    <a:bodyPr/>
                    <a:lstStyle/>
                    <a:p>
                      <a:pPr>
                        <a:lnSpc>
                          <a:spcPct val="106000"/>
                        </a:lnSpc>
                        <a:spcAft>
                          <a:spcPts val="800"/>
                        </a:spcAft>
                      </a:pP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75025433"/>
                  </a:ext>
                </a:extLst>
              </a:tr>
              <a:tr h="298770">
                <a:tc>
                  <a:txBody>
                    <a:bodyPr/>
                    <a:lstStyle/>
                    <a:p>
                      <a:pPr algn="ctr">
                        <a:lnSpc>
                          <a:spcPct val="106000"/>
                        </a:lnSpc>
                        <a:spcAft>
                          <a:spcPts val="800"/>
                        </a:spcAft>
                      </a:pPr>
                      <a:r>
                        <a:rPr lang="en-US" sz="600" b="1"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2</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4655" marB="46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nSpc>
                          <a:spcPct val="106000"/>
                        </a:lnSpc>
                        <a:spcAft>
                          <a:spcPts val="800"/>
                        </a:spcAft>
                      </a:pPr>
                      <a:r>
                        <a:rPr lang="en-US" sz="10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ASSESS-2. The number of people at risk in the tsunami hazard zone is estimated        </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4655" marB="46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nSpc>
                          <a:spcPct val="105000"/>
                        </a:lnSpc>
                        <a:spcAft>
                          <a:spcPts val="800"/>
                        </a:spcAft>
                      </a:pPr>
                      <a:r>
                        <a:rPr lang="en-US" sz="8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NONE</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72" marR="9172" marT="9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vMerge="1">
                  <a:txBody>
                    <a:bodyPr/>
                    <a:lstStyle/>
                    <a:p>
                      <a:pPr>
                        <a:lnSpc>
                          <a:spcPct val="106000"/>
                        </a:lnSpc>
                        <a:spcAft>
                          <a:spcPts val="800"/>
                        </a:spcAft>
                      </a:pP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3442973442"/>
                  </a:ext>
                </a:extLst>
              </a:tr>
              <a:tr h="298770">
                <a:tc>
                  <a:txBody>
                    <a:bodyPr/>
                    <a:lstStyle/>
                    <a:p>
                      <a:pPr algn="ctr">
                        <a:lnSpc>
                          <a:spcPct val="106000"/>
                        </a:lnSpc>
                        <a:spcAft>
                          <a:spcPts val="800"/>
                        </a:spcAft>
                      </a:pPr>
                      <a:r>
                        <a:rPr lang="en-US" sz="600" b="1"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3</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4655" marB="46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nSpc>
                          <a:spcPct val="106000"/>
                        </a:lnSpc>
                        <a:spcAft>
                          <a:spcPts val="800"/>
                        </a:spcAft>
                      </a:pPr>
                      <a:r>
                        <a:rPr lang="en-US" sz="10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ASSESS-3. Economic, infrastructural, political, and social resources are identified</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4655" marB="46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nSpc>
                          <a:spcPct val="105000"/>
                        </a:lnSpc>
                        <a:spcAft>
                          <a:spcPts val="800"/>
                        </a:spcAft>
                      </a:pPr>
                      <a:r>
                        <a:rPr lang="en-US" sz="8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NONE</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72" marR="9172" marT="9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vMerge="1">
                  <a:txBody>
                    <a:bodyPr/>
                    <a:lstStyle/>
                    <a:p>
                      <a:pPr>
                        <a:lnSpc>
                          <a:spcPct val="106000"/>
                        </a:lnSpc>
                        <a:spcAft>
                          <a:spcPts val="800"/>
                        </a:spcAft>
                      </a:pP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4154556191"/>
                  </a:ext>
                </a:extLst>
              </a:tr>
              <a:tr h="187276">
                <a:tc>
                  <a:txBody>
                    <a:bodyPr/>
                    <a:lstStyle/>
                    <a:p>
                      <a:pPr algn="ctr">
                        <a:lnSpc>
                          <a:spcPct val="106000"/>
                        </a:lnSpc>
                        <a:spcAft>
                          <a:spcPts val="800"/>
                        </a:spcAft>
                      </a:pPr>
                      <a:r>
                        <a:rPr lang="en-US" sz="600" b="1"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II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4655" marB="46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6000"/>
                        </a:lnSpc>
                        <a:spcAft>
                          <a:spcPts val="800"/>
                        </a:spcAft>
                      </a:pPr>
                      <a:r>
                        <a:rPr lang="en-US" sz="10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PREPAREDNESS (PREP)</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4655" marB="46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5000"/>
                        </a:lnSpc>
                        <a:spcAft>
                          <a:spcPts val="800"/>
                        </a:spcAft>
                      </a:pPr>
                      <a:r>
                        <a:rPr lang="en-US" sz="800" b="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72" marR="9172" marT="9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pPr>
                        <a:lnSpc>
                          <a:spcPct val="106000"/>
                        </a:lnSpc>
                        <a:spcAft>
                          <a:spcPts val="800"/>
                        </a:spcAft>
                      </a:pP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05246783"/>
                  </a:ext>
                </a:extLst>
              </a:tr>
              <a:tr h="298770">
                <a:tc>
                  <a:txBody>
                    <a:bodyPr/>
                    <a:lstStyle/>
                    <a:p>
                      <a:pPr algn="ctr">
                        <a:lnSpc>
                          <a:spcPct val="106000"/>
                        </a:lnSpc>
                        <a:spcAft>
                          <a:spcPts val="800"/>
                        </a:spcAft>
                      </a:pPr>
                      <a:r>
                        <a:rPr lang="en-US" sz="600" b="1"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4</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4655" marB="46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06000"/>
                        </a:lnSpc>
                        <a:spcAft>
                          <a:spcPts val="800"/>
                        </a:spcAft>
                      </a:pPr>
                      <a:r>
                        <a:rPr lang="en-US" sz="10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PREP‑1. Easily understood tsunami evacuation maps are approved </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4655" marB="46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05000"/>
                        </a:lnSpc>
                        <a:spcAft>
                          <a:spcPts val="800"/>
                        </a:spcAft>
                      </a:pPr>
                      <a:r>
                        <a:rPr lang="en-US" sz="800" b="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NONE</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72" marR="9172" marT="9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pPr>
                        <a:lnSpc>
                          <a:spcPct val="106000"/>
                        </a:lnSpc>
                        <a:spcAft>
                          <a:spcPts val="800"/>
                        </a:spcAft>
                      </a:pP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178310358"/>
                  </a:ext>
                </a:extLst>
              </a:tr>
              <a:tr h="298770">
                <a:tc>
                  <a:txBody>
                    <a:bodyPr/>
                    <a:lstStyle/>
                    <a:p>
                      <a:pPr algn="ctr">
                        <a:lnSpc>
                          <a:spcPct val="106000"/>
                        </a:lnSpc>
                        <a:spcAft>
                          <a:spcPts val="800"/>
                        </a:spcAft>
                      </a:pPr>
                      <a:r>
                        <a:rPr lang="en-US" sz="600" b="1"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5</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4655" marB="46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06000"/>
                        </a:lnSpc>
                        <a:spcAft>
                          <a:spcPts val="800"/>
                        </a:spcAft>
                      </a:pPr>
                      <a:r>
                        <a:rPr lang="en-US" sz="10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PREP‑2. Tsunami information is publicly displayed</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4655" marB="46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05000"/>
                        </a:lnSpc>
                        <a:spcAft>
                          <a:spcPts val="800"/>
                        </a:spcAft>
                      </a:pPr>
                      <a:r>
                        <a:rPr lang="en-US" sz="800" b="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NONE</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72" marR="9172" marT="9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pPr>
                        <a:lnSpc>
                          <a:spcPct val="106000"/>
                        </a:lnSpc>
                        <a:spcAft>
                          <a:spcPts val="800"/>
                        </a:spcAft>
                      </a:pP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622004969"/>
                  </a:ext>
                </a:extLst>
              </a:tr>
              <a:tr h="443971">
                <a:tc>
                  <a:txBody>
                    <a:bodyPr/>
                    <a:lstStyle/>
                    <a:p>
                      <a:pPr algn="ctr">
                        <a:lnSpc>
                          <a:spcPct val="106000"/>
                        </a:lnSpc>
                        <a:spcAft>
                          <a:spcPts val="800"/>
                        </a:spcAft>
                      </a:pPr>
                      <a:r>
                        <a:rPr lang="en-US" sz="600" b="1"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6</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4655" marB="46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06000"/>
                        </a:lnSpc>
                        <a:spcAft>
                          <a:spcPts val="800"/>
                        </a:spcAft>
                      </a:pPr>
                      <a:r>
                        <a:rPr lang="en-US" sz="10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PREP‑2. Outreach and public awareness and education resources are available and distributed</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4655" marB="46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05000"/>
                        </a:lnSpc>
                        <a:spcAft>
                          <a:spcPts val="800"/>
                        </a:spcAft>
                      </a:pPr>
                      <a:r>
                        <a:rPr lang="en-US" sz="800" b="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ONGOING (Tsunami Awareness Day)</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72" marR="9172" marT="9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pPr>
                        <a:lnSpc>
                          <a:spcPct val="106000"/>
                        </a:lnSpc>
                        <a:spcAft>
                          <a:spcPts val="800"/>
                        </a:spcAft>
                      </a:pP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316436055"/>
                  </a:ext>
                </a:extLst>
              </a:tr>
              <a:tr h="298770">
                <a:tc>
                  <a:txBody>
                    <a:bodyPr/>
                    <a:lstStyle/>
                    <a:p>
                      <a:pPr algn="ctr">
                        <a:lnSpc>
                          <a:spcPct val="106000"/>
                        </a:lnSpc>
                        <a:spcAft>
                          <a:spcPts val="800"/>
                        </a:spcAft>
                      </a:pPr>
                      <a:r>
                        <a:rPr lang="en-US" sz="600" b="1"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7</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4655" marB="46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06000"/>
                        </a:lnSpc>
                        <a:spcAft>
                          <a:spcPts val="800"/>
                        </a:spcAft>
                      </a:pPr>
                      <a:r>
                        <a:rPr lang="en-US" sz="10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PREP‑3. Outreach or educational activities </a:t>
                      </a:r>
                      <a:r>
                        <a:rPr lang="en-US" sz="1000" b="1" u="sng"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are held at least      three times a year</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4655" marB="46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05000"/>
                        </a:lnSpc>
                        <a:spcAft>
                          <a:spcPts val="800"/>
                        </a:spcAft>
                      </a:pPr>
                      <a:r>
                        <a:rPr lang="en-US" sz="800" b="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NONE</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72" marR="9172" marT="9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pPr>
                        <a:lnSpc>
                          <a:spcPct val="106000"/>
                        </a:lnSpc>
                        <a:spcAft>
                          <a:spcPts val="800"/>
                        </a:spcAft>
                      </a:pP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904930875"/>
                  </a:ext>
                </a:extLst>
              </a:tr>
              <a:tr h="535293">
                <a:tc>
                  <a:txBody>
                    <a:bodyPr/>
                    <a:lstStyle/>
                    <a:p>
                      <a:pPr algn="ctr">
                        <a:lnSpc>
                          <a:spcPct val="106000"/>
                        </a:lnSpc>
                        <a:spcAft>
                          <a:spcPts val="800"/>
                        </a:spcAft>
                      </a:pPr>
                      <a:r>
                        <a:rPr lang="en-US" sz="600" b="1"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8</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4655" marB="46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06000"/>
                        </a:lnSpc>
                        <a:spcAft>
                          <a:spcPts val="800"/>
                        </a:spcAft>
                      </a:pPr>
                      <a:r>
                        <a:rPr lang="en-US" sz="10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PREP‑4: A community tsunami exercise is conducted </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sz="10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least every two years</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4655" marB="46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05000"/>
                        </a:lnSpc>
                        <a:spcAft>
                          <a:spcPts val="800"/>
                        </a:spcAft>
                      </a:pPr>
                      <a:r>
                        <a:rPr lang="en-US" sz="800" b="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NONE</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72" marR="9172" marT="9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pPr>
                        <a:lnSpc>
                          <a:spcPct val="106000"/>
                        </a:lnSpc>
                        <a:spcAft>
                          <a:spcPts val="800"/>
                        </a:spcAft>
                      </a:pP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943457537"/>
                  </a:ext>
                </a:extLst>
              </a:tr>
              <a:tr h="274961">
                <a:tc>
                  <a:txBody>
                    <a:bodyPr/>
                    <a:lstStyle/>
                    <a:p>
                      <a:pPr algn="ctr">
                        <a:lnSpc>
                          <a:spcPct val="106000"/>
                        </a:lnSpc>
                        <a:spcAft>
                          <a:spcPts val="800"/>
                        </a:spcAft>
                      </a:pPr>
                      <a:r>
                        <a:rPr lang="en-US" sz="600" b="1" kern="1200">
                          <a:solidFill>
                            <a:srgbClr val="FFFFFF"/>
                          </a:solidFill>
                          <a:effectLst/>
                          <a:latin typeface="Calibri" panose="020F0502020204030204" pitchFamily="34" charset="0"/>
                          <a:ea typeface="Calibri" panose="020F0502020204030204" pitchFamily="34" charset="0"/>
                          <a:cs typeface="Arial" panose="020B0604020202020204" pitchFamily="34" charset="0"/>
                        </a:rPr>
                        <a:t>III</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4655" marB="46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nSpc>
                          <a:spcPct val="106000"/>
                        </a:lnSpc>
                        <a:spcAft>
                          <a:spcPts val="800"/>
                        </a:spcAft>
                      </a:pPr>
                      <a:r>
                        <a:rPr lang="en-US" sz="1000" b="1" kern="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RESPONSE </a:t>
                      </a:r>
                      <a:r>
                        <a:rPr lang="fr-FR" sz="10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(RESP)</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4655" marB="46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nSpc>
                          <a:spcPct val="105000"/>
                        </a:lnSpc>
                        <a:spcAft>
                          <a:spcPts val="800"/>
                        </a:spcAft>
                      </a:pPr>
                      <a:r>
                        <a:rPr lang="en-US" sz="800" b="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72" marR="9172" marT="9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vMerge="1">
                  <a:txBody>
                    <a:bodyPr/>
                    <a:lstStyle/>
                    <a:p>
                      <a:pPr>
                        <a:lnSpc>
                          <a:spcPct val="106000"/>
                        </a:lnSpc>
                        <a:spcAft>
                          <a:spcPts val="800"/>
                        </a:spcAft>
                      </a:pP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val="1732545732"/>
                  </a:ext>
                </a:extLst>
              </a:tr>
              <a:tr h="298770">
                <a:tc>
                  <a:txBody>
                    <a:bodyPr/>
                    <a:lstStyle/>
                    <a:p>
                      <a:pPr algn="ctr">
                        <a:lnSpc>
                          <a:spcPct val="106000"/>
                        </a:lnSpc>
                        <a:spcAft>
                          <a:spcPts val="800"/>
                        </a:spcAft>
                      </a:pPr>
                      <a:r>
                        <a:rPr lang="en-US" sz="600" b="1"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9</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4655" marB="46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nSpc>
                          <a:spcPct val="106000"/>
                        </a:lnSpc>
                        <a:spcAft>
                          <a:spcPts val="800"/>
                        </a:spcAft>
                      </a:pPr>
                      <a:r>
                        <a:rPr lang="en-US" sz="10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RESP-1. A community tsunami emergency response plan (ERP) is approved</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4655" marB="46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nSpc>
                          <a:spcPct val="105000"/>
                        </a:lnSpc>
                        <a:spcAft>
                          <a:spcPts val="800"/>
                        </a:spcAft>
                      </a:pPr>
                      <a:r>
                        <a:rPr lang="en-US" sz="800" b="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NONE</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72" marR="9172" marT="9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vMerge="1">
                  <a:txBody>
                    <a:bodyPr/>
                    <a:lstStyle/>
                    <a:p>
                      <a:pPr>
                        <a:lnSpc>
                          <a:spcPct val="106000"/>
                        </a:lnSpc>
                        <a:spcAft>
                          <a:spcPts val="800"/>
                        </a:spcAft>
                      </a:pP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3940036816"/>
                  </a:ext>
                </a:extLst>
              </a:tr>
              <a:tr h="443971">
                <a:tc>
                  <a:txBody>
                    <a:bodyPr/>
                    <a:lstStyle/>
                    <a:p>
                      <a:pPr algn="ctr">
                        <a:lnSpc>
                          <a:spcPct val="106000"/>
                        </a:lnSpc>
                        <a:spcAft>
                          <a:spcPts val="800"/>
                        </a:spcAft>
                      </a:pPr>
                      <a:r>
                        <a:rPr lang="en-US" sz="600" b="1"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10</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4655" marB="46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nSpc>
                          <a:spcPct val="106000"/>
                        </a:lnSpc>
                        <a:spcAft>
                          <a:spcPts val="800"/>
                        </a:spcAft>
                      </a:pPr>
                      <a:r>
                        <a:rPr lang="en-US" sz="10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RESP-2. The capacity to manage emergency response operations during a tsunami is in place</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4655" marB="46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nSpc>
                          <a:spcPct val="105000"/>
                        </a:lnSpc>
                        <a:spcAft>
                          <a:spcPts val="800"/>
                        </a:spcAft>
                      </a:pPr>
                      <a:r>
                        <a:rPr lang="en-US" sz="800" b="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NONE</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72" marR="9172" marT="9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vMerge="1">
                  <a:txBody>
                    <a:bodyPr/>
                    <a:lstStyle/>
                    <a:p>
                      <a:pPr>
                        <a:lnSpc>
                          <a:spcPct val="106000"/>
                        </a:lnSpc>
                        <a:spcAft>
                          <a:spcPts val="800"/>
                        </a:spcAft>
                      </a:pP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901898138"/>
                  </a:ext>
                </a:extLst>
              </a:tr>
              <a:tr h="443971">
                <a:tc>
                  <a:txBody>
                    <a:bodyPr/>
                    <a:lstStyle/>
                    <a:p>
                      <a:pPr algn="ctr">
                        <a:lnSpc>
                          <a:spcPct val="106000"/>
                        </a:lnSpc>
                        <a:spcAft>
                          <a:spcPts val="800"/>
                        </a:spcAft>
                      </a:pPr>
                      <a:r>
                        <a:rPr lang="en-US" sz="600" b="1"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11</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4655" marB="46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nSpc>
                          <a:spcPct val="106000"/>
                        </a:lnSpc>
                        <a:spcAft>
                          <a:spcPts val="800"/>
                        </a:spcAft>
                      </a:pPr>
                      <a:r>
                        <a:rPr lang="en-US" sz="10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RESP-3. Redundant and reliable means to timely receive          24-hour official tsunami alerts are in place</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4655" marB="46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nSpc>
                          <a:spcPct val="105000"/>
                        </a:lnSpc>
                        <a:spcAft>
                          <a:spcPts val="800"/>
                        </a:spcAft>
                      </a:pPr>
                      <a:r>
                        <a:rPr lang="en-US" sz="800" b="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NONE</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72" marR="9172" marT="9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vMerge="1">
                  <a:txBody>
                    <a:bodyPr/>
                    <a:lstStyle/>
                    <a:p>
                      <a:pPr>
                        <a:lnSpc>
                          <a:spcPct val="106000"/>
                        </a:lnSpc>
                        <a:spcAft>
                          <a:spcPts val="800"/>
                        </a:spcAft>
                      </a:pP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1614115719"/>
                  </a:ext>
                </a:extLst>
              </a:tr>
              <a:tr h="443971">
                <a:tc>
                  <a:txBody>
                    <a:bodyPr/>
                    <a:lstStyle/>
                    <a:p>
                      <a:pPr algn="ctr">
                        <a:lnSpc>
                          <a:spcPct val="106000"/>
                        </a:lnSpc>
                        <a:spcAft>
                          <a:spcPts val="800"/>
                        </a:spcAft>
                      </a:pPr>
                      <a:r>
                        <a:rPr lang="en-US" sz="6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12</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4655" marB="46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nSpc>
                          <a:spcPct val="106000"/>
                        </a:lnSpc>
                        <a:spcAft>
                          <a:spcPts val="800"/>
                        </a:spcAft>
                      </a:pPr>
                      <a:r>
                        <a:rPr lang="en-US" sz="10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RESP-4. Redundant and reliable means to timely disseminate 24-hour official tsunami alerts to the public are in place</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55" marR="4655" marT="4655" marB="46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nSpc>
                          <a:spcPct val="105000"/>
                        </a:lnSpc>
                        <a:spcAft>
                          <a:spcPts val="800"/>
                        </a:spcAft>
                      </a:pPr>
                      <a:r>
                        <a:rPr lang="en-US" sz="800" b="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NONE</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72" marR="9172" marT="9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vMerge="1">
                  <a:txBody>
                    <a:bodyPr/>
                    <a:lstStyle/>
                    <a:p>
                      <a:pPr>
                        <a:lnSpc>
                          <a:spcPct val="106000"/>
                        </a:lnSpc>
                        <a:spcAft>
                          <a:spcPts val="800"/>
                        </a:spcAft>
                      </a:pP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2185363945"/>
                  </a:ext>
                </a:extLst>
              </a:tr>
            </a:tbl>
          </a:graphicData>
        </a:graphic>
      </p:graphicFrame>
    </p:spTree>
    <p:extLst>
      <p:ext uri="{BB962C8B-B14F-4D97-AF65-F5344CB8AC3E}">
        <p14:creationId xmlns:p14="http://schemas.microsoft.com/office/powerpoint/2010/main" val="1386282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8823" y="121932"/>
            <a:ext cx="6815091" cy="1273347"/>
          </a:xfrm>
        </p:spPr>
        <p:txBody>
          <a:bodyPr>
            <a:noAutofit/>
          </a:bodyPr>
          <a:lstStyle/>
          <a:p>
            <a:r>
              <a:rPr lang="en-US" sz="2400" b="1" dirty="0">
                <a:solidFill>
                  <a:srgbClr val="0070C0"/>
                </a:solidFill>
              </a:rPr>
              <a:t>Project Kick-Off Workshop </a:t>
            </a:r>
            <a:br>
              <a:rPr lang="en-US" sz="2400" b="1" dirty="0">
                <a:solidFill>
                  <a:srgbClr val="0070C0"/>
                </a:solidFill>
              </a:rPr>
            </a:br>
            <a:r>
              <a:rPr lang="en-US" sz="2400" dirty="0">
                <a:solidFill>
                  <a:srgbClr val="0070C0"/>
                </a:solidFill>
              </a:rPr>
              <a:t>IOC EU ECHO NEAMTWS</a:t>
            </a:r>
            <a:br>
              <a:rPr lang="en-US" sz="2400" dirty="0">
                <a:solidFill>
                  <a:srgbClr val="0070C0"/>
                </a:solidFill>
              </a:rPr>
            </a:br>
            <a:r>
              <a:rPr lang="en-US" sz="2400" dirty="0">
                <a:solidFill>
                  <a:schemeClr val="bg1">
                    <a:lumMod val="50000"/>
                  </a:schemeClr>
                </a:solidFill>
              </a:rPr>
              <a:t>17 &amp; 20 December 2021 </a:t>
            </a:r>
            <a:endParaRPr lang="fr-FR" sz="2400" dirty="0">
              <a:solidFill>
                <a:schemeClr val="bg1">
                  <a:lumMod val="50000"/>
                </a:schemeClr>
              </a:solidFill>
            </a:endParaRPr>
          </a:p>
        </p:txBody>
      </p:sp>
      <p:sp>
        <p:nvSpPr>
          <p:cNvPr id="3" name="Subtitle 2"/>
          <p:cNvSpPr>
            <a:spLocks noGrp="1"/>
          </p:cNvSpPr>
          <p:nvPr>
            <p:ph type="subTitle" idx="1"/>
          </p:nvPr>
        </p:nvSpPr>
        <p:spPr>
          <a:xfrm>
            <a:off x="310718" y="2008573"/>
            <a:ext cx="11549849" cy="4338961"/>
          </a:xfrm>
        </p:spPr>
        <p:txBody>
          <a:bodyPr>
            <a:normAutofit fontScale="62500" lnSpcReduction="20000"/>
          </a:bodyPr>
          <a:lstStyle/>
          <a:p>
            <a:r>
              <a:rPr lang="en-US" sz="5100" dirty="0">
                <a:solidFill>
                  <a:srgbClr val="00B0F0"/>
                </a:solidFill>
                <a:latin typeface="72 Light" panose="020B0303030000000003" pitchFamily="34" charset="0"/>
                <a:cs typeface="72 Light" panose="020B0303030000000003" pitchFamily="34" charset="0"/>
              </a:rPr>
              <a:t>Strengthening the Resilience of Coastal Communities in the North East Atlantic, Mediterranean Region to the Impact of Tsunamis and Other Sea Level-Related Coastal Hazards Project</a:t>
            </a:r>
          </a:p>
          <a:p>
            <a:endParaRPr lang="en-US" sz="6200" dirty="0"/>
          </a:p>
          <a:p>
            <a:r>
              <a:rPr lang="en-US" sz="10100" dirty="0"/>
              <a:t>Thank you!</a:t>
            </a:r>
          </a:p>
          <a:p>
            <a:endParaRPr lang="en-US" sz="6200" dirty="0"/>
          </a:p>
          <a:p>
            <a:r>
              <a:rPr lang="en-US" sz="5100" b="1" i="1" dirty="0"/>
              <a:t>Cyprus</a:t>
            </a:r>
            <a:r>
              <a:rPr lang="en-US" sz="5100" b="1" dirty="0"/>
              <a:t> </a:t>
            </a:r>
            <a:r>
              <a:rPr lang="en-US" sz="5100" b="1" i="1" dirty="0"/>
              <a:t>NEAMTWS National Committee, </a:t>
            </a:r>
          </a:p>
          <a:p>
            <a:r>
              <a:rPr lang="en-US" sz="5100" b="1" i="1" dirty="0"/>
              <a:t>partners &amp; stakeholders of project</a:t>
            </a:r>
            <a:endParaRPr lang="en-US" sz="5100" b="1" dirty="0"/>
          </a:p>
          <a:p>
            <a:endParaRPr lang="en-US" sz="7200" b="1" dirty="0"/>
          </a:p>
          <a:p>
            <a:endParaRPr lang="en-US" b="1" dirty="0"/>
          </a:p>
          <a:p>
            <a:endParaRPr lang="en-US" b="1" dirty="0"/>
          </a:p>
          <a:p>
            <a:endParaRPr lang="en-US" b="1" dirty="0"/>
          </a:p>
          <a:p>
            <a:endParaRPr lang="fr-FR" dirty="0"/>
          </a:p>
        </p:txBody>
      </p:sp>
      <p:pic>
        <p:nvPicPr>
          <p:cNvPr id="4" name="Picture 3" descr="C:\Users\d_chang-seng\Documents\IOC 2015-2020\Logos\combined_unesco_ioc_blue_en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399" y="130810"/>
            <a:ext cx="1536700" cy="1442085"/>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680099" y="0"/>
            <a:ext cx="1739900" cy="1572895"/>
          </a:xfrm>
          <a:prstGeom prst="rect">
            <a:avLst/>
          </a:prstGeom>
          <a:noFill/>
          <a:ln>
            <a:noFill/>
          </a:ln>
        </p:spPr>
      </p:pic>
      <p:pic>
        <p:nvPicPr>
          <p:cNvPr id="6" name="Picture 22">
            <a:extLst>
              <a:ext uri="{FF2B5EF4-FFF2-40B4-BE49-F238E27FC236}">
                <a16:creationId xmlns:a16="http://schemas.microsoft.com/office/drawing/2014/main" id="{C4A52C33-B07A-4D14-9E21-4E352BA4F0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668000" y="149773"/>
            <a:ext cx="1275878" cy="1273347"/>
          </a:xfrm>
          <a:prstGeom prst="rect">
            <a:avLst/>
          </a:prstGeom>
          <a:noFill/>
        </p:spPr>
      </p:pic>
    </p:spTree>
    <p:extLst>
      <p:ext uri="{BB962C8B-B14F-4D97-AF65-F5344CB8AC3E}">
        <p14:creationId xmlns:p14="http://schemas.microsoft.com/office/powerpoint/2010/main" val="1119013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916" y="1703705"/>
            <a:ext cx="10515600" cy="1325563"/>
          </a:xfrm>
        </p:spPr>
        <p:txBody>
          <a:bodyPr/>
          <a:lstStyle/>
          <a:p>
            <a:pPr algn="ctr"/>
            <a:r>
              <a:rPr lang="en-US" sz="2800" b="1" dirty="0">
                <a:solidFill>
                  <a:srgbClr val="0070C0"/>
                </a:solidFill>
              </a:rPr>
              <a:t>INTRODUCTION / BACKGROUND INFORMATION</a:t>
            </a:r>
            <a:r>
              <a:rPr lang="fr-FR" dirty="0"/>
              <a:t/>
            </a:r>
            <a:br>
              <a:rPr lang="fr-FR" dirty="0"/>
            </a:br>
            <a:endParaRPr lang="fr-FR" dirty="0"/>
          </a:p>
        </p:txBody>
      </p:sp>
      <p:sp>
        <p:nvSpPr>
          <p:cNvPr id="3" name="Content Placeholder 2"/>
          <p:cNvSpPr>
            <a:spLocks noGrp="1"/>
          </p:cNvSpPr>
          <p:nvPr>
            <p:ph idx="1"/>
          </p:nvPr>
        </p:nvSpPr>
        <p:spPr>
          <a:xfrm>
            <a:off x="607747" y="2086992"/>
            <a:ext cx="11672743" cy="4351338"/>
          </a:xfrm>
        </p:spPr>
        <p:txBody>
          <a:bodyPr>
            <a:normAutofit/>
          </a:bodyPr>
          <a:lstStyle/>
          <a:p>
            <a:pPr marL="0" indent="0">
              <a:buNone/>
            </a:pPr>
            <a:endParaRPr lang="fr-FR" dirty="0"/>
          </a:p>
          <a:p>
            <a:pPr lvl="0"/>
            <a:r>
              <a:rPr lang="en-US" sz="2400" i="1" dirty="0">
                <a:solidFill>
                  <a:schemeClr val="bg1">
                    <a:lumMod val="75000"/>
                  </a:schemeClr>
                </a:solidFill>
              </a:rPr>
              <a:t>In-country liaison/</a:t>
            </a:r>
            <a:r>
              <a:rPr lang="en-US" sz="2400" i="1" dirty="0">
                <a:solidFill>
                  <a:srgbClr val="FF0000"/>
                </a:solidFill>
              </a:rPr>
              <a:t>focal point for the project</a:t>
            </a:r>
            <a:r>
              <a:rPr lang="en-US" sz="2400" i="1" dirty="0">
                <a:solidFill>
                  <a:schemeClr val="bg1">
                    <a:lumMod val="75000"/>
                  </a:schemeClr>
                </a:solidFill>
              </a:rPr>
              <a:t>: </a:t>
            </a:r>
          </a:p>
          <a:p>
            <a:pPr marL="0" lvl="0" indent="0">
              <a:buNone/>
            </a:pPr>
            <a:r>
              <a:rPr lang="en-US" sz="2400" dirty="0"/>
              <a:t>The Tsunami National Contact for Cyprus: The Director of the Geological Survey Department of Cyprus.</a:t>
            </a:r>
            <a:endParaRPr lang="fr-FR" sz="2400" i="1" dirty="0">
              <a:solidFill>
                <a:schemeClr val="bg1">
                  <a:lumMod val="75000"/>
                </a:schemeClr>
              </a:solidFill>
            </a:endParaRPr>
          </a:p>
          <a:p>
            <a:pPr lvl="0"/>
            <a:r>
              <a:rPr lang="en-US" sz="2400" i="1" dirty="0">
                <a:solidFill>
                  <a:schemeClr val="bg1">
                    <a:lumMod val="75000"/>
                  </a:schemeClr>
                </a:solidFill>
              </a:rPr>
              <a:t>Identification/confirmation of your </a:t>
            </a:r>
            <a:r>
              <a:rPr lang="en-US" sz="2400" i="1" dirty="0">
                <a:solidFill>
                  <a:srgbClr val="FF0000"/>
                </a:solidFill>
              </a:rPr>
              <a:t>nominated community for Tsunami Ready Recognition</a:t>
            </a:r>
            <a:r>
              <a:rPr lang="en-US" sz="2400" i="1" dirty="0">
                <a:solidFill>
                  <a:schemeClr val="bg1">
                    <a:lumMod val="75000"/>
                  </a:schemeClr>
                </a:solidFill>
              </a:rPr>
              <a:t>(Include a map of coastal community if possible): </a:t>
            </a:r>
          </a:p>
          <a:p>
            <a:pPr marL="0" indent="0">
              <a:buNone/>
            </a:pPr>
            <a:r>
              <a:rPr lang="en-US" sz="2400" dirty="0"/>
              <a:t>Have not chosen a community yet (no previous experience from any tsunami-ready projects), awaiting for more information and advice during the launching of the project to decide which would be the best choice.</a:t>
            </a:r>
            <a:endParaRPr lang="fr-FR" sz="2400" i="1" dirty="0">
              <a:solidFill>
                <a:schemeClr val="bg1">
                  <a:lumMod val="75000"/>
                </a:schemeClr>
              </a:solidFill>
            </a:endParaRPr>
          </a:p>
        </p:txBody>
      </p:sp>
      <p:pic>
        <p:nvPicPr>
          <p:cNvPr id="5" name="Picture 4" descr="C:\Users\d_chang-seng\Documents\IOC 2015-2020\Logos\combined_unesco_ioc_blue_eng.png">
            <a:extLst>
              <a:ext uri="{FF2B5EF4-FFF2-40B4-BE49-F238E27FC236}">
                <a16:creationId xmlns:a16="http://schemas.microsoft.com/office/drawing/2014/main" id="{0AF44D14-91CB-4503-ACAD-C1EE64A7427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399" y="130811"/>
            <a:ext cx="1374683" cy="1209718"/>
          </a:xfrm>
          <a:prstGeom prst="rect">
            <a:avLst/>
          </a:prstGeom>
          <a:noFill/>
          <a:ln>
            <a:noFill/>
          </a:ln>
        </p:spPr>
      </p:pic>
      <p:pic>
        <p:nvPicPr>
          <p:cNvPr id="6" name="Picture 5">
            <a:extLst>
              <a:ext uri="{FF2B5EF4-FFF2-40B4-BE49-F238E27FC236}">
                <a16:creationId xmlns:a16="http://schemas.microsoft.com/office/drawing/2014/main" id="{92460AE1-57D3-49CF-817F-636B79C093E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80099" y="0"/>
            <a:ext cx="1551373" cy="1325563"/>
          </a:xfrm>
          <a:prstGeom prst="rect">
            <a:avLst/>
          </a:prstGeom>
          <a:noFill/>
          <a:ln>
            <a:noFill/>
          </a:ln>
        </p:spPr>
      </p:pic>
      <p:pic>
        <p:nvPicPr>
          <p:cNvPr id="7" name="Picture 22">
            <a:extLst>
              <a:ext uri="{FF2B5EF4-FFF2-40B4-BE49-F238E27FC236}">
                <a16:creationId xmlns:a16="http://schemas.microsoft.com/office/drawing/2014/main" id="{61C9EB46-AF0E-4D7E-9BE9-5FA810AF2A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777490" y="149773"/>
            <a:ext cx="1166387" cy="1164073"/>
          </a:xfrm>
          <a:prstGeom prst="rect">
            <a:avLst/>
          </a:prstGeom>
          <a:noFill/>
        </p:spPr>
      </p:pic>
    </p:spTree>
    <p:extLst>
      <p:ext uri="{BB962C8B-B14F-4D97-AF65-F5344CB8AC3E}">
        <p14:creationId xmlns:p14="http://schemas.microsoft.com/office/powerpoint/2010/main" val="2896300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277" y="621438"/>
            <a:ext cx="10515600" cy="1325563"/>
          </a:xfrm>
        </p:spPr>
        <p:txBody>
          <a:bodyPr/>
          <a:lstStyle/>
          <a:p>
            <a:pPr algn="ctr"/>
            <a:r>
              <a:rPr lang="en-US" sz="2800" b="1" dirty="0">
                <a:solidFill>
                  <a:srgbClr val="0070C0"/>
                </a:solidFill>
              </a:rPr>
              <a:t>INTRODUCTION / BACKGROUND INFORMATION</a:t>
            </a:r>
            <a:r>
              <a:rPr lang="fr-FR" dirty="0"/>
              <a:t/>
            </a:r>
            <a:br>
              <a:rPr lang="fr-FR" dirty="0"/>
            </a:br>
            <a:endParaRPr lang="fr-FR" dirty="0"/>
          </a:p>
        </p:txBody>
      </p:sp>
      <p:sp>
        <p:nvSpPr>
          <p:cNvPr id="3" name="Content Placeholder 2"/>
          <p:cNvSpPr>
            <a:spLocks noGrp="1"/>
          </p:cNvSpPr>
          <p:nvPr>
            <p:ph idx="1"/>
          </p:nvPr>
        </p:nvSpPr>
        <p:spPr>
          <a:xfrm>
            <a:off x="248123" y="1487066"/>
            <a:ext cx="11789545" cy="4975878"/>
          </a:xfrm>
        </p:spPr>
        <p:txBody>
          <a:bodyPr>
            <a:normAutofit fontScale="32500" lnSpcReduction="20000"/>
          </a:bodyPr>
          <a:lstStyle/>
          <a:p>
            <a:pPr marL="0" indent="0">
              <a:buNone/>
            </a:pPr>
            <a:endParaRPr lang="fr-FR" dirty="0"/>
          </a:p>
          <a:p>
            <a:pPr lvl="0"/>
            <a:r>
              <a:rPr lang="en-US" sz="4900" i="1" dirty="0">
                <a:solidFill>
                  <a:schemeClr val="bg1">
                    <a:lumMod val="65000"/>
                  </a:schemeClr>
                </a:solidFill>
              </a:rPr>
              <a:t>Preliminary information concerning key national stakeholders and partners that you envisage for this project:</a:t>
            </a:r>
          </a:p>
          <a:p>
            <a:pPr marL="0" indent="0">
              <a:buNone/>
            </a:pPr>
            <a:r>
              <a:rPr lang="en-US" sz="4900" b="1" u="sng" dirty="0"/>
              <a:t>Members and the observers of NEAMTWS Cyprus National Committee</a:t>
            </a:r>
            <a:r>
              <a:rPr lang="en-US" sz="4900" b="1" dirty="0"/>
              <a:t>:</a:t>
            </a:r>
          </a:p>
          <a:p>
            <a:pPr marL="0" lvl="0" indent="0">
              <a:buNone/>
            </a:pPr>
            <a:r>
              <a:rPr lang="en-US" sz="4900" b="1" dirty="0"/>
              <a:t>1. Cyprus Geological Survey Department (GSD),</a:t>
            </a:r>
            <a:r>
              <a:rPr lang="en-US" sz="4900" dirty="0"/>
              <a:t> </a:t>
            </a:r>
            <a:r>
              <a:rPr lang="en-GB" sz="4900" dirty="0"/>
              <a:t>the designated Tsunami National Contact, the </a:t>
            </a:r>
            <a:r>
              <a:rPr lang="en-US" sz="4900" dirty="0"/>
              <a:t>technical advisor of the state for all geo-matters. It </a:t>
            </a:r>
            <a:r>
              <a:rPr lang="en-GB" sz="4900" dirty="0"/>
              <a:t>owns and </a:t>
            </a:r>
            <a:r>
              <a:rPr lang="en-US" sz="4900" dirty="0"/>
              <a:t>operates the national seismic network. </a:t>
            </a:r>
            <a:r>
              <a:rPr lang="en-US" sz="4900" i="1" dirty="0">
                <a:solidFill>
                  <a:schemeClr val="accent6"/>
                </a:solidFill>
              </a:rPr>
              <a:t>(Meeting participants: Sylvana Pilidou, Iordanis Dimitriadis)</a:t>
            </a:r>
            <a:endParaRPr lang="en-US" sz="4900" dirty="0"/>
          </a:p>
          <a:p>
            <a:pPr marL="0" lvl="0" indent="0">
              <a:buNone/>
            </a:pPr>
            <a:r>
              <a:rPr lang="en-US" sz="4900" b="1" dirty="0"/>
              <a:t>2. Cyprus Civil </a:t>
            </a:r>
            <a:r>
              <a:rPr lang="en-GB" sz="4900" b="1" dirty="0"/>
              <a:t>Defence (CD),</a:t>
            </a:r>
            <a:r>
              <a:rPr lang="en-GB" sz="4900" dirty="0"/>
              <a:t> the designated </a:t>
            </a:r>
            <a:r>
              <a:rPr lang="en-US" sz="4900" dirty="0"/>
              <a:t>Tsunami Warning Focal Point</a:t>
            </a:r>
            <a:r>
              <a:rPr lang="en-GB" sz="4900" dirty="0"/>
              <a:t>, the national civil protection </a:t>
            </a:r>
            <a:r>
              <a:rPr lang="en-US" sz="4900" dirty="0"/>
              <a:t>entity </a:t>
            </a:r>
            <a:r>
              <a:rPr lang="en-GB" sz="4900" dirty="0"/>
              <a:t>of the country.</a:t>
            </a:r>
            <a:r>
              <a:rPr lang="en-US" sz="4900" i="1" dirty="0">
                <a:solidFill>
                  <a:schemeClr val="accent6"/>
                </a:solidFill>
              </a:rPr>
              <a:t> (Meeting participants: Nikolas Paris)</a:t>
            </a:r>
            <a:endParaRPr lang="en-US" sz="4900" dirty="0"/>
          </a:p>
          <a:p>
            <a:pPr marL="0" indent="0">
              <a:buNone/>
            </a:pPr>
            <a:r>
              <a:rPr lang="en-GB" sz="4900" b="1" dirty="0"/>
              <a:t>3. Cyprus Department of Lands and Surveys (DLS),</a:t>
            </a:r>
            <a:r>
              <a:rPr lang="en-GB" sz="4900" dirty="0"/>
              <a:t> the national </a:t>
            </a:r>
            <a:r>
              <a:rPr lang="en-US" sz="4900" dirty="0"/>
              <a:t>agency and state advisor for </a:t>
            </a:r>
            <a:r>
              <a:rPr lang="en-GB" sz="4900" dirty="0"/>
              <a:t>cartographic, geodetic and hydrographic </a:t>
            </a:r>
            <a:r>
              <a:rPr lang="en-US" sz="4900" dirty="0"/>
              <a:t>issues</a:t>
            </a:r>
            <a:r>
              <a:rPr lang="en-GB" sz="4900" dirty="0"/>
              <a:t>. It operates the national GNSS and sea-level networks. </a:t>
            </a:r>
            <a:r>
              <a:rPr lang="en-US" sz="4900" i="1" dirty="0">
                <a:solidFill>
                  <a:schemeClr val="accent6"/>
                </a:solidFill>
              </a:rPr>
              <a:t>(Meeting participants: Giorgos </a:t>
            </a:r>
            <a:r>
              <a:rPr lang="en-US" sz="4900" i="1" dirty="0" err="1">
                <a:solidFill>
                  <a:schemeClr val="accent6"/>
                </a:solidFill>
              </a:rPr>
              <a:t>Kokosis</a:t>
            </a:r>
            <a:r>
              <a:rPr lang="en-US" sz="4900" i="1" dirty="0">
                <a:solidFill>
                  <a:schemeClr val="accent6"/>
                </a:solidFill>
              </a:rPr>
              <a:t>)</a:t>
            </a:r>
            <a:endParaRPr lang="en-US" sz="4900" dirty="0"/>
          </a:p>
          <a:p>
            <a:pPr marL="0" indent="0">
              <a:buNone/>
            </a:pPr>
            <a:r>
              <a:rPr lang="en-GB" sz="4900" b="1" dirty="0"/>
              <a:t>4. Oceanography Centre of the</a:t>
            </a:r>
            <a:r>
              <a:rPr lang="en-US" sz="4900" b="1" dirty="0"/>
              <a:t> University of Cyprus (UCY)</a:t>
            </a:r>
            <a:r>
              <a:rPr lang="en-US" sz="4900" dirty="0"/>
              <a:t>, the leading university and the most active research institution in Cyprus. Was involved in NEAMTWS activities in the last 15 years and was a partner in various tsunami-related projects. </a:t>
            </a:r>
            <a:r>
              <a:rPr lang="en-US" sz="4900" i="1" dirty="0">
                <a:solidFill>
                  <a:schemeClr val="accent6"/>
                </a:solidFill>
              </a:rPr>
              <a:t>(Meeting participants: Georgios Georgiou)</a:t>
            </a:r>
            <a:endParaRPr lang="en-US" sz="4900" dirty="0"/>
          </a:p>
          <a:p>
            <a:pPr marL="0" indent="0">
              <a:buNone/>
            </a:pPr>
            <a:r>
              <a:rPr lang="en-US" sz="4900" b="1" u="sng" dirty="0"/>
              <a:t>Other partners and stakeholders:</a:t>
            </a:r>
          </a:p>
          <a:p>
            <a:pPr marL="0" indent="0">
              <a:buNone/>
            </a:pPr>
            <a:r>
              <a:rPr lang="en-GB" sz="4900" b="1" dirty="0"/>
              <a:t>5. Cyprus University of Technology (CUT)</a:t>
            </a:r>
            <a:r>
              <a:rPr lang="en-GB" sz="4900" dirty="0"/>
              <a:t>, one of the biggest universities in Cyprus, achieved international research excellence. </a:t>
            </a:r>
            <a:r>
              <a:rPr lang="en-US" sz="4900" i="1" dirty="0">
                <a:solidFill>
                  <a:schemeClr val="accent6"/>
                </a:solidFill>
              </a:rPr>
              <a:t>(Meeting participants: Nicholas Kyriakides)</a:t>
            </a:r>
            <a:endParaRPr lang="en-US" sz="4900" dirty="0"/>
          </a:p>
          <a:p>
            <a:pPr marL="0" indent="0">
              <a:buNone/>
            </a:pPr>
            <a:r>
              <a:rPr lang="en-GB" sz="4900" b="1" dirty="0"/>
              <a:t>6. Frederick Research Centre (FRC)</a:t>
            </a:r>
            <a:r>
              <a:rPr lang="en-GB" sz="4900" dirty="0"/>
              <a:t>, one of the leading research centres in Cyprus, with experience in implementing safety, risk and post-disaster management projects. </a:t>
            </a:r>
            <a:r>
              <a:rPr lang="en-US" sz="4900" i="1" dirty="0">
                <a:solidFill>
                  <a:schemeClr val="accent6"/>
                </a:solidFill>
              </a:rPr>
              <a:t>(Meeting participants: Petros Christou)</a:t>
            </a:r>
            <a:endParaRPr lang="fr-FR" sz="4900" i="1" dirty="0">
              <a:solidFill>
                <a:schemeClr val="bg1">
                  <a:lumMod val="75000"/>
                </a:schemeClr>
              </a:solidFill>
            </a:endParaRPr>
          </a:p>
          <a:p>
            <a:r>
              <a:rPr lang="en-US" sz="4900" i="1" dirty="0">
                <a:solidFill>
                  <a:schemeClr val="bg1">
                    <a:lumMod val="65000"/>
                  </a:schemeClr>
                </a:solidFill>
              </a:rPr>
              <a:t>Potential national partner: </a:t>
            </a:r>
          </a:p>
          <a:p>
            <a:pPr marL="0" indent="0">
              <a:buNone/>
            </a:pPr>
            <a:r>
              <a:rPr lang="en-US" sz="4900" b="1" dirty="0"/>
              <a:t>Institute of Geodynamics - National Observatory Athens:</a:t>
            </a:r>
          </a:p>
          <a:p>
            <a:pPr marL="0" indent="0">
              <a:buNone/>
            </a:pPr>
            <a:r>
              <a:rPr lang="en-US" sz="4900" dirty="0"/>
              <a:t>Hellenic National Tsunami Warning Center &amp; Previous experience with tsunami-ready projects.</a:t>
            </a:r>
          </a:p>
        </p:txBody>
      </p:sp>
      <p:pic>
        <p:nvPicPr>
          <p:cNvPr id="5" name="Picture 4" descr="C:\Users\d_chang-seng\Documents\IOC 2015-2020\Logos\combined_unesco_ioc_blue_eng.png">
            <a:extLst>
              <a:ext uri="{FF2B5EF4-FFF2-40B4-BE49-F238E27FC236}">
                <a16:creationId xmlns:a16="http://schemas.microsoft.com/office/drawing/2014/main" id="{0AF44D14-91CB-4503-ACAD-C1EE64A7427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227" y="130811"/>
            <a:ext cx="1339172" cy="1112064"/>
          </a:xfrm>
          <a:prstGeom prst="rect">
            <a:avLst/>
          </a:prstGeom>
          <a:noFill/>
          <a:ln>
            <a:noFill/>
          </a:ln>
        </p:spPr>
      </p:pic>
      <p:pic>
        <p:nvPicPr>
          <p:cNvPr id="6" name="Picture 5">
            <a:extLst>
              <a:ext uri="{FF2B5EF4-FFF2-40B4-BE49-F238E27FC236}">
                <a16:creationId xmlns:a16="http://schemas.microsoft.com/office/drawing/2014/main" id="{92460AE1-57D3-49CF-817F-636B79C093E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80099" y="1"/>
            <a:ext cx="1339172" cy="1242874"/>
          </a:xfrm>
          <a:prstGeom prst="rect">
            <a:avLst/>
          </a:prstGeom>
          <a:noFill/>
          <a:ln>
            <a:noFill/>
          </a:ln>
        </p:spPr>
      </p:pic>
      <p:pic>
        <p:nvPicPr>
          <p:cNvPr id="7" name="Picture 22">
            <a:extLst>
              <a:ext uri="{FF2B5EF4-FFF2-40B4-BE49-F238E27FC236}">
                <a16:creationId xmlns:a16="http://schemas.microsoft.com/office/drawing/2014/main" id="{61C9EB46-AF0E-4D7E-9BE9-5FA810AF2A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848602" y="149774"/>
            <a:ext cx="1095275" cy="1093102"/>
          </a:xfrm>
          <a:prstGeom prst="rect">
            <a:avLst/>
          </a:prstGeom>
          <a:noFill/>
        </p:spPr>
      </p:pic>
    </p:spTree>
    <p:extLst>
      <p:ext uri="{BB962C8B-B14F-4D97-AF65-F5344CB8AC3E}">
        <p14:creationId xmlns:p14="http://schemas.microsoft.com/office/powerpoint/2010/main" val="807387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project_NewPapers\EGE_2016\jpg\figure_1.t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990" y="2760955"/>
            <a:ext cx="7863260" cy="40177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52197" y="1655162"/>
            <a:ext cx="6104608" cy="1015663"/>
          </a:xfrm>
          <a:prstGeom prst="rect">
            <a:avLst/>
          </a:prstGeom>
          <a:noFill/>
        </p:spPr>
        <p:style>
          <a:lnRef idx="1">
            <a:schemeClr val="accent3"/>
          </a:lnRef>
          <a:fillRef idx="2">
            <a:schemeClr val="accent3"/>
          </a:fillRef>
          <a:effectRef idx="1">
            <a:schemeClr val="accent3"/>
          </a:effectRef>
          <a:fontRef idx="minor">
            <a:schemeClr val="dk1"/>
          </a:fontRef>
        </p:style>
        <p:txBody>
          <a:bodyPr wrap="square" rtlCol="0">
            <a:spAutoFit/>
          </a:bodyPr>
          <a:lstStyle/>
          <a:p>
            <a:pPr marL="85725" lvl="1">
              <a:buSzPct val="115000"/>
              <a:defRPr/>
            </a:pPr>
            <a:r>
              <a:rPr lang="en-US" sz="2000" dirty="0">
                <a:effectLst>
                  <a:outerShdw blurRad="38100" dist="38100" dir="2700000" algn="tl">
                    <a:srgbClr val="000000">
                      <a:alpha val="43137"/>
                    </a:srgbClr>
                  </a:outerShdw>
                </a:effectLst>
              </a:rPr>
              <a:t>The national seismic network of Cyprus is streaming data in real-time to the NEAMTWS via the </a:t>
            </a:r>
          </a:p>
          <a:p>
            <a:pPr marL="85725" lvl="1">
              <a:buSzPct val="115000"/>
              <a:defRPr/>
            </a:pPr>
            <a:r>
              <a:rPr lang="en-US" sz="2000" b="1" u="sng" dirty="0">
                <a:solidFill>
                  <a:srgbClr val="C00000"/>
                </a:solidFill>
                <a:effectLst>
                  <a:outerShdw blurRad="38100" dist="38100" dir="2700000" algn="tl">
                    <a:srgbClr val="000000">
                      <a:alpha val="43137"/>
                    </a:srgbClr>
                  </a:outerShdw>
                </a:effectLst>
              </a:rPr>
              <a:t>Hellenic</a:t>
            </a:r>
            <a:r>
              <a:rPr lang="en-US" sz="2000" b="1" dirty="0">
                <a:solidFill>
                  <a:srgbClr val="C00000"/>
                </a:solidFill>
                <a:effectLst>
                  <a:outerShdw blurRad="38100" dist="38100" dir="2700000" algn="tl">
                    <a:srgbClr val="000000">
                      <a:alpha val="43137"/>
                    </a:srgbClr>
                  </a:outerShdw>
                </a:effectLst>
              </a:rPr>
              <a:t> and </a:t>
            </a:r>
            <a:r>
              <a:rPr lang="en-US" sz="2000" b="1" u="sng" dirty="0">
                <a:solidFill>
                  <a:srgbClr val="C00000"/>
                </a:solidFill>
                <a:effectLst>
                  <a:outerShdw blurRad="38100" dist="38100" dir="2700000" algn="tl">
                    <a:srgbClr val="000000">
                      <a:alpha val="43137"/>
                    </a:srgbClr>
                  </a:outerShdw>
                </a:effectLst>
              </a:rPr>
              <a:t>Italian</a:t>
            </a:r>
            <a:r>
              <a:rPr lang="en-US" sz="2000" b="1" dirty="0">
                <a:solidFill>
                  <a:srgbClr val="C00000"/>
                </a:solidFill>
                <a:effectLst>
                  <a:outerShdw blurRad="38100" dist="38100" dir="2700000" algn="tl">
                    <a:srgbClr val="000000">
                      <a:alpha val="43137"/>
                    </a:srgbClr>
                  </a:outerShdw>
                </a:effectLst>
              </a:rPr>
              <a:t> National Tsunami Warning </a:t>
            </a:r>
            <a:r>
              <a:rPr lang="en-US" sz="2000" b="1" dirty="0" err="1">
                <a:solidFill>
                  <a:srgbClr val="C00000"/>
                </a:solidFill>
                <a:effectLst>
                  <a:outerShdw blurRad="38100" dist="38100" dir="2700000" algn="tl">
                    <a:srgbClr val="000000">
                      <a:alpha val="43137"/>
                    </a:srgbClr>
                  </a:outerShdw>
                </a:effectLst>
              </a:rPr>
              <a:t>Centres</a:t>
            </a:r>
            <a:r>
              <a:rPr lang="en-US" sz="2000" b="1" dirty="0">
                <a:solidFill>
                  <a:schemeClr val="tx1"/>
                </a:solidFill>
                <a:effectLst>
                  <a:outerShdw blurRad="38100" dist="38100" dir="2700000" algn="tl">
                    <a:srgbClr val="000000">
                      <a:alpha val="43137"/>
                    </a:srgbClr>
                  </a:outerShdw>
                </a:effectLst>
              </a:rPr>
              <a:t>.</a:t>
            </a:r>
            <a:endParaRPr lang="en-US" sz="2000" b="1" dirty="0">
              <a:solidFill>
                <a:srgbClr val="C00000"/>
              </a:solidFill>
              <a:effectLst>
                <a:outerShdw blurRad="38100" dist="38100" dir="2700000" algn="tl">
                  <a:srgbClr val="000000">
                    <a:alpha val="43137"/>
                  </a:srgbClr>
                </a:outerShdw>
              </a:effectLst>
            </a:endParaRPr>
          </a:p>
        </p:txBody>
      </p:sp>
      <p:pic>
        <p:nvPicPr>
          <p:cNvPr id="8" name="Picture 7" descr="CQ_net_2014.jpg"/>
          <p:cNvPicPr>
            <a:picLocks noChangeAspect="1"/>
          </p:cNvPicPr>
          <p:nvPr/>
        </p:nvPicPr>
        <p:blipFill rotWithShape="1">
          <a:blip r:embed="rId4" cstate="print"/>
          <a:srcRect l="68459" t="65390" r="2991" b="4170"/>
          <a:stretch/>
        </p:blipFill>
        <p:spPr>
          <a:xfrm>
            <a:off x="7509951" y="1354945"/>
            <a:ext cx="4209999" cy="3072164"/>
          </a:xfrm>
          <a:prstGeom prst="rect">
            <a:avLst/>
          </a:prstGeom>
          <a:ln>
            <a:noFill/>
          </a:ln>
          <a:effectLst>
            <a:outerShdw blurRad="292100" dist="139700" dir="2700000" algn="tl" rotWithShape="0">
              <a:srgbClr val="333333">
                <a:alpha val="65000"/>
              </a:srgbClr>
            </a:outerShdw>
          </a:effectLst>
        </p:spPr>
      </p:pic>
      <p:sp>
        <p:nvSpPr>
          <p:cNvPr id="12" name="Down Arrow 11"/>
          <p:cNvSpPr/>
          <p:nvPr/>
        </p:nvSpPr>
        <p:spPr>
          <a:xfrm rot="2186250">
            <a:off x="6983914" y="2476407"/>
            <a:ext cx="301694" cy="908468"/>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solidFill>
                <a:schemeClr val="accent1">
                  <a:lumMod val="50000"/>
                </a:schemeClr>
              </a:solidFill>
            </a:endParaRPr>
          </a:p>
        </p:txBody>
      </p:sp>
      <p:sp>
        <p:nvSpPr>
          <p:cNvPr id="13" name="TextBox 12"/>
          <p:cNvSpPr txBox="1"/>
          <p:nvPr/>
        </p:nvSpPr>
        <p:spPr>
          <a:xfrm>
            <a:off x="7139974" y="1467985"/>
            <a:ext cx="1551860" cy="923330"/>
          </a:xfrm>
          <a:prstGeom prst="rect">
            <a:avLst/>
          </a:prstGeom>
          <a:solidFill>
            <a:schemeClr val="accent4">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marL="85725" lvl="1">
              <a:buSzPct val="115000"/>
              <a:defRPr/>
            </a:pPr>
            <a:r>
              <a:rPr lang="en-US" b="1" dirty="0">
                <a:effectLst>
                  <a:outerShdw blurRad="38100" dist="38100" dir="2700000" algn="tl">
                    <a:srgbClr val="000000">
                      <a:alpha val="43137"/>
                    </a:srgbClr>
                  </a:outerShdw>
                </a:effectLst>
                <a:ea typeface="+mj-ea"/>
                <a:cs typeface="+mj-cs"/>
              </a:rPr>
              <a:t>Real-time seismic data sharing</a:t>
            </a:r>
          </a:p>
        </p:txBody>
      </p:sp>
      <p:sp>
        <p:nvSpPr>
          <p:cNvPr id="15" name="TextBox 14">
            <a:extLst>
              <a:ext uri="{FF2B5EF4-FFF2-40B4-BE49-F238E27FC236}">
                <a16:creationId xmlns:a16="http://schemas.microsoft.com/office/drawing/2014/main" id="{F42BF323-9841-4C5C-8220-F93F7F55EEA1}"/>
              </a:ext>
            </a:extLst>
          </p:cNvPr>
          <p:cNvSpPr txBox="1"/>
          <p:nvPr/>
        </p:nvSpPr>
        <p:spPr>
          <a:xfrm>
            <a:off x="7590408" y="5379457"/>
            <a:ext cx="3888091"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85725" lvl="1" algn="r">
              <a:buSzPct val="115000"/>
              <a:defRPr/>
            </a:pPr>
            <a:r>
              <a:rPr lang="en-US" sz="2000" b="1" dirty="0">
                <a:solidFill>
                  <a:schemeClr val="tx1"/>
                </a:solidFill>
                <a:effectLst>
                  <a:outerShdw blurRad="38100" dist="38100" dir="2700000" algn="tl">
                    <a:srgbClr val="000000">
                      <a:alpha val="43137"/>
                    </a:srgbClr>
                  </a:outerShdw>
                </a:effectLst>
              </a:rPr>
              <a:t>Cyprus Civil Defense (24/7)</a:t>
            </a:r>
            <a:endParaRPr lang="en-US" sz="2000" b="1" dirty="0">
              <a:solidFill>
                <a:srgbClr val="C00000"/>
              </a:solidFill>
              <a:effectLst>
                <a:outerShdw blurRad="38100" dist="38100" dir="2700000" algn="tl">
                  <a:srgbClr val="000000">
                    <a:alpha val="43137"/>
                  </a:srgbClr>
                </a:outerShdw>
              </a:effectLst>
            </a:endParaRPr>
          </a:p>
          <a:p>
            <a:pPr marL="85725" lvl="1" algn="r">
              <a:buSzPct val="115000"/>
              <a:defRPr/>
            </a:pPr>
            <a:r>
              <a:rPr lang="en-US" sz="2000" b="1" dirty="0">
                <a:solidFill>
                  <a:srgbClr val="C00000"/>
                </a:solidFill>
                <a:effectLst>
                  <a:outerShdw blurRad="38100" dist="38100" dir="2700000" algn="tl">
                    <a:srgbClr val="000000">
                      <a:alpha val="43137"/>
                    </a:srgbClr>
                  </a:outerShdw>
                </a:effectLst>
              </a:rPr>
              <a:t>National Focal Point of Cyprus</a:t>
            </a:r>
            <a:r>
              <a:rPr lang="el-GR" sz="2000" b="1" dirty="0">
                <a:solidFill>
                  <a:srgbClr val="C00000"/>
                </a:solidFill>
                <a:effectLst>
                  <a:outerShdw blurRad="38100" dist="38100" dir="2700000" algn="tl">
                    <a:srgbClr val="000000">
                      <a:alpha val="43137"/>
                    </a:srgbClr>
                  </a:outerShdw>
                </a:effectLst>
              </a:rPr>
              <a:t> </a:t>
            </a:r>
            <a:r>
              <a:rPr lang="en-US" sz="2000" dirty="0">
                <a:solidFill>
                  <a:srgbClr val="C00000"/>
                </a:solidFill>
                <a:effectLst>
                  <a:outerShdw blurRad="38100" dist="38100" dir="2700000" algn="tl">
                    <a:srgbClr val="000000">
                      <a:alpha val="43137"/>
                    </a:srgbClr>
                  </a:outerShdw>
                </a:effectLst>
              </a:rPr>
              <a:t>receiving tsunami warnings from Greece, Italy and Turkey: </a:t>
            </a:r>
          </a:p>
        </p:txBody>
      </p:sp>
      <p:sp>
        <p:nvSpPr>
          <p:cNvPr id="16" name="Down Arrow 11">
            <a:extLst>
              <a:ext uri="{FF2B5EF4-FFF2-40B4-BE49-F238E27FC236}">
                <a16:creationId xmlns:a16="http://schemas.microsoft.com/office/drawing/2014/main" id="{B79D0A77-D219-4DE5-B6E7-7F9C993504AE}"/>
              </a:ext>
            </a:extLst>
          </p:cNvPr>
          <p:cNvSpPr/>
          <p:nvPr/>
        </p:nvSpPr>
        <p:spPr>
          <a:xfrm rot="16200000">
            <a:off x="7432810" y="5558082"/>
            <a:ext cx="321096" cy="645092"/>
          </a:xfrm>
          <a:prstGeom prst="downArrow">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solidFill>
                <a:schemeClr val="accent1">
                  <a:lumMod val="50000"/>
                </a:schemeClr>
              </a:solidFill>
            </a:endParaRPr>
          </a:p>
        </p:txBody>
      </p:sp>
      <p:sp>
        <p:nvSpPr>
          <p:cNvPr id="17" name="Title 1">
            <a:extLst>
              <a:ext uri="{FF2B5EF4-FFF2-40B4-BE49-F238E27FC236}">
                <a16:creationId xmlns:a16="http://schemas.microsoft.com/office/drawing/2014/main" id="{32399029-4A49-4E65-959D-E824A26CBAF9}"/>
              </a:ext>
            </a:extLst>
          </p:cNvPr>
          <p:cNvSpPr txBox="1">
            <a:spLocks/>
          </p:cNvSpPr>
          <p:nvPr/>
        </p:nvSpPr>
        <p:spPr>
          <a:xfrm>
            <a:off x="3135619" y="816823"/>
            <a:ext cx="7596634" cy="5161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70C0"/>
                </a:solidFill>
              </a:rPr>
              <a:t>INTRODUCTION / BACKGROUND INFORMATION</a:t>
            </a:r>
            <a:r>
              <a:rPr lang="fr-FR" dirty="0"/>
              <a:t/>
            </a:r>
            <a:br>
              <a:rPr lang="fr-FR" dirty="0"/>
            </a:br>
            <a:endParaRPr lang="fr-FR" dirty="0"/>
          </a:p>
        </p:txBody>
      </p:sp>
      <p:pic>
        <p:nvPicPr>
          <p:cNvPr id="18" name="Picture 17" descr="C:\Users\d_chang-seng\Documents\IOC 2015-2020\Logos\combined_unesco_ioc_blue_eng.png">
            <a:extLst>
              <a:ext uri="{FF2B5EF4-FFF2-40B4-BE49-F238E27FC236}">
                <a16:creationId xmlns:a16="http://schemas.microsoft.com/office/drawing/2014/main" id="{A4A65B13-CCE4-4D1F-9663-E68E50521A9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227" y="130811"/>
            <a:ext cx="1339172" cy="1112064"/>
          </a:xfrm>
          <a:prstGeom prst="rect">
            <a:avLst/>
          </a:prstGeom>
          <a:noFill/>
          <a:ln>
            <a:noFill/>
          </a:ln>
        </p:spPr>
      </p:pic>
      <p:pic>
        <p:nvPicPr>
          <p:cNvPr id="19" name="Picture 18">
            <a:extLst>
              <a:ext uri="{FF2B5EF4-FFF2-40B4-BE49-F238E27FC236}">
                <a16:creationId xmlns:a16="http://schemas.microsoft.com/office/drawing/2014/main" id="{49D8B737-68D5-47E1-9AB8-56DFD9E1B98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680099" y="1"/>
            <a:ext cx="1339172" cy="1242874"/>
          </a:xfrm>
          <a:prstGeom prst="rect">
            <a:avLst/>
          </a:prstGeom>
          <a:noFill/>
          <a:ln>
            <a:noFill/>
          </a:ln>
        </p:spPr>
      </p:pic>
      <p:pic>
        <p:nvPicPr>
          <p:cNvPr id="20" name="Picture 22">
            <a:extLst>
              <a:ext uri="{FF2B5EF4-FFF2-40B4-BE49-F238E27FC236}">
                <a16:creationId xmlns:a16="http://schemas.microsoft.com/office/drawing/2014/main" id="{9158C0CD-723D-4DB7-8B6C-2C43DB5A84D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0972471" y="122321"/>
            <a:ext cx="1000218" cy="998234"/>
          </a:xfrm>
          <a:prstGeom prst="rect">
            <a:avLst/>
          </a:prstGeom>
          <a:noFill/>
        </p:spPr>
      </p:pic>
    </p:spTree>
    <p:extLst>
      <p:ext uri="{BB962C8B-B14F-4D97-AF65-F5344CB8AC3E}">
        <p14:creationId xmlns:p14="http://schemas.microsoft.com/office/powerpoint/2010/main" val="1774584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720"/>
            <a:ext cx="10515600" cy="1325563"/>
          </a:xfrm>
        </p:spPr>
        <p:txBody>
          <a:bodyPr>
            <a:noAutofit/>
          </a:bodyPr>
          <a:lstStyle/>
          <a:p>
            <a:pPr algn="ctr"/>
            <a:r>
              <a:rPr lang="en-US" sz="2800" b="1" dirty="0">
                <a:solidFill>
                  <a:srgbClr val="0070C0"/>
                </a:solidFill>
              </a:rPr>
              <a:t>COMMUNITY COASTAL SEA LEVEL HAZARD EARLY WARNING AND MITIGATION SYSTEM CONTEXT/ STATUS (CON’T)</a:t>
            </a:r>
            <a:r>
              <a:rPr lang="fr-FR" sz="3600" dirty="0"/>
              <a:t/>
            </a:r>
            <a:br>
              <a:rPr lang="fr-FR" sz="3600" dirty="0"/>
            </a:br>
            <a:endParaRPr lang="fr-FR" sz="3600" dirty="0"/>
          </a:p>
        </p:txBody>
      </p:sp>
      <p:sp>
        <p:nvSpPr>
          <p:cNvPr id="3" name="Content Placeholder 2"/>
          <p:cNvSpPr>
            <a:spLocks noGrp="1"/>
          </p:cNvSpPr>
          <p:nvPr>
            <p:ph idx="1"/>
          </p:nvPr>
        </p:nvSpPr>
        <p:spPr>
          <a:xfrm>
            <a:off x="201227" y="2331631"/>
            <a:ext cx="6288350" cy="4395557"/>
          </a:xfrm>
        </p:spPr>
        <p:txBody>
          <a:bodyPr>
            <a:normAutofit/>
          </a:bodyPr>
          <a:lstStyle/>
          <a:p>
            <a:pPr marL="0" indent="0">
              <a:buNone/>
            </a:pPr>
            <a:r>
              <a:rPr lang="en-US" sz="2400" b="1" dirty="0"/>
              <a:t>(i) Risk Knowledge and Communication Strategies</a:t>
            </a:r>
            <a:endParaRPr lang="fr-FR" sz="2400" dirty="0"/>
          </a:p>
          <a:p>
            <a:pPr lvl="0"/>
            <a:r>
              <a:rPr lang="en-US" i="1" dirty="0">
                <a:solidFill>
                  <a:schemeClr val="bg1">
                    <a:lumMod val="75000"/>
                  </a:schemeClr>
                </a:solidFill>
              </a:rPr>
              <a:t>Is there any baseline knowledge, methods, tools and practices concerning sea level coastal hazard  risk perceptions and risk communication strategies </a:t>
            </a:r>
            <a:r>
              <a:rPr lang="en-US" sz="2600" i="1" strike="sngStrike" dirty="0">
                <a:solidFill>
                  <a:srgbClr val="C00000"/>
                </a:solidFill>
              </a:rPr>
              <a:t>within the nominated community </a:t>
            </a:r>
            <a:r>
              <a:rPr lang="en-US" b="1" dirty="0">
                <a:solidFill>
                  <a:srgbClr val="C00000"/>
                </a:solidFill>
              </a:rPr>
              <a:t>Cyprus</a:t>
            </a:r>
            <a:r>
              <a:rPr lang="en-US" i="1" dirty="0">
                <a:solidFill>
                  <a:schemeClr val="bg1">
                    <a:lumMod val="75000"/>
                  </a:schemeClr>
                </a:solidFill>
              </a:rPr>
              <a:t>?</a:t>
            </a:r>
          </a:p>
          <a:p>
            <a:pPr marL="0" indent="0">
              <a:buNone/>
            </a:pPr>
            <a:r>
              <a:rPr lang="en-US" i="1" dirty="0"/>
              <a:t>Since no community is chosen yet, the issues will be addressed for Cyprus in general.</a:t>
            </a:r>
            <a:endParaRPr lang="fr-FR" dirty="0"/>
          </a:p>
          <a:p>
            <a:pPr lvl="0"/>
            <a:endParaRPr lang="fr-FR" dirty="0">
              <a:solidFill>
                <a:schemeClr val="bg1">
                  <a:lumMod val="7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074841873"/>
              </p:ext>
            </p:extLst>
          </p:nvPr>
        </p:nvGraphicFramePr>
        <p:xfrm>
          <a:off x="6643605" y="2331632"/>
          <a:ext cx="5438904" cy="4296248"/>
        </p:xfrm>
        <a:graphic>
          <a:graphicData uri="http://schemas.openxmlformats.org/drawingml/2006/table">
            <a:tbl>
              <a:tblPr firstRow="1" firstCol="1" bandRow="1"/>
              <a:tblGrid>
                <a:gridCol w="274924">
                  <a:extLst>
                    <a:ext uri="{9D8B030D-6E8A-4147-A177-3AD203B41FA5}">
                      <a16:colId xmlns:a16="http://schemas.microsoft.com/office/drawing/2014/main" val="950795303"/>
                    </a:ext>
                  </a:extLst>
                </a:gridCol>
                <a:gridCol w="1709891">
                  <a:extLst>
                    <a:ext uri="{9D8B030D-6E8A-4147-A177-3AD203B41FA5}">
                      <a16:colId xmlns:a16="http://schemas.microsoft.com/office/drawing/2014/main" val="213456863"/>
                    </a:ext>
                  </a:extLst>
                </a:gridCol>
                <a:gridCol w="2305577">
                  <a:extLst>
                    <a:ext uri="{9D8B030D-6E8A-4147-A177-3AD203B41FA5}">
                      <a16:colId xmlns:a16="http://schemas.microsoft.com/office/drawing/2014/main" val="1288258807"/>
                    </a:ext>
                  </a:extLst>
                </a:gridCol>
                <a:gridCol w="1148512">
                  <a:extLst>
                    <a:ext uri="{9D8B030D-6E8A-4147-A177-3AD203B41FA5}">
                      <a16:colId xmlns:a16="http://schemas.microsoft.com/office/drawing/2014/main" val="716496807"/>
                    </a:ext>
                  </a:extLst>
                </a:gridCol>
              </a:tblGrid>
              <a:tr h="1540643">
                <a:tc gridSpan="2">
                  <a:txBody>
                    <a:bodyPr/>
                    <a:lstStyle/>
                    <a:p>
                      <a:pPr algn="l">
                        <a:lnSpc>
                          <a:spcPct val="107000"/>
                        </a:lnSpc>
                      </a:pPr>
                      <a:endParaRPr lang="fr-FR" sz="1100" dirty="0">
                        <a:effectLst/>
                        <a:latin typeface="Calibri" panose="020F0502020204030204" pitchFamily="34" charset="0"/>
                        <a:cs typeface="Times New Roman" panose="02020603050405020304" pitchFamily="18" charset="0"/>
                      </a:endParaRPr>
                    </a:p>
                  </a:txBody>
                  <a:tcPr marL="6985" marR="6985" marT="6985" marB="69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fr-FR"/>
                    </a:p>
                  </a:txBody>
                  <a:tcPr/>
                </a:tc>
                <a:tc>
                  <a:txBody>
                    <a:bodyPr/>
                    <a:lstStyle/>
                    <a:p>
                      <a:pPr algn="l">
                        <a:lnSpc>
                          <a:spcPct val="106000"/>
                        </a:lnSpc>
                        <a:spcAft>
                          <a:spcPts val="800"/>
                        </a:spcAft>
                      </a:pPr>
                      <a:r>
                        <a:rPr lang="en-US" sz="12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PROVIDE AN IDEA OF EXISTING KNOWLEDGE ETC, ON SEA LEVEL COASTAL HAZARD RISK PERCEPTIONS AND COMMUNICATION STRATEGIES WITHIN THE LOCAL COMMUNITY</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6000"/>
                        </a:lnSpc>
                        <a:spcAft>
                          <a:spcPts val="800"/>
                        </a:spcAft>
                      </a:pPr>
                      <a:r>
                        <a:rPr lang="en-US" sz="12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[none/lacking/some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a:lnSpc>
                          <a:spcPct val="106000"/>
                        </a:lnSpc>
                        <a:spcAft>
                          <a:spcPts val="80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NEEDS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3804040871"/>
                  </a:ext>
                </a:extLst>
              </a:tr>
              <a:tr h="906569">
                <a:tc>
                  <a:txBody>
                    <a:bodyPr/>
                    <a:lstStyle/>
                    <a:p>
                      <a:pPr algn="l">
                        <a:lnSpc>
                          <a:spcPct val="106000"/>
                        </a:lnSpc>
                        <a:spcAft>
                          <a:spcPts val="800"/>
                        </a:spcAft>
                      </a:pPr>
                      <a:r>
                        <a:rPr lang="en-US" sz="900" b="1" kern="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I</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69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gn="l">
                        <a:lnSpc>
                          <a:spcPct val="106000"/>
                        </a:lnSpc>
                        <a:spcAft>
                          <a:spcPts val="800"/>
                        </a:spcAft>
                      </a:pPr>
                      <a:r>
                        <a:rPr lang="fr-FR" sz="1800" dirty="0">
                          <a:effectLst/>
                          <a:latin typeface="Arial" panose="020B0604020202020204" pitchFamily="34" charset="0"/>
                          <a:ea typeface="Times New Roman" panose="02020603050405020304" pitchFamily="18" charset="0"/>
                          <a:cs typeface="Times New Roman" panose="02020603050405020304" pitchFamily="18" charset="0"/>
                        </a:rPr>
                        <a:t> Tsunami</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69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gn="l">
                        <a:lnSpc>
                          <a:spcPct val="106000"/>
                        </a:lnSpc>
                        <a:spcAft>
                          <a:spcPts val="800"/>
                        </a:spcAft>
                      </a:pPr>
                      <a:r>
                        <a:rPr lang="en-US" sz="900" b="1" kern="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r>
                        <a:rPr lang="en-US" sz="1400" b="1" i="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Hazard knowledge: SOME </a:t>
                      </a:r>
                      <a:endParaRPr lang="fr-FR" sz="1400" b="1" i="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l">
                        <a:lnSpc>
                          <a:spcPct val="106000"/>
                        </a:lnSpc>
                        <a:spcAft>
                          <a:spcPts val="800"/>
                        </a:spcAft>
                      </a:pPr>
                      <a:r>
                        <a:rPr lang="en-US" sz="1400" b="1" i="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1200" b="1" i="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Most Relevant is National Plan for Destructive Earthquakes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gn="l">
                        <a:lnSpc>
                          <a:spcPct val="106000"/>
                        </a:lnSpc>
                        <a:spcAft>
                          <a:spcPts val="800"/>
                        </a:spcAft>
                      </a:pPr>
                      <a:r>
                        <a:rPr lang="en-US" sz="1050" b="1" kern="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Update tsunami hazard information. </a:t>
                      </a:r>
                    </a:p>
                    <a:p>
                      <a:pPr algn="l">
                        <a:lnSpc>
                          <a:spcPct val="106000"/>
                        </a:lnSpc>
                        <a:spcAft>
                          <a:spcPts val="800"/>
                        </a:spcAft>
                      </a:pPr>
                      <a:r>
                        <a:rPr lang="en-US" sz="1050" b="1" kern="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Update the National Plan of EQ for Tsunami elements.</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extLst>
                  <a:ext uri="{0D108BD9-81ED-4DB2-BD59-A6C34878D82A}">
                    <a16:rowId xmlns:a16="http://schemas.microsoft.com/office/drawing/2014/main" val="3103947142"/>
                  </a:ext>
                </a:extLst>
              </a:tr>
              <a:tr h="906569">
                <a:tc>
                  <a:txBody>
                    <a:bodyPr/>
                    <a:lstStyle/>
                    <a:p>
                      <a:pPr algn="l">
                        <a:lnSpc>
                          <a:spcPct val="106000"/>
                        </a:lnSpc>
                        <a:spcAft>
                          <a:spcPts val="800"/>
                        </a:spcAft>
                      </a:pPr>
                      <a:r>
                        <a:rPr lang="en-US" sz="9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69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a:lnSpc>
                          <a:spcPct val="106000"/>
                        </a:lnSpc>
                        <a:spcAft>
                          <a:spcPts val="80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 Storm Surge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69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a:lnSpc>
                          <a:spcPct val="106000"/>
                        </a:lnSpc>
                        <a:spcAft>
                          <a:spcPts val="800"/>
                        </a:spcAft>
                      </a:pPr>
                      <a:r>
                        <a:rPr lang="en-US" sz="14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200" b="1" i="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NATIONAL PLAN FOR EXTREME WEATHER PHENOMENA</a:t>
                      </a:r>
                      <a:endParaRPr lang="fr-FR" sz="12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a:lnSpc>
                          <a:spcPct val="106000"/>
                        </a:lnSpc>
                        <a:spcAft>
                          <a:spcPts val="800"/>
                        </a:spcAft>
                      </a:pPr>
                      <a:r>
                        <a:rPr lang="en-US" sz="9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1831679595"/>
                  </a:ext>
                </a:extLst>
              </a:tr>
              <a:tr h="906569">
                <a:tc>
                  <a:txBody>
                    <a:bodyPr/>
                    <a:lstStyle/>
                    <a:p>
                      <a:pPr algn="l">
                        <a:lnSpc>
                          <a:spcPct val="106000"/>
                        </a:lnSpc>
                        <a:spcAft>
                          <a:spcPts val="800"/>
                        </a:spcAft>
                      </a:pPr>
                      <a:r>
                        <a:rPr lang="en-US" sz="9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3</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69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06000"/>
                        </a:lnSpc>
                        <a:spcAft>
                          <a:spcPts val="8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Sea Level Rise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69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06000"/>
                        </a:lnSpc>
                        <a:spcAft>
                          <a:spcPts val="800"/>
                        </a:spcAft>
                      </a:pPr>
                      <a:r>
                        <a:rPr lang="en-US" sz="1200" b="1" i="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NOT AN IMPORTANT HAZARD FOR   CYPRUS</a:t>
                      </a:r>
                      <a:endParaRPr lang="fr-FR" sz="1200" b="1" i="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06000"/>
                        </a:lnSpc>
                        <a:spcAft>
                          <a:spcPts val="800"/>
                        </a:spcAft>
                      </a:pPr>
                      <a:r>
                        <a:rPr lang="en-US" sz="9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430283741"/>
                  </a:ext>
                </a:extLst>
              </a:tr>
            </a:tbl>
          </a:graphicData>
        </a:graphic>
      </p:graphicFrame>
      <p:pic>
        <p:nvPicPr>
          <p:cNvPr id="7" name="Picture 6" descr="C:\Users\d_chang-seng\Documents\IOC 2015-2020\Logos\combined_unesco_ioc_blue_eng.png">
            <a:extLst>
              <a:ext uri="{FF2B5EF4-FFF2-40B4-BE49-F238E27FC236}">
                <a16:creationId xmlns:a16="http://schemas.microsoft.com/office/drawing/2014/main" id="{995FCE21-BE78-43EE-8D30-706C406FAE0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227" y="130811"/>
            <a:ext cx="1339172" cy="1112064"/>
          </a:xfrm>
          <a:prstGeom prst="rect">
            <a:avLst/>
          </a:prstGeom>
          <a:noFill/>
          <a:ln>
            <a:noFill/>
          </a:ln>
        </p:spPr>
      </p:pic>
      <p:pic>
        <p:nvPicPr>
          <p:cNvPr id="8" name="Picture 7">
            <a:extLst>
              <a:ext uri="{FF2B5EF4-FFF2-40B4-BE49-F238E27FC236}">
                <a16:creationId xmlns:a16="http://schemas.microsoft.com/office/drawing/2014/main" id="{DE970C4B-5197-41DC-A7A0-060B3B7DBBE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80099" y="1"/>
            <a:ext cx="1339172" cy="1242874"/>
          </a:xfrm>
          <a:prstGeom prst="rect">
            <a:avLst/>
          </a:prstGeom>
          <a:noFill/>
          <a:ln>
            <a:noFill/>
          </a:ln>
        </p:spPr>
      </p:pic>
      <p:pic>
        <p:nvPicPr>
          <p:cNvPr id="9" name="Picture 22">
            <a:extLst>
              <a:ext uri="{FF2B5EF4-FFF2-40B4-BE49-F238E27FC236}">
                <a16:creationId xmlns:a16="http://schemas.microsoft.com/office/drawing/2014/main" id="{F1410145-7B5B-471E-B744-76E38D7D12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848602" y="149774"/>
            <a:ext cx="1095275" cy="1093102"/>
          </a:xfrm>
          <a:prstGeom prst="rect">
            <a:avLst/>
          </a:prstGeom>
          <a:noFill/>
        </p:spPr>
      </p:pic>
      <p:pic>
        <p:nvPicPr>
          <p:cNvPr id="10" name="Picture 9" descr="C:\Users\d_chang-seng\Documents\IOC 2015-2020\Logos\combined_unesco_ioc_blue_eng.png">
            <a:extLst>
              <a:ext uri="{FF2B5EF4-FFF2-40B4-BE49-F238E27FC236}">
                <a16:creationId xmlns:a16="http://schemas.microsoft.com/office/drawing/2014/main" id="{83976BA5-B8AB-4A74-8677-01CBAC95D90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123" y="130810"/>
            <a:ext cx="1339172" cy="1112064"/>
          </a:xfrm>
          <a:prstGeom prst="rect">
            <a:avLst/>
          </a:prstGeom>
          <a:noFill/>
          <a:ln>
            <a:noFill/>
          </a:ln>
        </p:spPr>
      </p:pic>
      <p:pic>
        <p:nvPicPr>
          <p:cNvPr id="11" name="Picture 10">
            <a:extLst>
              <a:ext uri="{FF2B5EF4-FFF2-40B4-BE49-F238E27FC236}">
                <a16:creationId xmlns:a16="http://schemas.microsoft.com/office/drawing/2014/main" id="{CE1F8828-96C5-4A56-A13D-25583CAF82F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26995" y="0"/>
            <a:ext cx="1339172" cy="1242874"/>
          </a:xfrm>
          <a:prstGeom prst="rect">
            <a:avLst/>
          </a:prstGeom>
          <a:noFill/>
          <a:ln>
            <a:noFill/>
          </a:ln>
        </p:spPr>
      </p:pic>
    </p:spTree>
    <p:extLst>
      <p:ext uri="{BB962C8B-B14F-4D97-AF65-F5344CB8AC3E}">
        <p14:creationId xmlns:p14="http://schemas.microsoft.com/office/powerpoint/2010/main" val="2559985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EMSC.gif"/>
          <p:cNvPicPr>
            <a:picLocks noChangeAspect="1"/>
          </p:cNvPicPr>
          <p:nvPr/>
        </p:nvPicPr>
        <p:blipFill rotWithShape="1">
          <a:blip r:embed="rId3" cstate="print"/>
          <a:srcRect l="17697" t="10236" r="2337" b="2631"/>
          <a:stretch/>
        </p:blipFill>
        <p:spPr bwMode="auto">
          <a:xfrm>
            <a:off x="260234" y="1437094"/>
            <a:ext cx="6073811" cy="3956693"/>
          </a:xfrm>
          <a:prstGeom prst="rect">
            <a:avLst/>
          </a:prstGeom>
          <a:ln>
            <a:noFill/>
          </a:ln>
          <a:effectLst>
            <a:outerShdw blurRad="292100" dist="139700" dir="2700000" algn="tl" rotWithShape="0">
              <a:srgbClr val="333333">
                <a:alpha val="65000"/>
              </a:srgbClr>
            </a:outerShdw>
          </a:effectLst>
        </p:spPr>
      </p:pic>
      <p:graphicFrame>
        <p:nvGraphicFramePr>
          <p:cNvPr id="7" name="Table 6"/>
          <p:cNvGraphicFramePr>
            <a:graphicFrameLocks noGrp="1"/>
          </p:cNvGraphicFramePr>
          <p:nvPr>
            <p:extLst>
              <p:ext uri="{D42A27DB-BD31-4B8C-83A1-F6EECF244321}">
                <p14:modId xmlns:p14="http://schemas.microsoft.com/office/powerpoint/2010/main" val="3545149788"/>
              </p:ext>
            </p:extLst>
          </p:nvPr>
        </p:nvGraphicFramePr>
        <p:xfrm>
          <a:off x="6922008" y="4822853"/>
          <a:ext cx="4408473" cy="1651721"/>
        </p:xfrm>
        <a:graphic>
          <a:graphicData uri="http://schemas.openxmlformats.org/drawingml/2006/table">
            <a:tbl>
              <a:tblPr firstRow="1" bandRow="1">
                <a:tableStyleId>{5C22544A-7EE6-4342-B048-85BDC9FD1C3A}</a:tableStyleId>
              </a:tblPr>
              <a:tblGrid>
                <a:gridCol w="1436469">
                  <a:extLst>
                    <a:ext uri="{9D8B030D-6E8A-4147-A177-3AD203B41FA5}">
                      <a16:colId xmlns:a16="http://schemas.microsoft.com/office/drawing/2014/main" val="20000"/>
                    </a:ext>
                  </a:extLst>
                </a:gridCol>
                <a:gridCol w="1238335">
                  <a:extLst>
                    <a:ext uri="{9D8B030D-6E8A-4147-A177-3AD203B41FA5}">
                      <a16:colId xmlns:a16="http://schemas.microsoft.com/office/drawing/2014/main" val="20001"/>
                    </a:ext>
                  </a:extLst>
                </a:gridCol>
                <a:gridCol w="1733669">
                  <a:extLst>
                    <a:ext uri="{9D8B030D-6E8A-4147-A177-3AD203B41FA5}">
                      <a16:colId xmlns:a16="http://schemas.microsoft.com/office/drawing/2014/main" val="20002"/>
                    </a:ext>
                  </a:extLst>
                </a:gridCol>
              </a:tblGrid>
              <a:tr h="590633">
                <a:tc>
                  <a:txBody>
                    <a:bodyPr/>
                    <a:lstStyle/>
                    <a:p>
                      <a:pPr marL="0" indent="0" algn="r">
                        <a:spcAft>
                          <a:spcPts val="0"/>
                        </a:spcAft>
                      </a:pPr>
                      <a:r>
                        <a:rPr lang="en-US" sz="1800" b="0" dirty="0">
                          <a:solidFill>
                            <a:schemeClr val="tx1"/>
                          </a:solidFill>
                          <a:effectLst>
                            <a:outerShdw blurRad="38100" dist="38100" dir="2700000" algn="tl">
                              <a:srgbClr val="000000">
                                <a:alpha val="43137"/>
                              </a:srgbClr>
                            </a:outerShdw>
                          </a:effectLst>
                        </a:rPr>
                        <a:t>Tsunami</a:t>
                      </a:r>
                    </a:p>
                    <a:p>
                      <a:pPr marL="0" indent="0" algn="r">
                        <a:spcAft>
                          <a:spcPts val="0"/>
                        </a:spcAft>
                      </a:pPr>
                      <a:r>
                        <a:rPr lang="en-US" sz="1800" b="0" kern="1200" dirty="0">
                          <a:solidFill>
                            <a:schemeClr val="tx1"/>
                          </a:solidFill>
                          <a:effectLst>
                            <a:outerShdw blurRad="38100" dist="38100" dir="2700000" algn="tl">
                              <a:srgbClr val="000000">
                                <a:alpha val="43137"/>
                              </a:srgbClr>
                            </a:outerShdw>
                          </a:effectLst>
                          <a:latin typeface="+mn-lt"/>
                          <a:ea typeface="+mn-ea"/>
                          <a:cs typeface="+mn-cs"/>
                        </a:rPr>
                        <a:t>intensity</a:t>
                      </a:r>
                      <a:endParaRPr lang="el-GR" sz="1800" b="0" kern="1200" dirty="0">
                        <a:solidFill>
                          <a:schemeClr val="tx1"/>
                        </a:solidFill>
                        <a:effectLst>
                          <a:outerShdw blurRad="38100" dist="38100" dir="2700000" algn="tl">
                            <a:srgbClr val="000000">
                              <a:alpha val="43137"/>
                            </a:srgbClr>
                          </a:outerShdw>
                        </a:effectLst>
                        <a:latin typeface="+mn-lt"/>
                        <a:ea typeface="+mn-ea"/>
                        <a:cs typeface="+mn-cs"/>
                      </a:endParaRPr>
                    </a:p>
                  </a:txBody>
                  <a:tcPr marL="68580" marR="68580" marT="0" marB="0"/>
                </a:tc>
                <a:tc>
                  <a:txBody>
                    <a:bodyPr/>
                    <a:lstStyle/>
                    <a:p>
                      <a:pPr marL="0" indent="0" algn="r">
                        <a:spcAft>
                          <a:spcPts val="0"/>
                        </a:spcAft>
                      </a:pPr>
                      <a:r>
                        <a:rPr lang="en-US" sz="1800" b="0" kern="1200" dirty="0">
                          <a:solidFill>
                            <a:schemeClr val="tx1"/>
                          </a:solidFill>
                          <a:effectLst>
                            <a:outerShdw blurRad="38100" dist="38100" dir="2700000" algn="tl">
                              <a:srgbClr val="000000">
                                <a:alpha val="43137"/>
                              </a:srgbClr>
                            </a:outerShdw>
                          </a:effectLst>
                        </a:rPr>
                        <a:t>Wave height</a:t>
                      </a:r>
                      <a:endParaRPr lang="el-GR" sz="1800" b="0" kern="1200" dirty="0">
                        <a:solidFill>
                          <a:schemeClr val="tx1"/>
                        </a:solidFill>
                        <a:effectLst>
                          <a:outerShdw blurRad="38100" dist="38100" dir="2700000" algn="tl">
                            <a:srgbClr val="000000">
                              <a:alpha val="43137"/>
                            </a:srgbClr>
                          </a:outerShdw>
                        </a:effectLst>
                      </a:endParaRPr>
                    </a:p>
                    <a:p>
                      <a:pPr marL="0" indent="0" algn="r">
                        <a:spcAft>
                          <a:spcPts val="0"/>
                        </a:spcAft>
                      </a:pPr>
                      <a:r>
                        <a:rPr lang="en-US" sz="1800" b="0" kern="1200" dirty="0">
                          <a:solidFill>
                            <a:schemeClr val="tx1"/>
                          </a:solidFill>
                          <a:effectLst>
                            <a:outerShdw blurRad="38100" dist="38100" dir="2700000" algn="tl">
                              <a:srgbClr val="000000">
                                <a:alpha val="43137"/>
                              </a:srgbClr>
                            </a:outerShdw>
                          </a:effectLst>
                        </a:rPr>
                        <a:t>(m)</a:t>
                      </a:r>
                      <a:endParaRPr lang="el-GR" sz="1800" b="0" kern="1200" dirty="0">
                        <a:solidFill>
                          <a:schemeClr val="tx1"/>
                        </a:solidFill>
                        <a:effectLst>
                          <a:outerShdw blurRad="38100" dist="38100" dir="2700000" algn="tl">
                            <a:srgbClr val="000000">
                              <a:alpha val="43137"/>
                            </a:srgbClr>
                          </a:outerShdw>
                        </a:effectLst>
                        <a:latin typeface="+mn-lt"/>
                        <a:ea typeface="+mn-ea"/>
                        <a:cs typeface="+mn-cs"/>
                      </a:endParaRPr>
                    </a:p>
                  </a:txBody>
                  <a:tcPr marL="68580" marR="68580" marT="0" marB="0"/>
                </a:tc>
                <a:tc>
                  <a:txBody>
                    <a:bodyPr/>
                    <a:lstStyle/>
                    <a:p>
                      <a:pPr marL="0" indent="0" algn="r">
                        <a:spcAft>
                          <a:spcPts val="0"/>
                        </a:spcAft>
                      </a:pPr>
                      <a:r>
                        <a:rPr lang="en-US" sz="1800" b="0" dirty="0">
                          <a:solidFill>
                            <a:schemeClr val="tx1"/>
                          </a:solidFill>
                          <a:effectLst>
                            <a:outerShdw blurRad="38100" dist="38100" dir="2700000" algn="tl">
                              <a:srgbClr val="000000">
                                <a:alpha val="43137"/>
                              </a:srgbClr>
                            </a:outerShdw>
                          </a:effectLst>
                        </a:rPr>
                        <a:t>Repeat</a:t>
                      </a:r>
                      <a:r>
                        <a:rPr lang="en-US" sz="1800" b="0" baseline="0" dirty="0">
                          <a:solidFill>
                            <a:schemeClr val="tx1"/>
                          </a:solidFill>
                          <a:effectLst>
                            <a:outerShdw blurRad="38100" dist="38100" dir="2700000" algn="tl">
                              <a:srgbClr val="000000">
                                <a:alpha val="43137"/>
                              </a:srgbClr>
                            </a:outerShdw>
                          </a:effectLst>
                        </a:rPr>
                        <a:t> Period (years)</a:t>
                      </a:r>
                      <a:endParaRPr lang="el-GR" sz="1800" b="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96878">
                <a:tc>
                  <a:txBody>
                    <a:bodyPr/>
                    <a:lstStyle/>
                    <a:p>
                      <a:pPr marL="0" indent="0" algn="r">
                        <a:spcAft>
                          <a:spcPts val="0"/>
                        </a:spcAft>
                      </a:pPr>
                      <a:r>
                        <a:rPr lang="en-US" sz="1800" dirty="0">
                          <a:solidFill>
                            <a:schemeClr val="tx1"/>
                          </a:solidFill>
                          <a:effectLst>
                            <a:outerShdw blurRad="38100" dist="38100" dir="2700000" algn="tl">
                              <a:srgbClr val="000000">
                                <a:alpha val="43137"/>
                              </a:srgbClr>
                            </a:outerShdw>
                          </a:effectLst>
                        </a:rPr>
                        <a:t>Moderate</a:t>
                      </a:r>
                      <a:endParaRPr lang="el-GR" sz="1800" dirty="0">
                        <a:solidFill>
                          <a:schemeClr val="tx1"/>
                        </a:solidFill>
                        <a:effectLst>
                          <a:outerShdw blurRad="38100" dist="38100" dir="2700000" algn="tl">
                            <a:srgbClr val="000000">
                              <a:alpha val="43137"/>
                            </a:srgbClr>
                          </a:outerShdw>
                        </a:effectLst>
                        <a:latin typeface="+mn-lt"/>
                        <a:ea typeface="Calibri"/>
                        <a:cs typeface="Times New Roman"/>
                      </a:endParaRPr>
                    </a:p>
                  </a:txBody>
                  <a:tcPr marL="68580" marR="6858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a:solidFill>
                            <a:srgbClr val="C00000"/>
                          </a:solidFill>
                          <a:effectLst>
                            <a:outerShdw blurRad="38100" dist="38100" dir="2700000" algn="tl">
                              <a:srgbClr val="000000">
                                <a:alpha val="43137"/>
                              </a:srgbClr>
                            </a:outerShdw>
                          </a:effectLst>
                        </a:rPr>
                        <a:t>&lt; 1</a:t>
                      </a:r>
                      <a:endParaRPr lang="el-GR" sz="1800" dirty="0">
                        <a:solidFill>
                          <a:srgbClr val="C00000"/>
                        </a:solidFill>
                        <a:effectLst>
                          <a:outerShdw blurRad="38100" dist="38100" dir="2700000" algn="tl">
                            <a:srgbClr val="000000">
                              <a:alpha val="43137"/>
                            </a:srgbClr>
                          </a:outerShdw>
                        </a:effectLst>
                        <a:latin typeface="+mn-lt"/>
                        <a:ea typeface="Calibri"/>
                        <a:cs typeface="Times New Roman"/>
                      </a:endParaRPr>
                    </a:p>
                  </a:txBody>
                  <a:tcPr marL="68580" marR="68580" marT="0" marB="0" anchor="ctr"/>
                </a:tc>
                <a:tc>
                  <a:txBody>
                    <a:bodyPr/>
                    <a:lstStyle/>
                    <a:p>
                      <a:pPr marL="0" indent="0" algn="r">
                        <a:spcAft>
                          <a:spcPts val="0"/>
                        </a:spcAft>
                      </a:pPr>
                      <a:r>
                        <a:rPr lang="en-US" sz="1800" dirty="0">
                          <a:solidFill>
                            <a:srgbClr val="C00000"/>
                          </a:solidFill>
                          <a:effectLst>
                            <a:outerShdw blurRad="38100" dist="38100" dir="2700000" algn="tl">
                              <a:srgbClr val="000000">
                                <a:alpha val="43137"/>
                              </a:srgbClr>
                            </a:outerShdw>
                          </a:effectLst>
                        </a:rPr>
                        <a:t>30</a:t>
                      </a:r>
                      <a:endParaRPr lang="el-GR" sz="1800" dirty="0">
                        <a:solidFill>
                          <a:srgbClr val="C00000"/>
                        </a:solidFill>
                        <a:effectLst>
                          <a:outerShdw blurRad="38100" dist="38100" dir="2700000" algn="tl">
                            <a:srgbClr val="000000">
                              <a:alpha val="43137"/>
                            </a:srgbClr>
                          </a:outerShdw>
                        </a:effectLst>
                        <a:latin typeface="+mn-lt"/>
                        <a:ea typeface="Calibri"/>
                        <a:cs typeface="Times New Roman"/>
                      </a:endParaRPr>
                    </a:p>
                  </a:txBody>
                  <a:tcPr marL="68580" marR="68580" marT="0" marB="0" anchor="ctr"/>
                </a:tc>
                <a:extLst>
                  <a:ext uri="{0D108BD9-81ED-4DB2-BD59-A6C34878D82A}">
                    <a16:rowId xmlns:a16="http://schemas.microsoft.com/office/drawing/2014/main" val="10001"/>
                  </a:ext>
                </a:extLst>
              </a:tr>
              <a:tr h="196878">
                <a:tc>
                  <a:txBody>
                    <a:bodyPr/>
                    <a:lstStyle/>
                    <a:p>
                      <a:pPr marL="0" indent="0" algn="r">
                        <a:spcAft>
                          <a:spcPts val="0"/>
                        </a:spcAft>
                      </a:pPr>
                      <a:r>
                        <a:rPr lang="en-US" sz="1800" dirty="0">
                          <a:solidFill>
                            <a:schemeClr val="tx1"/>
                          </a:solidFill>
                          <a:effectLst>
                            <a:outerShdw blurRad="38100" dist="38100" dir="2700000" algn="tl">
                              <a:srgbClr val="000000">
                                <a:alpha val="43137"/>
                              </a:srgbClr>
                            </a:outerShdw>
                          </a:effectLst>
                        </a:rPr>
                        <a:t>Strong</a:t>
                      </a:r>
                      <a:endParaRPr lang="el-GR" sz="1800" dirty="0">
                        <a:solidFill>
                          <a:schemeClr val="tx1"/>
                        </a:solidFill>
                        <a:effectLst>
                          <a:outerShdw blurRad="38100" dist="38100" dir="2700000" algn="tl">
                            <a:srgbClr val="000000">
                              <a:alpha val="43137"/>
                            </a:srgbClr>
                          </a:outerShdw>
                        </a:effectLst>
                      </a:endParaRPr>
                    </a:p>
                  </a:txBody>
                  <a:tcPr marL="68580" marR="68580" marT="0" marB="0"/>
                </a:tc>
                <a:tc>
                  <a:txBody>
                    <a:bodyPr/>
                    <a:lstStyle/>
                    <a:p>
                      <a:pPr marL="0" indent="0" algn="r">
                        <a:spcAft>
                          <a:spcPts val="0"/>
                        </a:spcAft>
                        <a:buFont typeface="Wingdings" pitchFamily="2" charset="2"/>
                        <a:buNone/>
                      </a:pPr>
                      <a:r>
                        <a:rPr lang="en-US" sz="1800" dirty="0">
                          <a:solidFill>
                            <a:srgbClr val="C00000"/>
                          </a:solidFill>
                          <a:effectLst>
                            <a:outerShdw blurRad="38100" dist="38100" dir="2700000" algn="tl">
                              <a:srgbClr val="000000">
                                <a:alpha val="43137"/>
                              </a:srgbClr>
                            </a:outerShdw>
                          </a:effectLst>
                        </a:rPr>
                        <a:t>≥ 1</a:t>
                      </a:r>
                    </a:p>
                  </a:txBody>
                  <a:tcPr marL="68580" marR="68580" marT="0" marB="0" anchor="ctr"/>
                </a:tc>
                <a:tc>
                  <a:txBody>
                    <a:bodyPr/>
                    <a:lstStyle/>
                    <a:p>
                      <a:pPr marL="0" indent="0" algn="r">
                        <a:spcAft>
                          <a:spcPts val="0"/>
                        </a:spcAft>
                      </a:pPr>
                      <a:r>
                        <a:rPr lang="en-US" sz="1800" dirty="0">
                          <a:solidFill>
                            <a:srgbClr val="C00000"/>
                          </a:solidFill>
                          <a:effectLst>
                            <a:outerShdw blurRad="38100" dist="38100" dir="2700000" algn="tl">
                              <a:srgbClr val="000000">
                                <a:alpha val="43137"/>
                              </a:srgbClr>
                            </a:outerShdw>
                          </a:effectLst>
                        </a:rPr>
                        <a:t>120</a:t>
                      </a:r>
                      <a:endParaRPr lang="el-GR" sz="1800" dirty="0">
                        <a:solidFill>
                          <a:srgbClr val="C00000"/>
                        </a:solidFill>
                        <a:effectLst>
                          <a:outerShdw blurRad="38100" dist="38100" dir="2700000" algn="tl">
                            <a:srgbClr val="000000">
                              <a:alpha val="43137"/>
                            </a:srgbClr>
                          </a:outerShdw>
                        </a:effectLst>
                        <a:latin typeface="+mn-lt"/>
                        <a:ea typeface="Calibri"/>
                        <a:cs typeface="Times New Roman"/>
                      </a:endParaRPr>
                    </a:p>
                  </a:txBody>
                  <a:tcPr marL="68580" marR="68580" marT="0" marB="0" anchor="ctr"/>
                </a:tc>
                <a:extLst>
                  <a:ext uri="{0D108BD9-81ED-4DB2-BD59-A6C34878D82A}">
                    <a16:rowId xmlns:a16="http://schemas.microsoft.com/office/drawing/2014/main" val="10002"/>
                  </a:ext>
                </a:extLst>
              </a:tr>
              <a:tr h="280121">
                <a:tc>
                  <a:txBody>
                    <a:bodyPr/>
                    <a:lstStyle/>
                    <a:p>
                      <a:pPr marL="0" indent="0" algn="r">
                        <a:spcAft>
                          <a:spcPts val="0"/>
                        </a:spcAft>
                      </a:pPr>
                      <a:r>
                        <a:rPr lang="en-US" sz="1800" dirty="0">
                          <a:solidFill>
                            <a:schemeClr val="tx1"/>
                          </a:solidFill>
                          <a:effectLst>
                            <a:outerShdw blurRad="38100" dist="38100" dir="2700000" algn="tl">
                              <a:srgbClr val="000000">
                                <a:alpha val="43137"/>
                              </a:srgbClr>
                            </a:outerShdw>
                          </a:effectLst>
                        </a:rPr>
                        <a:t>Very Strong</a:t>
                      </a:r>
                      <a:endParaRPr lang="el-GR" sz="1800" dirty="0">
                        <a:solidFill>
                          <a:schemeClr val="tx1"/>
                        </a:solidFill>
                        <a:effectLst>
                          <a:outerShdw blurRad="38100" dist="38100" dir="2700000" algn="tl">
                            <a:srgbClr val="000000">
                              <a:alpha val="43137"/>
                            </a:srgbClr>
                          </a:outerShdw>
                        </a:effectLst>
                      </a:endParaRPr>
                    </a:p>
                  </a:txBody>
                  <a:tcPr marL="68580" marR="68580" marT="0" marB="0"/>
                </a:tc>
                <a:tc>
                  <a:txBody>
                    <a:bodyPr/>
                    <a:lstStyle/>
                    <a:p>
                      <a:pPr marL="0" indent="0" algn="r">
                        <a:spcAft>
                          <a:spcPts val="0"/>
                        </a:spcAft>
                      </a:pPr>
                      <a:r>
                        <a:rPr lang="en-US" sz="1800" dirty="0">
                          <a:solidFill>
                            <a:srgbClr val="C00000"/>
                          </a:solidFill>
                          <a:effectLst>
                            <a:outerShdw blurRad="38100" dist="38100" dir="2700000" algn="tl">
                              <a:srgbClr val="000000">
                                <a:alpha val="43137"/>
                              </a:srgbClr>
                            </a:outerShdw>
                          </a:effectLst>
                        </a:rPr>
                        <a:t>≥ 4</a:t>
                      </a:r>
                      <a:endParaRPr lang="el-GR" sz="1800" dirty="0">
                        <a:solidFill>
                          <a:srgbClr val="C00000"/>
                        </a:solidFill>
                        <a:effectLst>
                          <a:outerShdw blurRad="38100" dist="38100" dir="2700000" algn="tl">
                            <a:srgbClr val="000000">
                              <a:alpha val="43137"/>
                            </a:srgbClr>
                          </a:outerShdw>
                        </a:effectLst>
                      </a:endParaRPr>
                    </a:p>
                  </a:txBody>
                  <a:tcPr marL="68580" marR="68580" marT="0" marB="0" anchor="ctr"/>
                </a:tc>
                <a:tc>
                  <a:txBody>
                    <a:bodyPr/>
                    <a:lstStyle/>
                    <a:p>
                      <a:pPr marL="0" indent="0" algn="r">
                        <a:spcAft>
                          <a:spcPts val="0"/>
                        </a:spcAft>
                      </a:pPr>
                      <a:r>
                        <a:rPr lang="en-US" sz="1800" dirty="0">
                          <a:solidFill>
                            <a:srgbClr val="C00000"/>
                          </a:solidFill>
                          <a:effectLst>
                            <a:outerShdw blurRad="38100" dist="38100" dir="2700000" algn="tl">
                              <a:srgbClr val="000000">
                                <a:alpha val="43137"/>
                              </a:srgbClr>
                            </a:outerShdw>
                          </a:effectLst>
                        </a:rPr>
                        <a:t>375</a:t>
                      </a:r>
                      <a:endParaRPr lang="el-GR" sz="1800" dirty="0">
                        <a:solidFill>
                          <a:srgbClr val="C00000"/>
                        </a:solidFill>
                        <a:effectLst>
                          <a:outerShdw blurRad="38100" dist="38100" dir="2700000" algn="tl">
                            <a:srgbClr val="000000">
                              <a:alpha val="43137"/>
                            </a:srgbClr>
                          </a:outerShdw>
                        </a:effectLst>
                        <a:latin typeface="+mn-lt"/>
                        <a:ea typeface="Calibri"/>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sp>
        <p:nvSpPr>
          <p:cNvPr id="6" name="TextBox 5"/>
          <p:cNvSpPr txBox="1"/>
          <p:nvPr/>
        </p:nvSpPr>
        <p:spPr>
          <a:xfrm>
            <a:off x="276452" y="5498128"/>
            <a:ext cx="6073811" cy="1200329"/>
          </a:xfrm>
          <a:prstGeom prst="rect">
            <a:avLst/>
          </a:prstGeom>
          <a:solidFill>
            <a:schemeClr val="accent5">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u="sng" dirty="0">
                <a:solidFill>
                  <a:schemeClr val="bg1"/>
                </a:solidFill>
                <a:effectLst>
                  <a:outerShdw blurRad="38100" dist="38100" dir="2700000" algn="tl">
                    <a:srgbClr val="000000">
                      <a:alpha val="43137"/>
                    </a:srgbClr>
                  </a:outerShdw>
                </a:effectLst>
                <a:ea typeface="+mj-ea"/>
                <a:cs typeface="+mj-cs"/>
              </a:rPr>
              <a:t>Tsunami sources affecting Cyprus:</a:t>
            </a:r>
            <a:endParaRPr lang="en-US" u="sng" dirty="0">
              <a:solidFill>
                <a:schemeClr val="bg1"/>
              </a:solidFill>
              <a:effectLst>
                <a:outerShdw blurRad="38100" dist="38100" dir="2700000" algn="tl">
                  <a:srgbClr val="000000">
                    <a:alpha val="43137"/>
                  </a:srgbClr>
                </a:outerShdw>
              </a:effectLst>
            </a:endParaRPr>
          </a:p>
          <a:p>
            <a:pPr marL="342900" indent="-342900">
              <a:buAutoNum type="arabicPeriod"/>
            </a:pPr>
            <a:r>
              <a:rPr lang="en-US" dirty="0">
                <a:solidFill>
                  <a:schemeClr val="bg1"/>
                </a:solidFill>
                <a:effectLst>
                  <a:outerShdw blurRad="38100" dist="38100" dir="2700000" algn="tl">
                    <a:srgbClr val="000000">
                      <a:alpha val="43137"/>
                    </a:srgbClr>
                  </a:outerShdw>
                </a:effectLst>
              </a:rPr>
              <a:t>Local, strong, shallow earthquakes.</a:t>
            </a:r>
            <a:endParaRPr lang="el-GR" dirty="0">
              <a:solidFill>
                <a:schemeClr val="bg1"/>
              </a:solidFill>
              <a:effectLst>
                <a:outerShdw blurRad="38100" dist="38100" dir="2700000" algn="tl">
                  <a:srgbClr val="000000">
                    <a:alpha val="43137"/>
                  </a:srgbClr>
                </a:outerShdw>
              </a:effectLst>
            </a:endParaRPr>
          </a:p>
          <a:p>
            <a:pPr marL="342900" indent="-342900">
              <a:buAutoNum type="arabicPeriod"/>
            </a:pPr>
            <a:r>
              <a:rPr lang="en-US" dirty="0">
                <a:solidFill>
                  <a:schemeClr val="bg1"/>
                </a:solidFill>
                <a:effectLst>
                  <a:outerShdw blurRad="38100" dist="38100" dir="2700000" algn="tl">
                    <a:srgbClr val="000000">
                      <a:alpha val="43137"/>
                    </a:srgbClr>
                  </a:outerShdw>
                </a:effectLst>
              </a:rPr>
              <a:t>Submarine landslides at the Levantine coast</a:t>
            </a:r>
            <a:endParaRPr lang="el-GR" dirty="0">
              <a:solidFill>
                <a:schemeClr val="bg1"/>
              </a:solidFill>
              <a:effectLst>
                <a:outerShdw blurRad="38100" dist="38100" dir="2700000" algn="tl">
                  <a:srgbClr val="000000">
                    <a:alpha val="43137"/>
                  </a:srgbClr>
                </a:outerShdw>
              </a:effectLst>
            </a:endParaRPr>
          </a:p>
          <a:p>
            <a:pPr marL="342900" indent="-342900">
              <a:buFontTx/>
              <a:buAutoNum type="arabicPeriod"/>
            </a:pPr>
            <a:r>
              <a:rPr lang="en-US" dirty="0">
                <a:solidFill>
                  <a:schemeClr val="bg1"/>
                </a:solidFill>
                <a:effectLst>
                  <a:outerShdw blurRad="38100" dist="38100" dir="2700000" algn="tl">
                    <a:srgbClr val="000000">
                      <a:alpha val="43137"/>
                    </a:srgbClr>
                  </a:outerShdw>
                </a:effectLst>
              </a:rPr>
              <a:t>Regional, strong, shallow earthquakes.</a:t>
            </a:r>
            <a:endParaRPr lang="el-GR" dirty="0">
              <a:solidFill>
                <a:schemeClr val="bg1"/>
              </a:solidFill>
              <a:effectLst>
                <a:outerShdw blurRad="38100" dist="38100" dir="2700000" algn="tl">
                  <a:srgbClr val="000000">
                    <a:alpha val="43137"/>
                  </a:srgbClr>
                </a:outerShdw>
              </a:effectLst>
            </a:endParaRPr>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t="22040" b="14469"/>
          <a:stretch/>
        </p:blipFill>
        <p:spPr>
          <a:xfrm rot="817717">
            <a:off x="2360598" y="3381060"/>
            <a:ext cx="906131" cy="504057"/>
          </a:xfrm>
          <a:prstGeom prst="rect">
            <a:avLst/>
          </a:prstGeom>
          <a:ln>
            <a:noFill/>
          </a:ln>
          <a:effectLst>
            <a:softEdge rad="112500"/>
          </a:effectLst>
        </p:spPr>
      </p:pic>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20807" t="18534" b="14469"/>
          <a:stretch/>
        </p:blipFill>
        <p:spPr>
          <a:xfrm rot="18035905">
            <a:off x="3751915" y="3746606"/>
            <a:ext cx="717599" cy="531891"/>
          </a:xfrm>
          <a:prstGeom prst="rect">
            <a:avLst/>
          </a:prstGeom>
          <a:ln>
            <a:noFill/>
          </a:ln>
          <a:effectLst>
            <a:softEdge rad="112500"/>
          </a:effectLst>
        </p:spPr>
      </p:pic>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t="22040" b="14469"/>
          <a:stretch/>
        </p:blipFill>
        <p:spPr>
          <a:xfrm rot="12187130">
            <a:off x="5076007" y="3725994"/>
            <a:ext cx="906131" cy="504057"/>
          </a:xfrm>
          <a:prstGeom prst="rect">
            <a:avLst/>
          </a:prstGeom>
          <a:ln>
            <a:noFill/>
          </a:ln>
          <a:effectLst>
            <a:softEdge rad="112500"/>
          </a:effectLst>
        </p:spPr>
      </p:pic>
      <p:sp>
        <p:nvSpPr>
          <p:cNvPr id="9" name="Rectangle 2"/>
          <p:cNvSpPr txBox="1">
            <a:spLocks noChangeArrowheads="1"/>
          </p:cNvSpPr>
          <p:nvPr/>
        </p:nvSpPr>
        <p:spPr bwMode="auto">
          <a:xfrm>
            <a:off x="8532866" y="6434248"/>
            <a:ext cx="3332134" cy="423752"/>
          </a:xfrm>
          <a:prstGeom prst="rect">
            <a:avLst/>
          </a:prstGeom>
          <a:noFill/>
          <a:ln w="9525">
            <a:noFill/>
            <a:miter lim="800000"/>
            <a:headEnd/>
            <a:tailEnd/>
          </a:ln>
        </p:spPr>
        <p:txBody>
          <a:bodyPr bIns="91440" anchor="b"/>
          <a:lstStyle/>
          <a:p>
            <a:pPr>
              <a:defRPr/>
            </a:pPr>
            <a:r>
              <a:rPr lang="en-GB" b="1" i="1" dirty="0">
                <a:latin typeface="+mj-lt"/>
                <a:ea typeface="+mj-ea"/>
                <a:cs typeface="+mj-cs"/>
              </a:rPr>
              <a:t>(</a:t>
            </a:r>
            <a:r>
              <a:rPr lang="en-GB" sz="1600" b="1" i="1" dirty="0" err="1"/>
              <a:t>Fokaefs</a:t>
            </a:r>
            <a:r>
              <a:rPr lang="en-GB" sz="1600" b="1" i="1" dirty="0"/>
              <a:t> &amp; Papadopoulos, 200</a:t>
            </a:r>
            <a:r>
              <a:rPr lang="el-GR" sz="1600" b="1" i="1" dirty="0"/>
              <a:t>7</a:t>
            </a:r>
            <a:r>
              <a:rPr lang="en-GB" sz="1600" b="1" i="1" dirty="0">
                <a:latin typeface="+mj-lt"/>
                <a:ea typeface="+mj-ea"/>
                <a:cs typeface="+mj-cs"/>
              </a:rPr>
              <a:t>) </a:t>
            </a:r>
            <a:endParaRPr lang="en-US" sz="1600" b="1" i="1" dirty="0">
              <a:latin typeface="+mj-lt"/>
              <a:ea typeface="+mj-ea"/>
              <a:cs typeface="+mj-cs"/>
            </a:endParaRPr>
          </a:p>
        </p:txBody>
      </p:sp>
      <p:sp>
        <p:nvSpPr>
          <p:cNvPr id="10" name="TextBox 9"/>
          <p:cNvSpPr txBox="1"/>
          <p:nvPr/>
        </p:nvSpPr>
        <p:spPr>
          <a:xfrm>
            <a:off x="7392144" y="1441140"/>
            <a:ext cx="3938337" cy="2800767"/>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pPr marL="85725" lvl="1">
              <a:buSzPct val="115000"/>
              <a:defRPr/>
            </a:pPr>
            <a:r>
              <a:rPr lang="en-US" sz="2400" b="1" dirty="0">
                <a:effectLst>
                  <a:outerShdw blurRad="38100" dist="38100" dir="2700000" algn="tl">
                    <a:srgbClr val="000000">
                      <a:alpha val="43137"/>
                    </a:srgbClr>
                  </a:outerShdw>
                </a:effectLst>
                <a:latin typeface="+mj-lt"/>
                <a:ea typeface="+mj-ea"/>
                <a:cs typeface="+mj-cs"/>
              </a:rPr>
              <a:t>LOCAL TSUNAMI</a:t>
            </a:r>
            <a:endParaRPr lang="el-GR" sz="2400" b="1" dirty="0">
              <a:effectLst>
                <a:outerShdw blurRad="38100" dist="38100" dir="2700000" algn="tl">
                  <a:srgbClr val="000000">
                    <a:alpha val="43137"/>
                  </a:srgbClr>
                </a:outerShdw>
              </a:effectLst>
              <a:latin typeface="+mj-lt"/>
              <a:ea typeface="+mj-ea"/>
              <a:cs typeface="+mj-cs"/>
            </a:endParaRPr>
          </a:p>
          <a:p>
            <a:pPr marL="85725" lvl="1">
              <a:buSzPct val="115000"/>
              <a:defRPr/>
            </a:pPr>
            <a:r>
              <a:rPr lang="el-GR" sz="2000" b="1" dirty="0">
                <a:solidFill>
                  <a:srgbClr val="FFFF00"/>
                </a:solidFill>
                <a:effectLst>
                  <a:outerShdw blurRad="38100" dist="38100" dir="2700000" algn="tl">
                    <a:srgbClr val="000000">
                      <a:alpha val="43137"/>
                    </a:srgbClr>
                  </a:outerShdw>
                </a:effectLst>
              </a:rPr>
              <a:t>1. </a:t>
            </a:r>
            <a:r>
              <a:rPr lang="en-US" sz="2000" b="1" dirty="0">
                <a:solidFill>
                  <a:srgbClr val="FFFF00"/>
                </a:solidFill>
                <a:effectLst>
                  <a:outerShdw blurRad="38100" dist="38100" dir="2700000" algn="tl">
                    <a:srgbClr val="000000">
                      <a:alpha val="43137"/>
                    </a:srgbClr>
                  </a:outerShdw>
                </a:effectLst>
              </a:rPr>
              <a:t>Natural Warning Signs:</a:t>
            </a:r>
          </a:p>
          <a:p>
            <a:pPr marL="371475" lvl="1" indent="-285750">
              <a:buSzPct val="115000"/>
              <a:buFont typeface="Wingdings" panose="05000000000000000000" pitchFamily="2" charset="2"/>
              <a:buChar char="§"/>
              <a:defRPr/>
            </a:pPr>
            <a:r>
              <a:rPr lang="en-US" sz="1600" dirty="0">
                <a:effectLst>
                  <a:outerShdw blurRad="38100" dist="38100" dir="2700000" algn="tl">
                    <a:srgbClr val="000000">
                      <a:alpha val="43137"/>
                    </a:srgbClr>
                  </a:outerShdw>
                </a:effectLst>
                <a:latin typeface="+mj-lt"/>
                <a:ea typeface="+mj-ea"/>
                <a:cs typeface="+mj-cs"/>
              </a:rPr>
              <a:t>Earthquake - tremors</a:t>
            </a:r>
            <a:endParaRPr lang="el-GR" sz="1600" dirty="0">
              <a:effectLst>
                <a:outerShdw blurRad="38100" dist="38100" dir="2700000" algn="tl">
                  <a:srgbClr val="000000">
                    <a:alpha val="43137"/>
                  </a:srgbClr>
                </a:outerShdw>
              </a:effectLst>
              <a:latin typeface="+mj-lt"/>
              <a:ea typeface="+mj-ea"/>
              <a:cs typeface="+mj-cs"/>
            </a:endParaRPr>
          </a:p>
          <a:p>
            <a:pPr marL="371475" lvl="1" indent="-285750">
              <a:buSzPct val="115000"/>
              <a:buFont typeface="Wingdings" panose="05000000000000000000" pitchFamily="2" charset="2"/>
              <a:buChar char="§"/>
              <a:defRPr/>
            </a:pPr>
            <a:r>
              <a:rPr lang="en-US" sz="1600" dirty="0">
                <a:effectLst>
                  <a:outerShdw blurRad="38100" dist="38100" dir="2700000" algn="tl">
                    <a:srgbClr val="000000">
                      <a:alpha val="43137"/>
                    </a:srgbClr>
                  </a:outerShdw>
                </a:effectLst>
                <a:latin typeface="+mj-lt"/>
                <a:ea typeface="+mj-ea"/>
                <a:cs typeface="+mj-cs"/>
              </a:rPr>
              <a:t>Quick change (usually drop) of sea-level</a:t>
            </a:r>
            <a:endParaRPr lang="el-GR" sz="1600" dirty="0">
              <a:effectLst>
                <a:outerShdw blurRad="38100" dist="38100" dir="2700000" algn="tl">
                  <a:srgbClr val="000000">
                    <a:alpha val="43137"/>
                  </a:srgbClr>
                </a:outerShdw>
              </a:effectLst>
              <a:latin typeface="+mj-lt"/>
              <a:ea typeface="+mj-ea"/>
              <a:cs typeface="+mj-cs"/>
            </a:endParaRPr>
          </a:p>
          <a:p>
            <a:pPr marL="85725" lvl="1">
              <a:buSzPct val="115000"/>
              <a:defRPr/>
            </a:pPr>
            <a:r>
              <a:rPr lang="el-GR" sz="2000" b="1" dirty="0">
                <a:solidFill>
                  <a:schemeClr val="tx1"/>
                </a:solidFill>
                <a:effectLst>
                  <a:outerShdw blurRad="38100" dist="38100" dir="2700000" algn="tl">
                    <a:srgbClr val="000000">
                      <a:alpha val="43137"/>
                    </a:srgbClr>
                  </a:outerShdw>
                </a:effectLst>
              </a:rPr>
              <a:t>2. </a:t>
            </a:r>
            <a:r>
              <a:rPr lang="en-US" sz="2000" b="1" dirty="0">
                <a:solidFill>
                  <a:schemeClr val="tx1"/>
                </a:solidFill>
                <a:effectLst>
                  <a:outerShdw blurRad="38100" dist="38100" dir="2700000" algn="tl">
                    <a:srgbClr val="000000">
                      <a:alpha val="43137"/>
                    </a:srgbClr>
                  </a:outerShdw>
                </a:effectLst>
              </a:rPr>
              <a:t>Tsunami Warning System</a:t>
            </a:r>
          </a:p>
          <a:p>
            <a:pPr marL="85725" lvl="1">
              <a:buSzPct val="115000"/>
              <a:defRPr/>
            </a:pPr>
            <a:r>
              <a:rPr lang="en-US" sz="2400" b="1" dirty="0">
                <a:effectLst>
                  <a:outerShdw blurRad="38100" dist="38100" dir="2700000" algn="tl">
                    <a:srgbClr val="000000">
                      <a:alpha val="43137"/>
                    </a:srgbClr>
                  </a:outerShdw>
                </a:effectLst>
                <a:latin typeface="+mj-lt"/>
                <a:ea typeface="+mj-ea"/>
                <a:cs typeface="+mj-cs"/>
              </a:rPr>
              <a:t>DISTANT TSUNAMI</a:t>
            </a:r>
            <a:endParaRPr lang="el-GR" sz="2400" b="1" dirty="0">
              <a:effectLst>
                <a:outerShdw blurRad="38100" dist="38100" dir="2700000" algn="tl">
                  <a:srgbClr val="000000">
                    <a:alpha val="43137"/>
                  </a:srgbClr>
                </a:outerShdw>
              </a:effectLst>
              <a:latin typeface="+mj-lt"/>
              <a:ea typeface="+mj-ea"/>
              <a:cs typeface="+mj-cs"/>
            </a:endParaRPr>
          </a:p>
          <a:p>
            <a:pPr marL="85725" lvl="1">
              <a:buSzPct val="115000"/>
              <a:defRPr/>
            </a:pPr>
            <a:r>
              <a:rPr lang="en-US" sz="2000" b="1" dirty="0">
                <a:solidFill>
                  <a:srgbClr val="FFFF00"/>
                </a:solidFill>
                <a:effectLst>
                  <a:outerShdw blurRad="38100" dist="38100" dir="2700000" algn="tl">
                    <a:srgbClr val="000000">
                      <a:alpha val="43137"/>
                    </a:srgbClr>
                  </a:outerShdw>
                </a:effectLst>
              </a:rPr>
              <a:t>1. Tsunami Warning System</a:t>
            </a:r>
            <a:endParaRPr lang="el-GR" sz="2000" b="1" dirty="0">
              <a:solidFill>
                <a:srgbClr val="FFFF00"/>
              </a:solidFill>
              <a:effectLst>
                <a:outerShdw blurRad="38100" dist="38100" dir="2700000" algn="tl">
                  <a:srgbClr val="000000">
                    <a:alpha val="43137"/>
                  </a:srgbClr>
                </a:outerShdw>
              </a:effectLst>
            </a:endParaRPr>
          </a:p>
          <a:p>
            <a:pPr marL="85725" lvl="1">
              <a:buSzPct val="115000"/>
              <a:defRPr/>
            </a:pPr>
            <a:r>
              <a:rPr lang="en-US" sz="2000" b="1" dirty="0">
                <a:solidFill>
                  <a:schemeClr val="tx1"/>
                </a:solidFill>
                <a:effectLst>
                  <a:outerShdw blurRad="38100" dist="38100" dir="2700000" algn="tl">
                    <a:srgbClr val="000000">
                      <a:alpha val="43137"/>
                    </a:srgbClr>
                  </a:outerShdw>
                </a:effectLst>
              </a:rPr>
              <a:t>2. Natural Warning Signs</a:t>
            </a:r>
            <a:endParaRPr lang="el-GR" sz="2000" b="1" dirty="0">
              <a:solidFill>
                <a:schemeClr val="tx1"/>
              </a:solidFill>
              <a:effectLst>
                <a:outerShdw blurRad="38100" dist="38100" dir="2700000" algn="tl">
                  <a:srgbClr val="000000">
                    <a:alpha val="43137"/>
                  </a:srgbClr>
                </a:outerShdw>
              </a:effectLst>
            </a:endParaRPr>
          </a:p>
          <a:p>
            <a:pPr marL="85725" lvl="1">
              <a:buSzPct val="115000"/>
              <a:defRPr/>
            </a:pPr>
            <a:r>
              <a:rPr lang="el-GR" sz="1600" dirty="0">
                <a:solidFill>
                  <a:schemeClr val="tx1"/>
                </a:solidFill>
                <a:effectLst>
                  <a:outerShdw blurRad="38100" dist="38100" dir="2700000" algn="tl">
                    <a:srgbClr val="000000">
                      <a:alpha val="43137"/>
                    </a:srgbClr>
                  </a:outerShdw>
                </a:effectLst>
              </a:rPr>
              <a:t>(</a:t>
            </a:r>
            <a:r>
              <a:rPr lang="en-US" sz="1600" dirty="0">
                <a:effectLst>
                  <a:outerShdw blurRad="38100" dist="38100" dir="2700000" algn="tl">
                    <a:srgbClr val="000000">
                      <a:alpha val="43137"/>
                    </a:srgbClr>
                  </a:outerShdw>
                </a:effectLst>
              </a:rPr>
              <a:t>quick change of sea-level</a:t>
            </a:r>
            <a:r>
              <a:rPr lang="el-GR" sz="1600" dirty="0">
                <a:solidFill>
                  <a:schemeClr val="tx1"/>
                </a:solidFill>
                <a:effectLst>
                  <a:outerShdw blurRad="38100" dist="38100" dir="2700000" algn="tl">
                    <a:srgbClr val="000000">
                      <a:alpha val="43137"/>
                    </a:srgbClr>
                  </a:outerShdw>
                </a:effectLst>
              </a:rPr>
              <a:t>)</a:t>
            </a:r>
            <a:endParaRPr lang="el-GR" sz="1600" dirty="0">
              <a:effectLst>
                <a:outerShdw blurRad="38100" dist="38100" dir="2700000" algn="tl">
                  <a:srgbClr val="000000">
                    <a:alpha val="43137"/>
                  </a:srgbClr>
                </a:outerShdw>
              </a:effectLst>
            </a:endParaRPr>
          </a:p>
        </p:txBody>
      </p:sp>
      <p:sp>
        <p:nvSpPr>
          <p:cNvPr id="12" name="Title 1">
            <a:extLst>
              <a:ext uri="{FF2B5EF4-FFF2-40B4-BE49-F238E27FC236}">
                <a16:creationId xmlns:a16="http://schemas.microsoft.com/office/drawing/2014/main" id="{1327D18F-CD72-4307-80DC-292D5D1B2069}"/>
              </a:ext>
            </a:extLst>
          </p:cNvPr>
          <p:cNvSpPr txBox="1">
            <a:spLocks/>
          </p:cNvSpPr>
          <p:nvPr/>
        </p:nvSpPr>
        <p:spPr>
          <a:xfrm>
            <a:off x="3442679" y="122615"/>
            <a:ext cx="6337917" cy="118431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70C0"/>
                </a:solidFill>
              </a:rPr>
              <a:t>COMMUNITY COASTAL SEA LEVEL HAZARD EARLY WARNING AND MITIGATION SYSTEM CONTEXT/ STATUS (CON’T)</a:t>
            </a:r>
            <a:r>
              <a:rPr lang="fr-FR" sz="3600" dirty="0"/>
              <a:t/>
            </a:r>
            <a:br>
              <a:rPr lang="fr-FR" sz="3600" dirty="0"/>
            </a:br>
            <a:endParaRPr lang="fr-FR" sz="3600" dirty="0"/>
          </a:p>
        </p:txBody>
      </p:sp>
      <p:pic>
        <p:nvPicPr>
          <p:cNvPr id="13" name="Picture 22">
            <a:extLst>
              <a:ext uri="{FF2B5EF4-FFF2-40B4-BE49-F238E27FC236}">
                <a16:creationId xmlns:a16="http://schemas.microsoft.com/office/drawing/2014/main" id="{533BA80C-0292-4941-AE01-2E5224AABB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848602" y="149774"/>
            <a:ext cx="1095275" cy="1093102"/>
          </a:xfrm>
          <a:prstGeom prst="rect">
            <a:avLst/>
          </a:prstGeom>
          <a:noFill/>
        </p:spPr>
      </p:pic>
      <p:pic>
        <p:nvPicPr>
          <p:cNvPr id="14" name="Picture 13" descr="C:\Users\d_chang-seng\Documents\IOC 2015-2020\Logos\combined_unesco_ioc_blue_eng.png">
            <a:extLst>
              <a:ext uri="{FF2B5EF4-FFF2-40B4-BE49-F238E27FC236}">
                <a16:creationId xmlns:a16="http://schemas.microsoft.com/office/drawing/2014/main" id="{F59381C8-B584-4B1D-993F-E6C811F03EE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123" y="130810"/>
            <a:ext cx="1339172" cy="1112064"/>
          </a:xfrm>
          <a:prstGeom prst="rect">
            <a:avLst/>
          </a:prstGeom>
          <a:noFill/>
          <a:ln>
            <a:noFill/>
          </a:ln>
        </p:spPr>
      </p:pic>
      <p:pic>
        <p:nvPicPr>
          <p:cNvPr id="16" name="Picture 15">
            <a:extLst>
              <a:ext uri="{FF2B5EF4-FFF2-40B4-BE49-F238E27FC236}">
                <a16:creationId xmlns:a16="http://schemas.microsoft.com/office/drawing/2014/main" id="{36A43309-852D-42B7-B796-9C0135CB0F81}"/>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726995" y="0"/>
            <a:ext cx="1339172" cy="1242874"/>
          </a:xfrm>
          <a:prstGeom prst="rect">
            <a:avLst/>
          </a:prstGeom>
          <a:noFill/>
          <a:ln>
            <a:noFill/>
          </a:ln>
        </p:spPr>
      </p:pic>
      <p:sp>
        <p:nvSpPr>
          <p:cNvPr id="21" name="Rectangle 2">
            <a:extLst>
              <a:ext uri="{FF2B5EF4-FFF2-40B4-BE49-F238E27FC236}">
                <a16:creationId xmlns:a16="http://schemas.microsoft.com/office/drawing/2014/main" id="{A1D5E58B-E08F-40A5-95EB-DC7D274A498A}"/>
              </a:ext>
            </a:extLst>
          </p:cNvPr>
          <p:cNvSpPr txBox="1">
            <a:spLocks noChangeArrowheads="1"/>
          </p:cNvSpPr>
          <p:nvPr/>
        </p:nvSpPr>
        <p:spPr bwMode="auto">
          <a:xfrm>
            <a:off x="6535881" y="4256522"/>
            <a:ext cx="3422774" cy="551716"/>
          </a:xfrm>
          <a:prstGeom prst="rect">
            <a:avLst/>
          </a:prstGeom>
          <a:noFill/>
          <a:ln w="9525">
            <a:noFill/>
            <a:miter lim="800000"/>
            <a:headEnd/>
            <a:tailEnd/>
          </a:ln>
        </p:spPr>
        <p:txBody>
          <a:bodyPr bIns="91440" anchor="b"/>
          <a:lstStyle/>
          <a:p>
            <a:pPr algn="r">
              <a:defRPr/>
            </a:pPr>
            <a:r>
              <a:rPr lang="en-US" b="1" dirty="0">
                <a:effectLst>
                  <a:outerShdw blurRad="38100" dist="38100" dir="2700000" algn="tl">
                    <a:srgbClr val="000000">
                      <a:alpha val="43137"/>
                    </a:srgbClr>
                  </a:outerShdw>
                </a:effectLst>
                <a:latin typeface="+mj-lt"/>
              </a:rPr>
              <a:t>Statistical analysis of </a:t>
            </a:r>
            <a:r>
              <a:rPr lang="en-US" b="1" i="1" dirty="0">
                <a:solidFill>
                  <a:srgbClr val="C00000"/>
                </a:solidFill>
                <a:effectLst>
                  <a:outerShdw blurRad="38100" dist="38100" dir="2700000" algn="tl">
                    <a:srgbClr val="000000">
                      <a:alpha val="43137"/>
                    </a:srgbClr>
                  </a:outerShdw>
                </a:effectLst>
                <a:latin typeface="+mj-lt"/>
              </a:rPr>
              <a:t>historic</a:t>
            </a:r>
            <a:r>
              <a:rPr lang="en-US" b="1" dirty="0">
                <a:effectLst>
                  <a:outerShdw blurRad="38100" dist="38100" dir="2700000" algn="tl">
                    <a:srgbClr val="000000">
                      <a:alpha val="43137"/>
                    </a:srgbClr>
                  </a:outerShdw>
                </a:effectLst>
                <a:latin typeface="+mj-lt"/>
              </a:rPr>
              <a:t> data</a:t>
            </a:r>
            <a:endParaRPr lang="el-GR"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247260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a:grpSpLocks/>
          </p:cNvGrpSpPr>
          <p:nvPr/>
        </p:nvGrpSpPr>
        <p:grpSpPr bwMode="auto">
          <a:xfrm>
            <a:off x="824624" y="1454726"/>
            <a:ext cx="9591856" cy="5072062"/>
            <a:chOff x="395535" y="1340768"/>
            <a:chExt cx="8571347" cy="5073203"/>
          </a:xfrm>
        </p:grpSpPr>
        <p:pic>
          <p:nvPicPr>
            <p:cNvPr id="41" name="Picture 40" descr="C:\Users\idimitriadis\Desktop\Cap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5" y="1412776"/>
              <a:ext cx="8372371" cy="50011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descr="C:\Users\idimitriadis\Desktop\Captur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340768"/>
              <a:ext cx="8571346" cy="50011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Rectangle 37"/>
          <p:cNvSpPr/>
          <p:nvPr/>
        </p:nvSpPr>
        <p:spPr>
          <a:xfrm>
            <a:off x="824623" y="1416330"/>
            <a:ext cx="6111368" cy="150810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sz="3200" dirty="0">
                <a:solidFill>
                  <a:schemeClr val="bg1"/>
                </a:solidFill>
                <a:effectLst>
                  <a:outerShdw blurRad="38100" dist="38100" dir="2700000" algn="tl">
                    <a:srgbClr val="000000">
                      <a:alpha val="43137"/>
                    </a:srgbClr>
                  </a:outerShdw>
                </a:effectLst>
                <a:latin typeface="+mj-lt"/>
              </a:rPr>
              <a:t>Tsunami evidence in Cyprus from </a:t>
            </a:r>
            <a:r>
              <a:rPr lang="en-US" sz="3600" i="1" dirty="0">
                <a:solidFill>
                  <a:srgbClr val="C00000"/>
                </a:solidFill>
                <a:effectLst>
                  <a:outerShdw blurRad="38100" dist="38100" dir="2700000" algn="tl">
                    <a:srgbClr val="000000">
                      <a:alpha val="43137"/>
                    </a:srgbClr>
                  </a:outerShdw>
                </a:effectLst>
                <a:latin typeface="+mj-lt"/>
              </a:rPr>
              <a:t>Geomorphology </a:t>
            </a:r>
          </a:p>
          <a:p>
            <a:r>
              <a:rPr lang="en-US" sz="2400" i="1" dirty="0">
                <a:solidFill>
                  <a:schemeClr val="bg1"/>
                </a:solidFill>
                <a:effectLst>
                  <a:outerShdw blurRad="38100" dist="38100" dir="2700000" algn="tl">
                    <a:srgbClr val="000000">
                      <a:alpha val="43137"/>
                    </a:srgbClr>
                  </a:outerShdw>
                </a:effectLst>
                <a:latin typeface="+mj-lt"/>
                <a:ea typeface="+mj-ea"/>
                <a:cs typeface="+mj-cs"/>
              </a:rPr>
              <a:t>(</a:t>
            </a:r>
            <a:r>
              <a:rPr lang="en-US" sz="2400" i="1" dirty="0" err="1">
                <a:solidFill>
                  <a:schemeClr val="bg1"/>
                </a:solidFill>
                <a:effectLst>
                  <a:outerShdw blurRad="38100" dist="38100" dir="2700000" algn="tl">
                    <a:srgbClr val="000000">
                      <a:alpha val="43137"/>
                    </a:srgbClr>
                  </a:outerShdw>
                </a:effectLst>
                <a:latin typeface="+mj-lt"/>
                <a:ea typeface="+mj-ea"/>
                <a:cs typeface="+mj-cs"/>
              </a:rPr>
              <a:t>Noller</a:t>
            </a:r>
            <a:r>
              <a:rPr lang="en-US" sz="2400" i="1" dirty="0">
                <a:solidFill>
                  <a:schemeClr val="bg1"/>
                </a:solidFill>
                <a:effectLst>
                  <a:outerShdw blurRad="38100" dist="38100" dir="2700000" algn="tl">
                    <a:srgbClr val="000000">
                      <a:alpha val="43137"/>
                    </a:srgbClr>
                  </a:outerShdw>
                </a:effectLst>
                <a:latin typeface="+mj-lt"/>
                <a:ea typeface="+mj-ea"/>
                <a:cs typeface="+mj-cs"/>
              </a:rPr>
              <a:t> et al., 2005, 2011)</a:t>
            </a:r>
          </a:p>
        </p:txBody>
      </p:sp>
      <p:sp>
        <p:nvSpPr>
          <p:cNvPr id="39" name="TextBox 38"/>
          <p:cNvSpPr txBox="1"/>
          <p:nvPr/>
        </p:nvSpPr>
        <p:spPr>
          <a:xfrm>
            <a:off x="5743088" y="5614149"/>
            <a:ext cx="5807779"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b="1" dirty="0"/>
              <a:t>Dating of tsunami deposits is pending…</a:t>
            </a:r>
          </a:p>
          <a:p>
            <a:r>
              <a:rPr lang="en-US" sz="2000" dirty="0">
                <a:solidFill>
                  <a:schemeClr val="tx1"/>
                </a:solidFill>
                <a:effectLst>
                  <a:outerShdw blurRad="38100" dist="38100" dir="2700000" algn="tl">
                    <a:srgbClr val="000000">
                      <a:alpha val="43137"/>
                    </a:srgbClr>
                  </a:outerShdw>
                </a:effectLst>
              </a:rPr>
              <a:t>→ </a:t>
            </a:r>
            <a:r>
              <a:rPr lang="en-US" sz="2000" b="1" dirty="0"/>
              <a:t>more complete assessment of the tsunami hazard</a:t>
            </a:r>
            <a:endParaRPr lang="el-GR" sz="2000" dirty="0">
              <a:solidFill>
                <a:schemeClr val="tx1"/>
              </a:solidFill>
              <a:effectLst>
                <a:outerShdw blurRad="38100" dist="38100" dir="2700000" algn="tl">
                  <a:srgbClr val="000000">
                    <a:alpha val="43137"/>
                  </a:srgbClr>
                </a:outerShdw>
              </a:effectLst>
            </a:endParaRPr>
          </a:p>
        </p:txBody>
      </p:sp>
      <p:sp>
        <p:nvSpPr>
          <p:cNvPr id="7" name="Title 1">
            <a:extLst>
              <a:ext uri="{FF2B5EF4-FFF2-40B4-BE49-F238E27FC236}">
                <a16:creationId xmlns:a16="http://schemas.microsoft.com/office/drawing/2014/main" id="{4F2FE5AE-D1BA-4043-BCFD-B9191ABA9308}"/>
              </a:ext>
            </a:extLst>
          </p:cNvPr>
          <p:cNvSpPr txBox="1">
            <a:spLocks/>
          </p:cNvSpPr>
          <p:nvPr/>
        </p:nvSpPr>
        <p:spPr>
          <a:xfrm>
            <a:off x="3442679" y="122615"/>
            <a:ext cx="6337917" cy="118431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70C0"/>
                </a:solidFill>
              </a:rPr>
              <a:t>COMMUNITY COASTAL SEA LEVEL HAZARD EARLY WARNING AND MITIGATION SYSTEM CONTEXT/ STATUS (CON’T)</a:t>
            </a:r>
            <a:r>
              <a:rPr lang="fr-FR" sz="3600" dirty="0"/>
              <a:t/>
            </a:r>
            <a:br>
              <a:rPr lang="fr-FR" sz="3600" dirty="0"/>
            </a:br>
            <a:endParaRPr lang="fr-FR" sz="3600" dirty="0"/>
          </a:p>
        </p:txBody>
      </p:sp>
      <p:pic>
        <p:nvPicPr>
          <p:cNvPr id="8" name="Picture 22">
            <a:extLst>
              <a:ext uri="{FF2B5EF4-FFF2-40B4-BE49-F238E27FC236}">
                <a16:creationId xmlns:a16="http://schemas.microsoft.com/office/drawing/2014/main" id="{41F9BB1D-A166-4C0F-9A10-95E55C0AED5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848602" y="149774"/>
            <a:ext cx="1095275" cy="1093102"/>
          </a:xfrm>
          <a:prstGeom prst="rect">
            <a:avLst/>
          </a:prstGeom>
          <a:noFill/>
        </p:spPr>
      </p:pic>
      <p:pic>
        <p:nvPicPr>
          <p:cNvPr id="9" name="Picture 8" descr="C:\Users\d_chang-seng\Documents\IOC 2015-2020\Logos\combined_unesco_ioc_blue_eng.png">
            <a:extLst>
              <a:ext uri="{FF2B5EF4-FFF2-40B4-BE49-F238E27FC236}">
                <a16:creationId xmlns:a16="http://schemas.microsoft.com/office/drawing/2014/main" id="{7197ECE3-DDCC-4C9F-8E02-8EF73576E64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123" y="130810"/>
            <a:ext cx="1339172" cy="1112064"/>
          </a:xfrm>
          <a:prstGeom prst="rect">
            <a:avLst/>
          </a:prstGeom>
          <a:noFill/>
          <a:ln>
            <a:noFill/>
          </a:ln>
        </p:spPr>
      </p:pic>
      <p:pic>
        <p:nvPicPr>
          <p:cNvPr id="10" name="Picture 9">
            <a:extLst>
              <a:ext uri="{FF2B5EF4-FFF2-40B4-BE49-F238E27FC236}">
                <a16:creationId xmlns:a16="http://schemas.microsoft.com/office/drawing/2014/main" id="{8291EC2F-1115-4A2C-AEF1-F9F6D79A5B07}"/>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726995" y="0"/>
            <a:ext cx="1339172" cy="1242874"/>
          </a:xfrm>
          <a:prstGeom prst="rect">
            <a:avLst/>
          </a:prstGeom>
          <a:noFill/>
          <a:ln>
            <a:noFill/>
          </a:ln>
        </p:spPr>
      </p:pic>
    </p:spTree>
    <p:extLst>
      <p:ext uri="{BB962C8B-B14F-4D97-AF65-F5344CB8AC3E}">
        <p14:creationId xmlns:p14="http://schemas.microsoft.com/office/powerpoint/2010/main" val="422384199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907" y="1825625"/>
            <a:ext cx="6337917" cy="4351338"/>
          </a:xfrm>
        </p:spPr>
        <p:txBody>
          <a:bodyPr>
            <a:normAutofit fontScale="85000" lnSpcReduction="10000"/>
          </a:bodyPr>
          <a:lstStyle/>
          <a:p>
            <a:pPr marL="0" indent="0">
              <a:buNone/>
            </a:pPr>
            <a:r>
              <a:rPr lang="en-US" b="1" dirty="0"/>
              <a:t>(ii) Early Warning and Mitigation System Status</a:t>
            </a:r>
            <a:endParaRPr lang="fr-FR" dirty="0"/>
          </a:p>
          <a:p>
            <a:pPr lvl="0"/>
            <a:r>
              <a:rPr lang="en-US" i="1" dirty="0">
                <a:solidFill>
                  <a:schemeClr val="bg1">
                    <a:lumMod val="75000"/>
                  </a:schemeClr>
                </a:solidFill>
              </a:rPr>
              <a:t>What is the status of early warning and mitigation system (detection, monitoring, analysis, warning, communication,  dissemination and response) for tsunami </a:t>
            </a:r>
            <a:r>
              <a:rPr lang="en-US" i="1" strike="sngStrike" dirty="0">
                <a:solidFill>
                  <a:srgbClr val="C00000"/>
                </a:solidFill>
              </a:rPr>
              <a:t>within the nominated community </a:t>
            </a:r>
            <a:r>
              <a:rPr lang="en-US" i="1" dirty="0">
                <a:solidFill>
                  <a:srgbClr val="C00000"/>
                </a:solidFill>
              </a:rPr>
              <a:t>in </a:t>
            </a:r>
            <a:r>
              <a:rPr lang="en-US" b="1" dirty="0">
                <a:solidFill>
                  <a:srgbClr val="C00000"/>
                </a:solidFill>
              </a:rPr>
              <a:t>Cyprus</a:t>
            </a:r>
            <a:r>
              <a:rPr lang="en-US" i="1" dirty="0">
                <a:solidFill>
                  <a:schemeClr val="bg1">
                    <a:lumMod val="75000"/>
                  </a:schemeClr>
                </a:solidFill>
              </a:rPr>
              <a:t>? </a:t>
            </a:r>
          </a:p>
          <a:p>
            <a:pPr lvl="0"/>
            <a:r>
              <a:rPr lang="en-US" i="1" dirty="0">
                <a:solidFill>
                  <a:schemeClr val="bg1">
                    <a:lumMod val="75000"/>
                  </a:schemeClr>
                </a:solidFill>
              </a:rPr>
              <a:t>What is the  current status of the Joint Research Centre (JRC) Inexpensive Device for Sea Level Measurements (</a:t>
            </a:r>
            <a:r>
              <a:rPr lang="en-US" i="1" dirty="0">
                <a:solidFill>
                  <a:schemeClr val="bg1">
                    <a:lumMod val="75000"/>
                  </a:schemeClr>
                </a:solidFill>
                <a:hlinkClick r:id="rId3"/>
              </a:rPr>
              <a:t>IDSL</a:t>
            </a:r>
            <a:r>
              <a:rPr lang="en-US" i="1" dirty="0">
                <a:solidFill>
                  <a:schemeClr val="bg1">
                    <a:lumMod val="75000"/>
                  </a:schemeClr>
                </a:solidFill>
              </a:rPr>
              <a:t>) stations (if any) ? (Operating? Any Issues?)</a:t>
            </a:r>
          </a:p>
          <a:p>
            <a:pPr marL="0" indent="0">
              <a:buNone/>
            </a:pPr>
            <a:r>
              <a:rPr lang="en-US" i="1" dirty="0"/>
              <a:t>Since no community is chosen yet, the issues will be addressed for Cyprus in general.</a:t>
            </a:r>
            <a:endParaRPr lang="fr-FR" dirty="0"/>
          </a:p>
          <a:p>
            <a:pPr lvl="0"/>
            <a:endParaRPr lang="fr-FR" dirty="0">
              <a:solidFill>
                <a:schemeClr val="bg1">
                  <a:lumMod val="75000"/>
                </a:schemeClr>
              </a:solidFill>
            </a:endParaRPr>
          </a:p>
          <a:p>
            <a:endParaRPr lang="fr-FR" dirty="0"/>
          </a:p>
        </p:txBody>
      </p:sp>
      <p:graphicFrame>
        <p:nvGraphicFramePr>
          <p:cNvPr id="7" name="Table 6"/>
          <p:cNvGraphicFramePr>
            <a:graphicFrameLocks noGrp="1"/>
          </p:cNvGraphicFramePr>
          <p:nvPr>
            <p:extLst>
              <p:ext uri="{D42A27DB-BD31-4B8C-83A1-F6EECF244321}">
                <p14:modId xmlns:p14="http://schemas.microsoft.com/office/powerpoint/2010/main" val="3867502051"/>
              </p:ext>
            </p:extLst>
          </p:nvPr>
        </p:nvGraphicFramePr>
        <p:xfrm>
          <a:off x="6939506" y="1477241"/>
          <a:ext cx="4801578" cy="5230985"/>
        </p:xfrm>
        <a:graphic>
          <a:graphicData uri="http://schemas.openxmlformats.org/drawingml/2006/table">
            <a:tbl>
              <a:tblPr firstRow="1" firstCol="1" bandRow="1"/>
              <a:tblGrid>
                <a:gridCol w="195888">
                  <a:extLst>
                    <a:ext uri="{9D8B030D-6E8A-4147-A177-3AD203B41FA5}">
                      <a16:colId xmlns:a16="http://schemas.microsoft.com/office/drawing/2014/main" val="756393400"/>
                    </a:ext>
                  </a:extLst>
                </a:gridCol>
                <a:gridCol w="1672276">
                  <a:extLst>
                    <a:ext uri="{9D8B030D-6E8A-4147-A177-3AD203B41FA5}">
                      <a16:colId xmlns:a16="http://schemas.microsoft.com/office/drawing/2014/main" val="1194416394"/>
                    </a:ext>
                  </a:extLst>
                </a:gridCol>
                <a:gridCol w="2438400">
                  <a:extLst>
                    <a:ext uri="{9D8B030D-6E8A-4147-A177-3AD203B41FA5}">
                      <a16:colId xmlns:a16="http://schemas.microsoft.com/office/drawing/2014/main" val="3126718241"/>
                    </a:ext>
                  </a:extLst>
                </a:gridCol>
                <a:gridCol w="495014">
                  <a:extLst>
                    <a:ext uri="{9D8B030D-6E8A-4147-A177-3AD203B41FA5}">
                      <a16:colId xmlns:a16="http://schemas.microsoft.com/office/drawing/2014/main" val="4204575974"/>
                    </a:ext>
                  </a:extLst>
                </a:gridCol>
              </a:tblGrid>
              <a:tr h="1152489">
                <a:tc gridSpan="2">
                  <a:txBody>
                    <a:bodyPr/>
                    <a:lstStyle/>
                    <a:p>
                      <a:pPr>
                        <a:lnSpc>
                          <a:spcPct val="107000"/>
                        </a:lnSpc>
                      </a:pPr>
                      <a:endParaRPr lang="fr-FR" sz="1000" dirty="0">
                        <a:effectLst/>
                        <a:latin typeface="Calibri" panose="020F0502020204030204" pitchFamily="34" charset="0"/>
                        <a:cs typeface="Times New Roman" panose="02020603050405020304" pitchFamily="18" charset="0"/>
                      </a:endParaRPr>
                    </a:p>
                  </a:txBody>
                  <a:tcPr marL="6616" marR="6616" marT="6616" marB="66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fr-FR"/>
                    </a:p>
                  </a:txBody>
                  <a:tcPr/>
                </a:tc>
                <a:tc>
                  <a:txBody>
                    <a:bodyPr/>
                    <a:lstStyle/>
                    <a:p>
                      <a:pPr algn="ctr">
                        <a:lnSpc>
                          <a:spcPct val="105000"/>
                        </a:lnSpc>
                        <a:spcAft>
                          <a:spcPts val="80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PROVIDE AN IDEA OF EXISTING CAPACITY/CAPABILITY  WITHIN THE LOCAL COMMUNITY</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5000"/>
                        </a:lnSpc>
                        <a:spcAft>
                          <a:spcPts val="800"/>
                        </a:spcAft>
                      </a:pPr>
                      <a:r>
                        <a:rPr lang="en-US" sz="11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[Non-existence/ lacking/ available]</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022" marR="9022" marT="90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05000"/>
                        </a:lnSpc>
                        <a:spcAft>
                          <a:spcPts val="80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NEEDS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9022" marR="9022" marT="90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3354635216"/>
                  </a:ext>
                </a:extLst>
              </a:tr>
              <a:tr h="387965">
                <a:tc>
                  <a:txBody>
                    <a:bodyPr/>
                    <a:lstStyle/>
                    <a:p>
                      <a:pPr algn="ctr">
                        <a:lnSpc>
                          <a:spcPct val="105000"/>
                        </a:lnSpc>
                        <a:spcAft>
                          <a:spcPts val="800"/>
                        </a:spcAft>
                      </a:pPr>
                      <a:r>
                        <a:rPr lang="en-US" sz="900" b="1" kern="1200">
                          <a:solidFill>
                            <a:srgbClr val="FFFFFF"/>
                          </a:solidFill>
                          <a:effectLst/>
                          <a:latin typeface="Calibri" panose="020F0502020204030204" pitchFamily="34" charset="0"/>
                          <a:ea typeface="Calibri" panose="020F0502020204030204" pitchFamily="34" charset="0"/>
                          <a:cs typeface="Arial" panose="020B0604020202020204" pitchFamily="34" charset="0"/>
                        </a:rPr>
                        <a:t>I</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616" marR="6616" marT="6616" marB="66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nSpc>
                          <a:spcPct val="105000"/>
                        </a:lnSpc>
                        <a:spcAft>
                          <a:spcPts val="800"/>
                        </a:spcAft>
                      </a:pPr>
                      <a:r>
                        <a:rPr lang="fr-FR"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Detection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616" marR="6616" marT="6616" marB="66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gn="l">
                        <a:lnSpc>
                          <a:spcPct val="105000"/>
                        </a:lnSpc>
                        <a:spcAft>
                          <a:spcPts val="800"/>
                        </a:spcAft>
                      </a:pPr>
                      <a:r>
                        <a:rPr lang="en-US" sz="1600" b="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16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Non-existent locally in Cyprus</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22" marR="9022" marT="90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marL="171450" indent="-171450">
                        <a:lnSpc>
                          <a:spcPct val="105000"/>
                        </a:lnSpc>
                        <a:spcAft>
                          <a:spcPts val="800"/>
                        </a:spcAft>
                        <a:buFont typeface="Wingdings" panose="05000000000000000000" pitchFamily="2" charset="2"/>
                        <a:buChar char="ü"/>
                      </a:pPr>
                      <a:r>
                        <a:rPr lang="en-US" sz="2400" b="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22" marR="9022" marT="90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extLst>
                  <a:ext uri="{0D108BD9-81ED-4DB2-BD59-A6C34878D82A}">
                    <a16:rowId xmlns:a16="http://schemas.microsoft.com/office/drawing/2014/main" val="4180285150"/>
                  </a:ext>
                </a:extLst>
              </a:tr>
              <a:tr h="655149">
                <a:tc>
                  <a:txBody>
                    <a:bodyPr/>
                    <a:lstStyle/>
                    <a:p>
                      <a:pPr algn="ctr">
                        <a:lnSpc>
                          <a:spcPct val="105000"/>
                        </a:lnSpc>
                        <a:spcAft>
                          <a:spcPts val="800"/>
                        </a:spcAft>
                      </a:pPr>
                      <a:r>
                        <a:rPr lang="en-US" sz="900" b="1"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616" marR="6616" marT="6616" marB="66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nSpc>
                          <a:spcPct val="105000"/>
                        </a:lnSpc>
                        <a:spcAft>
                          <a:spcPts val="800"/>
                        </a:spcAft>
                      </a:pPr>
                      <a:r>
                        <a:rPr lang="en-US" sz="17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Monitoring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US" sz="17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(e.g. IDSL)</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16" marR="6616" marT="6616" marB="66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a:lnSpc>
                          <a:spcPct val="105000"/>
                        </a:lnSpc>
                        <a:spcAft>
                          <a:spcPts val="800"/>
                        </a:spcAft>
                      </a:pPr>
                      <a:r>
                        <a:rPr lang="en-US" sz="1600" b="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16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Available nationally</a:t>
                      </a:r>
                    </a:p>
                    <a:p>
                      <a:pPr algn="l">
                        <a:lnSpc>
                          <a:spcPct val="105000"/>
                        </a:lnSpc>
                        <a:spcAft>
                          <a:spcPts val="800"/>
                        </a:spcAft>
                      </a:pPr>
                      <a:r>
                        <a:rPr lang="en-US" sz="16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(national sea-level network in operation)</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22" marR="9022" marT="90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171450" indent="-171450">
                        <a:lnSpc>
                          <a:spcPct val="105000"/>
                        </a:lnSpc>
                        <a:spcAft>
                          <a:spcPts val="800"/>
                        </a:spcAft>
                        <a:buFont typeface="Wingdings" panose="05000000000000000000" pitchFamily="2" charset="2"/>
                        <a:buChar char="ü"/>
                      </a:pPr>
                      <a:r>
                        <a:rPr lang="fr-FR"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9022" marR="9022" marT="90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2328642248"/>
                  </a:ext>
                </a:extLst>
              </a:tr>
              <a:tr h="387965">
                <a:tc>
                  <a:txBody>
                    <a:bodyPr/>
                    <a:lstStyle/>
                    <a:p>
                      <a:pPr algn="ctr">
                        <a:lnSpc>
                          <a:spcPct val="105000"/>
                        </a:lnSpc>
                        <a:spcAft>
                          <a:spcPts val="800"/>
                        </a:spcAft>
                      </a:pPr>
                      <a:r>
                        <a:rPr lang="en-US" sz="900" b="1"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616" marR="6616" marT="6616" marB="66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nSpc>
                          <a:spcPct val="105000"/>
                        </a:lnSpc>
                        <a:spcAft>
                          <a:spcPts val="800"/>
                        </a:spcAft>
                      </a:pPr>
                      <a:r>
                        <a:rPr lang="en-US" sz="17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Warning /  Forecast</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16" marR="6616" marT="6616" marB="66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a:lnSpc>
                          <a:spcPct val="105000"/>
                        </a:lnSpc>
                        <a:spcAft>
                          <a:spcPts val="800"/>
                        </a:spcAft>
                      </a:pPr>
                      <a:r>
                        <a:rPr lang="en-US" sz="16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Non-existent locally in Cyprus</a:t>
                      </a:r>
                    </a:p>
                    <a:p>
                      <a:pPr algn="l">
                        <a:lnSpc>
                          <a:spcPct val="105000"/>
                        </a:lnSpc>
                        <a:spcAft>
                          <a:spcPts val="800"/>
                        </a:spcAft>
                      </a:pPr>
                      <a:r>
                        <a:rPr lang="en-US" sz="16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(TWFP receives warnings from TWCs of NEAMTWS)</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22" marR="9022" marT="90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171450" indent="-171450">
                        <a:lnSpc>
                          <a:spcPct val="105000"/>
                        </a:lnSpc>
                        <a:spcAft>
                          <a:spcPts val="800"/>
                        </a:spcAft>
                        <a:buFont typeface="Wingdings" panose="05000000000000000000" pitchFamily="2" charset="2"/>
                        <a:buChar char="ü"/>
                      </a:pPr>
                      <a:r>
                        <a:rPr lang="en-US"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22" marR="9022" marT="90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702811912"/>
                  </a:ext>
                </a:extLst>
              </a:tr>
              <a:tr h="758486">
                <a:tc>
                  <a:txBody>
                    <a:bodyPr/>
                    <a:lstStyle/>
                    <a:p>
                      <a:pPr algn="ctr">
                        <a:lnSpc>
                          <a:spcPct val="105000"/>
                        </a:lnSpc>
                        <a:spcAft>
                          <a:spcPts val="800"/>
                        </a:spcAft>
                      </a:pPr>
                      <a:r>
                        <a:rPr lang="en-US" sz="900" b="1"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616" marR="6616" marT="6616" marB="66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67310" indent="-67310">
                        <a:lnSpc>
                          <a:spcPct val="105000"/>
                        </a:lnSpc>
                        <a:spcAft>
                          <a:spcPts val="800"/>
                        </a:spcAft>
                      </a:pPr>
                      <a:r>
                        <a:rPr lang="fr-FR" sz="17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7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Communication &amp;    Dissemination</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16" marR="6616" marT="6616" marB="66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a:lnSpc>
                          <a:spcPct val="105000"/>
                        </a:lnSpc>
                        <a:spcAft>
                          <a:spcPts val="800"/>
                        </a:spcAft>
                      </a:pPr>
                      <a:r>
                        <a:rPr lang="en-US" sz="16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Not available nationally at the moment</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22" marR="9022" marT="90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171450" indent="-171450">
                        <a:lnSpc>
                          <a:spcPct val="105000"/>
                        </a:lnSpc>
                        <a:spcAft>
                          <a:spcPts val="800"/>
                        </a:spcAft>
                        <a:buFont typeface="Wingdings" panose="05000000000000000000" pitchFamily="2" charset="2"/>
                        <a:buChar char="ü"/>
                      </a:pPr>
                      <a:r>
                        <a:rPr lang="en-US"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22" marR="9022" marT="90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3361960950"/>
                  </a:ext>
                </a:extLst>
              </a:tr>
              <a:tr h="758486">
                <a:tc>
                  <a:txBody>
                    <a:bodyPr/>
                    <a:lstStyle/>
                    <a:p>
                      <a:pPr algn="ctr">
                        <a:lnSpc>
                          <a:spcPct val="105000"/>
                        </a:lnSpc>
                        <a:spcAft>
                          <a:spcPts val="800"/>
                        </a:spcAft>
                      </a:pPr>
                      <a:r>
                        <a:rPr lang="en-US" sz="900" b="1"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4</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616" marR="6616" marT="6616" marB="66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56845">
                        <a:lnSpc>
                          <a:spcPct val="105000"/>
                        </a:lnSpc>
                        <a:spcAft>
                          <a:spcPts val="800"/>
                        </a:spcAft>
                      </a:pPr>
                      <a:r>
                        <a:rPr lang="fr-FR" sz="1700" kern="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Preparedness</a:t>
                      </a:r>
                      <a:r>
                        <a:rPr lang="fr-FR" sz="17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fr-FR" sz="1700" kern="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Response</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16" marR="6616" marT="6616" marB="66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05000"/>
                        </a:lnSpc>
                        <a:spcAft>
                          <a:spcPts val="800"/>
                        </a:spcAft>
                      </a:pPr>
                      <a:r>
                        <a:rPr lang="en-US" sz="1600" b="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16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 available nationally at the moment</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22" marR="9022" marT="90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71450" indent="-171450">
                        <a:lnSpc>
                          <a:spcPct val="105000"/>
                        </a:lnSpc>
                        <a:spcAft>
                          <a:spcPts val="800"/>
                        </a:spcAft>
                        <a:buFont typeface="Wingdings" panose="05000000000000000000" pitchFamily="2" charset="2"/>
                        <a:buChar char="ü"/>
                      </a:pPr>
                      <a:r>
                        <a:rPr lang="en-US" sz="2400" b="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22" marR="9022" marT="90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31818770"/>
                  </a:ext>
                </a:extLst>
              </a:tr>
            </a:tbl>
          </a:graphicData>
        </a:graphic>
      </p:graphicFrame>
      <p:sp>
        <p:nvSpPr>
          <p:cNvPr id="8" name="Title 1">
            <a:extLst>
              <a:ext uri="{FF2B5EF4-FFF2-40B4-BE49-F238E27FC236}">
                <a16:creationId xmlns:a16="http://schemas.microsoft.com/office/drawing/2014/main" id="{8607767D-96B5-4D40-93F8-D8BBEB41B381}"/>
              </a:ext>
            </a:extLst>
          </p:cNvPr>
          <p:cNvSpPr txBox="1">
            <a:spLocks/>
          </p:cNvSpPr>
          <p:nvPr/>
        </p:nvSpPr>
        <p:spPr>
          <a:xfrm>
            <a:off x="3442679" y="122615"/>
            <a:ext cx="6337917" cy="118431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70C0"/>
                </a:solidFill>
              </a:rPr>
              <a:t>COMMUNITY COASTAL SEA LEVEL HAZARD EARLY WARNING AND MITIGATION SYSTEM CONTEXT/ STATUS (CON’T)</a:t>
            </a:r>
            <a:r>
              <a:rPr lang="fr-FR" sz="3600" dirty="0"/>
              <a:t/>
            </a:r>
            <a:br>
              <a:rPr lang="fr-FR" sz="3600" dirty="0"/>
            </a:br>
            <a:endParaRPr lang="fr-FR" sz="3600" dirty="0"/>
          </a:p>
        </p:txBody>
      </p:sp>
      <p:pic>
        <p:nvPicPr>
          <p:cNvPr id="9" name="Picture 22">
            <a:extLst>
              <a:ext uri="{FF2B5EF4-FFF2-40B4-BE49-F238E27FC236}">
                <a16:creationId xmlns:a16="http://schemas.microsoft.com/office/drawing/2014/main" id="{2247B82A-D27B-4B1A-96F3-4B71EC1E73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848602" y="149774"/>
            <a:ext cx="1095275" cy="1093102"/>
          </a:xfrm>
          <a:prstGeom prst="rect">
            <a:avLst/>
          </a:prstGeom>
          <a:noFill/>
        </p:spPr>
      </p:pic>
      <p:pic>
        <p:nvPicPr>
          <p:cNvPr id="10" name="Picture 9" descr="C:\Users\d_chang-seng\Documents\IOC 2015-2020\Logos\combined_unesco_ioc_blue_eng.png">
            <a:extLst>
              <a:ext uri="{FF2B5EF4-FFF2-40B4-BE49-F238E27FC236}">
                <a16:creationId xmlns:a16="http://schemas.microsoft.com/office/drawing/2014/main" id="{C6D9D86D-1708-42EC-A8EA-CFA2FE592DF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123" y="130810"/>
            <a:ext cx="1339172" cy="1112064"/>
          </a:xfrm>
          <a:prstGeom prst="rect">
            <a:avLst/>
          </a:prstGeom>
          <a:noFill/>
          <a:ln>
            <a:noFill/>
          </a:ln>
        </p:spPr>
      </p:pic>
      <p:pic>
        <p:nvPicPr>
          <p:cNvPr id="11" name="Picture 10">
            <a:extLst>
              <a:ext uri="{FF2B5EF4-FFF2-40B4-BE49-F238E27FC236}">
                <a16:creationId xmlns:a16="http://schemas.microsoft.com/office/drawing/2014/main" id="{73CAC923-408F-4014-A49E-2FB67AEF943B}"/>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726995" y="0"/>
            <a:ext cx="1339172" cy="1242874"/>
          </a:xfrm>
          <a:prstGeom prst="rect">
            <a:avLst/>
          </a:prstGeom>
          <a:noFill/>
          <a:ln>
            <a:noFill/>
          </a:ln>
        </p:spPr>
      </p:pic>
    </p:spTree>
    <p:extLst>
      <p:ext uri="{BB962C8B-B14F-4D97-AF65-F5344CB8AC3E}">
        <p14:creationId xmlns:p14="http://schemas.microsoft.com/office/powerpoint/2010/main" val="1194886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l="6800" t="9764" r="6551" b="14362"/>
          <a:stretch/>
        </p:blipFill>
        <p:spPr>
          <a:xfrm>
            <a:off x="1992433" y="1721292"/>
            <a:ext cx="7257360" cy="44938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1">
            <a:extLst>
              <a:ext uri="{FF2B5EF4-FFF2-40B4-BE49-F238E27FC236}">
                <a16:creationId xmlns:a16="http://schemas.microsoft.com/office/drawing/2014/main" id="{20492A67-552C-4083-BF3C-CD54D59049CF}"/>
              </a:ext>
            </a:extLst>
          </p:cNvPr>
          <p:cNvSpPr txBox="1">
            <a:spLocks/>
          </p:cNvSpPr>
          <p:nvPr/>
        </p:nvSpPr>
        <p:spPr>
          <a:xfrm>
            <a:off x="3442679" y="122615"/>
            <a:ext cx="6337917" cy="118431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70C0"/>
                </a:solidFill>
              </a:rPr>
              <a:t>COMMUNITY COASTAL SEA LEVEL HAZARD EARLY WARNING AND MITIGATION SYSTEM CONTEXT/ STATUS (CON’T)</a:t>
            </a:r>
            <a:r>
              <a:rPr lang="fr-FR" sz="3600" dirty="0"/>
              <a:t/>
            </a:r>
            <a:br>
              <a:rPr lang="fr-FR" sz="3600" dirty="0"/>
            </a:br>
            <a:endParaRPr lang="fr-FR" sz="3600" dirty="0"/>
          </a:p>
        </p:txBody>
      </p:sp>
      <p:pic>
        <p:nvPicPr>
          <p:cNvPr id="5" name="Picture 22">
            <a:extLst>
              <a:ext uri="{FF2B5EF4-FFF2-40B4-BE49-F238E27FC236}">
                <a16:creationId xmlns:a16="http://schemas.microsoft.com/office/drawing/2014/main" id="{91F746B6-AAA0-4C4D-9433-0372143C5F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848602" y="149774"/>
            <a:ext cx="1095275" cy="1093102"/>
          </a:xfrm>
          <a:prstGeom prst="rect">
            <a:avLst/>
          </a:prstGeom>
          <a:noFill/>
        </p:spPr>
      </p:pic>
      <p:pic>
        <p:nvPicPr>
          <p:cNvPr id="6" name="Picture 5" descr="C:\Users\d_chang-seng\Documents\IOC 2015-2020\Logos\combined_unesco_ioc_blue_eng.png">
            <a:extLst>
              <a:ext uri="{FF2B5EF4-FFF2-40B4-BE49-F238E27FC236}">
                <a16:creationId xmlns:a16="http://schemas.microsoft.com/office/drawing/2014/main" id="{252EB261-A36E-428E-9FFC-4D4DF5C70F7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123" y="130810"/>
            <a:ext cx="1339172" cy="1112064"/>
          </a:xfrm>
          <a:prstGeom prst="rect">
            <a:avLst/>
          </a:prstGeom>
          <a:noFill/>
          <a:ln>
            <a:noFill/>
          </a:ln>
        </p:spPr>
      </p:pic>
      <p:pic>
        <p:nvPicPr>
          <p:cNvPr id="7" name="Picture 6">
            <a:extLst>
              <a:ext uri="{FF2B5EF4-FFF2-40B4-BE49-F238E27FC236}">
                <a16:creationId xmlns:a16="http://schemas.microsoft.com/office/drawing/2014/main" id="{2C61E7C9-4E02-4553-88FA-2BB1501CAEB2}"/>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726995" y="0"/>
            <a:ext cx="1339172" cy="1242874"/>
          </a:xfrm>
          <a:prstGeom prst="rect">
            <a:avLst/>
          </a:prstGeom>
          <a:noFill/>
          <a:ln>
            <a:noFill/>
          </a:ln>
        </p:spPr>
      </p:pic>
      <p:sp>
        <p:nvSpPr>
          <p:cNvPr id="9" name="Title 1">
            <a:extLst>
              <a:ext uri="{FF2B5EF4-FFF2-40B4-BE49-F238E27FC236}">
                <a16:creationId xmlns:a16="http://schemas.microsoft.com/office/drawing/2014/main" id="{D0D065F1-15A3-47D5-BC75-4A76E71D0D9A}"/>
              </a:ext>
            </a:extLst>
          </p:cNvPr>
          <p:cNvSpPr txBox="1">
            <a:spLocks/>
          </p:cNvSpPr>
          <p:nvPr/>
        </p:nvSpPr>
        <p:spPr>
          <a:xfrm>
            <a:off x="2090495" y="1785350"/>
            <a:ext cx="4940620" cy="806930"/>
          </a:xfrm>
          <a:prstGeom prst="rect">
            <a:avLst/>
          </a:prstGeom>
          <a:solidFill>
            <a:schemeClr val="accent1">
              <a:lumMod val="75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bg1"/>
                </a:solidFill>
              </a:rPr>
              <a:t>CYPRUS SEA-LEVEL NETWORK</a:t>
            </a:r>
          </a:p>
          <a:p>
            <a:r>
              <a:rPr lang="en-US" sz="1600" dirty="0">
                <a:solidFill>
                  <a:schemeClr val="bg1"/>
                </a:solidFill>
              </a:rPr>
              <a:t>Currently comprised of 6 stations, owned by national stakeholders and partners of this project team.</a:t>
            </a:r>
            <a:endParaRPr lang="fr-FR" sz="3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1044</TotalTime>
  <Words>2106</Words>
  <Application>Microsoft Office PowerPoint</Application>
  <PresentationFormat>Widescreen</PresentationFormat>
  <Paragraphs>290</Paragraphs>
  <Slides>15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72 Light</vt:lpstr>
      <vt:lpstr>Arial</vt:lpstr>
      <vt:lpstr>Calibri</vt:lpstr>
      <vt:lpstr>Calibri Light</vt:lpstr>
      <vt:lpstr>Times New Roman</vt:lpstr>
      <vt:lpstr>Wingdings</vt:lpstr>
      <vt:lpstr>Office Theme</vt:lpstr>
      <vt:lpstr>Project Kick-Off Workshop  IOC EU ECHO NEAMTWS 17 &amp; 20 December 2021 </vt:lpstr>
      <vt:lpstr>INTRODUCTION / BACKGROUND INFORMATION </vt:lpstr>
      <vt:lpstr>INTRODUCTION / BACKGROUND INFORMATION </vt:lpstr>
      <vt:lpstr>PowerPoint Presentation</vt:lpstr>
      <vt:lpstr>COMMUNITY COASTAL SEA LEVEL HAZARD EARLY WARNING AND MITIGATION SYSTEM CONTEXT/ STATUS (CON’T)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COMMUNITY COASTAL SEA LEVEL HAZARD EARLY WARNING AND MITIGATION SYSTEM CONTEXT/ STATUS (CON’T)</vt:lpstr>
      <vt:lpstr>MATCHING NEEDS   </vt:lpstr>
      <vt:lpstr>Project Kick-Off Workshop  IOC EU ECHO NEAMTWS 17 &amp; 20 December 2021 </vt:lpstr>
    </vt:vector>
  </TitlesOfParts>
  <Company>UNESCO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Kick-Off Workshop IOC EU ECHO NEAMTWS</dc:title>
  <dc:creator>Chang Seng, Denis</dc:creator>
  <cp:lastModifiedBy>Chang Seng, Denis</cp:lastModifiedBy>
  <cp:revision>148</cp:revision>
  <dcterms:created xsi:type="dcterms:W3CDTF">2021-12-07T12:57:39Z</dcterms:created>
  <dcterms:modified xsi:type="dcterms:W3CDTF">2021-12-16T15:24:49Z</dcterms:modified>
</cp:coreProperties>
</file>