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0" r:id="rId3"/>
    <p:sldId id="257" r:id="rId4"/>
    <p:sldId id="258" r:id="rId5"/>
    <p:sldId id="259" r:id="rId6"/>
    <p:sldId id="261" r:id="rId7"/>
    <p:sldId id="263" r:id="rId8"/>
    <p:sldId id="264" r:id="rId9"/>
    <p:sldId id="265"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8" d="100"/>
          <a:sy n="118"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2C680-67CD-447F-B4FD-1CD5BC3AA1CF}" type="datetimeFigureOut">
              <a:rPr lang="fr-FR" smtClean="0"/>
              <a:t>15/12/2021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71754-C2A9-43BF-A57C-66CAA009E077}" type="slidenum">
              <a:rPr lang="fr-FR" smtClean="0"/>
              <a:t>‹N°›</a:t>
            </a:fld>
            <a:endParaRPr lang="fr-FR"/>
          </a:p>
        </p:txBody>
      </p:sp>
    </p:spTree>
    <p:extLst>
      <p:ext uri="{BB962C8B-B14F-4D97-AF65-F5344CB8AC3E}">
        <p14:creationId xmlns:p14="http://schemas.microsoft.com/office/powerpoint/2010/main" val="204317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0B7DA4-D3F7-4FF8-89BB-43140CCEFB4C}" type="slidenum">
              <a:rPr lang="fr-FR" sz="1200"/>
              <a:pPr algn="r"/>
              <a:t>13</a:t>
            </a:fld>
            <a:endParaRPr lang="fr-FR" sz="120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smtClean="0"/>
          </a:p>
        </p:txBody>
      </p:sp>
    </p:spTree>
    <p:extLst>
      <p:ext uri="{BB962C8B-B14F-4D97-AF65-F5344CB8AC3E}">
        <p14:creationId xmlns:p14="http://schemas.microsoft.com/office/powerpoint/2010/main" val="28161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082FD334-DCD3-4F1E-AA94-372B077F2DDB}" type="datetimeFigureOut">
              <a:rPr lang="fr-FR" smtClean="0"/>
              <a:t>15/12/2021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2377780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82FD334-DCD3-4F1E-AA94-372B077F2DDB}" type="datetimeFigureOut">
              <a:rPr lang="fr-FR" smtClean="0"/>
              <a:t>15/12/2021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9206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82FD334-DCD3-4F1E-AA94-372B077F2DDB}" type="datetimeFigureOut">
              <a:rPr lang="fr-FR" smtClean="0"/>
              <a:t>15/12/2021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131495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82FD334-DCD3-4F1E-AA94-372B077F2DDB}" type="datetimeFigureOut">
              <a:rPr lang="fr-FR" smtClean="0"/>
              <a:t>15/12/2021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246049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82FD334-DCD3-4F1E-AA94-372B077F2DDB}" type="datetimeFigureOut">
              <a:rPr lang="fr-FR" smtClean="0"/>
              <a:t>15/12/2021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387224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082FD334-DCD3-4F1E-AA94-372B077F2DDB}" type="datetimeFigureOut">
              <a:rPr lang="fr-FR" smtClean="0"/>
              <a:t>15/12/2021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188249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082FD334-DCD3-4F1E-AA94-372B077F2DDB}" type="datetimeFigureOut">
              <a:rPr lang="fr-FR" smtClean="0"/>
              <a:t>15/12/2021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312492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082FD334-DCD3-4F1E-AA94-372B077F2DDB}" type="datetimeFigureOut">
              <a:rPr lang="fr-FR" smtClean="0"/>
              <a:t>15/12/2021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192981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FD334-DCD3-4F1E-AA94-372B077F2DDB}" type="datetimeFigureOut">
              <a:rPr lang="fr-FR" smtClean="0"/>
              <a:t>15/12/2021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2740191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82FD334-DCD3-4F1E-AA94-372B077F2DDB}" type="datetimeFigureOut">
              <a:rPr lang="fr-FR" smtClean="0"/>
              <a:t>15/12/2021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414122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82FD334-DCD3-4F1E-AA94-372B077F2DDB}" type="datetimeFigureOut">
              <a:rPr lang="fr-FR" smtClean="0"/>
              <a:t>15/12/2021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75C5AAA-FB28-4BAA-9E89-241B71AA7F78}" type="slidenum">
              <a:rPr lang="fr-FR" smtClean="0"/>
              <a:t>‹N°›</a:t>
            </a:fld>
            <a:endParaRPr lang="fr-FR"/>
          </a:p>
        </p:txBody>
      </p:sp>
    </p:spTree>
    <p:extLst>
      <p:ext uri="{BB962C8B-B14F-4D97-AF65-F5344CB8AC3E}">
        <p14:creationId xmlns:p14="http://schemas.microsoft.com/office/powerpoint/2010/main" val="1887587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FD334-DCD3-4F1E-AA94-372B077F2DDB}" type="datetimeFigureOut">
              <a:rPr lang="fr-FR" smtClean="0"/>
              <a:t>15/12/2021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C5AAA-FB28-4BAA-9E89-241B71AA7F78}" type="slidenum">
              <a:rPr lang="fr-FR" smtClean="0"/>
              <a:t>‹N°›</a:t>
            </a:fld>
            <a:endParaRPr lang="fr-FR"/>
          </a:p>
        </p:txBody>
      </p:sp>
    </p:spTree>
    <p:extLst>
      <p:ext uri="{BB962C8B-B14F-4D97-AF65-F5344CB8AC3E}">
        <p14:creationId xmlns:p14="http://schemas.microsoft.com/office/powerpoint/2010/main" val="105842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4.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ebcritech.jrc.ec.europa.eu/TAD_server/Home?group=IDS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rgbClr val="0070C0"/>
                </a:solidFill>
              </a:rPr>
              <a:t>Project Kick-Off Workshop </a:t>
            </a:r>
            <a:r>
              <a:rPr lang="en-US" b="1" dirty="0" smtClean="0">
                <a:solidFill>
                  <a:srgbClr val="0070C0"/>
                </a:solidFill>
              </a:rPr>
              <a:t/>
            </a:r>
            <a:br>
              <a:rPr lang="en-US" b="1" dirty="0" smtClean="0">
                <a:solidFill>
                  <a:srgbClr val="0070C0"/>
                </a:solidFill>
              </a:rPr>
            </a:br>
            <a:r>
              <a:rPr lang="en-US" sz="4400" dirty="0" smtClean="0">
                <a:solidFill>
                  <a:srgbClr val="0070C0"/>
                </a:solidFill>
              </a:rPr>
              <a:t>IOC </a:t>
            </a:r>
            <a:r>
              <a:rPr lang="en-US" sz="4400" dirty="0">
                <a:solidFill>
                  <a:srgbClr val="0070C0"/>
                </a:solidFill>
              </a:rPr>
              <a:t>EU </a:t>
            </a:r>
            <a:r>
              <a:rPr lang="en-US" sz="4400" dirty="0" smtClean="0">
                <a:solidFill>
                  <a:srgbClr val="0070C0"/>
                </a:solidFill>
              </a:rPr>
              <a:t>ECHO NEAMTWS</a:t>
            </a:r>
            <a:r>
              <a:rPr lang="en-US" dirty="0" smtClean="0">
                <a:solidFill>
                  <a:srgbClr val="0070C0"/>
                </a:solidFill>
              </a:rPr>
              <a:t/>
            </a:r>
            <a:br>
              <a:rPr lang="en-US" dirty="0" smtClean="0">
                <a:solidFill>
                  <a:srgbClr val="0070C0"/>
                </a:solidFill>
              </a:rPr>
            </a:br>
            <a:r>
              <a:rPr lang="en-US" sz="2000" dirty="0" smtClean="0">
                <a:solidFill>
                  <a:schemeClr val="bg1">
                    <a:lumMod val="50000"/>
                  </a:schemeClr>
                </a:solidFill>
              </a:rPr>
              <a:t>17 &amp; 20 December 2021 </a:t>
            </a:r>
            <a:endParaRPr lang="fr-FR" sz="2000" dirty="0">
              <a:solidFill>
                <a:schemeClr val="bg1">
                  <a:lumMod val="50000"/>
                </a:schemeClr>
              </a:solidFill>
            </a:endParaRPr>
          </a:p>
        </p:txBody>
      </p:sp>
      <p:sp>
        <p:nvSpPr>
          <p:cNvPr id="3" name="Subtitle 2"/>
          <p:cNvSpPr>
            <a:spLocks noGrp="1"/>
          </p:cNvSpPr>
          <p:nvPr>
            <p:ph type="subTitle" idx="1"/>
          </p:nvPr>
        </p:nvSpPr>
        <p:spPr/>
        <p:txBody>
          <a:bodyPr>
            <a:normAutofit fontScale="92500" lnSpcReduction="20000"/>
          </a:bodyPr>
          <a:lstStyle/>
          <a:p>
            <a:r>
              <a:rPr lang="en-US" dirty="0">
                <a:solidFill>
                  <a:srgbClr val="00B0F0"/>
                </a:solidFill>
                <a:latin typeface="72 Light" panose="020B0303030000000003" pitchFamily="34" charset="0"/>
                <a:cs typeface="72 Light" panose="020B0303030000000003" pitchFamily="34" charset="0"/>
              </a:rPr>
              <a:t>Strengthening the Resilience of Coastal Communities in the North East Atlantic, Mediterranean Region to the Impact of Tsunamis and Other Sea Level-Related Coastal </a:t>
            </a:r>
            <a:r>
              <a:rPr lang="en-US" dirty="0" smtClean="0">
                <a:solidFill>
                  <a:srgbClr val="00B0F0"/>
                </a:solidFill>
                <a:latin typeface="72 Light" panose="020B0303030000000003" pitchFamily="34" charset="0"/>
                <a:cs typeface="72 Light" panose="020B0303030000000003" pitchFamily="34" charset="0"/>
              </a:rPr>
              <a:t>Hazards Project</a:t>
            </a:r>
          </a:p>
          <a:p>
            <a:endParaRPr lang="en-US" dirty="0"/>
          </a:p>
          <a:p>
            <a:r>
              <a:rPr lang="en-US" b="1" dirty="0" smtClean="0">
                <a:solidFill>
                  <a:schemeClr val="tx1">
                    <a:lumMod val="50000"/>
                    <a:lumOff val="50000"/>
                  </a:schemeClr>
                </a:solidFill>
              </a:rPr>
              <a:t>MOROCCO/ </a:t>
            </a:r>
            <a:r>
              <a:rPr lang="en-US" b="1" dirty="0" err="1" smtClean="0">
                <a:solidFill>
                  <a:schemeClr val="tx1">
                    <a:lumMod val="50000"/>
                    <a:lumOff val="50000"/>
                  </a:schemeClr>
                </a:solidFill>
              </a:rPr>
              <a:t>Nacer</a:t>
            </a:r>
            <a:r>
              <a:rPr lang="en-US" b="1" dirty="0" smtClean="0">
                <a:solidFill>
                  <a:schemeClr val="tx1">
                    <a:lumMod val="50000"/>
                    <a:lumOff val="50000"/>
                  </a:schemeClr>
                </a:solidFill>
              </a:rPr>
              <a:t> JABOUR</a:t>
            </a:r>
          </a:p>
          <a:p>
            <a:endParaRPr lang="en-US" b="1" dirty="0"/>
          </a:p>
          <a:p>
            <a:endParaRPr lang="en-US" b="1" dirty="0" smtClean="0"/>
          </a:p>
          <a:p>
            <a:endParaRPr lang="en-US" b="1" dirty="0"/>
          </a:p>
          <a:p>
            <a:endParaRPr lang="fr-FR" dirty="0"/>
          </a:p>
        </p:txBody>
      </p:sp>
      <p:pic>
        <p:nvPicPr>
          <p:cNvPr id="4" name="Picture 3" descr="C:\Users\d_chang-seng\Documents\IOC 2015-2020\Logos\combined_unesco_ioc_blue_e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99" y="130810"/>
            <a:ext cx="1536700" cy="144208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680099" y="0"/>
            <a:ext cx="1739900" cy="1572895"/>
          </a:xfrm>
          <a:prstGeom prst="rect">
            <a:avLst/>
          </a:prstGeom>
          <a:noFill/>
          <a:ln>
            <a:noFill/>
          </a:ln>
        </p:spPr>
      </p:pic>
    </p:spTree>
    <p:extLst>
      <p:ext uri="{BB962C8B-B14F-4D97-AF65-F5344CB8AC3E}">
        <p14:creationId xmlns:p14="http://schemas.microsoft.com/office/powerpoint/2010/main" val="3205903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rot="5400000">
            <a:off x="3616056" y="-1949204"/>
            <a:ext cx="4959889" cy="9144000"/>
          </a:xfrm>
          <a:prstGeom prst="rect">
            <a:avLst/>
          </a:prstGeom>
          <a:noFill/>
          <a:ln w="9525">
            <a:noFill/>
            <a:miter lim="800000"/>
            <a:headEnd/>
            <a:tailEnd/>
          </a:ln>
          <a:effectLst/>
        </p:spPr>
      </p:pic>
      <p:sp>
        <p:nvSpPr>
          <p:cNvPr id="3" name="Rectangle 2"/>
          <p:cNvSpPr/>
          <p:nvPr/>
        </p:nvSpPr>
        <p:spPr>
          <a:xfrm>
            <a:off x="1524000" y="5786454"/>
            <a:ext cx="9144000" cy="1071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rgbClr val="FF0000"/>
                </a:solidFill>
              </a:rPr>
              <a:t>Inundation</a:t>
            </a:r>
            <a:r>
              <a:rPr lang="fr-FR" sz="2000" b="1" dirty="0">
                <a:solidFill>
                  <a:srgbClr val="FF0000"/>
                </a:solidFill>
              </a:rPr>
              <a:t> </a:t>
            </a:r>
            <a:r>
              <a:rPr lang="fr-FR" sz="2000" b="1" dirty="0" err="1">
                <a:solidFill>
                  <a:srgbClr val="FF0000"/>
                </a:solidFill>
              </a:rPr>
              <a:t>depth</a:t>
            </a:r>
            <a:r>
              <a:rPr lang="fr-FR" sz="2000" b="1" dirty="0">
                <a:solidFill>
                  <a:srgbClr val="FF0000"/>
                </a:solidFill>
              </a:rPr>
              <a:t> for tsunami , Al Jadida area, </a:t>
            </a:r>
            <a:r>
              <a:rPr lang="fr-FR" sz="2000" b="1" dirty="0" err="1">
                <a:solidFill>
                  <a:srgbClr val="FF0000"/>
                </a:solidFill>
              </a:rPr>
              <a:t>Morocco</a:t>
            </a:r>
            <a:r>
              <a:rPr lang="fr-FR" sz="1600" b="1" dirty="0">
                <a:solidFill>
                  <a:srgbClr val="FF0000"/>
                </a:solidFill>
              </a:rPr>
              <a:t> (</a:t>
            </a:r>
            <a:r>
              <a:rPr lang="fr-FR" sz="1600" b="1" dirty="0" err="1">
                <a:solidFill>
                  <a:srgbClr val="FF0000"/>
                </a:solidFill>
              </a:rPr>
              <a:t>Mellas</a:t>
            </a:r>
            <a:r>
              <a:rPr lang="fr-FR" sz="1600" b="1" dirty="0">
                <a:solidFill>
                  <a:srgbClr val="FF0000"/>
                </a:solidFill>
              </a:rPr>
              <a:t> et al 2012)</a:t>
            </a:r>
            <a:endParaRPr lang="fr-FR" sz="1600" b="1" dirty="0">
              <a:solidFill>
                <a:srgbClr val="FF0000"/>
              </a:solidFill>
            </a:endParaRPr>
          </a:p>
        </p:txBody>
      </p:sp>
    </p:spTree>
    <p:extLst>
      <p:ext uri="{BB962C8B-B14F-4D97-AF65-F5344CB8AC3E}">
        <p14:creationId xmlns:p14="http://schemas.microsoft.com/office/powerpoint/2010/main" val="16147919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2489200" y="0"/>
            <a:ext cx="8178800" cy="6858000"/>
          </a:xfrm>
          <a:prstGeom prst="rect">
            <a:avLst/>
          </a:prstGeom>
          <a:noFill/>
          <a:ln w="9525">
            <a:noFill/>
            <a:miter lim="800000"/>
            <a:headEnd/>
            <a:tailEnd/>
          </a:ln>
        </p:spPr>
      </p:pic>
      <p:sp>
        <p:nvSpPr>
          <p:cNvPr id="3" name="Ellipse 2"/>
          <p:cNvSpPr/>
          <p:nvPr/>
        </p:nvSpPr>
        <p:spPr>
          <a:xfrm>
            <a:off x="9525001" y="857251"/>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Ellipse 3"/>
          <p:cNvSpPr/>
          <p:nvPr/>
        </p:nvSpPr>
        <p:spPr>
          <a:xfrm>
            <a:off x="9677401" y="1009651"/>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Ellipse 5"/>
          <p:cNvSpPr/>
          <p:nvPr/>
        </p:nvSpPr>
        <p:spPr>
          <a:xfrm>
            <a:off x="9024939" y="857251"/>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Ellipse 6"/>
          <p:cNvSpPr/>
          <p:nvPr/>
        </p:nvSpPr>
        <p:spPr>
          <a:xfrm>
            <a:off x="8167689" y="64293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Ellipse 8"/>
          <p:cNvSpPr/>
          <p:nvPr/>
        </p:nvSpPr>
        <p:spPr>
          <a:xfrm>
            <a:off x="7810501" y="1357314"/>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0"/>
          <p:cNvSpPr/>
          <p:nvPr/>
        </p:nvSpPr>
        <p:spPr>
          <a:xfrm>
            <a:off x="7953376" y="64293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Ellipse 12"/>
          <p:cNvSpPr/>
          <p:nvPr/>
        </p:nvSpPr>
        <p:spPr>
          <a:xfrm>
            <a:off x="7024689" y="178593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 name="Ellipse 13"/>
          <p:cNvSpPr/>
          <p:nvPr/>
        </p:nvSpPr>
        <p:spPr>
          <a:xfrm>
            <a:off x="6738939" y="15001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Ellipse 14"/>
          <p:cNvSpPr/>
          <p:nvPr/>
        </p:nvSpPr>
        <p:spPr>
          <a:xfrm>
            <a:off x="8024814" y="1071564"/>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15"/>
          <p:cNvSpPr/>
          <p:nvPr/>
        </p:nvSpPr>
        <p:spPr>
          <a:xfrm>
            <a:off x="7381876" y="15001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Ellipse 16"/>
          <p:cNvSpPr/>
          <p:nvPr/>
        </p:nvSpPr>
        <p:spPr>
          <a:xfrm>
            <a:off x="6953251" y="15001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18"/>
          <p:cNvSpPr/>
          <p:nvPr/>
        </p:nvSpPr>
        <p:spPr>
          <a:xfrm>
            <a:off x="6810376" y="20716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Ellipse 20"/>
          <p:cNvSpPr/>
          <p:nvPr/>
        </p:nvSpPr>
        <p:spPr>
          <a:xfrm>
            <a:off x="6596064" y="2500314"/>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3" name="Ellipse 22"/>
          <p:cNvSpPr/>
          <p:nvPr/>
        </p:nvSpPr>
        <p:spPr>
          <a:xfrm>
            <a:off x="6596064" y="292893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Ellipse 23"/>
          <p:cNvSpPr/>
          <p:nvPr/>
        </p:nvSpPr>
        <p:spPr>
          <a:xfrm>
            <a:off x="5953126" y="3643314"/>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 name="Ellipse 24"/>
          <p:cNvSpPr/>
          <p:nvPr/>
        </p:nvSpPr>
        <p:spPr>
          <a:xfrm>
            <a:off x="4881564" y="43576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6" name="Ellipse 25"/>
          <p:cNvSpPr/>
          <p:nvPr/>
        </p:nvSpPr>
        <p:spPr>
          <a:xfrm>
            <a:off x="3810001" y="5572126"/>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Ellipse 27"/>
          <p:cNvSpPr/>
          <p:nvPr/>
        </p:nvSpPr>
        <p:spPr>
          <a:xfrm>
            <a:off x="7167564" y="15001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1765" name="ZoneTexte 35"/>
          <p:cNvSpPr txBox="1">
            <a:spLocks noChangeArrowheads="1"/>
          </p:cNvSpPr>
          <p:nvPr/>
        </p:nvSpPr>
        <p:spPr bwMode="auto">
          <a:xfrm>
            <a:off x="7524750" y="1571626"/>
            <a:ext cx="1143000" cy="214313"/>
          </a:xfrm>
          <a:prstGeom prst="rect">
            <a:avLst/>
          </a:prstGeom>
          <a:noFill/>
          <a:ln w="9525">
            <a:noFill/>
            <a:miter lim="800000"/>
            <a:headEnd/>
            <a:tailEnd/>
          </a:ln>
        </p:spPr>
        <p:txBody>
          <a:bodyPr>
            <a:spAutoFit/>
          </a:bodyPr>
          <a:lstStyle/>
          <a:p>
            <a:r>
              <a:rPr lang="fr-FR" sz="800" dirty="0">
                <a:solidFill>
                  <a:schemeClr val="bg1"/>
                </a:solidFill>
              </a:rPr>
              <a:t>CASABLANCA</a:t>
            </a:r>
          </a:p>
        </p:txBody>
      </p:sp>
      <p:sp>
        <p:nvSpPr>
          <p:cNvPr id="31766" name="ZoneTexte 36"/>
          <p:cNvSpPr txBox="1">
            <a:spLocks noChangeArrowheads="1"/>
          </p:cNvSpPr>
          <p:nvPr/>
        </p:nvSpPr>
        <p:spPr bwMode="auto">
          <a:xfrm>
            <a:off x="8239126" y="571500"/>
            <a:ext cx="714375" cy="215900"/>
          </a:xfrm>
          <a:prstGeom prst="rect">
            <a:avLst/>
          </a:prstGeom>
          <a:noFill/>
          <a:ln w="9525">
            <a:noFill/>
            <a:miter lim="800000"/>
            <a:headEnd/>
            <a:tailEnd/>
          </a:ln>
        </p:spPr>
        <p:txBody>
          <a:bodyPr>
            <a:spAutoFit/>
          </a:bodyPr>
          <a:lstStyle/>
          <a:p>
            <a:r>
              <a:rPr lang="fr-FR" sz="800" dirty="0">
                <a:solidFill>
                  <a:schemeClr val="bg1"/>
                </a:solidFill>
              </a:rPr>
              <a:t>TANGER</a:t>
            </a:r>
          </a:p>
        </p:txBody>
      </p:sp>
      <p:sp>
        <p:nvSpPr>
          <p:cNvPr id="31767" name="ZoneTexte 37"/>
          <p:cNvSpPr txBox="1">
            <a:spLocks noChangeArrowheads="1"/>
          </p:cNvSpPr>
          <p:nvPr/>
        </p:nvSpPr>
        <p:spPr bwMode="auto">
          <a:xfrm>
            <a:off x="8596313" y="1000125"/>
            <a:ext cx="857250" cy="215900"/>
          </a:xfrm>
          <a:prstGeom prst="rect">
            <a:avLst/>
          </a:prstGeom>
          <a:noFill/>
          <a:ln w="9525">
            <a:noFill/>
            <a:miter lim="800000"/>
            <a:headEnd/>
            <a:tailEnd/>
          </a:ln>
        </p:spPr>
        <p:txBody>
          <a:bodyPr>
            <a:spAutoFit/>
          </a:bodyPr>
          <a:lstStyle/>
          <a:p>
            <a:r>
              <a:rPr lang="fr-FR" sz="800" dirty="0">
                <a:solidFill>
                  <a:schemeClr val="bg1"/>
                </a:solidFill>
              </a:rPr>
              <a:t>AL HOCEIMA</a:t>
            </a:r>
          </a:p>
        </p:txBody>
      </p:sp>
      <p:sp>
        <p:nvSpPr>
          <p:cNvPr id="31768" name="ZoneTexte 38"/>
          <p:cNvSpPr txBox="1">
            <a:spLocks noChangeArrowheads="1"/>
          </p:cNvSpPr>
          <p:nvPr/>
        </p:nvSpPr>
        <p:spPr bwMode="auto">
          <a:xfrm>
            <a:off x="9096376" y="1143000"/>
            <a:ext cx="714375" cy="215900"/>
          </a:xfrm>
          <a:prstGeom prst="rect">
            <a:avLst/>
          </a:prstGeom>
          <a:noFill/>
          <a:ln w="9525">
            <a:noFill/>
            <a:miter lim="800000"/>
            <a:headEnd/>
            <a:tailEnd/>
          </a:ln>
        </p:spPr>
        <p:txBody>
          <a:bodyPr>
            <a:spAutoFit/>
          </a:bodyPr>
          <a:lstStyle/>
          <a:p>
            <a:r>
              <a:rPr lang="fr-FR" sz="800" dirty="0">
                <a:solidFill>
                  <a:schemeClr val="bg1"/>
                </a:solidFill>
              </a:rPr>
              <a:t>NADOR</a:t>
            </a:r>
          </a:p>
        </p:txBody>
      </p:sp>
      <p:sp>
        <p:nvSpPr>
          <p:cNvPr id="31769" name="ZoneTexte 39"/>
          <p:cNvSpPr txBox="1">
            <a:spLocks noChangeArrowheads="1"/>
          </p:cNvSpPr>
          <p:nvPr/>
        </p:nvSpPr>
        <p:spPr bwMode="auto">
          <a:xfrm>
            <a:off x="9810750" y="1000125"/>
            <a:ext cx="571500" cy="215900"/>
          </a:xfrm>
          <a:prstGeom prst="rect">
            <a:avLst/>
          </a:prstGeom>
          <a:noFill/>
          <a:ln w="9525">
            <a:noFill/>
            <a:miter lim="800000"/>
            <a:headEnd/>
            <a:tailEnd/>
          </a:ln>
        </p:spPr>
        <p:txBody>
          <a:bodyPr>
            <a:spAutoFit/>
          </a:bodyPr>
          <a:lstStyle/>
          <a:p>
            <a:r>
              <a:rPr lang="fr-FR" sz="800" dirty="0">
                <a:solidFill>
                  <a:schemeClr val="bg1"/>
                </a:solidFill>
              </a:rPr>
              <a:t>SAIDIA</a:t>
            </a:r>
          </a:p>
        </p:txBody>
      </p:sp>
      <p:sp>
        <p:nvSpPr>
          <p:cNvPr id="31770" name="ZoneTexte 40"/>
          <p:cNvSpPr txBox="1">
            <a:spLocks noChangeArrowheads="1"/>
          </p:cNvSpPr>
          <p:nvPr/>
        </p:nvSpPr>
        <p:spPr bwMode="auto">
          <a:xfrm>
            <a:off x="7024688" y="2071688"/>
            <a:ext cx="557212" cy="215900"/>
          </a:xfrm>
          <a:prstGeom prst="rect">
            <a:avLst/>
          </a:prstGeom>
          <a:noFill/>
          <a:ln w="9525">
            <a:noFill/>
            <a:miter lim="800000"/>
            <a:headEnd/>
            <a:tailEnd/>
          </a:ln>
        </p:spPr>
        <p:txBody>
          <a:bodyPr>
            <a:spAutoFit/>
          </a:bodyPr>
          <a:lstStyle/>
          <a:p>
            <a:r>
              <a:rPr lang="fr-FR" sz="800" dirty="0">
                <a:solidFill>
                  <a:schemeClr val="bg1"/>
                </a:solidFill>
              </a:rPr>
              <a:t>SAFI</a:t>
            </a:r>
          </a:p>
        </p:txBody>
      </p:sp>
      <p:sp>
        <p:nvSpPr>
          <p:cNvPr id="31771" name="ZoneTexte 41"/>
          <p:cNvSpPr txBox="1">
            <a:spLocks noChangeArrowheads="1"/>
          </p:cNvSpPr>
          <p:nvPr/>
        </p:nvSpPr>
        <p:spPr bwMode="auto">
          <a:xfrm>
            <a:off x="6881813" y="2428876"/>
            <a:ext cx="857250" cy="214313"/>
          </a:xfrm>
          <a:prstGeom prst="rect">
            <a:avLst/>
          </a:prstGeom>
          <a:noFill/>
          <a:ln w="9525">
            <a:noFill/>
            <a:miter lim="800000"/>
            <a:headEnd/>
            <a:tailEnd/>
          </a:ln>
        </p:spPr>
        <p:txBody>
          <a:bodyPr>
            <a:spAutoFit/>
          </a:bodyPr>
          <a:lstStyle/>
          <a:p>
            <a:r>
              <a:rPr lang="fr-FR" sz="800" dirty="0">
                <a:solidFill>
                  <a:schemeClr val="bg1"/>
                </a:solidFill>
              </a:rPr>
              <a:t>ESSAOUIRA</a:t>
            </a:r>
          </a:p>
        </p:txBody>
      </p:sp>
      <p:sp>
        <p:nvSpPr>
          <p:cNvPr id="31772" name="ZoneTexte 42"/>
          <p:cNvSpPr txBox="1">
            <a:spLocks noChangeArrowheads="1"/>
          </p:cNvSpPr>
          <p:nvPr/>
        </p:nvSpPr>
        <p:spPr bwMode="auto">
          <a:xfrm>
            <a:off x="6738939" y="2857500"/>
            <a:ext cx="714375" cy="215900"/>
          </a:xfrm>
          <a:prstGeom prst="rect">
            <a:avLst/>
          </a:prstGeom>
          <a:noFill/>
          <a:ln w="9525">
            <a:noFill/>
            <a:miter lim="800000"/>
            <a:headEnd/>
            <a:tailEnd/>
          </a:ln>
        </p:spPr>
        <p:txBody>
          <a:bodyPr>
            <a:spAutoFit/>
          </a:bodyPr>
          <a:lstStyle/>
          <a:p>
            <a:r>
              <a:rPr lang="fr-FR" sz="800" dirty="0">
                <a:solidFill>
                  <a:schemeClr val="bg1"/>
                </a:solidFill>
              </a:rPr>
              <a:t>AGADIR</a:t>
            </a:r>
          </a:p>
        </p:txBody>
      </p:sp>
      <p:sp>
        <p:nvSpPr>
          <p:cNvPr id="31773" name="ZoneTexte 43"/>
          <p:cNvSpPr txBox="1">
            <a:spLocks noChangeArrowheads="1"/>
          </p:cNvSpPr>
          <p:nvPr/>
        </p:nvSpPr>
        <p:spPr bwMode="auto">
          <a:xfrm>
            <a:off x="6096001" y="3643313"/>
            <a:ext cx="714375" cy="215900"/>
          </a:xfrm>
          <a:prstGeom prst="rect">
            <a:avLst/>
          </a:prstGeom>
          <a:noFill/>
          <a:ln w="9525">
            <a:noFill/>
            <a:miter lim="800000"/>
            <a:headEnd/>
            <a:tailEnd/>
          </a:ln>
        </p:spPr>
        <p:txBody>
          <a:bodyPr>
            <a:spAutoFit/>
          </a:bodyPr>
          <a:lstStyle/>
          <a:p>
            <a:r>
              <a:rPr lang="fr-FR" sz="800" dirty="0">
                <a:solidFill>
                  <a:schemeClr val="bg1"/>
                </a:solidFill>
              </a:rPr>
              <a:t>TAN </a:t>
            </a:r>
            <a:r>
              <a:rPr lang="fr-FR" sz="800" dirty="0" err="1">
                <a:solidFill>
                  <a:schemeClr val="bg1"/>
                </a:solidFill>
              </a:rPr>
              <a:t>TAN</a:t>
            </a:r>
            <a:endParaRPr lang="fr-FR" sz="800" dirty="0">
              <a:solidFill>
                <a:schemeClr val="bg1"/>
              </a:solidFill>
            </a:endParaRPr>
          </a:p>
        </p:txBody>
      </p:sp>
      <p:sp>
        <p:nvSpPr>
          <p:cNvPr id="31774" name="ZoneTexte 44"/>
          <p:cNvSpPr txBox="1">
            <a:spLocks noChangeArrowheads="1"/>
          </p:cNvSpPr>
          <p:nvPr/>
        </p:nvSpPr>
        <p:spPr bwMode="auto">
          <a:xfrm>
            <a:off x="5095876" y="4357688"/>
            <a:ext cx="747713" cy="215900"/>
          </a:xfrm>
          <a:prstGeom prst="rect">
            <a:avLst/>
          </a:prstGeom>
          <a:noFill/>
          <a:ln w="9525">
            <a:noFill/>
            <a:miter lim="800000"/>
            <a:headEnd/>
            <a:tailEnd/>
          </a:ln>
        </p:spPr>
        <p:txBody>
          <a:bodyPr>
            <a:spAutoFit/>
          </a:bodyPr>
          <a:lstStyle/>
          <a:p>
            <a:r>
              <a:rPr lang="fr-FR" sz="800" dirty="0">
                <a:solidFill>
                  <a:schemeClr val="bg1"/>
                </a:solidFill>
              </a:rPr>
              <a:t>LAAYOUN</a:t>
            </a:r>
          </a:p>
        </p:txBody>
      </p:sp>
      <p:sp>
        <p:nvSpPr>
          <p:cNvPr id="31775" name="ZoneTexte 45"/>
          <p:cNvSpPr txBox="1">
            <a:spLocks noChangeArrowheads="1"/>
          </p:cNvSpPr>
          <p:nvPr/>
        </p:nvSpPr>
        <p:spPr bwMode="auto">
          <a:xfrm>
            <a:off x="4024314" y="5572125"/>
            <a:ext cx="739775" cy="215900"/>
          </a:xfrm>
          <a:prstGeom prst="rect">
            <a:avLst/>
          </a:prstGeom>
          <a:noFill/>
          <a:ln w="9525">
            <a:noFill/>
            <a:miter lim="800000"/>
            <a:headEnd/>
            <a:tailEnd/>
          </a:ln>
        </p:spPr>
        <p:txBody>
          <a:bodyPr>
            <a:spAutoFit/>
          </a:bodyPr>
          <a:lstStyle/>
          <a:p>
            <a:r>
              <a:rPr lang="fr-FR" sz="800" dirty="0">
                <a:solidFill>
                  <a:schemeClr val="bg1"/>
                </a:solidFill>
              </a:rPr>
              <a:t>DAKHLA</a:t>
            </a:r>
          </a:p>
        </p:txBody>
      </p:sp>
      <p:sp>
        <p:nvSpPr>
          <p:cNvPr id="31777" name="ZoneTexte 48"/>
          <p:cNvSpPr txBox="1">
            <a:spLocks noChangeArrowheads="1"/>
          </p:cNvSpPr>
          <p:nvPr/>
        </p:nvSpPr>
        <p:spPr bwMode="auto">
          <a:xfrm>
            <a:off x="7239001" y="1785938"/>
            <a:ext cx="1071563" cy="215900"/>
          </a:xfrm>
          <a:prstGeom prst="rect">
            <a:avLst/>
          </a:prstGeom>
          <a:noFill/>
          <a:ln w="9525">
            <a:noFill/>
            <a:miter lim="800000"/>
            <a:headEnd/>
            <a:tailEnd/>
          </a:ln>
        </p:spPr>
        <p:txBody>
          <a:bodyPr>
            <a:spAutoFit/>
          </a:bodyPr>
          <a:lstStyle/>
          <a:p>
            <a:r>
              <a:rPr lang="fr-FR" sz="800" dirty="0">
                <a:solidFill>
                  <a:schemeClr val="bg1"/>
                </a:solidFill>
              </a:rPr>
              <a:t>JORF LASFAR</a:t>
            </a:r>
          </a:p>
        </p:txBody>
      </p:sp>
      <p:sp>
        <p:nvSpPr>
          <p:cNvPr id="31778" name="ZoneTexte 49"/>
          <p:cNvSpPr txBox="1">
            <a:spLocks noChangeArrowheads="1"/>
          </p:cNvSpPr>
          <p:nvPr/>
        </p:nvSpPr>
        <p:spPr bwMode="auto">
          <a:xfrm>
            <a:off x="8096251" y="1071563"/>
            <a:ext cx="773113" cy="215900"/>
          </a:xfrm>
          <a:prstGeom prst="rect">
            <a:avLst/>
          </a:prstGeom>
          <a:noFill/>
          <a:ln w="9525">
            <a:noFill/>
            <a:miter lim="800000"/>
            <a:headEnd/>
            <a:tailEnd/>
          </a:ln>
        </p:spPr>
        <p:txBody>
          <a:bodyPr>
            <a:spAutoFit/>
          </a:bodyPr>
          <a:lstStyle/>
          <a:p>
            <a:r>
              <a:rPr lang="fr-FR" sz="800" dirty="0">
                <a:solidFill>
                  <a:schemeClr val="bg1"/>
                </a:solidFill>
              </a:rPr>
              <a:t>KENITRA</a:t>
            </a:r>
          </a:p>
        </p:txBody>
      </p:sp>
      <p:sp>
        <p:nvSpPr>
          <p:cNvPr id="31779" name="ZoneTexte 50"/>
          <p:cNvSpPr txBox="1">
            <a:spLocks noChangeArrowheads="1"/>
          </p:cNvSpPr>
          <p:nvPr/>
        </p:nvSpPr>
        <p:spPr bwMode="auto">
          <a:xfrm>
            <a:off x="7881939" y="1357313"/>
            <a:ext cx="1000125" cy="215900"/>
          </a:xfrm>
          <a:prstGeom prst="rect">
            <a:avLst/>
          </a:prstGeom>
          <a:noFill/>
          <a:ln w="9525">
            <a:noFill/>
            <a:miter lim="800000"/>
            <a:headEnd/>
            <a:tailEnd/>
          </a:ln>
        </p:spPr>
        <p:txBody>
          <a:bodyPr>
            <a:spAutoFit/>
          </a:bodyPr>
          <a:lstStyle/>
          <a:p>
            <a:r>
              <a:rPr lang="fr-FR" sz="800" dirty="0">
                <a:solidFill>
                  <a:schemeClr val="bg1"/>
                </a:solidFill>
              </a:rPr>
              <a:t>MOHAMEDIA</a:t>
            </a:r>
          </a:p>
        </p:txBody>
      </p:sp>
      <p:sp>
        <p:nvSpPr>
          <p:cNvPr id="36" name="Ellipse 35"/>
          <p:cNvSpPr/>
          <p:nvPr/>
        </p:nvSpPr>
        <p:spPr>
          <a:xfrm>
            <a:off x="6810376" y="2071689"/>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1" name="Ellipse 40"/>
          <p:cNvSpPr/>
          <p:nvPr/>
        </p:nvSpPr>
        <p:spPr>
          <a:xfrm>
            <a:off x="9739314" y="785814"/>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9" name="ZoneTexte 38"/>
          <p:cNvSpPr txBox="1"/>
          <p:nvPr/>
        </p:nvSpPr>
        <p:spPr>
          <a:xfrm>
            <a:off x="1738283" y="285729"/>
            <a:ext cx="686615" cy="6257747"/>
          </a:xfrm>
          <a:prstGeom prst="rect">
            <a:avLst/>
          </a:prstGeom>
          <a:noFill/>
        </p:spPr>
        <p:txBody>
          <a:bodyPr wrap="square" rtlCol="0">
            <a:spAutoFit/>
          </a:bodyPr>
          <a:lstStyle/>
          <a:p>
            <a:r>
              <a:rPr lang="fr-FR" sz="3600" dirty="0">
                <a:solidFill>
                  <a:srgbClr val="FF0000"/>
                </a:solidFill>
              </a:rPr>
              <a:t>T</a:t>
            </a:r>
          </a:p>
          <a:p>
            <a:r>
              <a:rPr lang="fr-FR" sz="3600" dirty="0">
                <a:solidFill>
                  <a:srgbClr val="FF0000"/>
                </a:solidFill>
              </a:rPr>
              <a:t>I</a:t>
            </a:r>
          </a:p>
          <a:p>
            <a:r>
              <a:rPr lang="fr-FR" sz="3600" dirty="0">
                <a:solidFill>
                  <a:srgbClr val="FF0000"/>
                </a:solidFill>
              </a:rPr>
              <a:t>D</a:t>
            </a:r>
          </a:p>
          <a:p>
            <a:r>
              <a:rPr lang="fr-FR" sz="3600" dirty="0">
                <a:solidFill>
                  <a:srgbClr val="FF0000"/>
                </a:solidFill>
              </a:rPr>
              <a:t>E</a:t>
            </a:r>
          </a:p>
          <a:p>
            <a:endParaRPr lang="fr-FR" sz="3600" dirty="0">
              <a:solidFill>
                <a:srgbClr val="FF0000"/>
              </a:solidFill>
            </a:endParaRPr>
          </a:p>
          <a:p>
            <a:r>
              <a:rPr lang="fr-FR" sz="3600" dirty="0">
                <a:solidFill>
                  <a:srgbClr val="FF0000"/>
                </a:solidFill>
              </a:rPr>
              <a:t>G</a:t>
            </a:r>
          </a:p>
          <a:p>
            <a:r>
              <a:rPr lang="fr-FR" sz="3600" dirty="0">
                <a:solidFill>
                  <a:srgbClr val="FF0000"/>
                </a:solidFill>
              </a:rPr>
              <a:t>A</a:t>
            </a:r>
          </a:p>
          <a:p>
            <a:r>
              <a:rPr lang="fr-FR" sz="3600" dirty="0">
                <a:solidFill>
                  <a:srgbClr val="FF0000"/>
                </a:solidFill>
              </a:rPr>
              <a:t>U</a:t>
            </a:r>
          </a:p>
          <a:p>
            <a:r>
              <a:rPr lang="fr-FR" sz="3600" dirty="0">
                <a:solidFill>
                  <a:srgbClr val="FF0000"/>
                </a:solidFill>
              </a:rPr>
              <a:t>G</a:t>
            </a:r>
          </a:p>
          <a:p>
            <a:r>
              <a:rPr lang="fr-FR" sz="3600" dirty="0">
                <a:solidFill>
                  <a:srgbClr val="FF0000"/>
                </a:solidFill>
              </a:rPr>
              <a:t>E</a:t>
            </a:r>
          </a:p>
          <a:p>
            <a:r>
              <a:rPr lang="fr-FR" sz="3600" dirty="0">
                <a:solidFill>
                  <a:srgbClr val="FF0000"/>
                </a:solidFill>
              </a:rPr>
              <a:t>S</a:t>
            </a:r>
            <a:endParaRPr lang="fr-FR" sz="3600" dirty="0">
              <a:solidFill>
                <a:srgbClr val="FF0000"/>
              </a:solidFill>
            </a:endParaRPr>
          </a:p>
        </p:txBody>
      </p:sp>
      <p:sp>
        <p:nvSpPr>
          <p:cNvPr id="40" name="Rectangle 39"/>
          <p:cNvSpPr/>
          <p:nvPr/>
        </p:nvSpPr>
        <p:spPr>
          <a:xfrm>
            <a:off x="2738414" y="214290"/>
            <a:ext cx="3286148" cy="2786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rPr>
              <a:t>Tide gauges stations in </a:t>
            </a:r>
            <a:r>
              <a:rPr lang="fr-FR" sz="2000" b="1" dirty="0" err="1">
                <a:solidFill>
                  <a:srgbClr val="FF0000"/>
                </a:solidFill>
              </a:rPr>
              <a:t>Morocco</a:t>
            </a:r>
            <a:endParaRPr lang="fr-FR" sz="2000" b="1" dirty="0">
              <a:solidFill>
                <a:srgbClr val="FF0000"/>
              </a:solidFill>
            </a:endParaRPr>
          </a:p>
          <a:p>
            <a:pPr algn="ctr"/>
            <a:endParaRPr lang="fr-FR" dirty="0">
              <a:solidFill>
                <a:srgbClr val="FF0000"/>
              </a:solidFill>
            </a:endParaRPr>
          </a:p>
          <a:p>
            <a:pPr algn="ctr"/>
            <a:r>
              <a:rPr lang="fr-FR" dirty="0" err="1">
                <a:solidFill>
                  <a:srgbClr val="FF0000"/>
                </a:solidFill>
              </a:rPr>
              <a:t>Harbors</a:t>
            </a:r>
            <a:r>
              <a:rPr lang="fr-FR" dirty="0">
                <a:solidFill>
                  <a:srgbClr val="FF0000"/>
                </a:solidFill>
              </a:rPr>
              <a:t> </a:t>
            </a:r>
            <a:r>
              <a:rPr lang="fr-FR" dirty="0" err="1">
                <a:solidFill>
                  <a:srgbClr val="FF0000"/>
                </a:solidFill>
              </a:rPr>
              <a:t>Autority</a:t>
            </a:r>
            <a:endParaRPr lang="fr-FR" dirty="0">
              <a:solidFill>
                <a:srgbClr val="FF0000"/>
              </a:solidFill>
            </a:endParaRPr>
          </a:p>
          <a:p>
            <a:pPr algn="ctr"/>
            <a:r>
              <a:rPr lang="fr-FR" dirty="0" err="1">
                <a:solidFill>
                  <a:srgbClr val="FF0000"/>
                </a:solidFill>
              </a:rPr>
              <a:t>Meteorological</a:t>
            </a:r>
            <a:r>
              <a:rPr lang="fr-FR" dirty="0">
                <a:solidFill>
                  <a:srgbClr val="FF0000"/>
                </a:solidFill>
              </a:rPr>
              <a:t> </a:t>
            </a:r>
            <a:r>
              <a:rPr lang="fr-FR" dirty="0" err="1">
                <a:solidFill>
                  <a:srgbClr val="FF0000"/>
                </a:solidFill>
              </a:rPr>
              <a:t>Agency</a:t>
            </a:r>
            <a:endParaRPr lang="fr-FR" dirty="0">
              <a:solidFill>
                <a:srgbClr val="FF0000"/>
              </a:solidFill>
            </a:endParaRPr>
          </a:p>
          <a:p>
            <a:pPr algn="ctr"/>
            <a:r>
              <a:rPr lang="fr-FR" dirty="0" err="1">
                <a:solidFill>
                  <a:srgbClr val="FF0000"/>
                </a:solidFill>
              </a:rPr>
              <a:t>Mapping</a:t>
            </a:r>
            <a:r>
              <a:rPr lang="fr-FR" dirty="0">
                <a:solidFill>
                  <a:srgbClr val="FF0000"/>
                </a:solidFill>
              </a:rPr>
              <a:t> </a:t>
            </a:r>
            <a:r>
              <a:rPr lang="fr-FR" dirty="0" err="1">
                <a:solidFill>
                  <a:srgbClr val="FF0000"/>
                </a:solidFill>
              </a:rPr>
              <a:t>Agency</a:t>
            </a:r>
            <a:endParaRPr lang="fr-FR" dirty="0">
              <a:solidFill>
                <a:srgbClr val="FF0000"/>
              </a:solidFill>
            </a:endParaRPr>
          </a:p>
          <a:p>
            <a:pPr algn="ctr"/>
            <a:r>
              <a:rPr lang="fr-FR" dirty="0">
                <a:solidFill>
                  <a:srgbClr val="FF0000"/>
                </a:solidFill>
              </a:rPr>
              <a:t>National </a:t>
            </a:r>
            <a:r>
              <a:rPr lang="fr-FR" dirty="0" err="1">
                <a:solidFill>
                  <a:srgbClr val="FF0000"/>
                </a:solidFill>
              </a:rPr>
              <a:t>Geophysics</a:t>
            </a:r>
            <a:r>
              <a:rPr lang="fr-FR" dirty="0">
                <a:solidFill>
                  <a:srgbClr val="FF0000"/>
                </a:solidFill>
              </a:rPr>
              <a:t> Institute</a:t>
            </a:r>
          </a:p>
          <a:p>
            <a:pPr algn="ctr"/>
            <a:endParaRPr lang="fr-FR" dirty="0"/>
          </a:p>
        </p:txBody>
      </p:sp>
    </p:spTree>
    <p:extLst>
      <p:ext uri="{BB962C8B-B14F-4D97-AF65-F5344CB8AC3E}">
        <p14:creationId xmlns:p14="http://schemas.microsoft.com/office/powerpoint/2010/main" val="1219564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1101638" y="0"/>
            <a:ext cx="9986434" cy="6858000"/>
          </a:xfrm>
          <a:prstGeom prst="rect">
            <a:avLst/>
          </a:prstGeom>
          <a:noFill/>
          <a:ln w="9525">
            <a:noFill/>
            <a:miter lim="800000"/>
            <a:headEnd/>
            <a:tailEnd/>
          </a:ln>
        </p:spPr>
      </p:pic>
      <p:sp>
        <p:nvSpPr>
          <p:cNvPr id="32771" name="ZoneTexte 2"/>
          <p:cNvSpPr txBox="1">
            <a:spLocks noChangeArrowheads="1"/>
          </p:cNvSpPr>
          <p:nvPr/>
        </p:nvSpPr>
        <p:spPr bwMode="auto">
          <a:xfrm>
            <a:off x="2809876" y="6286501"/>
            <a:ext cx="6500813" cy="461963"/>
          </a:xfrm>
          <a:prstGeom prst="rect">
            <a:avLst/>
          </a:prstGeom>
          <a:noFill/>
          <a:ln w="9525">
            <a:noFill/>
            <a:miter lim="800000"/>
            <a:headEnd/>
            <a:tailEnd/>
          </a:ln>
        </p:spPr>
        <p:txBody>
          <a:bodyPr>
            <a:spAutoFit/>
          </a:bodyPr>
          <a:lstStyle/>
          <a:p>
            <a:r>
              <a:rPr lang="fr-FR" sz="2400" dirty="0">
                <a:solidFill>
                  <a:srgbClr val="FFFF00"/>
                </a:solidFill>
              </a:rPr>
              <a:t>TIDE GAUGES IN </a:t>
            </a:r>
            <a:r>
              <a:rPr lang="fr-FR" sz="2400" dirty="0">
                <a:solidFill>
                  <a:srgbClr val="FFFF00"/>
                </a:solidFill>
              </a:rPr>
              <a:t>SAIDIA, CNRST </a:t>
            </a:r>
            <a:r>
              <a:rPr lang="fr-FR" sz="2400" dirty="0">
                <a:solidFill>
                  <a:srgbClr val="FFFF00"/>
                </a:solidFill>
              </a:rPr>
              <a:t>and </a:t>
            </a:r>
            <a:r>
              <a:rPr lang="fr-FR" sz="2400" dirty="0">
                <a:solidFill>
                  <a:srgbClr val="FFFF00"/>
                </a:solidFill>
              </a:rPr>
              <a:t>JRC</a:t>
            </a:r>
          </a:p>
        </p:txBody>
      </p:sp>
    </p:spTree>
    <p:extLst>
      <p:ext uri="{BB962C8B-B14F-4D97-AF65-F5344CB8AC3E}">
        <p14:creationId xmlns:p14="http://schemas.microsoft.com/office/powerpoint/2010/main" val="359170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666844" y="0"/>
            <a:ext cx="9001156" cy="500042"/>
          </a:xfrm>
        </p:spPr>
        <p:txBody>
          <a:bodyPr/>
          <a:lstStyle/>
          <a:p>
            <a:pPr eaLnBrk="1" hangingPunct="1"/>
            <a:r>
              <a:rPr lang="en-US" sz="1800" dirty="0">
                <a:solidFill>
                  <a:srgbClr val="FF0066"/>
                </a:solidFill>
              </a:rPr>
              <a:t>Casablanca </a:t>
            </a:r>
            <a:r>
              <a:rPr lang="en-US" sz="1800" dirty="0" err="1">
                <a:solidFill>
                  <a:srgbClr val="FF0066"/>
                </a:solidFill>
              </a:rPr>
              <a:t>harbour</a:t>
            </a:r>
            <a:r>
              <a:rPr lang="en-US" sz="1800" dirty="0">
                <a:solidFill>
                  <a:srgbClr val="FF0066"/>
                </a:solidFill>
              </a:rPr>
              <a:t> tide-gauge and data acquisition system</a:t>
            </a:r>
          </a:p>
        </p:txBody>
      </p:sp>
      <p:pic>
        <p:nvPicPr>
          <p:cNvPr id="33795" name="Picture 3" descr="DSC02550"/>
          <p:cNvPicPr>
            <a:picLocks noChangeAspect="1" noChangeArrowheads="1"/>
          </p:cNvPicPr>
          <p:nvPr/>
        </p:nvPicPr>
        <p:blipFill>
          <a:blip r:embed="rId3">
            <a:lum bright="12000" contrast="12000"/>
          </a:blip>
          <a:srcRect/>
          <a:stretch>
            <a:fillRect/>
          </a:stretch>
        </p:blipFill>
        <p:spPr bwMode="auto">
          <a:xfrm>
            <a:off x="1809720" y="500043"/>
            <a:ext cx="3857652" cy="2895313"/>
          </a:xfrm>
          <a:prstGeom prst="rect">
            <a:avLst/>
          </a:prstGeom>
          <a:noFill/>
          <a:ln w="9525">
            <a:solidFill>
              <a:srgbClr val="FF9900"/>
            </a:solidFill>
            <a:miter lim="800000"/>
            <a:headEnd/>
            <a:tailEnd/>
          </a:ln>
        </p:spPr>
      </p:pic>
      <p:pic>
        <p:nvPicPr>
          <p:cNvPr id="33796" name="Picture 4" descr="DSC02560"/>
          <p:cNvPicPr>
            <a:picLocks noChangeAspect="1" noChangeArrowheads="1"/>
          </p:cNvPicPr>
          <p:nvPr/>
        </p:nvPicPr>
        <p:blipFill>
          <a:blip r:embed="rId4">
            <a:lum bright="18000" contrast="6000"/>
          </a:blip>
          <a:srcRect/>
          <a:stretch>
            <a:fillRect/>
          </a:stretch>
        </p:blipFill>
        <p:spPr bwMode="auto">
          <a:xfrm>
            <a:off x="6238877" y="500043"/>
            <a:ext cx="3857651" cy="2889107"/>
          </a:xfrm>
          <a:prstGeom prst="rect">
            <a:avLst/>
          </a:prstGeom>
          <a:noFill/>
          <a:ln w="28575">
            <a:solidFill>
              <a:srgbClr val="FF9900"/>
            </a:solidFill>
            <a:miter lim="800000"/>
            <a:headEnd/>
            <a:tailEnd/>
          </a:ln>
        </p:spPr>
      </p:pic>
      <p:pic>
        <p:nvPicPr>
          <p:cNvPr id="33797" name="Picture 5" descr="DSC02573"/>
          <p:cNvPicPr>
            <a:picLocks noChangeAspect="1" noChangeArrowheads="1"/>
          </p:cNvPicPr>
          <p:nvPr/>
        </p:nvPicPr>
        <p:blipFill>
          <a:blip r:embed="rId5">
            <a:lum bright="6000" contrast="12000"/>
          </a:blip>
          <a:srcRect/>
          <a:stretch>
            <a:fillRect/>
          </a:stretch>
        </p:blipFill>
        <p:spPr bwMode="auto">
          <a:xfrm>
            <a:off x="2452663" y="3571877"/>
            <a:ext cx="2693989" cy="3138963"/>
          </a:xfrm>
          <a:prstGeom prst="rect">
            <a:avLst/>
          </a:prstGeom>
          <a:noFill/>
          <a:ln w="19050">
            <a:solidFill>
              <a:srgbClr val="FF9900"/>
            </a:solidFill>
            <a:miter lim="800000"/>
            <a:headEnd/>
            <a:tailEnd/>
          </a:ln>
        </p:spPr>
      </p:pic>
      <p:pic>
        <p:nvPicPr>
          <p:cNvPr id="33798" name="Picture 6" descr="DSC02585"/>
          <p:cNvPicPr>
            <a:picLocks noChangeAspect="1" noChangeArrowheads="1"/>
          </p:cNvPicPr>
          <p:nvPr/>
        </p:nvPicPr>
        <p:blipFill>
          <a:blip r:embed="rId6">
            <a:lum bright="12000"/>
          </a:blip>
          <a:srcRect/>
          <a:stretch>
            <a:fillRect/>
          </a:stretch>
        </p:blipFill>
        <p:spPr bwMode="auto">
          <a:xfrm>
            <a:off x="6738942" y="3643314"/>
            <a:ext cx="2714644" cy="3050162"/>
          </a:xfrm>
          <a:prstGeom prst="rect">
            <a:avLst/>
          </a:prstGeom>
          <a:noFill/>
          <a:ln w="19050">
            <a:solidFill>
              <a:srgbClr val="FF9900"/>
            </a:solidFill>
            <a:miter lim="800000"/>
            <a:headEnd/>
            <a:tailEnd/>
          </a:ln>
        </p:spPr>
      </p:pic>
    </p:spTree>
    <p:extLst>
      <p:ext uri="{BB962C8B-B14F-4D97-AF65-F5344CB8AC3E}">
        <p14:creationId xmlns:p14="http://schemas.microsoft.com/office/powerpoint/2010/main" val="1256653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K:\Alerte et surveillance sismique\Permanence\Réseau\RéseauFinal2018.jpg"/>
          <p:cNvPicPr/>
          <p:nvPr/>
        </p:nvPicPr>
        <p:blipFill>
          <a:blip r:embed="rId2"/>
          <a:srcRect/>
          <a:stretch>
            <a:fillRect/>
          </a:stretch>
        </p:blipFill>
        <p:spPr bwMode="auto">
          <a:xfrm>
            <a:off x="1524000" y="1"/>
            <a:ext cx="8786842" cy="6857999"/>
          </a:xfrm>
          <a:prstGeom prst="rect">
            <a:avLst/>
          </a:prstGeom>
          <a:noFill/>
          <a:ln w="9525">
            <a:noFill/>
            <a:miter lim="800000"/>
            <a:headEnd/>
            <a:tailEnd/>
          </a:ln>
        </p:spPr>
      </p:pic>
      <p:sp>
        <p:nvSpPr>
          <p:cNvPr id="3" name="ZoneTexte 2"/>
          <p:cNvSpPr txBox="1"/>
          <p:nvPr/>
        </p:nvSpPr>
        <p:spPr>
          <a:xfrm>
            <a:off x="2952728" y="5786454"/>
            <a:ext cx="6858048" cy="400110"/>
          </a:xfrm>
          <a:prstGeom prst="rect">
            <a:avLst/>
          </a:prstGeom>
          <a:noFill/>
        </p:spPr>
        <p:txBody>
          <a:bodyPr wrap="square" rtlCol="0">
            <a:spAutoFit/>
          </a:bodyPr>
          <a:lstStyle/>
          <a:p>
            <a:r>
              <a:rPr lang="fr-FR" sz="2000" b="1" dirty="0">
                <a:solidFill>
                  <a:srgbClr val="FF0000"/>
                </a:solidFill>
              </a:rPr>
              <a:t>RESEAU NATIONAL DE SURVEILLANCE SISMIQUE</a:t>
            </a:r>
            <a:endParaRPr lang="fr-FR" sz="2000" b="1" dirty="0">
              <a:solidFill>
                <a:srgbClr val="FF0000"/>
              </a:solidFill>
            </a:endParaRPr>
          </a:p>
        </p:txBody>
      </p:sp>
    </p:spTree>
    <p:extLst>
      <p:ext uri="{BB962C8B-B14F-4D97-AF65-F5344CB8AC3E}">
        <p14:creationId xmlns:p14="http://schemas.microsoft.com/office/powerpoint/2010/main" val="2005685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er\Bureau\21 janvier au 03 fev2016.jpg"/>
          <p:cNvPicPr>
            <a:picLocks noChangeAspect="1" noChangeArrowheads="1"/>
          </p:cNvPicPr>
          <p:nvPr/>
        </p:nvPicPr>
        <p:blipFill>
          <a:blip r:embed="rId2"/>
          <a:srcRect/>
          <a:stretch>
            <a:fillRect/>
          </a:stretch>
        </p:blipFill>
        <p:spPr bwMode="auto">
          <a:xfrm>
            <a:off x="1524000" y="-95682"/>
            <a:ext cx="9144000" cy="6310764"/>
          </a:xfrm>
          <a:prstGeom prst="rect">
            <a:avLst/>
          </a:prstGeom>
          <a:noFill/>
        </p:spPr>
      </p:pic>
      <p:sp>
        <p:nvSpPr>
          <p:cNvPr id="3" name="Rectangle 2"/>
          <p:cNvSpPr/>
          <p:nvPr/>
        </p:nvSpPr>
        <p:spPr>
          <a:xfrm>
            <a:off x="1809720" y="0"/>
            <a:ext cx="3714776" cy="1071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FF0000"/>
                </a:solidFill>
              </a:rPr>
              <a:t>Seismic</a:t>
            </a:r>
            <a:r>
              <a:rPr lang="fr-FR" dirty="0">
                <a:solidFill>
                  <a:srgbClr val="FF0000"/>
                </a:solidFill>
              </a:rPr>
              <a:t> </a:t>
            </a:r>
            <a:r>
              <a:rPr lang="fr-FR" dirty="0" err="1">
                <a:solidFill>
                  <a:srgbClr val="FF0000"/>
                </a:solidFill>
              </a:rPr>
              <a:t>activity</a:t>
            </a:r>
            <a:endParaRPr lang="fr-FR" dirty="0">
              <a:solidFill>
                <a:srgbClr val="FF0000"/>
              </a:solidFill>
            </a:endParaRPr>
          </a:p>
          <a:p>
            <a:pPr algn="ctr"/>
            <a:r>
              <a:rPr lang="fr-FR" dirty="0" err="1">
                <a:solidFill>
                  <a:srgbClr val="FF0000"/>
                </a:solidFill>
              </a:rPr>
              <a:t>January</a:t>
            </a:r>
            <a:r>
              <a:rPr lang="fr-FR" dirty="0">
                <a:solidFill>
                  <a:srgbClr val="FF0000"/>
                </a:solidFill>
              </a:rPr>
              <a:t> 21st to </a:t>
            </a:r>
            <a:r>
              <a:rPr lang="fr-FR" dirty="0" err="1">
                <a:solidFill>
                  <a:srgbClr val="FF0000"/>
                </a:solidFill>
              </a:rPr>
              <a:t>february</a:t>
            </a:r>
            <a:r>
              <a:rPr lang="fr-FR" dirty="0">
                <a:solidFill>
                  <a:srgbClr val="FF0000"/>
                </a:solidFill>
              </a:rPr>
              <a:t> 3rd 2016</a:t>
            </a:r>
          </a:p>
          <a:p>
            <a:pPr algn="ctr"/>
            <a:endParaRPr lang="fr-FR" dirty="0">
              <a:solidFill>
                <a:srgbClr val="FF0000"/>
              </a:solidFill>
            </a:endParaRPr>
          </a:p>
        </p:txBody>
      </p:sp>
      <p:sp>
        <p:nvSpPr>
          <p:cNvPr id="5" name="Rectangle 4"/>
          <p:cNvSpPr/>
          <p:nvPr/>
        </p:nvSpPr>
        <p:spPr>
          <a:xfrm>
            <a:off x="1524000" y="6215082"/>
            <a:ext cx="9144000" cy="64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0000"/>
                </a:solidFill>
              </a:rPr>
              <a:t>Small tsunami triggered by the </a:t>
            </a:r>
            <a:r>
              <a:rPr lang="fr-FR" sz="1600" b="1" dirty="0" err="1">
                <a:solidFill>
                  <a:srgbClr val="FF0000"/>
                </a:solidFill>
              </a:rPr>
              <a:t>earthquake</a:t>
            </a:r>
            <a:r>
              <a:rPr lang="fr-FR" sz="1600" b="1" dirty="0">
                <a:solidFill>
                  <a:srgbClr val="FF0000"/>
                </a:solidFill>
              </a:rPr>
              <a:t> of magnitude </a:t>
            </a:r>
            <a:r>
              <a:rPr lang="fr-FR" sz="1600" b="1" dirty="0" err="1">
                <a:solidFill>
                  <a:srgbClr val="FF0000"/>
                </a:solidFill>
              </a:rPr>
              <a:t>Mw</a:t>
            </a:r>
            <a:r>
              <a:rPr lang="fr-FR" sz="1600" b="1" dirty="0">
                <a:solidFill>
                  <a:srgbClr val="FF0000"/>
                </a:solidFill>
              </a:rPr>
              <a:t>=6,4 , </a:t>
            </a:r>
            <a:r>
              <a:rPr lang="fr-FR" sz="1600" b="1" dirty="0" err="1">
                <a:solidFill>
                  <a:srgbClr val="FF0000"/>
                </a:solidFill>
              </a:rPr>
              <a:t>january</a:t>
            </a:r>
            <a:r>
              <a:rPr lang="fr-FR" sz="1600" b="1" dirty="0">
                <a:solidFill>
                  <a:srgbClr val="FF0000"/>
                </a:solidFill>
              </a:rPr>
              <a:t> 25th 2016</a:t>
            </a:r>
            <a:endParaRPr lang="fr-FR" sz="1600" b="1" dirty="0">
              <a:solidFill>
                <a:srgbClr val="FF0000"/>
              </a:solidFill>
            </a:endParaRPr>
          </a:p>
        </p:txBody>
      </p:sp>
    </p:spTree>
    <p:extLst>
      <p:ext uri="{BB962C8B-B14F-4D97-AF65-F5344CB8AC3E}">
        <p14:creationId xmlns:p14="http://schemas.microsoft.com/office/powerpoint/2010/main" val="199032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
          <p:cNvPicPr>
            <a:picLocks noChangeAspect="1" noChangeArrowheads="1"/>
          </p:cNvPicPr>
          <p:nvPr/>
        </p:nvPicPr>
        <p:blipFill>
          <a:blip r:embed="rId2"/>
          <a:srcRect/>
          <a:stretch>
            <a:fillRect/>
          </a:stretch>
        </p:blipFill>
        <p:spPr bwMode="auto">
          <a:xfrm>
            <a:off x="2024063" y="0"/>
            <a:ext cx="8286750" cy="6858000"/>
          </a:xfrm>
          <a:prstGeom prst="rect">
            <a:avLst/>
          </a:prstGeom>
          <a:noFill/>
          <a:ln w="9525">
            <a:noFill/>
            <a:miter lim="800000"/>
            <a:headEnd/>
            <a:tailEnd/>
          </a:ln>
        </p:spPr>
      </p:pic>
      <p:sp>
        <p:nvSpPr>
          <p:cNvPr id="27651" name="ZoneTexte 2"/>
          <p:cNvSpPr txBox="1">
            <a:spLocks noChangeArrowheads="1"/>
          </p:cNvSpPr>
          <p:nvPr/>
        </p:nvSpPr>
        <p:spPr bwMode="auto">
          <a:xfrm>
            <a:off x="5095875" y="6143625"/>
            <a:ext cx="3017838" cy="369888"/>
          </a:xfrm>
          <a:prstGeom prst="rect">
            <a:avLst/>
          </a:prstGeom>
          <a:noFill/>
          <a:ln w="9525">
            <a:noFill/>
            <a:miter lim="800000"/>
            <a:headEnd/>
            <a:tailEnd/>
          </a:ln>
        </p:spPr>
        <p:txBody>
          <a:bodyPr>
            <a:spAutoFit/>
          </a:bodyPr>
          <a:lstStyle/>
          <a:p>
            <a:r>
              <a:rPr lang="fr-FR"/>
              <a:t>JRC – TAT ANALYSIS</a:t>
            </a:r>
          </a:p>
        </p:txBody>
      </p:sp>
    </p:spTree>
    <p:extLst>
      <p:ext uri="{BB962C8B-B14F-4D97-AF65-F5344CB8AC3E}">
        <p14:creationId xmlns:p14="http://schemas.microsoft.com/office/powerpoint/2010/main" val="1836937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 1"/>
          <p:cNvPicPr>
            <a:picLocks noChangeAspect="1" noChangeArrowheads="1"/>
          </p:cNvPicPr>
          <p:nvPr/>
        </p:nvPicPr>
        <p:blipFill>
          <a:blip r:embed="rId2"/>
          <a:srcRect/>
          <a:stretch>
            <a:fillRect/>
          </a:stretch>
        </p:blipFill>
        <p:spPr bwMode="auto">
          <a:xfrm>
            <a:off x="1524000" y="285751"/>
            <a:ext cx="4286250" cy="3071813"/>
          </a:xfrm>
          <a:prstGeom prst="rect">
            <a:avLst/>
          </a:prstGeom>
          <a:noFill/>
          <a:ln w="9525">
            <a:solidFill>
              <a:schemeClr val="accent1">
                <a:alpha val="83920"/>
              </a:schemeClr>
            </a:solidFill>
            <a:miter lim="800000"/>
            <a:headEnd/>
            <a:tailEnd/>
          </a:ln>
        </p:spPr>
      </p:pic>
      <p:pic>
        <p:nvPicPr>
          <p:cNvPr id="28675" name="Image 2"/>
          <p:cNvPicPr>
            <a:picLocks noChangeAspect="1" noChangeArrowheads="1"/>
          </p:cNvPicPr>
          <p:nvPr/>
        </p:nvPicPr>
        <p:blipFill>
          <a:blip r:embed="rId3"/>
          <a:srcRect/>
          <a:stretch>
            <a:fillRect/>
          </a:stretch>
        </p:blipFill>
        <p:spPr bwMode="auto">
          <a:xfrm>
            <a:off x="6024564" y="285751"/>
            <a:ext cx="4643437" cy="3000375"/>
          </a:xfrm>
          <a:prstGeom prst="rect">
            <a:avLst/>
          </a:prstGeom>
          <a:noFill/>
          <a:ln w="9525">
            <a:noFill/>
            <a:miter lim="800000"/>
            <a:headEnd/>
            <a:tailEnd/>
          </a:ln>
        </p:spPr>
      </p:pic>
      <p:pic>
        <p:nvPicPr>
          <p:cNvPr id="28676" name="Image 3"/>
          <p:cNvPicPr>
            <a:picLocks noChangeAspect="1" noChangeArrowheads="1"/>
          </p:cNvPicPr>
          <p:nvPr/>
        </p:nvPicPr>
        <p:blipFill>
          <a:blip r:embed="rId4"/>
          <a:srcRect/>
          <a:stretch>
            <a:fillRect/>
          </a:stretch>
        </p:blipFill>
        <p:spPr bwMode="auto">
          <a:xfrm>
            <a:off x="1524000" y="4000500"/>
            <a:ext cx="4357688" cy="2571750"/>
          </a:xfrm>
          <a:prstGeom prst="rect">
            <a:avLst/>
          </a:prstGeom>
          <a:noFill/>
          <a:ln w="9525">
            <a:noFill/>
            <a:miter lim="800000"/>
            <a:headEnd/>
            <a:tailEnd/>
          </a:ln>
        </p:spPr>
      </p:pic>
      <p:pic>
        <p:nvPicPr>
          <p:cNvPr id="28677" name="Image 4"/>
          <p:cNvPicPr>
            <a:picLocks noChangeAspect="1" noChangeArrowheads="1"/>
          </p:cNvPicPr>
          <p:nvPr/>
        </p:nvPicPr>
        <p:blipFill>
          <a:blip r:embed="rId5"/>
          <a:srcRect/>
          <a:stretch>
            <a:fillRect/>
          </a:stretch>
        </p:blipFill>
        <p:spPr bwMode="auto">
          <a:xfrm>
            <a:off x="6024564" y="3929063"/>
            <a:ext cx="4643437" cy="2571750"/>
          </a:xfrm>
          <a:prstGeom prst="rect">
            <a:avLst/>
          </a:prstGeom>
          <a:noFill/>
          <a:ln w="9525">
            <a:noFill/>
            <a:miter lim="800000"/>
            <a:headEnd/>
            <a:tailEnd/>
          </a:ln>
        </p:spPr>
      </p:pic>
    </p:spTree>
    <p:extLst>
      <p:ext uri="{BB962C8B-B14F-4D97-AF65-F5344CB8AC3E}">
        <p14:creationId xmlns:p14="http://schemas.microsoft.com/office/powerpoint/2010/main" val="2513032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oster_education_seisme_ Tsunami.jpg"/>
          <p:cNvPicPr>
            <a:picLocks noChangeAspect="1"/>
          </p:cNvPicPr>
          <p:nvPr/>
        </p:nvPicPr>
        <p:blipFill>
          <a:blip r:embed="rId2" cstate="print"/>
          <a:stretch>
            <a:fillRect/>
          </a:stretch>
        </p:blipFill>
        <p:spPr>
          <a:xfrm>
            <a:off x="7596198" y="70818"/>
            <a:ext cx="2714644" cy="6787182"/>
          </a:xfrm>
          <a:prstGeom prst="rect">
            <a:avLst/>
          </a:prstGeom>
        </p:spPr>
      </p:pic>
      <p:pic>
        <p:nvPicPr>
          <p:cNvPr id="3" name="Image 2" descr="cepris-1.gif"/>
          <p:cNvPicPr>
            <a:picLocks noChangeAspect="1"/>
          </p:cNvPicPr>
          <p:nvPr/>
        </p:nvPicPr>
        <p:blipFill>
          <a:blip r:embed="rId3"/>
          <a:stretch>
            <a:fillRect/>
          </a:stretch>
        </p:blipFill>
        <p:spPr>
          <a:xfrm>
            <a:off x="8096265" y="214290"/>
            <a:ext cx="324489" cy="214314"/>
          </a:xfrm>
          <a:prstGeom prst="rect">
            <a:avLst/>
          </a:prstGeom>
        </p:spPr>
      </p:pic>
      <p:pic>
        <p:nvPicPr>
          <p:cNvPr id="5" name="Image 4" descr="ICoD_100-1.gif"/>
          <p:cNvPicPr>
            <a:picLocks noChangeAspect="1"/>
          </p:cNvPicPr>
          <p:nvPr/>
        </p:nvPicPr>
        <p:blipFill>
          <a:blip r:embed="rId4"/>
          <a:stretch>
            <a:fillRect/>
          </a:stretch>
        </p:blipFill>
        <p:spPr>
          <a:xfrm>
            <a:off x="8453455" y="142852"/>
            <a:ext cx="266699" cy="285752"/>
          </a:xfrm>
          <a:prstGeom prst="rect">
            <a:avLst/>
          </a:prstGeom>
        </p:spPr>
      </p:pic>
      <p:pic>
        <p:nvPicPr>
          <p:cNvPr id="6" name="Image 5" descr="LogoCERU.png"/>
          <p:cNvPicPr>
            <a:picLocks noChangeAspect="1"/>
          </p:cNvPicPr>
          <p:nvPr/>
        </p:nvPicPr>
        <p:blipFill>
          <a:blip r:embed="rId5" cstate="print"/>
          <a:stretch>
            <a:fillRect/>
          </a:stretch>
        </p:blipFill>
        <p:spPr>
          <a:xfrm>
            <a:off x="8739206" y="142853"/>
            <a:ext cx="232096" cy="285727"/>
          </a:xfrm>
          <a:prstGeom prst="rect">
            <a:avLst/>
          </a:prstGeom>
        </p:spPr>
      </p:pic>
      <p:pic>
        <p:nvPicPr>
          <p:cNvPr id="7" name="Image 6" descr="image005.png"/>
          <p:cNvPicPr>
            <a:picLocks noChangeAspect="1"/>
          </p:cNvPicPr>
          <p:nvPr/>
        </p:nvPicPr>
        <p:blipFill>
          <a:blip r:embed="rId6" cstate="print"/>
          <a:stretch>
            <a:fillRect/>
          </a:stretch>
        </p:blipFill>
        <p:spPr>
          <a:xfrm>
            <a:off x="9019021" y="120074"/>
            <a:ext cx="528542" cy="257495"/>
          </a:xfrm>
          <a:prstGeom prst="rect">
            <a:avLst/>
          </a:prstGeom>
        </p:spPr>
      </p:pic>
      <p:pic>
        <p:nvPicPr>
          <p:cNvPr id="8" name="Image 7" descr="pp.png"/>
          <p:cNvPicPr>
            <a:picLocks noChangeAspect="1"/>
          </p:cNvPicPr>
          <p:nvPr/>
        </p:nvPicPr>
        <p:blipFill>
          <a:blip r:embed="rId7" cstate="print"/>
          <a:stretch>
            <a:fillRect/>
          </a:stretch>
        </p:blipFill>
        <p:spPr>
          <a:xfrm>
            <a:off x="1809721" y="0"/>
            <a:ext cx="5146693" cy="6858000"/>
          </a:xfrm>
          <a:prstGeom prst="rect">
            <a:avLst/>
          </a:prstGeom>
        </p:spPr>
      </p:pic>
    </p:spTree>
    <p:extLst>
      <p:ext uri="{BB962C8B-B14F-4D97-AF65-F5344CB8AC3E}">
        <p14:creationId xmlns:p14="http://schemas.microsoft.com/office/powerpoint/2010/main" val="1440727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Image 4" descr="DSC02550"/>
          <p:cNvPicPr>
            <a:picLocks noChangeAspect="1" noChangeArrowheads="1"/>
          </p:cNvPicPr>
          <p:nvPr/>
        </p:nvPicPr>
        <p:blipFill>
          <a:blip r:embed="rId2" cstate="print">
            <a:lum bright="12000" contrast="12000"/>
          </a:blip>
          <a:srcRect/>
          <a:stretch>
            <a:fillRect/>
          </a:stretch>
        </p:blipFill>
        <p:spPr bwMode="auto">
          <a:xfrm>
            <a:off x="1809720" y="4714884"/>
            <a:ext cx="2216551" cy="1857388"/>
          </a:xfrm>
          <a:prstGeom prst="rect">
            <a:avLst/>
          </a:prstGeom>
          <a:noFill/>
        </p:spPr>
      </p:pic>
      <p:pic>
        <p:nvPicPr>
          <p:cNvPr id="2052" name="Image 1" descr="LogoCERU"/>
          <p:cNvPicPr>
            <a:picLocks noChangeAspect="1" noChangeArrowheads="1"/>
          </p:cNvPicPr>
          <p:nvPr/>
        </p:nvPicPr>
        <p:blipFill>
          <a:blip r:embed="rId3" cstate="print"/>
          <a:srcRect/>
          <a:stretch>
            <a:fillRect/>
          </a:stretch>
        </p:blipFill>
        <p:spPr bwMode="auto">
          <a:xfrm>
            <a:off x="4595803" y="785794"/>
            <a:ext cx="428627" cy="530336"/>
          </a:xfrm>
          <a:prstGeom prst="rect">
            <a:avLst/>
          </a:prstGeom>
          <a:noFill/>
        </p:spPr>
      </p:pic>
      <p:pic>
        <p:nvPicPr>
          <p:cNvPr id="2051" name="Image 2" descr="ICoD_100-1"/>
          <p:cNvPicPr>
            <a:picLocks noChangeAspect="1" noChangeArrowheads="1"/>
          </p:cNvPicPr>
          <p:nvPr/>
        </p:nvPicPr>
        <p:blipFill>
          <a:blip r:embed="rId4"/>
          <a:srcRect/>
          <a:stretch>
            <a:fillRect/>
          </a:stretch>
        </p:blipFill>
        <p:spPr bwMode="auto">
          <a:xfrm>
            <a:off x="4667240" y="1571613"/>
            <a:ext cx="436020" cy="428629"/>
          </a:xfrm>
          <a:prstGeom prst="rect">
            <a:avLst/>
          </a:prstGeom>
          <a:noFill/>
        </p:spPr>
      </p:pic>
      <p:pic>
        <p:nvPicPr>
          <p:cNvPr id="2050" name="Picture 2" descr="cepris-1"/>
          <p:cNvPicPr>
            <a:picLocks noChangeAspect="1" noChangeArrowheads="1"/>
          </p:cNvPicPr>
          <p:nvPr/>
        </p:nvPicPr>
        <p:blipFill>
          <a:blip r:embed="rId5"/>
          <a:srcRect/>
          <a:stretch>
            <a:fillRect/>
          </a:stretch>
        </p:blipFill>
        <p:spPr bwMode="auto">
          <a:xfrm>
            <a:off x="4667240" y="2214555"/>
            <a:ext cx="876300" cy="581025"/>
          </a:xfrm>
          <a:prstGeom prst="rect">
            <a:avLst/>
          </a:prstGeom>
          <a:noFill/>
        </p:spPr>
      </p:pic>
      <p:pic>
        <p:nvPicPr>
          <p:cNvPr id="2049" name="Image 3"/>
          <p:cNvPicPr>
            <a:picLocks noChangeAspect="1" noChangeArrowheads="1"/>
          </p:cNvPicPr>
          <p:nvPr/>
        </p:nvPicPr>
        <p:blipFill>
          <a:blip r:embed="rId6"/>
          <a:srcRect/>
          <a:stretch>
            <a:fillRect/>
          </a:stretch>
        </p:blipFill>
        <p:spPr bwMode="auto">
          <a:xfrm>
            <a:off x="4564894" y="4357694"/>
            <a:ext cx="2316910" cy="2286017"/>
          </a:xfrm>
          <a:prstGeom prst="rect">
            <a:avLst/>
          </a:prstGeom>
          <a:noFill/>
        </p:spPr>
      </p:pic>
      <p:sp>
        <p:nvSpPr>
          <p:cNvPr id="2054" name="Rectangle 6"/>
          <p:cNvSpPr>
            <a:spLocks/>
          </p:cNvSpPr>
          <p:nvPr/>
        </p:nvSpPr>
        <p:spPr bwMode="auto">
          <a:xfrm>
            <a:off x="1666844" y="142852"/>
            <a:ext cx="2428860" cy="6572296"/>
          </a:xfrm>
          <a:prstGeom prst="rect">
            <a:avLst/>
          </a:prstGeom>
          <a:noFill/>
          <a:ln w="12700">
            <a:solidFill>
              <a:srgbClr val="009DD9"/>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7" name="Rectangle 9"/>
          <p:cNvSpPr>
            <a:spLocks/>
          </p:cNvSpPr>
          <p:nvPr/>
        </p:nvSpPr>
        <p:spPr bwMode="auto">
          <a:xfrm>
            <a:off x="4452926" y="142852"/>
            <a:ext cx="2928958" cy="6572296"/>
          </a:xfrm>
          <a:prstGeom prst="rect">
            <a:avLst/>
          </a:prstGeom>
          <a:noFill/>
          <a:ln w="12700">
            <a:solidFill>
              <a:srgbClr val="009DD9"/>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9" name="Rectangle 11"/>
          <p:cNvSpPr>
            <a:spLocks noChangeArrowheads="1"/>
          </p:cNvSpPr>
          <p:nvPr/>
        </p:nvSpPr>
        <p:spPr bwMode="auto">
          <a:xfrm>
            <a:off x="1524001" y="1948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fr-FR">
              <a:latin typeface="Arial" pitchFamily="34" charset="0"/>
              <a:cs typeface="Arial" pitchFamily="34" charset="0"/>
            </a:endParaRPr>
          </a:p>
        </p:txBody>
      </p:sp>
      <p:sp>
        <p:nvSpPr>
          <p:cNvPr id="2060" name="Rectangle 12"/>
          <p:cNvSpPr>
            <a:spLocks noChangeArrowheads="1"/>
          </p:cNvSpPr>
          <p:nvPr/>
        </p:nvSpPr>
        <p:spPr bwMode="auto">
          <a:xfrm>
            <a:off x="1524000" y="1"/>
            <a:ext cx="2786050" cy="4885771"/>
          </a:xfrm>
          <a:prstGeom prst="rect">
            <a:avLst/>
          </a:prstGeom>
          <a:noFill/>
          <a:ln w="9525">
            <a:noFill/>
            <a:miter lim="800000"/>
            <a:headEnd/>
            <a:tailEnd/>
          </a:ln>
          <a:effectLst/>
        </p:spPr>
        <p:txBody>
          <a:bodyPr vert="horz" wrap="square" lIns="571320" tIns="393576" rIns="380880" bIns="177744" numCol="1" anchor="ctr" anchorCtr="0" compatLnSpc="1">
            <a:prstTxWarp prst="textNoShape">
              <a:avLst/>
            </a:prstTxWarp>
            <a:spAutoFit/>
          </a:bodyPr>
          <a:lstStyle/>
          <a:p>
            <a:pPr fontAlgn="base">
              <a:spcBef>
                <a:spcPct val="0"/>
              </a:spcBef>
              <a:spcAft>
                <a:spcPct val="0"/>
              </a:spcAft>
            </a:pPr>
            <a:r>
              <a:rPr lang="fr-FR" sz="600" dirty="0">
                <a:latin typeface="Times New Roman" pitchFamily="18" charset="0"/>
                <a:cs typeface="Times New Roman" pitchFamily="18" charset="0"/>
              </a:rPr>
              <a:t>	</a:t>
            </a:r>
            <a:endParaRPr lang="fr-FR" sz="1000" dirty="0">
              <a:latin typeface="Arial" pitchFamily="34" charset="0"/>
              <a:cs typeface="Arial" pitchFamily="34" charset="0"/>
            </a:endParaRPr>
          </a:p>
          <a:p>
            <a:pPr algn="just" fontAlgn="base">
              <a:spcBef>
                <a:spcPct val="0"/>
              </a:spcBef>
              <a:spcAft>
                <a:spcPct val="0"/>
              </a:spcAft>
            </a:pPr>
            <a:r>
              <a:rPr lang="fr-FR" sz="800" b="1" dirty="0">
                <a:solidFill>
                  <a:srgbClr val="548DD4"/>
                </a:solidFill>
                <a:latin typeface="Georgia" pitchFamily="18" charset="0"/>
                <a:ea typeface="Times New Roman" pitchFamily="18" charset="0"/>
                <a:cs typeface="Arial" pitchFamily="34" charset="0"/>
              </a:rPr>
              <a:t>Le risque de tsunami menace l’ensemble des côtes marocaines. Les temps d’arrivée des vagues varient de quelques dizaines de minutes à plusieurs heures suivant les positions géographiques des zones sources des séismes. </a:t>
            </a:r>
          </a:p>
          <a:p>
            <a:pPr algn="just" fontAlgn="base">
              <a:spcBef>
                <a:spcPct val="0"/>
              </a:spcBef>
              <a:spcAft>
                <a:spcPct val="0"/>
              </a:spcAft>
            </a:pPr>
            <a:endParaRPr lang="fr-FR" sz="800" dirty="0">
              <a:latin typeface="Arial" pitchFamily="34" charset="0"/>
              <a:cs typeface="Arial" pitchFamily="34" charset="0"/>
            </a:endParaRPr>
          </a:p>
          <a:p>
            <a:pPr algn="just" eaLnBrk="0" fontAlgn="base" hangingPunct="0">
              <a:spcBef>
                <a:spcPct val="0"/>
              </a:spcBef>
              <a:spcAft>
                <a:spcPct val="0"/>
              </a:spcAft>
            </a:pPr>
            <a:r>
              <a:rPr lang="fr-FR" sz="800" b="1" dirty="0">
                <a:solidFill>
                  <a:srgbClr val="548DD4"/>
                </a:solidFill>
                <a:latin typeface="Georgia" pitchFamily="18" charset="0"/>
                <a:ea typeface="Times New Roman" pitchFamily="18" charset="0"/>
                <a:cs typeface="Arial" pitchFamily="34" charset="0"/>
              </a:rPr>
              <a:t>Face à cette menace, l’évacuation préventive et planifiée des populations littorales reste la meilleure mesure de protection. </a:t>
            </a:r>
          </a:p>
          <a:p>
            <a:pPr algn="just" eaLnBrk="0" fontAlgn="base" hangingPunct="0">
              <a:spcBef>
                <a:spcPct val="0"/>
              </a:spcBef>
              <a:spcAft>
                <a:spcPct val="0"/>
              </a:spcAft>
            </a:pPr>
            <a:endParaRPr lang="fr-FR" sz="800" dirty="0">
              <a:latin typeface="Arial" pitchFamily="34" charset="0"/>
              <a:cs typeface="Arial" pitchFamily="34" charset="0"/>
            </a:endParaRPr>
          </a:p>
          <a:p>
            <a:pPr algn="just" eaLnBrk="0" fontAlgn="base" hangingPunct="0">
              <a:spcBef>
                <a:spcPct val="0"/>
              </a:spcBef>
              <a:spcAft>
                <a:spcPct val="0"/>
              </a:spcAft>
            </a:pPr>
            <a:r>
              <a:rPr lang="fr-FR" sz="800" b="1" dirty="0">
                <a:solidFill>
                  <a:srgbClr val="548DD4"/>
                </a:solidFill>
                <a:latin typeface="Georgia" pitchFamily="18" charset="0"/>
                <a:ea typeface="Times New Roman" pitchFamily="18" charset="0"/>
                <a:cs typeface="Arial" pitchFamily="34" charset="0"/>
              </a:rPr>
              <a:t>Des plans de secours doivent être préparés à l’avance et faire l’objet d’exercices d’entrainement sous le contrôle des gestionnaires des risques à des niveaux local et régional. </a:t>
            </a:r>
          </a:p>
          <a:p>
            <a:pPr algn="just" eaLnBrk="0" fontAlgn="base" hangingPunct="0">
              <a:spcBef>
                <a:spcPct val="0"/>
              </a:spcBef>
              <a:spcAft>
                <a:spcPct val="0"/>
              </a:spcAft>
            </a:pPr>
            <a:endParaRPr lang="fr-FR" sz="800" dirty="0">
              <a:latin typeface="Arial" pitchFamily="34" charset="0"/>
              <a:cs typeface="Arial" pitchFamily="34" charset="0"/>
            </a:endParaRPr>
          </a:p>
          <a:p>
            <a:pPr algn="just" eaLnBrk="0" fontAlgn="base" hangingPunct="0">
              <a:spcBef>
                <a:spcPct val="0"/>
              </a:spcBef>
              <a:spcAft>
                <a:spcPct val="0"/>
              </a:spcAft>
            </a:pPr>
            <a:r>
              <a:rPr lang="fr-FR" sz="800" b="1" dirty="0">
                <a:solidFill>
                  <a:srgbClr val="548DD4"/>
                </a:solidFill>
                <a:latin typeface="Georgia" pitchFamily="18" charset="0"/>
                <a:ea typeface="Times New Roman" pitchFamily="18" charset="0"/>
                <a:cs typeface="Arial" pitchFamily="34" charset="0"/>
              </a:rPr>
              <a:t>Les populations doivent être préparées à réagir d’une manière organisée après réception des messages d’alerte au tsunami par tous les moyens disponibles (Sirènes, hauts parleurs, SMS, Radio, TV, ..</a:t>
            </a:r>
            <a:r>
              <a:rPr lang="fr-FR" sz="800" b="1" dirty="0" err="1">
                <a:solidFill>
                  <a:srgbClr val="548DD4"/>
                </a:solidFill>
                <a:latin typeface="Georgia" pitchFamily="18" charset="0"/>
                <a:ea typeface="Times New Roman" pitchFamily="18" charset="0"/>
                <a:cs typeface="Arial" pitchFamily="34" charset="0"/>
              </a:rPr>
              <a:t>etc</a:t>
            </a:r>
            <a:r>
              <a:rPr lang="fr-FR" sz="800" b="1" dirty="0">
                <a:solidFill>
                  <a:srgbClr val="548DD4"/>
                </a:solidFill>
                <a:latin typeface="Georgia" pitchFamily="18" charset="0"/>
                <a:ea typeface="Times New Roman" pitchFamily="18" charset="0"/>
                <a:cs typeface="Arial" pitchFamily="34" charset="0"/>
              </a:rPr>
              <a:t>).</a:t>
            </a:r>
          </a:p>
          <a:p>
            <a:pPr algn="just" eaLnBrk="0" fontAlgn="base" hangingPunct="0">
              <a:spcBef>
                <a:spcPct val="0"/>
              </a:spcBef>
              <a:spcAft>
                <a:spcPct val="0"/>
              </a:spcAft>
            </a:pPr>
            <a:endParaRPr lang="fr-FR" sz="800" b="1" dirty="0">
              <a:solidFill>
                <a:srgbClr val="548DD4"/>
              </a:solidFill>
              <a:latin typeface="Georgia" pitchFamily="18" charset="0"/>
              <a:ea typeface="Times New Roman" pitchFamily="18" charset="0"/>
              <a:cs typeface="Arial" pitchFamily="34" charset="0"/>
            </a:endParaRPr>
          </a:p>
          <a:p>
            <a:pPr algn="just" eaLnBrk="0" fontAlgn="base" hangingPunct="0">
              <a:spcBef>
                <a:spcPct val="0"/>
              </a:spcBef>
              <a:spcAft>
                <a:spcPct val="0"/>
              </a:spcAft>
            </a:pPr>
            <a:endParaRPr lang="fr-FR" sz="800" b="1" dirty="0">
              <a:solidFill>
                <a:srgbClr val="548DD4"/>
              </a:solidFill>
              <a:latin typeface="Georgia" pitchFamily="18" charset="0"/>
              <a:ea typeface="Times New Roman" pitchFamily="18" charset="0"/>
              <a:cs typeface="Arial" pitchFamily="34" charset="0"/>
            </a:endParaRPr>
          </a:p>
          <a:p>
            <a:pPr algn="just" eaLnBrk="0" fontAlgn="base" hangingPunct="0">
              <a:spcBef>
                <a:spcPct val="0"/>
              </a:spcBef>
              <a:spcAft>
                <a:spcPct val="0"/>
              </a:spcAft>
            </a:pPr>
            <a:endParaRPr lang="fr-FR" sz="800" dirty="0">
              <a:latin typeface="Arial" pitchFamily="34" charset="0"/>
              <a:cs typeface="Arial" pitchFamily="34" charset="0"/>
            </a:endParaRPr>
          </a:p>
          <a:p>
            <a:pPr algn="just" eaLnBrk="0" fontAlgn="base" hangingPunct="0">
              <a:spcBef>
                <a:spcPct val="0"/>
              </a:spcBef>
              <a:spcAft>
                <a:spcPct val="0"/>
              </a:spcAft>
            </a:pPr>
            <a:r>
              <a:rPr lang="fr-FR" sz="800" b="1" dirty="0">
                <a:solidFill>
                  <a:srgbClr val="0070C0"/>
                </a:solidFill>
                <a:latin typeface="Arial" pitchFamily="34" charset="0"/>
                <a:ea typeface="Times New Roman" pitchFamily="18" charset="0"/>
                <a:cs typeface="Arial" pitchFamily="34" charset="0"/>
              </a:rPr>
              <a:t>SURVEILLANCE DU NIVEAU DE LA MER PAR MAREGRAPHE</a:t>
            </a:r>
            <a:endParaRPr lang="fr-FR" sz="8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2061" name="Rectangle 13"/>
          <p:cNvSpPr>
            <a:spLocks noChangeArrowheads="1"/>
          </p:cNvSpPr>
          <p:nvPr/>
        </p:nvSpPr>
        <p:spPr bwMode="auto">
          <a:xfrm>
            <a:off x="4667240" y="214291"/>
            <a:ext cx="221457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fr-FR" sz="900" b="1" dirty="0">
              <a:solidFill>
                <a:srgbClr val="0070C0"/>
              </a:solidFill>
              <a:latin typeface="Arial" pitchFamily="34" charset="0"/>
              <a:ea typeface="Times New Roman" pitchFamily="18" charset="0"/>
              <a:cs typeface="Arial" pitchFamily="34" charset="0"/>
            </a:endParaRPr>
          </a:p>
          <a:p>
            <a:pPr fontAlgn="base">
              <a:spcBef>
                <a:spcPct val="0"/>
              </a:spcBef>
              <a:spcAft>
                <a:spcPct val="0"/>
              </a:spcAft>
            </a:pPr>
            <a:r>
              <a:rPr lang="fr-FR" sz="900" b="1" dirty="0">
                <a:solidFill>
                  <a:srgbClr val="0070C0"/>
                </a:solidFill>
                <a:latin typeface="Arial" pitchFamily="34" charset="0"/>
                <a:ea typeface="Times New Roman" pitchFamily="18" charset="0"/>
                <a:cs typeface="Arial" pitchFamily="34" charset="0"/>
              </a:rPr>
              <a:t>PARTENAIRES  DU PROJET </a:t>
            </a:r>
            <a:endParaRPr lang="fr-FR" sz="9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2063" name="Rectangle 15"/>
          <p:cNvSpPr>
            <a:spLocks noChangeArrowheads="1"/>
          </p:cNvSpPr>
          <p:nvPr/>
        </p:nvSpPr>
        <p:spPr bwMode="auto">
          <a:xfrm>
            <a:off x="5381620" y="1643051"/>
            <a:ext cx="7858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400" b="1" dirty="0">
                <a:solidFill>
                  <a:srgbClr val="FF0000"/>
                </a:solidFill>
                <a:latin typeface="Calibri" pitchFamily="34" charset="0"/>
                <a:ea typeface="Times New Roman" pitchFamily="18" charset="0"/>
                <a:cs typeface="Arial" pitchFamily="34" charset="0"/>
              </a:rPr>
              <a:t>MALTE</a:t>
            </a:r>
            <a:endParaRPr lang="fr-FR" sz="9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2064" name="Rectangle 16"/>
          <p:cNvSpPr>
            <a:spLocks noChangeArrowheads="1"/>
          </p:cNvSpPr>
          <p:nvPr/>
        </p:nvSpPr>
        <p:spPr bwMode="auto">
          <a:xfrm>
            <a:off x="5381620" y="2357431"/>
            <a:ext cx="85725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100" dirty="0">
                <a:latin typeface="Calibri" pitchFamily="34" charset="0"/>
                <a:ea typeface="Times New Roman" pitchFamily="18" charset="0"/>
                <a:cs typeface="Arial" pitchFamily="34" charset="0"/>
              </a:rPr>
              <a:t> </a:t>
            </a:r>
            <a:r>
              <a:rPr lang="fr-FR" sz="1400" b="1" dirty="0">
                <a:solidFill>
                  <a:srgbClr val="FF0000"/>
                </a:solidFill>
                <a:latin typeface="Calibri" pitchFamily="34" charset="0"/>
                <a:ea typeface="Times New Roman" pitchFamily="18" charset="0"/>
                <a:cs typeface="Arial" pitchFamily="34" charset="0"/>
              </a:rPr>
              <a:t>MAROC</a:t>
            </a:r>
            <a:endParaRPr lang="fr-FR" sz="900" dirty="0">
              <a:latin typeface="Arial" pitchFamily="34" charset="0"/>
              <a:cs typeface="Arial" pitchFamily="34" charset="0"/>
            </a:endParaRPr>
          </a:p>
          <a:p>
            <a:pPr eaLnBrk="0" fontAlgn="base" hangingPunct="0">
              <a:spcBef>
                <a:spcPct val="0"/>
              </a:spcBef>
              <a:spcAft>
                <a:spcPct val="0"/>
              </a:spcAft>
            </a:pPr>
            <a:endParaRPr lang="fr-FR" dirty="0">
              <a:latin typeface="Arial" pitchFamily="34" charset="0"/>
              <a:cs typeface="Arial" pitchFamily="34" charset="0"/>
            </a:endParaRPr>
          </a:p>
        </p:txBody>
      </p:sp>
      <p:sp>
        <p:nvSpPr>
          <p:cNvPr id="2065" name="Rectangle 17"/>
          <p:cNvSpPr>
            <a:spLocks noChangeArrowheads="1"/>
          </p:cNvSpPr>
          <p:nvPr/>
        </p:nvSpPr>
        <p:spPr bwMode="auto">
          <a:xfrm>
            <a:off x="1524001" y="8857104"/>
            <a:ext cx="184731" cy="63094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fr-FR" sz="800">
                <a:solidFill>
                  <a:srgbClr val="000000"/>
                </a:solidFill>
                <a:latin typeface="Arial" pitchFamily="34" charset="0"/>
                <a:ea typeface="Times New Roman" pitchFamily="18" charset="0"/>
                <a:cs typeface="Georgia" pitchFamily="18" charset="0"/>
              </a:rPr>
              <a:t/>
            </a:r>
            <a:br>
              <a:rPr lang="fr-FR" sz="800">
                <a:solidFill>
                  <a:srgbClr val="000000"/>
                </a:solidFill>
                <a:latin typeface="Arial" pitchFamily="34" charset="0"/>
                <a:ea typeface="Times New Roman" pitchFamily="18" charset="0"/>
                <a:cs typeface="Georgia" pitchFamily="18" charset="0"/>
              </a:rPr>
            </a:br>
            <a:endParaRPr lang="fr-FR" sz="900">
              <a:latin typeface="Arial" pitchFamily="34" charset="0"/>
              <a:cs typeface="Arial" pitchFamily="34" charset="0"/>
            </a:endParaRPr>
          </a:p>
          <a:p>
            <a:pPr eaLnBrk="0" fontAlgn="base" hangingPunct="0">
              <a:spcBef>
                <a:spcPct val="0"/>
              </a:spcBef>
              <a:spcAft>
                <a:spcPct val="0"/>
              </a:spcAft>
            </a:pPr>
            <a:endParaRPr lang="fr-FR">
              <a:latin typeface="Arial" pitchFamily="34" charset="0"/>
              <a:cs typeface="Arial" pitchFamily="34" charset="0"/>
            </a:endParaRPr>
          </a:p>
        </p:txBody>
      </p:sp>
      <p:sp>
        <p:nvSpPr>
          <p:cNvPr id="2056" name="Text Box 8"/>
          <p:cNvSpPr txBox="1">
            <a:spLocks noChangeArrowheads="1"/>
          </p:cNvSpPr>
          <p:nvPr/>
        </p:nvSpPr>
        <p:spPr bwMode="auto">
          <a:xfrm>
            <a:off x="7596198" y="0"/>
            <a:ext cx="3071802" cy="6715148"/>
          </a:xfrm>
          <a:prstGeom prst="rect">
            <a:avLst/>
          </a:prstGeom>
          <a:solidFill>
            <a:srgbClr val="66FFFF"/>
          </a:solidFill>
          <a:ln w="9525">
            <a:noFill/>
            <a:miter lim="800000"/>
            <a:headEnd/>
            <a:tailEnd/>
          </a:ln>
        </p:spPr>
        <p:txBody>
          <a:bodyPr vert="horz" wrap="square" lIns="0" tIns="0" rIns="0" bIns="0" numCol="1" anchor="t" anchorCtr="0" compatLnSpc="1">
            <a:prstTxWarp prst="textNoShape">
              <a:avLst/>
            </a:prstTxWarp>
          </a:bodyPr>
          <a:lstStyle/>
          <a:p>
            <a:pPr indent="3175" fontAlgn="base">
              <a:spcBef>
                <a:spcPct val="0"/>
              </a:spcBef>
              <a:spcAft>
                <a:spcPct val="0"/>
              </a:spcAft>
            </a:pPr>
            <a:endParaRPr lang="fr-FR" dirty="0">
              <a:latin typeface="Arial" pitchFamily="34" charset="0"/>
              <a:cs typeface="Arial" pitchFamily="34" charset="0"/>
            </a:endParaRPr>
          </a:p>
        </p:txBody>
      </p:sp>
      <p:graphicFrame>
        <p:nvGraphicFramePr>
          <p:cNvPr id="4" name="Tableau 3"/>
          <p:cNvGraphicFramePr>
            <a:graphicFrameLocks noGrp="1"/>
          </p:cNvGraphicFramePr>
          <p:nvPr/>
        </p:nvGraphicFramePr>
        <p:xfrm>
          <a:off x="7810512" y="357167"/>
          <a:ext cx="2643206" cy="2719855"/>
        </p:xfrm>
        <a:graphic>
          <a:graphicData uri="http://schemas.openxmlformats.org/drawingml/2006/table">
            <a:tbl>
              <a:tblPr/>
              <a:tblGrid>
                <a:gridCol w="2643206"/>
              </a:tblGrid>
              <a:tr h="955825">
                <a:tc>
                  <a:txBody>
                    <a:bodyPr/>
                    <a:lstStyle/>
                    <a:p>
                      <a:pPr>
                        <a:lnSpc>
                          <a:spcPts val="1000"/>
                        </a:lnSpc>
                        <a:spcAft>
                          <a:spcPts val="0"/>
                        </a:spcAft>
                      </a:pPr>
                      <a:endParaRPr lang="fr-FR" sz="1000" dirty="0">
                        <a:latin typeface="Times New Roman"/>
                        <a:ea typeface="Times New Roman"/>
                        <a:cs typeface="Arial"/>
                      </a:endParaRPr>
                    </a:p>
                    <a:p>
                      <a:pPr marL="234950" algn="just">
                        <a:lnSpc>
                          <a:spcPct val="115000"/>
                        </a:lnSpc>
                        <a:spcAft>
                          <a:spcPts val="0"/>
                        </a:spcAft>
                      </a:pPr>
                      <a:r>
                        <a:rPr lang="fr-FR" sz="2600" dirty="0">
                          <a:solidFill>
                            <a:srgbClr val="FF0000"/>
                          </a:solidFill>
                          <a:latin typeface="Times New Roman"/>
                          <a:ea typeface="Times New Roman"/>
                          <a:cs typeface="Arial"/>
                        </a:rPr>
                        <a:t>BEACHRISKS</a:t>
                      </a:r>
                      <a:endParaRPr lang="fr-FR" sz="1100" dirty="0">
                        <a:latin typeface="Calibri"/>
                        <a:ea typeface="Times New Roman"/>
                        <a:cs typeface="Arial"/>
                      </a:endParaRPr>
                    </a:p>
                  </a:txBody>
                  <a:tcPr marL="0" marR="0" marT="0" marB="0">
                    <a:lnL w="12700" cap="flat" cmpd="sng" algn="ctr">
                      <a:solidFill>
                        <a:srgbClr val="009DD9"/>
                      </a:solidFill>
                      <a:prstDash val="solid"/>
                      <a:round/>
                      <a:headEnd type="none" w="med" len="med"/>
                      <a:tailEnd type="none" w="med" len="med"/>
                    </a:lnL>
                    <a:lnR w="12700" cap="flat" cmpd="sng" algn="ctr">
                      <a:solidFill>
                        <a:srgbClr val="009DD9"/>
                      </a:solidFill>
                      <a:prstDash val="solid"/>
                      <a:round/>
                      <a:headEnd type="none" w="med" len="med"/>
                      <a:tailEnd type="none" w="med" len="med"/>
                    </a:lnR>
                    <a:lnT w="12700" cap="flat" cmpd="sng" algn="ctr">
                      <a:solidFill>
                        <a:srgbClr val="009DD9"/>
                      </a:solidFill>
                      <a:prstDash val="solid"/>
                      <a:round/>
                      <a:headEnd type="none" w="med" len="med"/>
                      <a:tailEnd type="none" w="med" len="med"/>
                    </a:lnT>
                    <a:lnB>
                      <a:noFill/>
                    </a:lnB>
                  </a:tcPr>
                </a:tc>
              </a:tr>
              <a:tr h="103934">
                <a:tc>
                  <a:txBody>
                    <a:bodyPr/>
                    <a:lstStyle/>
                    <a:p>
                      <a:pPr>
                        <a:lnSpc>
                          <a:spcPct val="115000"/>
                        </a:lnSpc>
                        <a:spcAft>
                          <a:spcPts val="0"/>
                        </a:spcAft>
                      </a:pPr>
                      <a:endParaRPr lang="fr-FR" sz="1200">
                        <a:latin typeface="Times New Roman"/>
                        <a:ea typeface="Times New Roman"/>
                        <a:cs typeface="Arial"/>
                      </a:endParaRPr>
                    </a:p>
                  </a:txBody>
                  <a:tcPr marL="0" marR="0" marT="0" marB="0">
                    <a:lnL w="12700" cap="flat" cmpd="sng" algn="ctr">
                      <a:solidFill>
                        <a:srgbClr val="009DD9"/>
                      </a:solidFill>
                      <a:prstDash val="solid"/>
                      <a:round/>
                      <a:headEnd type="none" w="med" len="med"/>
                      <a:tailEnd type="none" w="med" len="med"/>
                    </a:lnL>
                    <a:lnR w="12700" cap="flat" cmpd="sng" algn="ctr">
                      <a:solidFill>
                        <a:srgbClr val="009DD9"/>
                      </a:solidFill>
                      <a:prstDash val="solid"/>
                      <a:round/>
                      <a:headEnd type="none" w="med" len="med"/>
                      <a:tailEnd type="none" w="med" len="med"/>
                    </a:lnR>
                    <a:lnT>
                      <a:noFill/>
                    </a:lnT>
                    <a:lnB>
                      <a:noFill/>
                    </a:lnB>
                    <a:solidFill>
                      <a:srgbClr val="24A0D6"/>
                    </a:solidFill>
                  </a:tcPr>
                </a:tc>
              </a:tr>
              <a:tr h="765133">
                <a:tc>
                  <a:txBody>
                    <a:bodyPr/>
                    <a:lstStyle/>
                    <a:p>
                      <a:pPr>
                        <a:lnSpc>
                          <a:spcPts val="850"/>
                        </a:lnSpc>
                        <a:spcBef>
                          <a:spcPts val="30"/>
                        </a:spcBef>
                        <a:spcAft>
                          <a:spcPts val="0"/>
                        </a:spcAft>
                      </a:pPr>
                      <a:endParaRPr lang="fr-FR" sz="850" dirty="0">
                        <a:latin typeface="Times New Roman"/>
                        <a:ea typeface="Times New Roman"/>
                        <a:cs typeface="Arial"/>
                      </a:endParaRPr>
                    </a:p>
                    <a:p>
                      <a:pPr marR="83820" algn="ctr">
                        <a:lnSpc>
                          <a:spcPct val="112000"/>
                        </a:lnSpc>
                        <a:spcAft>
                          <a:spcPts val="0"/>
                        </a:spcAft>
                      </a:pPr>
                      <a:r>
                        <a:rPr lang="fr-FR" sz="1200" b="1" dirty="0">
                          <a:solidFill>
                            <a:srgbClr val="24A0D6"/>
                          </a:solidFill>
                          <a:latin typeface="Georgia"/>
                          <a:ea typeface="Times New Roman"/>
                          <a:cs typeface="Georgia"/>
                        </a:rPr>
                        <a:t>SENSIBILISATION DES POPULATIONS SUR LES RISQUES DE TSUNAMI DANS LA REGION EURO-MEDITERRANENNE</a:t>
                      </a:r>
                      <a:endParaRPr lang="fr-FR" sz="1100" dirty="0">
                        <a:latin typeface="Calibri"/>
                        <a:ea typeface="Times New Roman"/>
                        <a:cs typeface="Arial"/>
                      </a:endParaRPr>
                    </a:p>
                    <a:p>
                      <a:pPr marL="161290" marR="83820" indent="2540" algn="ctr">
                        <a:lnSpc>
                          <a:spcPct val="112000"/>
                        </a:lnSpc>
                        <a:spcAft>
                          <a:spcPts val="0"/>
                        </a:spcAft>
                      </a:pPr>
                      <a:r>
                        <a:rPr lang="fr-FR" sz="1200" b="1" dirty="0">
                          <a:solidFill>
                            <a:srgbClr val="24A0D6"/>
                          </a:solidFill>
                          <a:latin typeface="Georgia"/>
                          <a:ea typeface="Times New Roman"/>
                          <a:cs typeface="Georgia"/>
                        </a:rPr>
                        <a:t> </a:t>
                      </a:r>
                      <a:endParaRPr lang="fr-FR" sz="1100" dirty="0">
                        <a:latin typeface="Calibri"/>
                        <a:ea typeface="Times New Roman"/>
                        <a:cs typeface="Arial"/>
                      </a:endParaRPr>
                    </a:p>
                  </a:txBody>
                  <a:tcPr marL="0" marR="0" marT="0" marB="0">
                    <a:lnL w="12700" cap="flat" cmpd="sng" algn="ctr">
                      <a:solidFill>
                        <a:srgbClr val="009DD9"/>
                      </a:solidFill>
                      <a:prstDash val="solid"/>
                      <a:round/>
                      <a:headEnd type="none" w="med" len="med"/>
                      <a:tailEnd type="none" w="med" len="med"/>
                    </a:lnL>
                    <a:lnR w="12700" cap="flat" cmpd="sng" algn="ctr">
                      <a:solidFill>
                        <a:srgbClr val="009DD9"/>
                      </a:solidFill>
                      <a:prstDash val="solid"/>
                      <a:round/>
                      <a:headEnd type="none" w="med" len="med"/>
                      <a:tailEnd type="none" w="med" len="med"/>
                    </a:lnR>
                    <a:lnT>
                      <a:noFill/>
                    </a:lnT>
                    <a:lnB>
                      <a:noFill/>
                    </a:lnB>
                    <a:solidFill>
                      <a:srgbClr val="CCEBF8"/>
                    </a:solidFill>
                  </a:tcPr>
                </a:tc>
              </a:tr>
              <a:tr h="103934">
                <a:tc>
                  <a:txBody>
                    <a:bodyPr/>
                    <a:lstStyle/>
                    <a:p>
                      <a:pPr>
                        <a:lnSpc>
                          <a:spcPct val="115000"/>
                        </a:lnSpc>
                        <a:spcAft>
                          <a:spcPts val="0"/>
                        </a:spcAft>
                      </a:pPr>
                      <a:endParaRPr lang="fr-FR" sz="1200" dirty="0">
                        <a:latin typeface="Times New Roman"/>
                        <a:ea typeface="Times New Roman"/>
                        <a:cs typeface="Arial"/>
                      </a:endParaRPr>
                    </a:p>
                  </a:txBody>
                  <a:tcPr marL="0" marR="0" marT="0" marB="0">
                    <a:lnL w="12700" cap="flat" cmpd="sng" algn="ctr">
                      <a:solidFill>
                        <a:srgbClr val="009DD9"/>
                      </a:solidFill>
                      <a:prstDash val="solid"/>
                      <a:round/>
                      <a:headEnd type="none" w="med" len="med"/>
                      <a:tailEnd type="none" w="med" len="med"/>
                    </a:lnL>
                    <a:lnR w="12700" cap="flat" cmpd="sng" algn="ctr">
                      <a:solidFill>
                        <a:srgbClr val="009DD9"/>
                      </a:solidFill>
                      <a:prstDash val="solid"/>
                      <a:round/>
                      <a:headEnd type="none" w="med" len="med"/>
                      <a:tailEnd type="none" w="med" len="med"/>
                    </a:lnR>
                    <a:lnT>
                      <a:noFill/>
                    </a:lnT>
                    <a:lnB w="12700" cap="flat" cmpd="sng" algn="ctr">
                      <a:solidFill>
                        <a:srgbClr val="009DD9"/>
                      </a:solidFill>
                      <a:prstDash val="solid"/>
                      <a:round/>
                      <a:headEnd type="none" w="med" len="med"/>
                      <a:tailEnd type="none" w="med" len="med"/>
                    </a:lnB>
                    <a:solidFill>
                      <a:srgbClr val="24A0D6"/>
                    </a:solidFill>
                  </a:tcPr>
                </a:tc>
              </a:tr>
            </a:tbl>
          </a:graphicData>
        </a:graphic>
      </p:graphicFrame>
      <p:pic>
        <p:nvPicPr>
          <p:cNvPr id="2055" name="Image 5"/>
          <p:cNvPicPr>
            <a:picLocks noChangeAspect="1" noChangeArrowheads="1"/>
          </p:cNvPicPr>
          <p:nvPr/>
        </p:nvPicPr>
        <p:blipFill>
          <a:blip r:embed="rId7"/>
          <a:srcRect/>
          <a:stretch>
            <a:fillRect/>
          </a:stretch>
        </p:blipFill>
        <p:spPr bwMode="auto">
          <a:xfrm>
            <a:off x="7810513" y="3847587"/>
            <a:ext cx="2719663" cy="2337371"/>
          </a:xfrm>
          <a:prstGeom prst="rect">
            <a:avLst/>
          </a:prstGeom>
          <a:noFill/>
        </p:spPr>
      </p:pic>
      <p:sp>
        <p:nvSpPr>
          <p:cNvPr id="2066" name="Rectangle 18"/>
          <p:cNvSpPr>
            <a:spLocks noChangeArrowheads="1"/>
          </p:cNvSpPr>
          <p:nvPr/>
        </p:nvSpPr>
        <p:spPr bwMode="auto">
          <a:xfrm>
            <a:off x="5167306" y="1000109"/>
            <a:ext cx="121441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400" b="1" dirty="0">
                <a:solidFill>
                  <a:srgbClr val="FF0000"/>
                </a:solidFill>
                <a:latin typeface="Calibri" pitchFamily="34" charset="0"/>
                <a:ea typeface="Times New Roman" pitchFamily="18" charset="0"/>
                <a:cs typeface="Calibri" pitchFamily="34" charset="0"/>
              </a:rPr>
              <a:t>PORTUGAL</a:t>
            </a:r>
            <a:endParaRPr lang="fr-FR" dirty="0">
              <a:latin typeface="Arial" pitchFamily="34" charset="0"/>
              <a:cs typeface="Arial" pitchFamily="34" charset="0"/>
            </a:endParaRPr>
          </a:p>
        </p:txBody>
      </p:sp>
      <p:pic>
        <p:nvPicPr>
          <p:cNvPr id="24" name="Image 23" descr="image005.png"/>
          <p:cNvPicPr/>
          <p:nvPr/>
        </p:nvPicPr>
        <p:blipFill>
          <a:blip r:embed="rId8"/>
          <a:stretch>
            <a:fillRect/>
          </a:stretch>
        </p:blipFill>
        <p:spPr>
          <a:xfrm>
            <a:off x="4667240" y="3000372"/>
            <a:ext cx="1214446" cy="428628"/>
          </a:xfrm>
          <a:prstGeom prst="rect">
            <a:avLst/>
          </a:prstGeom>
        </p:spPr>
      </p:pic>
      <p:sp>
        <p:nvSpPr>
          <p:cNvPr id="21" name="ZoneTexte 20"/>
          <p:cNvSpPr txBox="1"/>
          <p:nvPr/>
        </p:nvSpPr>
        <p:spPr>
          <a:xfrm>
            <a:off x="4452927" y="3786191"/>
            <a:ext cx="2008883" cy="584775"/>
          </a:xfrm>
          <a:prstGeom prst="rect">
            <a:avLst/>
          </a:prstGeom>
          <a:noFill/>
        </p:spPr>
        <p:txBody>
          <a:bodyPr wrap="none" rtlCol="0">
            <a:spAutoFit/>
          </a:bodyPr>
          <a:lstStyle/>
          <a:p>
            <a:r>
              <a:rPr lang="fr-FR" sz="800" dirty="0">
                <a:solidFill>
                  <a:srgbClr val="00B0F0"/>
                </a:solidFill>
              </a:rPr>
              <a:t>LES COTES MENACEES PAR LES TSUNAMIS</a:t>
            </a:r>
          </a:p>
          <a:p>
            <a:r>
              <a:rPr lang="fr-FR" sz="800" dirty="0">
                <a:solidFill>
                  <a:srgbClr val="00B0F0"/>
                </a:solidFill>
              </a:rPr>
              <a:t>DANS LE REGION NORD EST ATLANTIQUE ET</a:t>
            </a:r>
          </a:p>
          <a:p>
            <a:r>
              <a:rPr lang="fr-FR" sz="800" dirty="0">
                <a:solidFill>
                  <a:srgbClr val="00B0F0"/>
                </a:solidFill>
              </a:rPr>
              <a:t>MEDITERRANNEE- CARTE ALEA6 PROJET </a:t>
            </a:r>
          </a:p>
          <a:p>
            <a:r>
              <a:rPr lang="fr-FR" sz="800" dirty="0">
                <a:solidFill>
                  <a:srgbClr val="00B0F0"/>
                </a:solidFill>
              </a:rPr>
              <a:t>TSUMAP NEAM</a:t>
            </a:r>
            <a:endParaRPr lang="fr-FR" sz="800" dirty="0">
              <a:solidFill>
                <a:srgbClr val="00B0F0"/>
              </a:solidFill>
            </a:endParaRPr>
          </a:p>
        </p:txBody>
      </p:sp>
      <p:sp>
        <p:nvSpPr>
          <p:cNvPr id="22" name="ZoneTexte 21"/>
          <p:cNvSpPr txBox="1"/>
          <p:nvPr/>
        </p:nvSpPr>
        <p:spPr>
          <a:xfrm>
            <a:off x="7953388" y="6215083"/>
            <a:ext cx="2500330" cy="307777"/>
          </a:xfrm>
          <a:prstGeom prst="rect">
            <a:avLst/>
          </a:prstGeom>
          <a:noFill/>
        </p:spPr>
        <p:txBody>
          <a:bodyPr wrap="square" rtlCol="0">
            <a:spAutoFit/>
          </a:bodyPr>
          <a:lstStyle/>
          <a:p>
            <a:r>
              <a:rPr lang="fr-FR" sz="1400" b="1" dirty="0">
                <a:solidFill>
                  <a:srgbClr val="FF0000"/>
                </a:solidFill>
              </a:rPr>
              <a:t>SURVEILLANCE SISMIQUE</a:t>
            </a:r>
            <a:endParaRPr lang="fr-FR" sz="1400" b="1" dirty="0">
              <a:solidFill>
                <a:srgbClr val="FF0000"/>
              </a:solidFill>
            </a:endParaRPr>
          </a:p>
        </p:txBody>
      </p:sp>
    </p:spTree>
    <p:extLst>
      <p:ext uri="{BB962C8B-B14F-4D97-AF65-F5344CB8AC3E}">
        <p14:creationId xmlns:p14="http://schemas.microsoft.com/office/powerpoint/2010/main" val="1236150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solidFill>
                  <a:srgbClr val="0070C0"/>
                </a:solidFill>
              </a:rPr>
              <a:t>INTRODUCTION / BACKGROUND INFORMATION</a:t>
            </a:r>
            <a:r>
              <a:rPr lang="fr-FR" dirty="0" smtClean="0"/>
              <a:t/>
            </a:r>
            <a:br>
              <a:rPr lang="fr-FR" dirty="0" smtClean="0"/>
            </a:br>
            <a:endParaRPr lang="fr-FR" dirty="0"/>
          </a:p>
        </p:txBody>
      </p:sp>
      <p:sp>
        <p:nvSpPr>
          <p:cNvPr id="3" name="Content Placeholder 2"/>
          <p:cNvSpPr>
            <a:spLocks noGrp="1"/>
          </p:cNvSpPr>
          <p:nvPr>
            <p:ph idx="1"/>
          </p:nvPr>
        </p:nvSpPr>
        <p:spPr>
          <a:xfrm>
            <a:off x="838200" y="1825625"/>
            <a:ext cx="10335768" cy="4351338"/>
          </a:xfrm>
        </p:spPr>
        <p:txBody>
          <a:bodyPr>
            <a:normAutofit/>
          </a:bodyPr>
          <a:lstStyle/>
          <a:p>
            <a:pPr marL="0" indent="0">
              <a:buNone/>
            </a:pPr>
            <a:endParaRPr lang="fr-FR" dirty="0"/>
          </a:p>
          <a:p>
            <a:pPr lvl="0"/>
            <a:r>
              <a:rPr lang="fr-FR" i="1" dirty="0" err="1" smtClean="0">
                <a:solidFill>
                  <a:schemeClr val="bg1">
                    <a:lumMod val="75000"/>
                  </a:schemeClr>
                </a:solidFill>
              </a:rPr>
              <a:t>Nacer</a:t>
            </a:r>
            <a:r>
              <a:rPr lang="fr-FR" i="1" dirty="0" smtClean="0">
                <a:solidFill>
                  <a:schemeClr val="bg1">
                    <a:lumMod val="75000"/>
                  </a:schemeClr>
                </a:solidFill>
              </a:rPr>
              <a:t> JABOUR, ING - CNRST</a:t>
            </a:r>
            <a:endParaRPr lang="fr-FR" i="1" dirty="0">
              <a:solidFill>
                <a:schemeClr val="bg1">
                  <a:lumMod val="75000"/>
                </a:schemeClr>
              </a:solidFill>
            </a:endParaRPr>
          </a:p>
          <a:p>
            <a:pPr lvl="0"/>
            <a:r>
              <a:rPr lang="fr-FR" i="1" dirty="0">
                <a:solidFill>
                  <a:schemeClr val="bg1">
                    <a:lumMod val="75000"/>
                  </a:schemeClr>
                </a:solidFill>
              </a:rPr>
              <a:t>E</a:t>
            </a:r>
            <a:r>
              <a:rPr lang="fr-FR" i="1" dirty="0" smtClean="0">
                <a:solidFill>
                  <a:schemeClr val="bg1">
                    <a:lumMod val="75000"/>
                  </a:schemeClr>
                </a:solidFill>
              </a:rPr>
              <a:t>L </a:t>
            </a:r>
            <a:r>
              <a:rPr lang="fr-FR" i="1" dirty="0" smtClean="0">
                <a:solidFill>
                  <a:schemeClr val="bg1">
                    <a:lumMod val="75000"/>
                  </a:schemeClr>
                </a:solidFill>
              </a:rPr>
              <a:t>JADIDA</a:t>
            </a:r>
            <a:endParaRPr lang="fr-FR" i="1" dirty="0">
              <a:solidFill>
                <a:schemeClr val="bg1">
                  <a:lumMod val="75000"/>
                </a:schemeClr>
              </a:solidFill>
            </a:endParaRPr>
          </a:p>
          <a:p>
            <a:pPr lvl="0"/>
            <a:r>
              <a:rPr lang="en-US" i="1" dirty="0" smtClean="0">
                <a:solidFill>
                  <a:schemeClr val="bg1">
                    <a:lumMod val="75000"/>
                  </a:schemeClr>
                </a:solidFill>
              </a:rPr>
              <a:t>Ministry of the </a:t>
            </a:r>
            <a:r>
              <a:rPr lang="en-US" i="1" dirty="0" smtClean="0">
                <a:solidFill>
                  <a:schemeClr val="bg1">
                    <a:lumMod val="75000"/>
                  </a:schemeClr>
                </a:solidFill>
              </a:rPr>
              <a:t>Interior and Civil Protection Agency</a:t>
            </a:r>
            <a:endParaRPr lang="fr-FR" i="1" dirty="0">
              <a:solidFill>
                <a:schemeClr val="bg1">
                  <a:lumMod val="75000"/>
                </a:schemeClr>
              </a:solidFill>
            </a:endParaRPr>
          </a:p>
          <a:p>
            <a:pPr lvl="0"/>
            <a:r>
              <a:rPr lang="fr-FR" i="1" dirty="0" err="1" smtClean="0">
                <a:solidFill>
                  <a:schemeClr val="bg1">
                    <a:lumMod val="75000"/>
                  </a:schemeClr>
                </a:solidFill>
              </a:rPr>
              <a:t>University</a:t>
            </a:r>
            <a:r>
              <a:rPr lang="fr-FR" i="1" dirty="0" smtClean="0">
                <a:solidFill>
                  <a:schemeClr val="bg1">
                    <a:lumMod val="75000"/>
                  </a:schemeClr>
                </a:solidFill>
              </a:rPr>
              <a:t> of AL JADIDA</a:t>
            </a:r>
            <a:endParaRPr lang="fr-FR" i="1" dirty="0">
              <a:solidFill>
                <a:schemeClr val="bg1">
                  <a:lumMod val="75000"/>
                </a:schemeClr>
              </a:solidFill>
            </a:endParaRPr>
          </a:p>
          <a:p>
            <a:endParaRPr lang="fr-FR" dirty="0"/>
          </a:p>
        </p:txBody>
      </p:sp>
    </p:spTree>
    <p:extLst>
      <p:ext uri="{BB962C8B-B14F-4D97-AF65-F5344CB8AC3E}">
        <p14:creationId xmlns:p14="http://schemas.microsoft.com/office/powerpoint/2010/main" val="2896300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6" name="Picture 16"/>
          <p:cNvPicPr>
            <a:picLocks noChangeAspect="1" noChangeArrowheads="1"/>
          </p:cNvPicPr>
          <p:nvPr/>
        </p:nvPicPr>
        <p:blipFill>
          <a:blip r:embed="rId2"/>
          <a:srcRect l="5350" t="2856" b="7999"/>
          <a:stretch>
            <a:fillRect/>
          </a:stretch>
        </p:blipFill>
        <p:spPr bwMode="auto">
          <a:xfrm>
            <a:off x="1524001" y="457200"/>
            <a:ext cx="2333625" cy="1581150"/>
          </a:xfrm>
          <a:prstGeom prst="rect">
            <a:avLst/>
          </a:prstGeom>
          <a:noFill/>
        </p:spPr>
      </p:pic>
      <p:pic>
        <p:nvPicPr>
          <p:cNvPr id="7" name="Image 6"/>
          <p:cNvPicPr>
            <a:picLocks noChangeAspect="1"/>
          </p:cNvPicPr>
          <p:nvPr/>
        </p:nvPicPr>
        <p:blipFill>
          <a:blip r:embed="rId3">
            <a:duotone>
              <a:prstClr val="black"/>
              <a:srgbClr val="66FFFF">
                <a:tint val="45000"/>
                <a:satMod val="400000"/>
              </a:srgbClr>
            </a:duotone>
          </a:blip>
          <a:srcRect/>
          <a:stretch>
            <a:fillRect/>
          </a:stretch>
        </p:blipFill>
        <p:spPr bwMode="auto">
          <a:xfrm>
            <a:off x="1524000" y="0"/>
            <a:ext cx="2714612" cy="6858000"/>
          </a:xfrm>
          <a:prstGeom prst="rect">
            <a:avLst/>
          </a:prstGeom>
          <a:noFill/>
          <a:ln w="9525">
            <a:noFill/>
            <a:miter lim="800000"/>
            <a:headEnd/>
            <a:tailEnd/>
          </a:ln>
        </p:spPr>
      </p:pic>
      <p:pic>
        <p:nvPicPr>
          <p:cNvPr id="15361" name="Image 36" descr="signaux.jpg"/>
          <p:cNvPicPr>
            <a:picLocks noChangeAspect="1" noChangeArrowheads="1"/>
          </p:cNvPicPr>
          <p:nvPr/>
        </p:nvPicPr>
        <p:blipFill>
          <a:blip r:embed="rId4" cstate="print"/>
          <a:srcRect/>
          <a:stretch>
            <a:fillRect/>
          </a:stretch>
        </p:blipFill>
        <p:spPr bwMode="auto">
          <a:xfrm>
            <a:off x="1524000" y="19478625"/>
            <a:ext cx="2190750" cy="1552575"/>
          </a:xfrm>
          <a:prstGeom prst="rect">
            <a:avLst/>
          </a:prstGeom>
          <a:noFill/>
        </p:spPr>
      </p:pic>
      <p:grpSp>
        <p:nvGrpSpPr>
          <p:cNvPr id="2" name="Group 14"/>
          <p:cNvGrpSpPr>
            <a:grpSpLocks/>
          </p:cNvGrpSpPr>
          <p:nvPr/>
        </p:nvGrpSpPr>
        <p:grpSpPr bwMode="auto">
          <a:xfrm>
            <a:off x="4381434" y="214291"/>
            <a:ext cx="6102673" cy="6643710"/>
            <a:chOff x="-3502" y="1321"/>
            <a:chExt cx="8582" cy="10215"/>
          </a:xfrm>
        </p:grpSpPr>
        <p:sp>
          <p:nvSpPr>
            <p:cNvPr id="15380" name="Rectangle 20"/>
            <p:cNvSpPr>
              <a:spLocks/>
            </p:cNvSpPr>
            <p:nvPr/>
          </p:nvSpPr>
          <p:spPr bwMode="auto">
            <a:xfrm>
              <a:off x="918" y="1321"/>
              <a:ext cx="4162" cy="10215"/>
            </a:xfrm>
            <a:prstGeom prst="rect">
              <a:avLst/>
            </a:prstGeom>
            <a:solidFill>
              <a:srgbClr val="66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5378" name="Rectangle 18"/>
            <p:cNvSpPr>
              <a:spLocks/>
            </p:cNvSpPr>
            <p:nvPr/>
          </p:nvSpPr>
          <p:spPr bwMode="auto">
            <a:xfrm>
              <a:off x="-3502" y="10657"/>
              <a:ext cx="4219" cy="686"/>
            </a:xfrm>
            <a:prstGeom prst="rect">
              <a:avLst/>
            </a:prstGeom>
            <a:solidFill>
              <a:srgbClr val="66FFFF"/>
            </a:solid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3" name="Group 9"/>
          <p:cNvGrpSpPr>
            <a:grpSpLocks/>
          </p:cNvGrpSpPr>
          <p:nvPr/>
        </p:nvGrpSpPr>
        <p:grpSpPr bwMode="auto">
          <a:xfrm>
            <a:off x="8620125" y="1143001"/>
            <a:ext cx="2362200" cy="6626225"/>
            <a:chOff x="11176" y="1079"/>
            <a:chExt cx="3720" cy="10436"/>
          </a:xfrm>
        </p:grpSpPr>
        <p:sp>
          <p:nvSpPr>
            <p:cNvPr id="15372" name="Rectangle 12"/>
            <p:cNvSpPr>
              <a:spLocks noChangeArrowheads="1"/>
            </p:cNvSpPr>
            <p:nvPr/>
          </p:nvSpPr>
          <p:spPr bwMode="auto">
            <a:xfrm>
              <a:off x="11176" y="1080"/>
              <a:ext cx="3720" cy="10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sp>
          <p:nvSpPr>
            <p:cNvPr id="15371" name="Rectangle 11"/>
            <p:cNvSpPr>
              <a:spLocks noChangeArrowheads="1"/>
            </p:cNvSpPr>
            <p:nvPr/>
          </p:nvSpPr>
          <p:spPr bwMode="auto">
            <a:xfrm>
              <a:off x="11600" y="7699"/>
              <a:ext cx="2840" cy="20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sp>
          <p:nvSpPr>
            <p:cNvPr id="15370" name="Rectangle 10"/>
            <p:cNvSpPr>
              <a:spLocks noChangeArrowheads="1"/>
            </p:cNvSpPr>
            <p:nvPr/>
          </p:nvSpPr>
          <p:spPr bwMode="auto">
            <a:xfrm>
              <a:off x="10786" y="3354"/>
              <a:ext cx="4440" cy="23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grpSp>
      <p:grpSp>
        <p:nvGrpSpPr>
          <p:cNvPr id="4" name="Group 2"/>
          <p:cNvGrpSpPr>
            <a:grpSpLocks/>
          </p:cNvGrpSpPr>
          <p:nvPr/>
        </p:nvGrpSpPr>
        <p:grpSpPr bwMode="auto">
          <a:xfrm>
            <a:off x="5414963" y="10077450"/>
            <a:ext cx="2457450" cy="7067550"/>
            <a:chOff x="6116" y="1079"/>
            <a:chExt cx="3870" cy="10440"/>
          </a:xfrm>
        </p:grpSpPr>
        <p:sp>
          <p:nvSpPr>
            <p:cNvPr id="15365" name="Rectangle 5"/>
            <p:cNvSpPr>
              <a:spLocks noChangeArrowheads="1"/>
            </p:cNvSpPr>
            <p:nvPr/>
          </p:nvSpPr>
          <p:spPr bwMode="auto">
            <a:xfrm>
              <a:off x="6117" y="1080"/>
              <a:ext cx="3880" cy="104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sp>
          <p:nvSpPr>
            <p:cNvPr id="15364" name="Rectangle 4"/>
            <p:cNvSpPr>
              <a:spLocks noChangeArrowheads="1"/>
            </p:cNvSpPr>
            <p:nvPr/>
          </p:nvSpPr>
          <p:spPr bwMode="auto">
            <a:xfrm>
              <a:off x="9322" y="1126"/>
              <a:ext cx="560" cy="6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sp>
          <p:nvSpPr>
            <p:cNvPr id="15363" name="Rectangle 3"/>
            <p:cNvSpPr>
              <a:spLocks noChangeArrowheads="1"/>
            </p:cNvSpPr>
            <p:nvPr/>
          </p:nvSpPr>
          <p:spPr bwMode="auto">
            <a:xfrm>
              <a:off x="6356" y="3709"/>
              <a:ext cx="1420" cy="1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grpSp>
      <p:sp>
        <p:nvSpPr>
          <p:cNvPr id="15381" name="Rectangle 21"/>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dirty="0"/>
          </a:p>
        </p:txBody>
      </p:sp>
      <p:sp>
        <p:nvSpPr>
          <p:cNvPr id="15383" name="Rectangle 23"/>
          <p:cNvSpPr>
            <a:spLocks noChangeArrowheads="1"/>
          </p:cNvSpPr>
          <p:nvPr/>
        </p:nvSpPr>
        <p:spPr bwMode="auto">
          <a:xfrm>
            <a:off x="1524000" y="4572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fr-FR"/>
          </a:p>
        </p:txBody>
      </p:sp>
      <p:sp>
        <p:nvSpPr>
          <p:cNvPr id="15385" name="Rectangle 25"/>
          <p:cNvSpPr>
            <a:spLocks noChangeArrowheads="1"/>
          </p:cNvSpPr>
          <p:nvPr/>
        </p:nvSpPr>
        <p:spPr bwMode="auto">
          <a:xfrm>
            <a:off x="1524000" y="203835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a:latin typeface="Arial" pitchFamily="34" charset="0"/>
              <a:cs typeface="Arial" pitchFamily="34" charset="0"/>
            </a:endParaRPr>
          </a:p>
        </p:txBody>
      </p:sp>
      <p:sp>
        <p:nvSpPr>
          <p:cNvPr id="15390" name="Rectangle 30"/>
          <p:cNvSpPr>
            <a:spLocks noChangeArrowheads="1"/>
          </p:cNvSpPr>
          <p:nvPr/>
        </p:nvSpPr>
        <p:spPr bwMode="auto">
          <a:xfrm>
            <a:off x="1524000" y="9534525"/>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fr-FR"/>
          </a:p>
        </p:txBody>
      </p:sp>
      <p:sp>
        <p:nvSpPr>
          <p:cNvPr id="15394" name="Rectangle 34"/>
          <p:cNvSpPr>
            <a:spLocks noChangeArrowheads="1"/>
          </p:cNvSpPr>
          <p:nvPr/>
        </p:nvSpPr>
        <p:spPr bwMode="auto">
          <a:xfrm>
            <a:off x="1524000" y="18580611"/>
            <a:ext cx="8294258" cy="13388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1350963" algn="l"/>
              </a:tabLst>
            </a:pPr>
            <a:r>
              <a:rPr lang="fr-FR" sz="900" b="1">
                <a:solidFill>
                  <a:srgbClr val="0E6EC5"/>
                </a:solidFill>
                <a:latin typeface="Calibri" pitchFamily="34" charset="0"/>
                <a:ea typeface="Times New Roman" pitchFamily="18" charset="0"/>
                <a:cs typeface="Georgia" pitchFamily="18" charset="0"/>
              </a:rPr>
              <a:t>L'évaluation  de l’aléa de tsunami sur une côte d’un pays est une étape importante pour l’évaluation du risque ainsi que pour configurer un système d’alerte au tsunami.</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0E6EC5"/>
                </a:solidFill>
                <a:latin typeface="Calibri" pitchFamily="34" charset="0"/>
                <a:ea typeface="Times New Roman" pitchFamily="18" charset="0"/>
                <a:cs typeface="Georgia" pitchFamily="18" charset="0"/>
              </a:rPr>
              <a:t>Scénario de Tsunami en Atlantique avec les temps d’arrivées de la première vague sur les villes côtières marocaines.</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0E6EC5"/>
                </a:solidFill>
                <a:latin typeface="Calibri" pitchFamily="34" charset="0"/>
                <a:ea typeface="Times New Roman" pitchFamily="18" charset="0"/>
                <a:cs typeface="Georgia" pitchFamily="18" charset="0"/>
              </a:rPr>
              <a:t>La carte montre que la côte à El Jadida sera impactée environ 50 minutes après la rupture du séisme atlantique.</a:t>
            </a:r>
            <a:r>
              <a:rPr lang="fr-FR" sz="900">
                <a:solidFill>
                  <a:srgbClr val="0E6EC5"/>
                </a:solidFill>
                <a:latin typeface="Calibri" pitchFamily="34" charset="0"/>
                <a:ea typeface="Times New Roman" pitchFamily="18" charset="0"/>
                <a:cs typeface="Georgia" pitchFamily="18" charset="0"/>
              </a:rPr>
              <a:t> </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548DD4"/>
                </a:solidFill>
                <a:latin typeface="Calibri" pitchFamily="34" charset="0"/>
                <a:ea typeface="Times New Roman" pitchFamily="18" charset="0"/>
                <a:cs typeface="Georgia" pitchFamily="18" charset="0"/>
              </a:rPr>
              <a:t>Les résultats des simulations de tsunamis doivent être traduits sur le terrain par des plans d’urgence en particulier pour  l’évacuation des populations.</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548DD4"/>
                </a:solidFill>
                <a:latin typeface="Calibri" pitchFamily="34" charset="0"/>
                <a:ea typeface="Times New Roman" pitchFamily="18" charset="0"/>
                <a:cs typeface="Georgia" pitchFamily="18" charset="0"/>
              </a:rPr>
              <a:t>Les plans d’urgence d’une région doivent tenir compte des temps d’arrivée de la première vague de tsunami.</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548DD4"/>
                </a:solidFill>
                <a:latin typeface="Calibri" pitchFamily="34" charset="0"/>
                <a:ea typeface="Times New Roman" pitchFamily="18" charset="0"/>
                <a:cs typeface="Georgia" pitchFamily="18" charset="0"/>
              </a:rPr>
              <a:t>Les routes d’évacuation et les points de regroupement doivent être préparées pour toutes les zones côtières menacées par le tsunami. </a:t>
            </a:r>
            <a:endParaRPr lang="fr-FR" sz="900">
              <a:latin typeface="Arial" pitchFamily="34" charset="0"/>
              <a:cs typeface="Arial" pitchFamily="34" charset="0"/>
            </a:endParaRPr>
          </a:p>
          <a:p>
            <a:pPr eaLnBrk="0" fontAlgn="base" hangingPunct="0">
              <a:spcBef>
                <a:spcPct val="0"/>
              </a:spcBef>
              <a:spcAft>
                <a:spcPct val="0"/>
              </a:spcAft>
              <a:tabLst>
                <a:tab pos="1350963" algn="l"/>
              </a:tabLst>
            </a:pPr>
            <a:r>
              <a:rPr lang="fr-FR" sz="900" b="1">
                <a:solidFill>
                  <a:srgbClr val="548DD4"/>
                </a:solidFill>
                <a:latin typeface="Calibri" pitchFamily="34" charset="0"/>
                <a:ea typeface="Times New Roman" pitchFamily="18" charset="0"/>
                <a:cs typeface="Georgia" pitchFamily="18" charset="0"/>
              </a:rPr>
              <a:t>Quelques signalisations utilisées en cas d’alerte au Tsunami pour guider les gens vers les zones sécurisées</a:t>
            </a:r>
            <a:endParaRPr lang="fr-FR" sz="900">
              <a:latin typeface="Arial" pitchFamily="34" charset="0"/>
              <a:cs typeface="Arial" pitchFamily="34" charset="0"/>
            </a:endParaRPr>
          </a:p>
          <a:p>
            <a:pPr eaLnBrk="0" fontAlgn="base" hangingPunct="0">
              <a:spcBef>
                <a:spcPct val="0"/>
              </a:spcBef>
              <a:spcAft>
                <a:spcPct val="0"/>
              </a:spcAft>
              <a:tabLst>
                <a:tab pos="1350963" algn="l"/>
              </a:tabLst>
            </a:pPr>
            <a:endParaRPr lang="fr-FR">
              <a:latin typeface="Arial" pitchFamily="34" charset="0"/>
              <a:cs typeface="Arial" pitchFamily="34" charset="0"/>
            </a:endParaRPr>
          </a:p>
        </p:txBody>
      </p:sp>
      <p:sp>
        <p:nvSpPr>
          <p:cNvPr id="15395" name="Rectangle 35"/>
          <p:cNvSpPr>
            <a:spLocks noChangeArrowheads="1"/>
          </p:cNvSpPr>
          <p:nvPr/>
        </p:nvSpPr>
        <p:spPr bwMode="auto">
          <a:xfrm>
            <a:off x="1524001" y="208465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fr-FR">
              <a:latin typeface="Arial" pitchFamily="34" charset="0"/>
              <a:cs typeface="Arial" pitchFamily="34" charset="0"/>
            </a:endParaRPr>
          </a:p>
        </p:txBody>
      </p:sp>
      <p:pic>
        <p:nvPicPr>
          <p:cNvPr id="31" name="Image 30"/>
          <p:cNvPicPr/>
          <p:nvPr/>
        </p:nvPicPr>
        <p:blipFill>
          <a:blip r:embed="rId5" cstate="print"/>
          <a:srcRect/>
          <a:stretch>
            <a:fillRect/>
          </a:stretch>
        </p:blipFill>
        <p:spPr bwMode="auto">
          <a:xfrm>
            <a:off x="1738282" y="1928802"/>
            <a:ext cx="1143008" cy="1357322"/>
          </a:xfrm>
          <a:prstGeom prst="rect">
            <a:avLst/>
          </a:prstGeom>
          <a:noFill/>
          <a:ln w="9525">
            <a:noFill/>
            <a:miter lim="800000"/>
            <a:headEnd/>
            <a:tailEnd/>
          </a:ln>
        </p:spPr>
      </p:pic>
      <p:pic>
        <p:nvPicPr>
          <p:cNvPr id="32" name="Image 26"/>
          <p:cNvPicPr>
            <a:picLocks noChangeAspect="1" noChangeArrowheads="1"/>
          </p:cNvPicPr>
          <p:nvPr/>
        </p:nvPicPr>
        <p:blipFill>
          <a:blip r:embed="rId6" cstate="print"/>
          <a:srcRect/>
          <a:stretch>
            <a:fillRect/>
          </a:stretch>
        </p:blipFill>
        <p:spPr bwMode="auto">
          <a:xfrm>
            <a:off x="4381489" y="3143248"/>
            <a:ext cx="2902712" cy="3124204"/>
          </a:xfrm>
          <a:prstGeom prst="rect">
            <a:avLst/>
          </a:prstGeom>
          <a:noFill/>
        </p:spPr>
      </p:pic>
      <p:pic>
        <p:nvPicPr>
          <p:cNvPr id="33" name="Image 32" descr="signaux.jpg">
            <a:extLst>
              <a:ext uri="{FF2B5EF4-FFF2-40B4-BE49-F238E27FC236}">
                <a16:creationId xmlns:ve="http://schemas.openxmlformats.org/markup-compatibility/2006" xmlns:m="http://schemas.openxmlformats.org/officeDocument/2006/math" xmlns:wp="http://schemas.openxmlformats.org/drawingml/2006/wordprocessingDrawing" xmlns:wne="http://schemas.microsoft.com/office/word/2006/wordml" xmlns:o="urn:schemas-microsoft-com:office:office" xmlns:v="urn:schemas-microsoft-com:vml" xmlns:w10="urn:schemas-microsoft-com:office:word" xmlns:w="http://schemas.openxmlformats.org/wordprocessingml/2006/main" xmlns:a16="http://schemas.microsoft.com/office/drawing/2014/main" xmlns="" xmlns:lc="http://schemas.openxmlformats.org/drawingml/2006/lockedCanvas" id="{1E32C520-1C01-4482-8D87-4AC42CF72407}"/>
              </a:ext>
            </a:extLst>
          </p:cNvPr>
          <p:cNvPicPr/>
          <p:nvPr/>
        </p:nvPicPr>
        <p:blipFill>
          <a:blip r:embed="rId7" cstate="print"/>
          <a:stretch>
            <a:fillRect/>
          </a:stretch>
        </p:blipFill>
        <p:spPr bwMode="auto">
          <a:xfrm>
            <a:off x="7881950" y="3071811"/>
            <a:ext cx="2357454" cy="2200431"/>
          </a:xfrm>
          <a:prstGeom prst="rect">
            <a:avLst/>
          </a:prstGeom>
          <a:noFill/>
          <a:ln w="9525">
            <a:noFill/>
            <a:miter lim="800000"/>
            <a:headEnd/>
            <a:tailEnd/>
          </a:ln>
          <a:effectLst/>
        </p:spPr>
      </p:pic>
      <p:sp>
        <p:nvSpPr>
          <p:cNvPr id="15396" name="Rectangle 36"/>
          <p:cNvSpPr>
            <a:spLocks noChangeArrowheads="1"/>
          </p:cNvSpPr>
          <p:nvPr/>
        </p:nvSpPr>
        <p:spPr bwMode="auto">
          <a:xfrm>
            <a:off x="7739074" y="562728"/>
            <a:ext cx="271464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endParaRPr lang="fr-FR" sz="900" b="1" dirty="0">
              <a:solidFill>
                <a:srgbClr val="548DD4"/>
              </a:solidFill>
              <a:latin typeface="Calibri" pitchFamily="34" charset="0"/>
              <a:ea typeface="Times New Roman" pitchFamily="18" charset="0"/>
              <a:cs typeface="Georgia" pitchFamily="18" charset="0"/>
            </a:endParaRPr>
          </a:p>
          <a:p>
            <a:pPr algn="justLow" fontAlgn="base">
              <a:spcBef>
                <a:spcPct val="0"/>
              </a:spcBef>
              <a:spcAft>
                <a:spcPct val="0"/>
              </a:spcAft>
            </a:pPr>
            <a:r>
              <a:rPr lang="fr-FR" sz="900" b="1" dirty="0">
                <a:solidFill>
                  <a:srgbClr val="548DD4"/>
                </a:solidFill>
                <a:latin typeface="+mj-lt"/>
                <a:ea typeface="Times New Roman" pitchFamily="18" charset="0"/>
                <a:cs typeface="Georgia" pitchFamily="18" charset="0"/>
              </a:rPr>
              <a:t>Les résultats des simulations de tsunamis doivent être traduits sur le terrain par des plans d’urgence en particulier pour  l’évacuation des populations.</a:t>
            </a:r>
          </a:p>
          <a:p>
            <a:pPr algn="justLow" fontAlgn="base">
              <a:spcBef>
                <a:spcPct val="0"/>
              </a:spcBef>
              <a:spcAft>
                <a:spcPct val="0"/>
              </a:spcAft>
            </a:pPr>
            <a:endParaRPr lang="fr-FR" sz="900" dirty="0">
              <a:latin typeface="+mj-lt"/>
              <a:cs typeface="Arial" pitchFamily="34" charset="0"/>
            </a:endParaRPr>
          </a:p>
          <a:p>
            <a:pPr algn="justLow" eaLnBrk="0" fontAlgn="base" hangingPunct="0">
              <a:spcBef>
                <a:spcPct val="0"/>
              </a:spcBef>
              <a:spcAft>
                <a:spcPct val="0"/>
              </a:spcAft>
            </a:pPr>
            <a:r>
              <a:rPr lang="fr-FR" sz="900" b="1" dirty="0">
                <a:solidFill>
                  <a:srgbClr val="548DD4"/>
                </a:solidFill>
                <a:latin typeface="+mj-lt"/>
                <a:ea typeface="Times New Roman" pitchFamily="18" charset="0"/>
                <a:cs typeface="Georgia" pitchFamily="18" charset="0"/>
              </a:rPr>
              <a:t>Les plans d’urgence d’une région doivent tenir compte des temps d’arrivée de la première vague de tsunami.</a:t>
            </a:r>
          </a:p>
          <a:p>
            <a:pPr algn="justLow" eaLnBrk="0" fontAlgn="base" hangingPunct="0">
              <a:spcBef>
                <a:spcPct val="0"/>
              </a:spcBef>
              <a:spcAft>
                <a:spcPct val="0"/>
              </a:spcAft>
            </a:pPr>
            <a:endParaRPr lang="fr-FR" sz="900" dirty="0">
              <a:latin typeface="+mj-lt"/>
              <a:cs typeface="Arial" pitchFamily="34" charset="0"/>
            </a:endParaRPr>
          </a:p>
          <a:p>
            <a:pPr algn="justLow" eaLnBrk="0" fontAlgn="base" hangingPunct="0">
              <a:spcBef>
                <a:spcPct val="0"/>
              </a:spcBef>
              <a:spcAft>
                <a:spcPct val="0"/>
              </a:spcAft>
            </a:pPr>
            <a:r>
              <a:rPr lang="fr-FR" sz="900" b="1" dirty="0">
                <a:solidFill>
                  <a:srgbClr val="548DD4"/>
                </a:solidFill>
                <a:latin typeface="+mj-lt"/>
                <a:ea typeface="Times New Roman" pitchFamily="18" charset="0"/>
                <a:cs typeface="Georgia" pitchFamily="18" charset="0"/>
              </a:rPr>
              <a:t>Les routes d’évacuation et les points de regroupement doivent être préparées pour toutes les zones côtières menacées par le tsunami. </a:t>
            </a:r>
          </a:p>
          <a:p>
            <a:pPr algn="justLow" eaLnBrk="0" fontAlgn="base" hangingPunct="0">
              <a:spcBef>
                <a:spcPct val="0"/>
              </a:spcBef>
              <a:spcAft>
                <a:spcPct val="0"/>
              </a:spcAft>
            </a:pPr>
            <a:endParaRPr lang="fr-FR" sz="900" dirty="0">
              <a:latin typeface="+mj-lt"/>
              <a:cs typeface="Arial" pitchFamily="34" charset="0"/>
            </a:endParaRPr>
          </a:p>
          <a:p>
            <a:pPr algn="justLow" eaLnBrk="0" fontAlgn="base" hangingPunct="0">
              <a:spcBef>
                <a:spcPct val="0"/>
              </a:spcBef>
              <a:spcAft>
                <a:spcPct val="0"/>
              </a:spcAft>
            </a:pPr>
            <a:r>
              <a:rPr lang="fr-FR" sz="900" b="1" dirty="0">
                <a:solidFill>
                  <a:srgbClr val="548DD4"/>
                </a:solidFill>
                <a:latin typeface="+mj-lt"/>
                <a:ea typeface="Times New Roman" pitchFamily="18" charset="0"/>
                <a:cs typeface="Georgia" pitchFamily="18" charset="0"/>
              </a:rPr>
              <a:t>Quelques signalisations utilisées en cas d’alerte au Tsunami pour guider les gens vers les zones sécurisées</a:t>
            </a:r>
            <a:endParaRPr lang="fr-FR" sz="900" dirty="0">
              <a:latin typeface="+mj-lt"/>
              <a:cs typeface="Arial" pitchFamily="34" charset="0"/>
            </a:endParaRPr>
          </a:p>
        </p:txBody>
      </p:sp>
      <p:sp>
        <p:nvSpPr>
          <p:cNvPr id="15397" name="Rectangle 37"/>
          <p:cNvSpPr>
            <a:spLocks noChangeArrowheads="1"/>
          </p:cNvSpPr>
          <p:nvPr/>
        </p:nvSpPr>
        <p:spPr bwMode="auto">
          <a:xfrm>
            <a:off x="1524000" y="69250"/>
            <a:ext cx="250029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fr-FR" sz="1100" b="1" dirty="0">
                <a:solidFill>
                  <a:srgbClr val="0070C0"/>
                </a:solidFill>
                <a:latin typeface="Georgia" pitchFamily="18" charset="0"/>
                <a:ea typeface="Times New Roman" pitchFamily="18" charset="0"/>
                <a:cs typeface="Arial" pitchFamily="34" charset="0"/>
              </a:rPr>
              <a:t>GENERATION DE TSUNAMI ET PROPAGATION</a:t>
            </a:r>
          </a:p>
          <a:p>
            <a:pPr fontAlgn="base">
              <a:spcBef>
                <a:spcPct val="0"/>
              </a:spcBef>
              <a:spcAft>
                <a:spcPct val="0"/>
              </a:spcAft>
            </a:pPr>
            <a:endParaRPr lang="fr-FR" sz="1100" b="1" dirty="0">
              <a:solidFill>
                <a:srgbClr val="0070C0"/>
              </a:solidFill>
              <a:latin typeface="Georgia" pitchFamily="18" charset="0"/>
              <a:ea typeface="Times New Roman" pitchFamily="18" charset="0"/>
              <a:cs typeface="Arial" pitchFamily="34" charset="0"/>
            </a:endParaRPr>
          </a:p>
          <a:p>
            <a:pPr algn="just" eaLnBrk="0" fontAlgn="base" hangingPunct="0">
              <a:spcBef>
                <a:spcPct val="0"/>
              </a:spcBef>
              <a:spcAft>
                <a:spcPct val="0"/>
              </a:spcAft>
            </a:pPr>
            <a:r>
              <a:rPr lang="fr-FR" sz="900" dirty="0">
                <a:solidFill>
                  <a:srgbClr val="0E6EC5"/>
                </a:solidFill>
                <a:latin typeface="+mj-lt"/>
                <a:ea typeface="Times New Roman" pitchFamily="18" charset="0"/>
                <a:cs typeface="Georgia" pitchFamily="18" charset="0"/>
              </a:rPr>
              <a:t>Les tsunamis sont le plus souvent causés par des tremblements de terre, mais ils peuvent aussi résulter de glissements de terrain, d'éruptions volcaniques et, très rarement, de météorites ou d'autres impacts sur la surface de l'océan. Dans le cas des tremblements de terre, les tsunamis sont générés par la dislocation du </a:t>
            </a:r>
            <a:endParaRPr lang="fr-FR" sz="900" dirty="0">
              <a:latin typeface="+mj-lt"/>
              <a:cs typeface="Arial" pitchFamily="34" charset="0"/>
            </a:endParaRPr>
          </a:p>
        </p:txBody>
      </p:sp>
      <p:sp>
        <p:nvSpPr>
          <p:cNvPr id="15398" name="Rectangle 38"/>
          <p:cNvSpPr>
            <a:spLocks noChangeArrowheads="1"/>
          </p:cNvSpPr>
          <p:nvPr/>
        </p:nvSpPr>
        <p:spPr bwMode="auto">
          <a:xfrm>
            <a:off x="2952728" y="1571612"/>
            <a:ext cx="100013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r-FR" sz="900" dirty="0">
                <a:solidFill>
                  <a:srgbClr val="0070C0"/>
                </a:solidFill>
                <a:latin typeface="+mj-lt"/>
                <a:ea typeface="Times New Roman" pitchFamily="18" charset="0"/>
                <a:cs typeface="Georgia" pitchFamily="18" charset="0"/>
              </a:rPr>
              <a:t>fond marin provoquée par le mouvement le long des failles au de la croûte niveau ou des zones de subduction, provoquées par des contraintes  tectoniques.</a:t>
            </a:r>
          </a:p>
          <a:p>
            <a:pPr algn="just" eaLnBrk="0" fontAlgn="base" hangingPunct="0">
              <a:spcBef>
                <a:spcPct val="0"/>
              </a:spcBef>
              <a:spcAft>
                <a:spcPct val="0"/>
              </a:spcAft>
            </a:pPr>
            <a:r>
              <a:rPr lang="fr-FR" sz="900" dirty="0">
                <a:solidFill>
                  <a:srgbClr val="0070C0"/>
                </a:solidFill>
                <a:latin typeface="+mj-lt"/>
                <a:ea typeface="Times New Roman" pitchFamily="18" charset="0"/>
                <a:cs typeface="Georgia" pitchFamily="18" charset="0"/>
              </a:rPr>
              <a:t>Le mouvement</a:t>
            </a:r>
            <a:r>
              <a:rPr lang="fr-FR" sz="900" dirty="0">
                <a:solidFill>
                  <a:srgbClr val="0070C0"/>
                </a:solidFill>
                <a:latin typeface="+mj-lt"/>
                <a:cs typeface="Arial" pitchFamily="34" charset="0"/>
              </a:rPr>
              <a:t> </a:t>
            </a:r>
          </a:p>
        </p:txBody>
      </p:sp>
      <p:sp>
        <p:nvSpPr>
          <p:cNvPr id="57" name="Rectangle 56"/>
          <p:cNvSpPr/>
          <p:nvPr/>
        </p:nvSpPr>
        <p:spPr>
          <a:xfrm>
            <a:off x="1524000" y="3286125"/>
            <a:ext cx="2428860" cy="507831"/>
          </a:xfrm>
          <a:prstGeom prst="rect">
            <a:avLst/>
          </a:prstGeom>
        </p:spPr>
        <p:txBody>
          <a:bodyPr wrap="square">
            <a:spAutoFit/>
          </a:bodyPr>
          <a:lstStyle/>
          <a:p>
            <a:r>
              <a:rPr lang="fr-FR" sz="900" dirty="0">
                <a:solidFill>
                  <a:srgbClr val="0070C0"/>
                </a:solidFill>
                <a:latin typeface="+mj-lt"/>
              </a:rPr>
              <a:t>des blocs ascendants et descendants des deux côtés de la faille entraîne une énergie potentielle </a:t>
            </a:r>
          </a:p>
        </p:txBody>
      </p:sp>
      <p:pic>
        <p:nvPicPr>
          <p:cNvPr id="59" name="Image 58"/>
          <p:cNvPicPr/>
          <p:nvPr/>
        </p:nvPicPr>
        <p:blipFill>
          <a:blip r:embed="rId2"/>
          <a:srcRect l="5349" t="2856" b="7999"/>
          <a:stretch>
            <a:fillRect/>
          </a:stretch>
        </p:blipFill>
        <p:spPr bwMode="auto">
          <a:xfrm>
            <a:off x="1666844" y="3786190"/>
            <a:ext cx="2331182" cy="1866902"/>
          </a:xfrm>
          <a:prstGeom prst="rect">
            <a:avLst/>
          </a:prstGeom>
          <a:noFill/>
          <a:ln w="9525">
            <a:noFill/>
            <a:miter lim="800000"/>
            <a:headEnd/>
            <a:tailEnd/>
          </a:ln>
        </p:spPr>
      </p:pic>
      <p:sp>
        <p:nvSpPr>
          <p:cNvPr id="15425" name="Rectangle 65"/>
          <p:cNvSpPr>
            <a:spLocks noChangeArrowheads="1"/>
          </p:cNvSpPr>
          <p:nvPr/>
        </p:nvSpPr>
        <p:spPr bwMode="auto">
          <a:xfrm>
            <a:off x="1524000" y="5715016"/>
            <a:ext cx="2571736"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fr-FR" sz="900" dirty="0">
                <a:solidFill>
                  <a:srgbClr val="0E6EC5"/>
                </a:solidFill>
                <a:latin typeface="+mj-lt"/>
                <a:ea typeface="Times New Roman" pitchFamily="18" charset="0"/>
                <a:cs typeface="Georgia" pitchFamily="18" charset="0"/>
              </a:rPr>
              <a:t>dans la masse d'eau sus-jacente avec des</a:t>
            </a:r>
            <a:endParaRPr lang="fr-FR" sz="900" dirty="0">
              <a:latin typeface="+mj-lt"/>
              <a:cs typeface="Arial" pitchFamily="34" charset="0"/>
            </a:endParaRPr>
          </a:p>
          <a:p>
            <a:pPr algn="justLow" eaLnBrk="0" fontAlgn="base" hangingPunct="0">
              <a:spcBef>
                <a:spcPct val="0"/>
              </a:spcBef>
              <a:spcAft>
                <a:spcPct val="0"/>
              </a:spcAft>
            </a:pPr>
            <a:r>
              <a:rPr lang="fr-FR" sz="900" dirty="0">
                <a:solidFill>
                  <a:srgbClr val="0E6EC5"/>
                </a:solidFill>
                <a:latin typeface="+mj-lt"/>
                <a:ea typeface="Times New Roman" pitchFamily="18" charset="0"/>
                <a:cs typeface="Georgia" pitchFamily="18" charset="0"/>
              </a:rPr>
              <a:t>changements importants du niveau de la mer dans la région affectée. L'énergie transmise à la masse d'eau entraîne la génération d'un tsunami, c'est-à-dire propagation de l'énergie  loin de la région source sous la forme d'ondes à longue période.</a:t>
            </a:r>
            <a:endParaRPr lang="fr-FR" dirty="0">
              <a:latin typeface="+mj-lt"/>
              <a:cs typeface="Arial" pitchFamily="34" charset="0"/>
            </a:endParaRPr>
          </a:p>
        </p:txBody>
      </p:sp>
      <p:sp>
        <p:nvSpPr>
          <p:cNvPr id="71" name="Rectangle 70"/>
          <p:cNvSpPr/>
          <p:nvPr/>
        </p:nvSpPr>
        <p:spPr>
          <a:xfrm>
            <a:off x="4381488" y="142852"/>
            <a:ext cx="2857520" cy="923330"/>
          </a:xfrm>
          <a:prstGeom prst="rect">
            <a:avLst/>
          </a:prstGeom>
        </p:spPr>
        <p:txBody>
          <a:bodyPr wrap="square">
            <a:spAutoFit/>
          </a:bodyPr>
          <a:lstStyle/>
          <a:p>
            <a:pPr lvl="0" algn="just" fontAlgn="base">
              <a:spcBef>
                <a:spcPct val="0"/>
              </a:spcBef>
              <a:spcAft>
                <a:spcPct val="0"/>
              </a:spcAft>
            </a:pPr>
            <a:r>
              <a:rPr lang="fr-FR" sz="900" b="1" dirty="0">
                <a:solidFill>
                  <a:srgbClr val="0E6EC5"/>
                </a:solidFill>
                <a:latin typeface="Arial" pitchFamily="34" charset="0"/>
                <a:ea typeface="Times New Roman" pitchFamily="18" charset="0"/>
                <a:cs typeface="Arial" pitchFamily="34" charset="0"/>
              </a:rPr>
              <a:t>Ces vagues se propagent alors très rapidement à travers la mer ouverte. Cette simulation montre qu'un tsunami généré près de la Crète atteint la côte de la Libye en environ 30 minutes et s'étend sur toute la Méditerranée orientale en moins de trois heures.</a:t>
            </a:r>
            <a:endParaRPr lang="fr-FR" sz="900" dirty="0">
              <a:latin typeface="Arial" pitchFamily="34" charset="0"/>
              <a:cs typeface="Arial" pitchFamily="34" charset="0"/>
            </a:endParaRPr>
          </a:p>
        </p:txBody>
      </p:sp>
      <p:sp>
        <p:nvSpPr>
          <p:cNvPr id="72" name="Rectangle 14"/>
          <p:cNvSpPr>
            <a:spLocks noChangeArrowheads="1"/>
          </p:cNvSpPr>
          <p:nvPr/>
        </p:nvSpPr>
        <p:spPr bwMode="auto">
          <a:xfrm>
            <a:off x="4381488" y="1071547"/>
            <a:ext cx="292895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fr-FR" sz="900" b="1" dirty="0">
                <a:solidFill>
                  <a:srgbClr val="0E6EC5"/>
                </a:solidFill>
                <a:latin typeface="Arial" pitchFamily="34" charset="0"/>
                <a:ea typeface="Times New Roman" pitchFamily="18" charset="0"/>
                <a:cs typeface="Arial" pitchFamily="34" charset="0"/>
              </a:rPr>
              <a:t>L'évaluation  de l’aléa de tsunami sur une côte d’un pays est une étape importante pour l’évaluation du risque ainsi que pour configurer un système d’alerte au tsunami.</a:t>
            </a:r>
            <a:endParaRPr lang="fr-FR" dirty="0">
              <a:latin typeface="Arial" pitchFamily="34" charset="0"/>
              <a:cs typeface="Arial" pitchFamily="34" charset="0"/>
            </a:endParaRPr>
          </a:p>
        </p:txBody>
      </p:sp>
      <p:sp>
        <p:nvSpPr>
          <p:cNvPr id="73" name="Rectangle 15"/>
          <p:cNvSpPr>
            <a:spLocks noChangeArrowheads="1"/>
          </p:cNvSpPr>
          <p:nvPr/>
        </p:nvSpPr>
        <p:spPr bwMode="auto">
          <a:xfrm>
            <a:off x="4381488" y="1714489"/>
            <a:ext cx="285752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fr-FR" sz="900" b="1" dirty="0">
                <a:solidFill>
                  <a:srgbClr val="0E6EC5"/>
                </a:solidFill>
                <a:latin typeface="Arial" pitchFamily="34" charset="0"/>
                <a:ea typeface="Times New Roman" pitchFamily="18" charset="0"/>
                <a:cs typeface="Arial" pitchFamily="34" charset="0"/>
              </a:rPr>
              <a:t>Scénario de Tsunami en Atlantique avec les temps d’arrivées de la première vague sur les villes côtières marocaines.</a:t>
            </a:r>
            <a:endParaRPr lang="fr-FR" dirty="0">
              <a:latin typeface="Arial" pitchFamily="34" charset="0"/>
              <a:cs typeface="Arial" pitchFamily="34" charset="0"/>
            </a:endParaRPr>
          </a:p>
        </p:txBody>
      </p:sp>
      <p:sp>
        <p:nvSpPr>
          <p:cNvPr id="74" name="Rectangle 16"/>
          <p:cNvSpPr>
            <a:spLocks noChangeArrowheads="1"/>
          </p:cNvSpPr>
          <p:nvPr/>
        </p:nvSpPr>
        <p:spPr bwMode="auto">
          <a:xfrm>
            <a:off x="4381488" y="2283803"/>
            <a:ext cx="300039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Low" fontAlgn="base">
              <a:spcBef>
                <a:spcPct val="0"/>
              </a:spcBef>
              <a:spcAft>
                <a:spcPct val="0"/>
              </a:spcAft>
            </a:pPr>
            <a:r>
              <a:rPr lang="fr-FR" sz="900" b="1" dirty="0">
                <a:solidFill>
                  <a:srgbClr val="0E6EC5"/>
                </a:solidFill>
                <a:latin typeface="+mj-lt"/>
                <a:ea typeface="Times New Roman" pitchFamily="18" charset="0"/>
                <a:cs typeface="Georgia" pitchFamily="18" charset="0"/>
              </a:rPr>
              <a:t>La carte montre que la côte à El Jadida sera impactée environ 50 minutes après la rupture du séisme atlantique. </a:t>
            </a:r>
            <a:endParaRPr lang="fr-FR" b="1" dirty="0">
              <a:latin typeface="+mj-lt"/>
              <a:cs typeface="Arial" pitchFamily="34" charset="0"/>
            </a:endParaRPr>
          </a:p>
        </p:txBody>
      </p:sp>
    </p:spTree>
    <p:extLst>
      <p:ext uri="{BB962C8B-B14F-4D97-AF65-F5344CB8AC3E}">
        <p14:creationId xmlns:p14="http://schemas.microsoft.com/office/powerpoint/2010/main" val="3847652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eur\Desktop\alertes tsunami\fax_cnrst0001.jpg"/>
          <p:cNvPicPr>
            <a:picLocks noChangeAspect="1" noChangeArrowheads="1"/>
          </p:cNvPicPr>
          <p:nvPr/>
        </p:nvPicPr>
        <p:blipFill>
          <a:blip r:embed="rId2" cstate="print"/>
          <a:srcRect/>
          <a:stretch>
            <a:fillRect/>
          </a:stretch>
        </p:blipFill>
        <p:spPr bwMode="auto">
          <a:xfrm>
            <a:off x="1524000" y="285728"/>
            <a:ext cx="4500562" cy="6211004"/>
          </a:xfrm>
          <a:prstGeom prst="rect">
            <a:avLst/>
          </a:prstGeom>
          <a:noFill/>
        </p:spPr>
      </p:pic>
      <p:pic>
        <p:nvPicPr>
          <p:cNvPr id="5" name="Picture 3" descr="C:\Users\Administrateur\Desktop\alertes tsunami\fax_cnrst0002.jpg"/>
          <p:cNvPicPr>
            <a:picLocks noChangeAspect="1" noChangeArrowheads="1"/>
          </p:cNvPicPr>
          <p:nvPr/>
        </p:nvPicPr>
        <p:blipFill>
          <a:blip r:embed="rId3" cstate="print"/>
          <a:srcRect/>
          <a:stretch>
            <a:fillRect/>
          </a:stretch>
        </p:blipFill>
        <p:spPr bwMode="auto">
          <a:xfrm>
            <a:off x="5953125" y="285728"/>
            <a:ext cx="4507001" cy="6170028"/>
          </a:xfrm>
          <a:prstGeom prst="rect">
            <a:avLst/>
          </a:prstGeom>
          <a:noFill/>
        </p:spPr>
      </p:pic>
    </p:spTree>
    <p:extLst>
      <p:ext uri="{BB962C8B-B14F-4D97-AF65-F5344CB8AC3E}">
        <p14:creationId xmlns:p14="http://schemas.microsoft.com/office/powerpoint/2010/main" val="3493635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1" y="0"/>
            <a:ext cx="10266363" cy="7513638"/>
          </a:xfrm>
          <a:prstGeom prst="rect">
            <a:avLst/>
          </a:prstGeom>
          <a:noFill/>
          <a:ln w="9525">
            <a:noFill/>
            <a:miter lim="800000"/>
            <a:headEnd/>
            <a:tailEnd/>
          </a:ln>
          <a:effectLst/>
        </p:spPr>
      </p:pic>
    </p:spTree>
    <p:extLst>
      <p:ext uri="{BB962C8B-B14F-4D97-AF65-F5344CB8AC3E}">
        <p14:creationId xmlns:p14="http://schemas.microsoft.com/office/powerpoint/2010/main" val="1059021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eur\Downloads\DSCN2936.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Rectangle 2"/>
          <p:cNvSpPr/>
          <p:nvPr/>
        </p:nvSpPr>
        <p:spPr>
          <a:xfrm>
            <a:off x="1524000" y="6215082"/>
            <a:ext cx="9144000" cy="64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0000"/>
                </a:solidFill>
              </a:rPr>
              <a:t>Tsunami  evacuation </a:t>
            </a:r>
            <a:r>
              <a:rPr lang="fr-FR" sz="1600" b="1" dirty="0" err="1">
                <a:solidFill>
                  <a:srgbClr val="FF0000"/>
                </a:solidFill>
              </a:rPr>
              <a:t>exercise</a:t>
            </a:r>
            <a:r>
              <a:rPr lang="fr-FR" sz="1600" b="1" dirty="0">
                <a:solidFill>
                  <a:srgbClr val="FF0000"/>
                </a:solidFill>
              </a:rPr>
              <a:t>, Rabat, </a:t>
            </a:r>
            <a:r>
              <a:rPr lang="fr-FR" sz="1600" b="1" dirty="0" err="1">
                <a:solidFill>
                  <a:srgbClr val="FF0000"/>
                </a:solidFill>
              </a:rPr>
              <a:t>Morocco</a:t>
            </a:r>
            <a:r>
              <a:rPr lang="fr-FR" sz="1600" b="1" dirty="0">
                <a:solidFill>
                  <a:srgbClr val="FF0000"/>
                </a:solidFill>
              </a:rPr>
              <a:t>, 2019, </a:t>
            </a:r>
            <a:r>
              <a:rPr lang="fr-FR" sz="1600" b="1" dirty="0" err="1">
                <a:solidFill>
                  <a:srgbClr val="FF0000"/>
                </a:solidFill>
              </a:rPr>
              <a:t>beach</a:t>
            </a:r>
            <a:r>
              <a:rPr lang="fr-FR" sz="1600" b="1" dirty="0">
                <a:solidFill>
                  <a:srgbClr val="FF0000"/>
                </a:solidFill>
              </a:rPr>
              <a:t> </a:t>
            </a:r>
            <a:r>
              <a:rPr lang="fr-FR" sz="1600" b="1" dirty="0" err="1">
                <a:solidFill>
                  <a:srgbClr val="FF0000"/>
                </a:solidFill>
              </a:rPr>
              <a:t>level</a:t>
            </a:r>
            <a:r>
              <a:rPr lang="fr-FR" sz="1600" b="1" dirty="0">
                <a:solidFill>
                  <a:srgbClr val="FF0000"/>
                </a:solidFill>
              </a:rPr>
              <a:t>.</a:t>
            </a:r>
            <a:endParaRPr lang="fr-FR" sz="1600" b="1" dirty="0">
              <a:solidFill>
                <a:srgbClr val="FF0000"/>
              </a:solidFill>
            </a:endParaRPr>
          </a:p>
        </p:txBody>
      </p:sp>
    </p:spTree>
    <p:extLst>
      <p:ext uri="{BB962C8B-B14F-4D97-AF65-F5344CB8AC3E}">
        <p14:creationId xmlns:p14="http://schemas.microsoft.com/office/powerpoint/2010/main" val="60217476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6215082"/>
            <a:ext cx="9144000" cy="64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0000"/>
                </a:solidFill>
              </a:rPr>
              <a:t>Tsunami  evacuation </a:t>
            </a:r>
            <a:r>
              <a:rPr lang="fr-FR" sz="1600" b="1" dirty="0" err="1">
                <a:solidFill>
                  <a:srgbClr val="FF0000"/>
                </a:solidFill>
              </a:rPr>
              <a:t>exercise</a:t>
            </a:r>
            <a:r>
              <a:rPr lang="fr-FR" sz="1600" b="1" dirty="0">
                <a:solidFill>
                  <a:srgbClr val="FF0000"/>
                </a:solidFill>
              </a:rPr>
              <a:t>, Rabat, </a:t>
            </a:r>
            <a:r>
              <a:rPr lang="fr-FR" sz="1600" b="1" dirty="0" err="1">
                <a:solidFill>
                  <a:srgbClr val="FF0000"/>
                </a:solidFill>
              </a:rPr>
              <a:t>Morocco</a:t>
            </a:r>
            <a:r>
              <a:rPr lang="fr-FR" sz="1600" b="1" dirty="0">
                <a:solidFill>
                  <a:srgbClr val="FF0000"/>
                </a:solidFill>
              </a:rPr>
              <a:t>, 2019, </a:t>
            </a:r>
            <a:r>
              <a:rPr lang="fr-FR" sz="1600" b="1" dirty="0" err="1">
                <a:solidFill>
                  <a:srgbClr val="FF0000"/>
                </a:solidFill>
              </a:rPr>
              <a:t>beach</a:t>
            </a:r>
            <a:r>
              <a:rPr lang="fr-FR" sz="1600" b="1" dirty="0">
                <a:solidFill>
                  <a:srgbClr val="FF0000"/>
                </a:solidFill>
              </a:rPr>
              <a:t> </a:t>
            </a:r>
            <a:r>
              <a:rPr lang="fr-FR" sz="1600" b="1" dirty="0" err="1">
                <a:solidFill>
                  <a:srgbClr val="FF0000"/>
                </a:solidFill>
              </a:rPr>
              <a:t>level</a:t>
            </a:r>
            <a:r>
              <a:rPr lang="fr-FR" sz="1600" b="1" dirty="0">
                <a:solidFill>
                  <a:srgbClr val="FF0000"/>
                </a:solidFill>
              </a:rPr>
              <a:t>.</a:t>
            </a:r>
            <a:endParaRPr lang="fr-FR" sz="1600" b="1" dirty="0">
              <a:solidFill>
                <a:srgbClr val="FF0000"/>
              </a:solidFill>
            </a:endParaRPr>
          </a:p>
        </p:txBody>
      </p:sp>
      <p:pic>
        <p:nvPicPr>
          <p:cNvPr id="5" name="Image 4" descr="20190909_151213.jpg"/>
          <p:cNvPicPr>
            <a:picLocks noChangeAspect="1"/>
          </p:cNvPicPr>
          <p:nvPr/>
        </p:nvPicPr>
        <p:blipFill>
          <a:blip r:embed="rId2" cstate="print"/>
          <a:stretch>
            <a:fillRect/>
          </a:stretch>
        </p:blipFill>
        <p:spPr>
          <a:xfrm>
            <a:off x="1524000" y="0"/>
            <a:ext cx="9144000" cy="6858000"/>
          </a:xfrm>
          <a:prstGeom prst="rect">
            <a:avLst/>
          </a:prstGeom>
        </p:spPr>
      </p:pic>
      <p:sp>
        <p:nvSpPr>
          <p:cNvPr id="6" name="Rectangle 5"/>
          <p:cNvSpPr/>
          <p:nvPr/>
        </p:nvSpPr>
        <p:spPr>
          <a:xfrm>
            <a:off x="1524000" y="6215082"/>
            <a:ext cx="9144000" cy="64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0000"/>
                </a:solidFill>
              </a:rPr>
              <a:t>Tsunami  evacuation </a:t>
            </a:r>
            <a:r>
              <a:rPr lang="fr-FR" sz="1600" b="1" dirty="0" err="1">
                <a:solidFill>
                  <a:srgbClr val="FF0000"/>
                </a:solidFill>
              </a:rPr>
              <a:t>exercise</a:t>
            </a:r>
            <a:r>
              <a:rPr lang="fr-FR" sz="1600" b="1" dirty="0">
                <a:solidFill>
                  <a:srgbClr val="FF0000"/>
                </a:solidFill>
              </a:rPr>
              <a:t>, Rabat, </a:t>
            </a:r>
            <a:r>
              <a:rPr lang="fr-FR" sz="1600" b="1" dirty="0" err="1">
                <a:solidFill>
                  <a:srgbClr val="FF0000"/>
                </a:solidFill>
              </a:rPr>
              <a:t>Morocco</a:t>
            </a:r>
            <a:r>
              <a:rPr lang="fr-FR" sz="1600" b="1" dirty="0">
                <a:solidFill>
                  <a:srgbClr val="FF0000"/>
                </a:solidFill>
              </a:rPr>
              <a:t>, 2019, </a:t>
            </a:r>
            <a:r>
              <a:rPr lang="fr-FR" sz="1600" b="1" dirty="0" err="1">
                <a:solidFill>
                  <a:srgbClr val="FF0000"/>
                </a:solidFill>
              </a:rPr>
              <a:t>safe</a:t>
            </a:r>
            <a:r>
              <a:rPr lang="fr-FR" sz="1600" b="1" dirty="0">
                <a:solidFill>
                  <a:srgbClr val="FF0000"/>
                </a:solidFill>
              </a:rPr>
              <a:t> area </a:t>
            </a:r>
            <a:r>
              <a:rPr lang="fr-FR" sz="1600" b="1" dirty="0" err="1">
                <a:solidFill>
                  <a:srgbClr val="FF0000"/>
                </a:solidFill>
              </a:rPr>
              <a:t>level</a:t>
            </a:r>
            <a:r>
              <a:rPr lang="fr-FR" sz="1600" b="1" dirty="0">
                <a:solidFill>
                  <a:srgbClr val="FF0000"/>
                </a:solidFill>
              </a:rPr>
              <a:t>.</a:t>
            </a:r>
            <a:endParaRPr lang="fr-FR" sz="1600" b="1" dirty="0">
              <a:solidFill>
                <a:srgbClr val="FF0000"/>
              </a:solidFill>
            </a:endParaRPr>
          </a:p>
        </p:txBody>
      </p:sp>
      <p:sp>
        <p:nvSpPr>
          <p:cNvPr id="8" name="ZoneTexte 7"/>
          <p:cNvSpPr txBox="1"/>
          <p:nvPr/>
        </p:nvSpPr>
        <p:spPr>
          <a:xfrm>
            <a:off x="1524000" y="5500702"/>
            <a:ext cx="9144000" cy="523220"/>
          </a:xfrm>
          <a:prstGeom prst="rect">
            <a:avLst/>
          </a:prstGeom>
          <a:noFill/>
        </p:spPr>
        <p:txBody>
          <a:bodyPr wrap="square" rtlCol="0">
            <a:spAutoFit/>
          </a:bodyPr>
          <a:lstStyle/>
          <a:p>
            <a:pPr algn="ctr"/>
            <a:r>
              <a:rPr lang="fr-FR" sz="2800" dirty="0">
                <a:solidFill>
                  <a:srgbClr val="FF0000"/>
                </a:solidFill>
              </a:rPr>
              <a:t>THANK YOU</a:t>
            </a:r>
            <a:endParaRPr lang="fr-FR" sz="2800" dirty="0">
              <a:solidFill>
                <a:srgbClr val="FF0000"/>
              </a:solidFill>
            </a:endParaRPr>
          </a:p>
        </p:txBody>
      </p:sp>
    </p:spTree>
    <p:extLst>
      <p:ext uri="{BB962C8B-B14F-4D97-AF65-F5344CB8AC3E}">
        <p14:creationId xmlns:p14="http://schemas.microsoft.com/office/powerpoint/2010/main" val="191952188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solidFill>
                  <a:srgbClr val="0070C0"/>
                </a:solidFill>
              </a:rPr>
              <a:t>COMMUNITY COASTAL SEA LEVEL HAZARD EARLY WARNING AND MITIGATION SYSTEM CONTEXT/ </a:t>
            </a:r>
            <a:r>
              <a:rPr lang="en-US" sz="2800" b="1" dirty="0" smtClean="0">
                <a:solidFill>
                  <a:srgbClr val="0070C0"/>
                </a:solidFill>
              </a:rPr>
              <a:t>STATUS (CON’T)</a:t>
            </a:r>
            <a:r>
              <a:rPr lang="fr-FR" sz="3600" dirty="0"/>
              <a:t/>
            </a:r>
            <a:br>
              <a:rPr lang="fr-FR" sz="3600" dirty="0"/>
            </a:br>
            <a:endParaRPr lang="fr-FR" sz="3600" dirty="0"/>
          </a:p>
        </p:txBody>
      </p:sp>
      <p:sp>
        <p:nvSpPr>
          <p:cNvPr id="3" name="Content Placeholder 2"/>
          <p:cNvSpPr>
            <a:spLocks noGrp="1"/>
          </p:cNvSpPr>
          <p:nvPr>
            <p:ph idx="1"/>
          </p:nvPr>
        </p:nvSpPr>
        <p:spPr>
          <a:xfrm>
            <a:off x="838200" y="1825625"/>
            <a:ext cx="6111240" cy="4351338"/>
          </a:xfrm>
        </p:spPr>
        <p:txBody>
          <a:bodyPr>
            <a:normAutofit/>
          </a:bodyPr>
          <a:lstStyle/>
          <a:p>
            <a:pPr marL="0" indent="0">
              <a:buNone/>
            </a:pPr>
            <a:r>
              <a:rPr lang="en-US" b="1" dirty="0"/>
              <a:t>(</a:t>
            </a:r>
            <a:r>
              <a:rPr lang="en-US" b="1" dirty="0" err="1"/>
              <a:t>i</a:t>
            </a:r>
            <a:r>
              <a:rPr lang="en-US" b="1" dirty="0"/>
              <a:t>) Risk Knowledge and Communication Strategies</a:t>
            </a:r>
            <a:endParaRPr lang="fr-FR" dirty="0"/>
          </a:p>
          <a:p>
            <a:pPr marL="0" indent="0">
              <a:buNone/>
            </a:pPr>
            <a:endParaRPr lang="fr-FR" dirty="0"/>
          </a:p>
          <a:p>
            <a:pPr lvl="0"/>
            <a:r>
              <a:rPr lang="en-US" i="1" dirty="0" smtClean="0">
                <a:solidFill>
                  <a:schemeClr val="bg1">
                    <a:lumMod val="75000"/>
                  </a:schemeClr>
                </a:solidFill>
              </a:rPr>
              <a:t>Is there any baseline knowledge, methods, tools and practices concerning sea </a:t>
            </a:r>
            <a:r>
              <a:rPr lang="en-US" i="1" dirty="0">
                <a:solidFill>
                  <a:schemeClr val="bg1">
                    <a:lumMod val="75000"/>
                  </a:schemeClr>
                </a:solidFill>
              </a:rPr>
              <a:t>level coastal hazard  risk </a:t>
            </a:r>
            <a:r>
              <a:rPr lang="en-US" i="1" dirty="0" smtClean="0">
                <a:solidFill>
                  <a:schemeClr val="bg1">
                    <a:lumMod val="75000"/>
                  </a:schemeClr>
                </a:solidFill>
              </a:rPr>
              <a:t>perceptions </a:t>
            </a:r>
            <a:r>
              <a:rPr lang="en-US" i="1" dirty="0">
                <a:solidFill>
                  <a:schemeClr val="bg1">
                    <a:lumMod val="75000"/>
                  </a:schemeClr>
                </a:solidFill>
              </a:rPr>
              <a:t>and risk communication strategies </a:t>
            </a:r>
            <a:r>
              <a:rPr lang="en-US" i="1" u="sng" dirty="0" smtClean="0">
                <a:solidFill>
                  <a:schemeClr val="bg1">
                    <a:lumMod val="75000"/>
                  </a:schemeClr>
                </a:solidFill>
              </a:rPr>
              <a:t>within the nominated community</a:t>
            </a:r>
            <a:r>
              <a:rPr lang="en-US" i="1" dirty="0" smtClean="0">
                <a:solidFill>
                  <a:schemeClr val="bg1">
                    <a:lumMod val="75000"/>
                  </a:schemeClr>
                </a:solidFill>
              </a:rPr>
              <a:t>?</a:t>
            </a:r>
            <a:endParaRPr lang="fr-FR" dirty="0" smtClean="0">
              <a:solidFill>
                <a:schemeClr val="bg1">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85697132"/>
              </p:ext>
            </p:extLst>
          </p:nvPr>
        </p:nvGraphicFramePr>
        <p:xfrm>
          <a:off x="6812280" y="1975103"/>
          <a:ext cx="5161724" cy="4372231"/>
        </p:xfrm>
        <a:graphic>
          <a:graphicData uri="http://schemas.openxmlformats.org/drawingml/2006/table">
            <a:tbl>
              <a:tblPr firstRow="1" firstCol="1" bandRow="1"/>
              <a:tblGrid>
                <a:gridCol w="260913">
                  <a:extLst>
                    <a:ext uri="{9D8B030D-6E8A-4147-A177-3AD203B41FA5}">
                      <a16:colId xmlns="" xmlns:a16="http://schemas.microsoft.com/office/drawing/2014/main" val="950795303"/>
                    </a:ext>
                  </a:extLst>
                </a:gridCol>
                <a:gridCol w="1622751">
                  <a:extLst>
                    <a:ext uri="{9D8B030D-6E8A-4147-A177-3AD203B41FA5}">
                      <a16:colId xmlns="" xmlns:a16="http://schemas.microsoft.com/office/drawing/2014/main" val="213456863"/>
                    </a:ext>
                  </a:extLst>
                </a:gridCol>
                <a:gridCol w="1810512">
                  <a:extLst>
                    <a:ext uri="{9D8B030D-6E8A-4147-A177-3AD203B41FA5}">
                      <a16:colId xmlns="" xmlns:a16="http://schemas.microsoft.com/office/drawing/2014/main" val="1288258807"/>
                    </a:ext>
                  </a:extLst>
                </a:gridCol>
                <a:gridCol w="1467548">
                  <a:extLst>
                    <a:ext uri="{9D8B030D-6E8A-4147-A177-3AD203B41FA5}">
                      <a16:colId xmlns="" xmlns:a16="http://schemas.microsoft.com/office/drawing/2014/main" val="716496807"/>
                    </a:ext>
                  </a:extLst>
                </a:gridCol>
              </a:tblGrid>
              <a:tr h="1482152">
                <a:tc gridSpan="2">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6000"/>
                        </a:lnSpc>
                        <a:spcAft>
                          <a:spcPts val="800"/>
                        </a:spcAft>
                      </a:pPr>
                      <a:r>
                        <a:rPr lang="en-US"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AN IDEA OF EXISTING KNOWLEDGE ETC, ON SEA LEVEL COASTAL HAZARD RISK PERCEPTIONS </a:t>
                      </a:r>
                      <a:r>
                        <a:rPr lang="en-US" sz="12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AND COMMUNICATION STRATEGIES WITHIN </a:t>
                      </a:r>
                      <a:r>
                        <a:rPr lang="en-US" sz="12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LOCAL COMMUNITY</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en-US" sz="1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[none/lacking/some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6000"/>
                        </a:lnSpc>
                        <a:spcAft>
                          <a:spcPts val="800"/>
                        </a:spcAft>
                      </a:pPr>
                      <a:r>
                        <a:rPr lang="en-US"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NEEDS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3804040871"/>
                  </a:ext>
                </a:extLst>
              </a:tr>
              <a:tr h="906569">
                <a:tc>
                  <a:txBody>
                    <a:bodyPr/>
                    <a:lstStyle/>
                    <a:p>
                      <a:pPr algn="ctr">
                        <a:lnSpc>
                          <a:spcPct val="106000"/>
                        </a:lnSpc>
                        <a:spcAft>
                          <a:spcPts val="800"/>
                        </a:spcAft>
                      </a:pPr>
                      <a:r>
                        <a:rPr lang="en-US" sz="9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 Tsunami</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en-US" sz="9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Tsunami hazard map</a:t>
                      </a:r>
                    </a:p>
                    <a:p>
                      <a:pPr>
                        <a:lnSpc>
                          <a:spcPct val="106000"/>
                        </a:lnSpc>
                        <a:spcAft>
                          <a:spcPts val="800"/>
                        </a:spcAft>
                      </a:pPr>
                      <a:r>
                        <a:rPr lang="en-US" sz="900" b="1" kern="120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Evacuation map</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en-US" sz="9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Evacuation</a:t>
                      </a:r>
                      <a:r>
                        <a:rPr lang="en-US" sz="900" b="1" kern="1200" baseline="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baseline="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signage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extLst>
                  <a:ext uri="{0D108BD9-81ED-4DB2-BD59-A6C34878D82A}">
                    <a16:rowId xmlns="" xmlns:a16="http://schemas.microsoft.com/office/drawing/2014/main" val="3103947142"/>
                  </a:ext>
                </a:extLst>
              </a:tr>
              <a:tr h="906569">
                <a:tc>
                  <a:txBody>
                    <a:bodyPr/>
                    <a:lstStyle/>
                    <a:p>
                      <a:pPr algn="ctr">
                        <a:lnSpc>
                          <a:spcPct val="106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1800">
                          <a:effectLst/>
                          <a:latin typeface="Arial" panose="020B0604020202020204" pitchFamily="34" charset="0"/>
                          <a:ea typeface="Times New Roman" panose="02020603050405020304" pitchFamily="18" charset="0"/>
                          <a:cs typeface="Times New Roman" panose="02020603050405020304" pitchFamily="18" charset="0"/>
                        </a:rPr>
                        <a:t> Storm Surge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some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1831679595"/>
                  </a:ext>
                </a:extLst>
              </a:tr>
              <a:tr h="906569">
                <a:tc>
                  <a:txBody>
                    <a:bodyPr/>
                    <a:lstStyle/>
                    <a:p>
                      <a:pPr algn="ctr">
                        <a:lnSpc>
                          <a:spcPct val="106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Sea Level Rise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698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430283741"/>
                  </a:ext>
                </a:extLst>
              </a:tr>
            </a:tbl>
          </a:graphicData>
        </a:graphic>
      </p:graphicFrame>
    </p:spTree>
    <p:extLst>
      <p:ext uri="{BB962C8B-B14F-4D97-AF65-F5344CB8AC3E}">
        <p14:creationId xmlns:p14="http://schemas.microsoft.com/office/powerpoint/2010/main" val="255998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0070C0"/>
                </a:solidFill>
              </a:rPr>
              <a:t>COMMUNITY COASTAL SEA LEVEL HAZARD EARLY WARNING AND MITIGATION SYSTEM CONTEXT/ </a:t>
            </a:r>
            <a:r>
              <a:rPr lang="en-US" sz="2800" b="1" dirty="0" smtClean="0">
                <a:solidFill>
                  <a:srgbClr val="0070C0"/>
                </a:solidFill>
              </a:rPr>
              <a:t>STATUS (CON’T)</a:t>
            </a:r>
            <a:endParaRPr lang="fr-FR" sz="2800" dirty="0"/>
          </a:p>
        </p:txBody>
      </p:sp>
      <p:sp>
        <p:nvSpPr>
          <p:cNvPr id="3" name="Content Placeholder 2"/>
          <p:cNvSpPr>
            <a:spLocks noGrp="1"/>
          </p:cNvSpPr>
          <p:nvPr>
            <p:ph idx="1"/>
          </p:nvPr>
        </p:nvSpPr>
        <p:spPr>
          <a:xfrm>
            <a:off x="838200" y="1825625"/>
            <a:ext cx="5754624" cy="4351338"/>
          </a:xfrm>
        </p:spPr>
        <p:txBody>
          <a:bodyPr>
            <a:normAutofit fontScale="92500" lnSpcReduction="20000"/>
          </a:bodyPr>
          <a:lstStyle/>
          <a:p>
            <a:pPr marL="0" indent="0">
              <a:buNone/>
            </a:pPr>
            <a:r>
              <a:rPr lang="en-US" b="1" dirty="0" smtClean="0"/>
              <a:t>(</a:t>
            </a:r>
            <a:r>
              <a:rPr lang="en-US" b="1" dirty="0"/>
              <a:t>ii) </a:t>
            </a:r>
            <a:r>
              <a:rPr lang="en-US" b="1" dirty="0" smtClean="0"/>
              <a:t>Early Warning and Mitigation System Status</a:t>
            </a:r>
            <a:endParaRPr lang="fr-FR" dirty="0"/>
          </a:p>
          <a:p>
            <a:pPr lvl="0"/>
            <a:r>
              <a:rPr lang="en-US" i="1" dirty="0" smtClean="0">
                <a:solidFill>
                  <a:schemeClr val="bg1">
                    <a:lumMod val="75000"/>
                  </a:schemeClr>
                </a:solidFill>
              </a:rPr>
              <a:t>What is the status of early warning and mitigation system (detection, monitoring, analysis, warning, communication,  dissemination and response) for </a:t>
            </a:r>
            <a:r>
              <a:rPr lang="en-US" i="1" dirty="0">
                <a:solidFill>
                  <a:schemeClr val="bg1">
                    <a:lumMod val="75000"/>
                  </a:schemeClr>
                </a:solidFill>
              </a:rPr>
              <a:t>tsunami </a:t>
            </a:r>
            <a:r>
              <a:rPr lang="en-US" i="1" u="sng" dirty="0" smtClean="0">
                <a:solidFill>
                  <a:schemeClr val="bg1">
                    <a:lumMod val="75000"/>
                  </a:schemeClr>
                </a:solidFill>
              </a:rPr>
              <a:t>within the nominated community</a:t>
            </a:r>
            <a:r>
              <a:rPr lang="en-US" i="1" dirty="0" smtClean="0">
                <a:solidFill>
                  <a:schemeClr val="bg1">
                    <a:lumMod val="75000"/>
                  </a:schemeClr>
                </a:solidFill>
              </a:rPr>
              <a:t>? </a:t>
            </a:r>
          </a:p>
          <a:p>
            <a:pPr lvl="0"/>
            <a:r>
              <a:rPr lang="en-US" i="1" dirty="0" smtClean="0">
                <a:solidFill>
                  <a:schemeClr val="bg1">
                    <a:lumMod val="75000"/>
                  </a:schemeClr>
                </a:solidFill>
              </a:rPr>
              <a:t>What is the  current status of </a:t>
            </a:r>
            <a:r>
              <a:rPr lang="en-US" i="1" dirty="0">
                <a:solidFill>
                  <a:schemeClr val="bg1">
                    <a:lumMod val="75000"/>
                  </a:schemeClr>
                </a:solidFill>
              </a:rPr>
              <a:t>the Joint Research Centre (JRC) Inexpensive Device for Sea Level Measurements (</a:t>
            </a:r>
            <a:r>
              <a:rPr lang="en-US" i="1" dirty="0">
                <a:solidFill>
                  <a:schemeClr val="bg1">
                    <a:lumMod val="75000"/>
                  </a:schemeClr>
                </a:solidFill>
                <a:hlinkClick r:id="rId2"/>
              </a:rPr>
              <a:t>IDSL</a:t>
            </a:r>
            <a:r>
              <a:rPr lang="en-US" i="1" dirty="0">
                <a:solidFill>
                  <a:schemeClr val="bg1">
                    <a:lumMod val="75000"/>
                  </a:schemeClr>
                </a:solidFill>
              </a:rPr>
              <a:t>) stations (if any) </a:t>
            </a:r>
            <a:r>
              <a:rPr lang="en-US" i="1" dirty="0" smtClean="0">
                <a:solidFill>
                  <a:schemeClr val="bg1">
                    <a:lumMod val="75000"/>
                  </a:schemeClr>
                </a:solidFill>
              </a:rPr>
              <a:t>? (Operating? Any Issues?) </a:t>
            </a:r>
            <a:endParaRPr lang="fr-FR" dirty="0">
              <a:solidFill>
                <a:schemeClr val="bg1">
                  <a:lumMod val="75000"/>
                </a:schemeClr>
              </a:solidFill>
            </a:endParaRPr>
          </a:p>
          <a:p>
            <a:endParaRPr lang="fr-FR" dirty="0"/>
          </a:p>
        </p:txBody>
      </p:sp>
      <p:graphicFrame>
        <p:nvGraphicFramePr>
          <p:cNvPr id="7" name="Table 6"/>
          <p:cNvGraphicFramePr>
            <a:graphicFrameLocks noGrp="1"/>
          </p:cNvGraphicFramePr>
          <p:nvPr>
            <p:extLst>
              <p:ext uri="{D42A27DB-BD31-4B8C-83A1-F6EECF244321}">
                <p14:modId xmlns:p14="http://schemas.microsoft.com/office/powerpoint/2010/main" val="1206478393"/>
              </p:ext>
            </p:extLst>
          </p:nvPr>
        </p:nvGraphicFramePr>
        <p:xfrm>
          <a:off x="7132321" y="1825625"/>
          <a:ext cx="4801578" cy="4355091"/>
        </p:xfrm>
        <a:graphic>
          <a:graphicData uri="http://schemas.openxmlformats.org/drawingml/2006/table">
            <a:tbl>
              <a:tblPr firstRow="1" firstCol="1" bandRow="1"/>
              <a:tblGrid>
                <a:gridCol w="195888">
                  <a:extLst>
                    <a:ext uri="{9D8B030D-6E8A-4147-A177-3AD203B41FA5}">
                      <a16:colId xmlns="" xmlns:a16="http://schemas.microsoft.com/office/drawing/2014/main" val="756393400"/>
                    </a:ext>
                  </a:extLst>
                </a:gridCol>
                <a:gridCol w="2193028">
                  <a:extLst>
                    <a:ext uri="{9D8B030D-6E8A-4147-A177-3AD203B41FA5}">
                      <a16:colId xmlns="" xmlns:a16="http://schemas.microsoft.com/office/drawing/2014/main" val="1194416394"/>
                    </a:ext>
                  </a:extLst>
                </a:gridCol>
                <a:gridCol w="1461580">
                  <a:extLst>
                    <a:ext uri="{9D8B030D-6E8A-4147-A177-3AD203B41FA5}">
                      <a16:colId xmlns="" xmlns:a16="http://schemas.microsoft.com/office/drawing/2014/main" val="3126718241"/>
                    </a:ext>
                  </a:extLst>
                </a:gridCol>
                <a:gridCol w="951082">
                  <a:extLst>
                    <a:ext uri="{9D8B030D-6E8A-4147-A177-3AD203B41FA5}">
                      <a16:colId xmlns="" xmlns:a16="http://schemas.microsoft.com/office/drawing/2014/main" val="4204575974"/>
                    </a:ext>
                  </a:extLst>
                </a:gridCol>
              </a:tblGrid>
              <a:tr h="1403289">
                <a:tc gridSpan="2">
                  <a:txBody>
                    <a:bodyPr/>
                    <a:lstStyle/>
                    <a:p>
                      <a:pPr>
                        <a:lnSpc>
                          <a:spcPct val="107000"/>
                        </a:lnSpc>
                      </a:pPr>
                      <a:endParaRPr lang="fr-FR" sz="1000" dirty="0">
                        <a:effectLst/>
                        <a:latin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5000"/>
                        </a:lnSpc>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AN IDEA OF EXISTING CAPACITY/CAPABILITY  WITHIN THE LOCAL COMMUNITY</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5000"/>
                        </a:lnSpc>
                        <a:spcAft>
                          <a:spcPts val="800"/>
                        </a:spcAft>
                      </a:pPr>
                      <a:r>
                        <a:rPr lang="en-US" sz="11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[Non-existence/ lacking/ available]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5000"/>
                        </a:lnSpc>
                        <a:spcAft>
                          <a:spcPts val="800"/>
                        </a:spcAft>
                      </a:pPr>
                      <a:r>
                        <a:rPr lang="en-US" sz="11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NEEDS</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3354635216"/>
                  </a:ext>
                </a:extLst>
              </a:tr>
              <a:tr h="387965">
                <a:tc>
                  <a:txBody>
                    <a:bodyPr/>
                    <a:lstStyle/>
                    <a:p>
                      <a:pPr algn="ctr">
                        <a:lnSpc>
                          <a:spcPct val="105000"/>
                        </a:lnSpc>
                        <a:spcAft>
                          <a:spcPts val="800"/>
                        </a:spcAft>
                      </a:pPr>
                      <a:r>
                        <a:rPr lang="en-US" sz="9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5000"/>
                        </a:lnSpc>
                        <a:spcAft>
                          <a:spcPts val="800"/>
                        </a:spcAft>
                      </a:pPr>
                      <a:r>
                        <a:rPr lang="fr-FR"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Detection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5000"/>
                        </a:lnSpc>
                        <a:spcAft>
                          <a:spcPts val="800"/>
                        </a:spcAft>
                      </a:pPr>
                      <a:r>
                        <a:rPr lang="en-US" sz="9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National warning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5000"/>
                        </a:lnSpc>
                        <a:spcAft>
                          <a:spcPts val="800"/>
                        </a:spcAft>
                      </a:pPr>
                      <a:r>
                        <a:rPr lang="en-US" sz="9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FFFFFF"/>
                          </a:solidFill>
                          <a:effectLst/>
                          <a:latin typeface="Calibri" panose="020F0502020204030204" pitchFamily="34" charset="0"/>
                          <a:ea typeface="Calibri" panose="020F0502020204030204" pitchFamily="34" charset="0"/>
                          <a:cs typeface="Arial" panose="020B0604020202020204" pitchFamily="34" charset="0"/>
                        </a:rPr>
                        <a:t>local warning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extLst>
                  <a:ext uri="{0D108BD9-81ED-4DB2-BD59-A6C34878D82A}">
                    <a16:rowId xmlns="" xmlns:a16="http://schemas.microsoft.com/office/drawing/2014/main" val="4180285150"/>
                  </a:ext>
                </a:extLst>
              </a:tr>
              <a:tr h="655149">
                <a:tc>
                  <a:txBody>
                    <a:bodyPr/>
                    <a:lstStyle/>
                    <a:p>
                      <a:pPr algn="ctr">
                        <a:lnSpc>
                          <a:spcPct val="105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Monitoring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17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(e.g. IDSL)</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lacking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local device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2328642248"/>
                  </a:ext>
                </a:extLst>
              </a:tr>
              <a:tr h="387965">
                <a:tc>
                  <a:txBody>
                    <a:bodyPr/>
                    <a:lstStyle/>
                    <a:p>
                      <a:pPr algn="ctr">
                        <a:lnSpc>
                          <a:spcPct val="105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Warning /  Forecast</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lacking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local warning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702811912"/>
                  </a:ext>
                </a:extLst>
              </a:tr>
              <a:tr h="758486">
                <a:tc>
                  <a:txBody>
                    <a:bodyPr/>
                    <a:lstStyle/>
                    <a:p>
                      <a:pPr algn="ctr">
                        <a:lnSpc>
                          <a:spcPct val="105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marL="67310" indent="-67310">
                        <a:lnSpc>
                          <a:spcPct val="105000"/>
                        </a:lnSpc>
                        <a:spcAft>
                          <a:spcPts val="800"/>
                        </a:spcAft>
                      </a:pPr>
                      <a:r>
                        <a:rPr lang="fr-FR"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Communication &amp;    Dessimination</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lacking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local level communication and </a:t>
                      </a:r>
                      <a:r>
                        <a:rPr lang="en-US" sz="900" b="1" kern="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dessimination</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3361960950"/>
                  </a:ext>
                </a:extLst>
              </a:tr>
              <a:tr h="758486">
                <a:tc>
                  <a:txBody>
                    <a:bodyPr/>
                    <a:lstStyle/>
                    <a:p>
                      <a:pPr algn="ctr">
                        <a:lnSpc>
                          <a:spcPct val="105000"/>
                        </a:lnSpc>
                        <a:spcAft>
                          <a:spcPts val="800"/>
                        </a:spcAft>
                      </a:pPr>
                      <a:r>
                        <a:rPr lang="en-US" sz="9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156845">
                        <a:lnSpc>
                          <a:spcPct val="105000"/>
                        </a:lnSpc>
                        <a:spcAft>
                          <a:spcPts val="800"/>
                        </a:spcAft>
                      </a:pPr>
                      <a:r>
                        <a:rPr lang="fr-FR" sz="17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Preparedness and Response</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6616" marR="6616" marT="6616" marB="66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lacking</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5000"/>
                        </a:lnSpc>
                        <a:spcAft>
                          <a:spcPts val="800"/>
                        </a:spcAft>
                      </a:pPr>
                      <a:r>
                        <a:rPr lang="en-US" sz="9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9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More evacuation drills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9022" marR="9022" marT="902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931818770"/>
                  </a:ext>
                </a:extLst>
              </a:tr>
            </a:tbl>
          </a:graphicData>
        </a:graphic>
      </p:graphicFrame>
    </p:spTree>
    <p:extLst>
      <p:ext uri="{BB962C8B-B14F-4D97-AF65-F5344CB8AC3E}">
        <p14:creationId xmlns:p14="http://schemas.microsoft.com/office/powerpoint/2010/main" val="119488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42760" cy="1325563"/>
          </a:xfrm>
        </p:spPr>
        <p:txBody>
          <a:bodyPr>
            <a:noAutofit/>
          </a:bodyPr>
          <a:lstStyle/>
          <a:p>
            <a:pPr algn="ctr"/>
            <a:r>
              <a:rPr lang="en-US" sz="2800" b="1" dirty="0">
                <a:solidFill>
                  <a:srgbClr val="0070C0"/>
                </a:solidFill>
              </a:rPr>
              <a:t>COMMUNITY COASTAL SEA LEVEL HAZARD EARLY WARNING AND MITIGATION SYSTEM CONTEXT/ STATUS (CON’T)</a:t>
            </a:r>
            <a:endParaRPr lang="fr-FR" sz="2800" dirty="0"/>
          </a:p>
        </p:txBody>
      </p:sp>
      <p:sp>
        <p:nvSpPr>
          <p:cNvPr id="3" name="Content Placeholder 2"/>
          <p:cNvSpPr>
            <a:spLocks noGrp="1"/>
          </p:cNvSpPr>
          <p:nvPr>
            <p:ph idx="1"/>
          </p:nvPr>
        </p:nvSpPr>
        <p:spPr>
          <a:xfrm>
            <a:off x="838200" y="1825625"/>
            <a:ext cx="6239256" cy="4351338"/>
          </a:xfrm>
        </p:spPr>
        <p:txBody>
          <a:bodyPr>
            <a:normAutofit fontScale="92500" lnSpcReduction="10000"/>
          </a:bodyPr>
          <a:lstStyle/>
          <a:p>
            <a:pPr marL="0" indent="0">
              <a:buNone/>
            </a:pPr>
            <a:r>
              <a:rPr lang="en-US" b="1" dirty="0"/>
              <a:t>(</a:t>
            </a:r>
            <a:r>
              <a:rPr lang="en-US" b="1" dirty="0" smtClean="0"/>
              <a:t>iii) Status </a:t>
            </a:r>
            <a:r>
              <a:rPr lang="en-US" b="1" dirty="0"/>
              <a:t>/ Elements  of Tsunami Ready in the </a:t>
            </a:r>
            <a:r>
              <a:rPr lang="en-US" b="1" dirty="0" smtClean="0"/>
              <a:t>proposed/nominated community site?</a:t>
            </a:r>
            <a:r>
              <a:rPr lang="en-US" i="1" dirty="0"/>
              <a:t/>
            </a:r>
            <a:br>
              <a:rPr lang="en-US" i="1" dirty="0"/>
            </a:br>
            <a:endParaRPr lang="fr-FR" dirty="0"/>
          </a:p>
          <a:p>
            <a:pPr lvl="0"/>
            <a:r>
              <a:rPr lang="en-US" i="1" dirty="0" smtClean="0">
                <a:solidFill>
                  <a:schemeClr val="bg1">
                    <a:lumMod val="75000"/>
                  </a:schemeClr>
                </a:solidFill>
              </a:rPr>
              <a:t>Are there any Tsunami </a:t>
            </a:r>
            <a:r>
              <a:rPr lang="en-US" i="1" dirty="0">
                <a:solidFill>
                  <a:schemeClr val="bg1">
                    <a:lumMod val="75000"/>
                  </a:schemeClr>
                </a:solidFill>
              </a:rPr>
              <a:t>Ready </a:t>
            </a:r>
            <a:r>
              <a:rPr lang="en-US" i="1" dirty="0" smtClean="0">
                <a:solidFill>
                  <a:schemeClr val="bg1">
                    <a:lumMod val="75000"/>
                  </a:schemeClr>
                </a:solidFill>
              </a:rPr>
              <a:t>elements/indicators  achieved in </a:t>
            </a:r>
            <a:r>
              <a:rPr lang="en-US" i="1" dirty="0">
                <a:solidFill>
                  <a:schemeClr val="bg1">
                    <a:lumMod val="75000"/>
                  </a:schemeClr>
                </a:solidFill>
              </a:rPr>
              <a:t>accordance to UNESCO IOC Tsunami Ready Indicators (See </a:t>
            </a:r>
            <a:r>
              <a:rPr lang="en-US" i="1" dirty="0" smtClean="0">
                <a:solidFill>
                  <a:schemeClr val="bg1">
                    <a:lumMod val="75000"/>
                  </a:schemeClr>
                </a:solidFill>
              </a:rPr>
              <a:t>UNESCO </a:t>
            </a:r>
            <a:r>
              <a:rPr lang="en-US" i="1" dirty="0">
                <a:solidFill>
                  <a:schemeClr val="bg1">
                    <a:lumMod val="75000"/>
                  </a:schemeClr>
                </a:solidFill>
              </a:rPr>
              <a:t>IOC Tsunami Ready </a:t>
            </a:r>
            <a:r>
              <a:rPr lang="en-US" i="1" dirty="0" smtClean="0">
                <a:solidFill>
                  <a:schemeClr val="bg1">
                    <a:lumMod val="75000"/>
                  </a:schemeClr>
                </a:solidFill>
              </a:rPr>
              <a:t>Indicators-(Latest Indicators-not published yet). What has been achieved earlier?</a:t>
            </a:r>
          </a:p>
          <a:p>
            <a:pPr lvl="0"/>
            <a:r>
              <a:rPr lang="en-US" i="1" dirty="0" smtClean="0">
                <a:solidFill>
                  <a:schemeClr val="bg1">
                    <a:lumMod val="75000"/>
                  </a:schemeClr>
                </a:solidFill>
              </a:rPr>
              <a:t>E.g. Tsunami Hazards are mapped and designated, Tsunami information displayed etc.</a:t>
            </a:r>
          </a:p>
          <a:p>
            <a:pPr lvl="0"/>
            <a:endParaRPr lang="fr-FR" dirty="0">
              <a:solidFill>
                <a:schemeClr val="bg1">
                  <a:lumMod val="75000"/>
                </a:schemeClr>
              </a:solidFill>
            </a:endParaRPr>
          </a:p>
          <a:p>
            <a:endParaRPr lang="fr-FR" dirty="0"/>
          </a:p>
        </p:txBody>
      </p:sp>
      <p:graphicFrame>
        <p:nvGraphicFramePr>
          <p:cNvPr id="9" name="Table 8"/>
          <p:cNvGraphicFramePr>
            <a:graphicFrameLocks noGrp="1"/>
          </p:cNvGraphicFramePr>
          <p:nvPr>
            <p:extLst>
              <p:ext uri="{D42A27DB-BD31-4B8C-83A1-F6EECF244321}">
                <p14:modId xmlns:p14="http://schemas.microsoft.com/office/powerpoint/2010/main" val="1300354507"/>
              </p:ext>
            </p:extLst>
          </p:nvPr>
        </p:nvGraphicFramePr>
        <p:xfrm>
          <a:off x="7854696" y="530356"/>
          <a:ext cx="4178808" cy="6007603"/>
        </p:xfrm>
        <a:graphic>
          <a:graphicData uri="http://schemas.openxmlformats.org/drawingml/2006/table">
            <a:tbl>
              <a:tblPr firstRow="1" firstCol="1" bandRow="1"/>
              <a:tblGrid>
                <a:gridCol w="270693">
                  <a:extLst>
                    <a:ext uri="{9D8B030D-6E8A-4147-A177-3AD203B41FA5}">
                      <a16:colId xmlns="" xmlns:a16="http://schemas.microsoft.com/office/drawing/2014/main" val="3008011296"/>
                    </a:ext>
                  </a:extLst>
                </a:gridCol>
                <a:gridCol w="2267045">
                  <a:extLst>
                    <a:ext uri="{9D8B030D-6E8A-4147-A177-3AD203B41FA5}">
                      <a16:colId xmlns="" xmlns:a16="http://schemas.microsoft.com/office/drawing/2014/main" val="3473584281"/>
                    </a:ext>
                  </a:extLst>
                </a:gridCol>
                <a:gridCol w="1641070">
                  <a:extLst>
                    <a:ext uri="{9D8B030D-6E8A-4147-A177-3AD203B41FA5}">
                      <a16:colId xmlns="" xmlns:a16="http://schemas.microsoft.com/office/drawing/2014/main" val="2011428684"/>
                    </a:ext>
                  </a:extLst>
                </a:gridCol>
              </a:tblGrid>
              <a:tr h="1008399">
                <a:tc gridSpan="2">
                  <a:txBody>
                    <a:bodyPr/>
                    <a:lstStyle/>
                    <a:p>
                      <a:pPr algn="ct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UNESCO IOC TSUNAMI READY INDICATORS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5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AN IDEA OF EXISTING CAPACITY AT THE NOMINATED COMMUNITY</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5000"/>
                        </a:lnSpc>
                        <a:spcAft>
                          <a:spcPts val="800"/>
                        </a:spcAft>
                      </a:pPr>
                      <a:r>
                        <a:rPr lang="en-US" sz="8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[NONE/ ONGOING/ ACHIEVED]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35047315"/>
                  </a:ext>
                </a:extLst>
              </a:tr>
              <a:tr h="231586">
                <a:tc gridSpan="2">
                  <a:txBody>
                    <a:bodyPr/>
                    <a:lstStyle/>
                    <a:p>
                      <a:pPr algn="ctr">
                        <a:lnSpc>
                          <a:spcPct val="105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5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007907111"/>
                  </a:ext>
                </a:extLst>
              </a:tr>
              <a:tr h="261972">
                <a:tc>
                  <a:txBody>
                    <a:bodyPr/>
                    <a:lstStyle/>
                    <a:p>
                      <a:pPr algn="ctr">
                        <a:lnSpc>
                          <a:spcPct val="105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5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ASSESSMENT (ASSESS)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5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extLst>
                  <a:ext uri="{0D108BD9-81ED-4DB2-BD59-A6C34878D82A}">
                    <a16:rowId xmlns="" xmlns:a16="http://schemas.microsoft.com/office/drawing/2014/main" val="777662792"/>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ASSESS-1. Tsunami hazard zones are mapped and designated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achieved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1534480571"/>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ASSESS-2. The number of people at risk in the tsunami hazard zone is estimated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1287554492"/>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ASSESS-3. Economic, infrastructural, political, and social resources are identified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1354486507"/>
                  </a:ext>
                </a:extLst>
              </a:tr>
              <a:tr h="258687">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II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PREPAREDNESS (PREP)</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5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972556592"/>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PREP‑1. Easily understood tsunami evacuation maps are approved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1795459169"/>
                  </a:ext>
                </a:extLst>
              </a:tr>
              <a:tr h="26279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PREP‑2. Tsunami information is publicly displayed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University level only</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4079957353"/>
                  </a:ext>
                </a:extLst>
              </a:tr>
              <a:tr h="387621">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PREP‑2. Outreach and public awareness and education resources are available and distributed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3788933978"/>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PREP‑3. Outreach or educational activities </a:t>
                      </a:r>
                      <a:r>
                        <a:rPr lang="en-US" sz="800" b="1" u="sng"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held at least      three times a year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682887629"/>
                  </a:ext>
                </a:extLst>
              </a:tr>
              <a:tr h="534779">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PREP‑4: A community tsunami exercise is conducted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least every two years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30480656"/>
                  </a:ext>
                </a:extLst>
              </a:tr>
              <a:tr h="379409">
                <a:tc>
                  <a:txBody>
                    <a:bodyPr/>
                    <a:lstStyle/>
                    <a:p>
                      <a:pPr algn="ctr">
                        <a:lnSpc>
                          <a:spcPct val="105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III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05000"/>
                        </a:lnSpc>
                        <a:spcAft>
                          <a:spcPts val="800"/>
                        </a:spcAft>
                      </a:pPr>
                      <a:r>
                        <a:rPr lang="en-US" sz="8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RESPONSE </a:t>
                      </a:r>
                      <a:r>
                        <a:rPr lang="fr-FR" sz="8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(RESP)</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05000"/>
                        </a:lnSpc>
                        <a:spcAft>
                          <a:spcPts val="800"/>
                        </a:spcAft>
                      </a:pPr>
                      <a:r>
                        <a:rPr lang="en-US" sz="8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 xmlns:a16="http://schemas.microsoft.com/office/drawing/2014/main" val="4107325427"/>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RESP-1. A community tsunami emergency response plan (ERP) is approved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3075465245"/>
                  </a:ext>
                </a:extLst>
              </a:tr>
              <a:tr h="269385">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RESP-2. The capacity to manage emergency response operations during a tsunami is in place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2210701817"/>
                  </a:ext>
                </a:extLst>
              </a:tr>
              <a:tr h="398330">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RESP-3. Redundant and reliable means to timely receive          24-hour official tsunami alerts are in place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559906456"/>
                  </a:ext>
                </a:extLst>
              </a:tr>
              <a:tr h="398330">
                <a:tc>
                  <a:txBody>
                    <a:bodyPr/>
                    <a:lstStyle/>
                    <a:p>
                      <a:pPr algn="ctr">
                        <a:lnSpc>
                          <a:spcPct val="105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RESP-4. Redundant and reliable means to timely disseminate 24-hour official tsunami alerts to the public are in place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80" marR="4280" marT="4280" marB="42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5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8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172" marR="9172" marT="917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147753284"/>
                  </a:ext>
                </a:extLst>
              </a:tr>
            </a:tbl>
          </a:graphicData>
        </a:graphic>
      </p:graphicFrame>
    </p:spTree>
    <p:extLst>
      <p:ext uri="{BB962C8B-B14F-4D97-AF65-F5344CB8AC3E}">
        <p14:creationId xmlns:p14="http://schemas.microsoft.com/office/powerpoint/2010/main" val="3664991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556760" cy="1325563"/>
          </a:xfrm>
        </p:spPr>
        <p:txBody>
          <a:bodyPr/>
          <a:lstStyle/>
          <a:p>
            <a:pPr algn="ctr"/>
            <a:r>
              <a:rPr lang="en-US" b="1" dirty="0" smtClean="0"/>
              <a:t>MATCHING NEEDS  </a:t>
            </a:r>
            <a:r>
              <a:rPr lang="fr-FR" dirty="0" smtClean="0"/>
              <a:t/>
            </a:r>
            <a:br>
              <a:rPr lang="fr-FR" dirty="0" smtClean="0"/>
            </a:br>
            <a:endParaRPr lang="fr-FR" dirty="0"/>
          </a:p>
        </p:txBody>
      </p:sp>
      <p:sp>
        <p:nvSpPr>
          <p:cNvPr id="3" name="Content Placeholder 2"/>
          <p:cNvSpPr>
            <a:spLocks noGrp="1"/>
          </p:cNvSpPr>
          <p:nvPr>
            <p:ph idx="1"/>
          </p:nvPr>
        </p:nvSpPr>
        <p:spPr>
          <a:xfrm>
            <a:off x="838200" y="1825625"/>
            <a:ext cx="4556760" cy="4351338"/>
          </a:xfrm>
        </p:spPr>
        <p:txBody>
          <a:bodyPr/>
          <a:lstStyle/>
          <a:p>
            <a:pPr lvl="0"/>
            <a:r>
              <a:rPr lang="en-US" i="1" dirty="0" smtClean="0">
                <a:solidFill>
                  <a:schemeClr val="bg1">
                    <a:lumMod val="75000"/>
                  </a:schemeClr>
                </a:solidFill>
              </a:rPr>
              <a:t>What </a:t>
            </a:r>
            <a:r>
              <a:rPr lang="en-US" i="1" dirty="0">
                <a:solidFill>
                  <a:schemeClr val="bg1">
                    <a:lumMod val="75000"/>
                  </a:schemeClr>
                </a:solidFill>
              </a:rPr>
              <a:t>are the </a:t>
            </a:r>
            <a:r>
              <a:rPr lang="en-US" i="1" dirty="0" smtClean="0">
                <a:solidFill>
                  <a:schemeClr val="bg1">
                    <a:lumMod val="75000"/>
                  </a:schemeClr>
                </a:solidFill>
              </a:rPr>
              <a:t>needs </a:t>
            </a:r>
            <a:r>
              <a:rPr lang="en-US" i="1" dirty="0">
                <a:solidFill>
                  <a:schemeClr val="bg1">
                    <a:lumMod val="75000"/>
                  </a:schemeClr>
                </a:solidFill>
              </a:rPr>
              <a:t>to establish the full cycle of Tsunami Ready </a:t>
            </a:r>
            <a:r>
              <a:rPr lang="en-US" i="1" dirty="0" smtClean="0">
                <a:solidFill>
                  <a:schemeClr val="bg1">
                    <a:lumMod val="75000"/>
                  </a:schemeClr>
                </a:solidFill>
              </a:rPr>
              <a:t>Recognized Community</a:t>
            </a:r>
            <a:r>
              <a:rPr lang="en-US" i="1" dirty="0">
                <a:solidFill>
                  <a:schemeClr val="bg1">
                    <a:lumMod val="75000"/>
                  </a:schemeClr>
                </a:solidFill>
              </a:rPr>
              <a:t>? </a:t>
            </a:r>
            <a:endParaRPr lang="en-US" i="1" dirty="0" smtClean="0">
              <a:solidFill>
                <a:schemeClr val="bg1">
                  <a:lumMod val="75000"/>
                </a:schemeClr>
              </a:solidFill>
            </a:endParaRPr>
          </a:p>
          <a:p>
            <a:pPr lvl="0"/>
            <a:r>
              <a:rPr lang="en-US" i="1" dirty="0" smtClean="0">
                <a:solidFill>
                  <a:schemeClr val="bg1">
                    <a:lumMod val="75000"/>
                  </a:schemeClr>
                </a:solidFill>
              </a:rPr>
              <a:t>Where </a:t>
            </a:r>
            <a:r>
              <a:rPr lang="en-US" i="1" dirty="0">
                <a:solidFill>
                  <a:schemeClr val="bg1">
                    <a:lumMod val="75000"/>
                  </a:schemeClr>
                </a:solidFill>
              </a:rPr>
              <a:t>can we focus and intensify project </a:t>
            </a:r>
            <a:r>
              <a:rPr lang="en-US" i="1" dirty="0" smtClean="0">
                <a:solidFill>
                  <a:schemeClr val="bg1">
                    <a:lumMod val="75000"/>
                  </a:schemeClr>
                </a:solidFill>
              </a:rPr>
              <a:t>efforts (in reference to project activities)? </a:t>
            </a:r>
            <a:endParaRPr lang="fr-FR" dirty="0">
              <a:solidFill>
                <a:schemeClr val="bg1">
                  <a:lumMod val="75000"/>
                </a:schemeClr>
              </a:solidFill>
            </a:endParaRPr>
          </a:p>
          <a:p>
            <a:endParaRPr lang="fr-FR" dirty="0"/>
          </a:p>
        </p:txBody>
      </p:sp>
      <p:graphicFrame>
        <p:nvGraphicFramePr>
          <p:cNvPr id="4" name="Table 3"/>
          <p:cNvGraphicFramePr>
            <a:graphicFrameLocks noGrp="1"/>
          </p:cNvGraphicFramePr>
          <p:nvPr>
            <p:extLst>
              <p:ext uri="{D42A27DB-BD31-4B8C-83A1-F6EECF244321}">
                <p14:modId xmlns:p14="http://schemas.microsoft.com/office/powerpoint/2010/main" val="3773683939"/>
              </p:ext>
            </p:extLst>
          </p:nvPr>
        </p:nvGraphicFramePr>
        <p:xfrm>
          <a:off x="6025895" y="109729"/>
          <a:ext cx="5971033" cy="6788650"/>
        </p:xfrm>
        <a:graphic>
          <a:graphicData uri="http://schemas.openxmlformats.org/drawingml/2006/table">
            <a:tbl>
              <a:tblPr firstRow="1" firstCol="1" bandRow="1"/>
              <a:tblGrid>
                <a:gridCol w="301822">
                  <a:extLst>
                    <a:ext uri="{9D8B030D-6E8A-4147-A177-3AD203B41FA5}">
                      <a16:colId xmlns="" xmlns:a16="http://schemas.microsoft.com/office/drawing/2014/main" val="2161514024"/>
                    </a:ext>
                  </a:extLst>
                </a:gridCol>
                <a:gridCol w="2447628">
                  <a:extLst>
                    <a:ext uri="{9D8B030D-6E8A-4147-A177-3AD203B41FA5}">
                      <a16:colId xmlns="" xmlns:a16="http://schemas.microsoft.com/office/drawing/2014/main" val="146210057"/>
                    </a:ext>
                  </a:extLst>
                </a:gridCol>
                <a:gridCol w="894597">
                  <a:extLst>
                    <a:ext uri="{9D8B030D-6E8A-4147-A177-3AD203B41FA5}">
                      <a16:colId xmlns="" xmlns:a16="http://schemas.microsoft.com/office/drawing/2014/main" val="1314435941"/>
                    </a:ext>
                  </a:extLst>
                </a:gridCol>
                <a:gridCol w="2326986">
                  <a:extLst>
                    <a:ext uri="{9D8B030D-6E8A-4147-A177-3AD203B41FA5}">
                      <a16:colId xmlns="" xmlns:a16="http://schemas.microsoft.com/office/drawing/2014/main" val="3649135407"/>
                    </a:ext>
                  </a:extLst>
                </a:gridCol>
              </a:tblGrid>
              <a:tr h="844934">
                <a:tc gridSpan="2">
                  <a:txBody>
                    <a:bodyPr/>
                    <a:lstStyle/>
                    <a:p>
                      <a:pPr algn="ctr">
                        <a:lnSpc>
                          <a:spcPct val="106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UNESCO IOC TSUNAMI READY INDICATORS </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6000"/>
                        </a:lnSpc>
                        <a:spcAft>
                          <a:spcPts val="800"/>
                        </a:spcAft>
                      </a:pPr>
                      <a:r>
                        <a:rPr lang="en-US" sz="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PROVIDE AN IDEA OF EXISTING CAPACITY AT THE NOMINATED COMMUNITY</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en-US" sz="8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[NONE/ ONGOING/ ACHIEVED]</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6000"/>
                        </a:lnSpc>
                        <a:spcAft>
                          <a:spcPts val="800"/>
                        </a:spcAft>
                      </a:pPr>
                      <a:endParaRPr lang="en-US" sz="8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endParaRPr lang="en-US" sz="8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6000"/>
                        </a:lnSpc>
                        <a:spcAft>
                          <a:spcPts val="800"/>
                        </a:spcAft>
                      </a:pPr>
                      <a:r>
                        <a:rPr lang="en-US" sz="1400" b="1" kern="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NEEDS</a:t>
                      </a:r>
                      <a:endPar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2107282309"/>
                  </a:ext>
                </a:extLst>
              </a:tr>
              <a:tr h="167834">
                <a:tc gridSpan="2">
                  <a:txBody>
                    <a:bodyPr/>
                    <a:lstStyle/>
                    <a:p>
                      <a:pPr algn="ctr">
                        <a:lnSpc>
                          <a:spcPct val="106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fr-FR"/>
                    </a:p>
                  </a:txBody>
                  <a:tcPr/>
                </a:tc>
                <a:tc>
                  <a:txBody>
                    <a:bodyPr/>
                    <a:lstStyle/>
                    <a:p>
                      <a:pPr algn="ctr">
                        <a:lnSpc>
                          <a:spcPct val="106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6000"/>
                        </a:lnSpc>
                        <a:spcAft>
                          <a:spcPts val="800"/>
                        </a:spcAft>
                      </a:pPr>
                      <a:r>
                        <a:rPr lang="en-US" sz="8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 xmlns:a16="http://schemas.microsoft.com/office/drawing/2014/main" val="1752685477"/>
                  </a:ext>
                </a:extLst>
              </a:tr>
              <a:tr h="189658">
                <a:tc>
                  <a:txBody>
                    <a:bodyPr/>
                    <a:lstStyle/>
                    <a:p>
                      <a:pPr algn="ct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en-US" sz="10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ASSESSMENT (ASSESS)</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extLst>
                  <a:ext uri="{0D108BD9-81ED-4DB2-BD59-A6C34878D82A}">
                    <a16:rowId xmlns="" xmlns:a16="http://schemas.microsoft.com/office/drawing/2014/main" val="2810801579"/>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ASSESS-1. Tsunami hazard zones are mapped and designated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achieved</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775025433"/>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ASSESS-2. The number of people at risk in the tsunami hazard zone is estimated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ongoing</a:t>
                      </a:r>
                      <a:r>
                        <a:rPr lang="en-US" sz="600" b="1" kern="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national level</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carrying</a:t>
                      </a:r>
                      <a:r>
                        <a:rPr lang="en-US" sz="600" b="1" kern="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study in this regard is necessary</a:t>
                      </a:r>
                      <a:endParaRPr lang="fr-FR" sz="600" b="1" kern="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6000"/>
                        </a:lnSpc>
                        <a:spcBef>
                          <a:spcPts val="0"/>
                        </a:spcBef>
                        <a:spcAft>
                          <a:spcPts val="800"/>
                        </a:spcAft>
                        <a:buClrTx/>
                        <a:buSzTx/>
                        <a:buFontTx/>
                        <a:buNone/>
                        <a:tabLst/>
                        <a:defRPr/>
                      </a:pPr>
                      <a:r>
                        <a:rPr lang="en-US" sz="7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share the results later at local level</a:t>
                      </a:r>
                      <a:endParaRPr lang="fr-FR" sz="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3442973442"/>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ASSESS-3. Economic, infrastructural, political, and social resources are identified</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ongoing at national level</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carrying</a:t>
                      </a:r>
                      <a:r>
                        <a:rPr lang="en-US" sz="600" b="1" kern="1200" baseline="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study in this regard is necessary</a:t>
                      </a:r>
                    </a:p>
                    <a:p>
                      <a:pPr>
                        <a:lnSpc>
                          <a:spcPct val="106000"/>
                        </a:lnSpc>
                        <a:spcAft>
                          <a:spcPts val="800"/>
                        </a:spcAft>
                      </a:pPr>
                      <a:r>
                        <a:rPr lang="en-US" sz="60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share the results later at local level</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extLst>
                  <a:ext uri="{0D108BD9-81ED-4DB2-BD59-A6C34878D82A}">
                    <a16:rowId xmlns="" xmlns:a16="http://schemas.microsoft.com/office/drawing/2014/main" val="4154556191"/>
                  </a:ext>
                </a:extLst>
              </a:tr>
              <a:tr h="187276">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II</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PREPAREDNESS (PREP)</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505246783"/>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PREP‑1. Easily understood tsunami evacuation maps are approved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Approving the maps by local governorate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2178310358"/>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5</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PREP‑2. Tsunami information is publicly displayed</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launching local campaign</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3622004969"/>
                  </a:ext>
                </a:extLst>
              </a:tr>
              <a:tr h="443971">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PREP‑2. Outreach and public awareness and education resources are available and distributed</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awareness material prepared but not yet distributed</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7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launching local campaign</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1316436055"/>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7</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PREP‑3. Outreach or educational activities </a:t>
                      </a:r>
                      <a:r>
                        <a:rPr lang="en-US" sz="1000" b="1" u="sng"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are held at least      three times a year</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7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launching local campaign</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3904930875"/>
                  </a:ext>
                </a:extLst>
              </a:tr>
              <a:tr h="535293">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8</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PREP‑4: A community tsunami exercise is conducted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least every two years</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tsunami</a:t>
                      </a:r>
                      <a:r>
                        <a:rPr lang="en-US" sz="600" b="1"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exercises must be programmed with local governorate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 xmlns:a16="http://schemas.microsoft.com/office/drawing/2014/main" val="1943457537"/>
                  </a:ext>
                </a:extLst>
              </a:tr>
              <a:tr h="274961">
                <a:tc>
                  <a:txBody>
                    <a:bodyPr/>
                    <a:lstStyle/>
                    <a:p>
                      <a:pPr algn="ct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III</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06000"/>
                        </a:lnSpc>
                        <a:spcAft>
                          <a:spcPts val="800"/>
                        </a:spcAft>
                      </a:pPr>
                      <a:r>
                        <a:rPr lang="en-US" sz="10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   RESPONSE </a:t>
                      </a:r>
                      <a:r>
                        <a:rPr lang="fr-FR" sz="10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(RESP)</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nSpc>
                          <a:spcPct val="106000"/>
                        </a:lnSpc>
                        <a:spcAft>
                          <a:spcPts val="800"/>
                        </a:spcAft>
                      </a:pPr>
                      <a:r>
                        <a:rPr lang="en-US" sz="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 xmlns:a16="http://schemas.microsoft.com/office/drawing/2014/main" val="1732545732"/>
                  </a:ext>
                </a:extLst>
              </a:tr>
              <a:tr h="298770">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9</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RESP-1. A community tsunami emergency response plan (ERP) is approved</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The tsunami response plan must be discussed with local governorate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3940036816"/>
                  </a:ext>
                </a:extLst>
              </a:tr>
              <a:tr h="443971">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10</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RESP-2. The capacity to manage emergency response operations during a tsunami is in place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capacity building is</a:t>
                      </a:r>
                      <a:r>
                        <a:rPr lang="en-US" sz="600" b="1" kern="1200" baseline="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needed</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901898138"/>
                  </a:ext>
                </a:extLst>
              </a:tr>
              <a:tr h="443971">
                <a:tc>
                  <a:txBody>
                    <a:bodyPr/>
                    <a:lstStyle/>
                    <a:p>
                      <a:pPr algn="ctr">
                        <a:lnSpc>
                          <a:spcPct val="106000"/>
                        </a:lnSpc>
                        <a:spcAft>
                          <a:spcPts val="800"/>
                        </a:spcAft>
                      </a:pPr>
                      <a:r>
                        <a:rPr lang="en-US" sz="6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11</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RESP-3. Redundant and reliable means to timely receive          24-hour official tsunami alerts are in place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these means must be set up locally</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1614115719"/>
                  </a:ext>
                </a:extLst>
              </a:tr>
              <a:tr h="443971">
                <a:tc>
                  <a:txBody>
                    <a:bodyPr/>
                    <a:lstStyle/>
                    <a:p>
                      <a:pPr algn="ct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12</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1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RESP-4. Redundant and reliable means to timely disseminate 24-hour official tsunami alerts to the public are in place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655" marR="4655" marT="4655" marB="465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6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none</a:t>
                      </a:r>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ct val="106000"/>
                        </a:lnSpc>
                        <a:spcAft>
                          <a:spcPts val="800"/>
                        </a:spcAft>
                      </a:pPr>
                      <a:r>
                        <a:rPr lang="en-US" sz="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700" b="1" kern="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these means must be set </a:t>
                      </a:r>
                      <a:r>
                        <a:rPr lang="en-US" sz="700" b="1" kern="120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up locally</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extLst>
                  <a:ext uri="{0D108BD9-81ED-4DB2-BD59-A6C34878D82A}">
                    <a16:rowId xmlns="" xmlns:a16="http://schemas.microsoft.com/office/drawing/2014/main" val="2185363945"/>
                  </a:ext>
                </a:extLst>
              </a:tr>
            </a:tbl>
          </a:graphicData>
        </a:graphic>
      </p:graphicFrame>
    </p:spTree>
    <p:extLst>
      <p:ext uri="{BB962C8B-B14F-4D97-AF65-F5344CB8AC3E}">
        <p14:creationId xmlns:p14="http://schemas.microsoft.com/office/powerpoint/2010/main" val="138628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AutoShape 8" descr="RÃ©sultat de recherche d'images pour &quot;tsunami Ã  rabat 2018&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8202" name="AutoShape 10" descr="RÃ©sultat de recherche d'images pour &quot;tsunami Ã  rabat 2018&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8204" name="AutoShape 12" descr="RÃ©sultat de recherche d'images pour &quot;tsunami Ã  rabat 2018&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206" name="Picture 14" descr="Image associÃ©e"/>
          <p:cNvPicPr>
            <a:picLocks noChangeAspect="1" noChangeArrowheads="1"/>
          </p:cNvPicPr>
          <p:nvPr/>
        </p:nvPicPr>
        <p:blipFill>
          <a:blip r:embed="rId2"/>
          <a:srcRect/>
          <a:stretch>
            <a:fillRect/>
          </a:stretch>
        </p:blipFill>
        <p:spPr bwMode="auto">
          <a:xfrm>
            <a:off x="7370009" y="3501009"/>
            <a:ext cx="3283938" cy="1641969"/>
          </a:xfrm>
          <a:prstGeom prst="rect">
            <a:avLst/>
          </a:prstGeom>
          <a:noFill/>
        </p:spPr>
      </p:pic>
      <p:pic>
        <p:nvPicPr>
          <p:cNvPr id="6" name="Picture 2" descr="https://www.medias24.com/images/photos_artices/big/16-11-2018/Houle-Rabat0.jpg"/>
          <p:cNvPicPr>
            <a:picLocks noChangeAspect="1" noChangeArrowheads="1"/>
          </p:cNvPicPr>
          <p:nvPr/>
        </p:nvPicPr>
        <p:blipFill>
          <a:blip r:embed="rId3"/>
          <a:srcRect/>
          <a:stretch>
            <a:fillRect/>
          </a:stretch>
        </p:blipFill>
        <p:spPr bwMode="auto">
          <a:xfrm>
            <a:off x="1535704" y="3490953"/>
            <a:ext cx="2904112" cy="1660788"/>
          </a:xfrm>
          <a:prstGeom prst="rect">
            <a:avLst/>
          </a:prstGeom>
          <a:noFill/>
        </p:spPr>
      </p:pic>
      <p:sp>
        <p:nvSpPr>
          <p:cNvPr id="7" name="Rectangle 6"/>
          <p:cNvSpPr/>
          <p:nvPr/>
        </p:nvSpPr>
        <p:spPr>
          <a:xfrm>
            <a:off x="1524000" y="5143512"/>
            <a:ext cx="9144000" cy="1714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err="1">
                <a:solidFill>
                  <a:srgbClr val="FF0000"/>
                </a:solidFill>
              </a:rPr>
              <a:t>Sea</a:t>
            </a:r>
            <a:r>
              <a:rPr lang="fr-FR" sz="2000" b="1" dirty="0">
                <a:solidFill>
                  <a:srgbClr val="FF0000"/>
                </a:solidFill>
              </a:rPr>
              <a:t> </a:t>
            </a:r>
            <a:r>
              <a:rPr lang="fr-FR" sz="2000" b="1" dirty="0" err="1">
                <a:solidFill>
                  <a:srgbClr val="FF0000"/>
                </a:solidFill>
              </a:rPr>
              <a:t>level</a:t>
            </a:r>
            <a:r>
              <a:rPr lang="fr-FR" sz="2000" b="1" dirty="0">
                <a:solidFill>
                  <a:srgbClr val="FF0000"/>
                </a:solidFill>
              </a:rPr>
              <a:t> </a:t>
            </a:r>
            <a:r>
              <a:rPr lang="fr-FR" sz="2000" b="1" dirty="0" err="1">
                <a:solidFill>
                  <a:srgbClr val="FF0000"/>
                </a:solidFill>
              </a:rPr>
              <a:t>recording</a:t>
            </a:r>
            <a:endParaRPr lang="fr-FR" sz="2000" b="1" dirty="0">
              <a:solidFill>
                <a:srgbClr val="FF0000"/>
              </a:solidFill>
            </a:endParaRPr>
          </a:p>
          <a:p>
            <a:pPr algn="ctr"/>
            <a:r>
              <a:rPr lang="fr-FR" sz="2000" b="1" dirty="0">
                <a:solidFill>
                  <a:srgbClr val="FF0000"/>
                </a:solidFill>
              </a:rPr>
              <a:t>Storm </a:t>
            </a:r>
            <a:r>
              <a:rPr lang="fr-FR" sz="2000" b="1" dirty="0" err="1">
                <a:solidFill>
                  <a:srgbClr val="FF0000"/>
                </a:solidFill>
              </a:rPr>
              <a:t>effects</a:t>
            </a:r>
            <a:r>
              <a:rPr lang="fr-FR" sz="2000" b="1" dirty="0">
                <a:solidFill>
                  <a:srgbClr val="FF0000"/>
                </a:solidFill>
              </a:rPr>
              <a:t> on the Atlantic </a:t>
            </a:r>
            <a:r>
              <a:rPr lang="fr-FR" sz="2000" b="1" dirty="0" err="1">
                <a:solidFill>
                  <a:srgbClr val="FF0000"/>
                </a:solidFill>
              </a:rPr>
              <a:t>coast</a:t>
            </a:r>
            <a:r>
              <a:rPr lang="fr-FR" sz="2000" b="1" dirty="0">
                <a:solidFill>
                  <a:srgbClr val="FF0000"/>
                </a:solidFill>
              </a:rPr>
              <a:t> of </a:t>
            </a:r>
            <a:r>
              <a:rPr lang="fr-FR" sz="2000" b="1" dirty="0" err="1">
                <a:solidFill>
                  <a:srgbClr val="FF0000"/>
                </a:solidFill>
              </a:rPr>
              <a:t>Morocco</a:t>
            </a:r>
            <a:r>
              <a:rPr lang="fr-FR" sz="2000" b="1" dirty="0">
                <a:solidFill>
                  <a:srgbClr val="FF0000"/>
                </a:solidFill>
              </a:rPr>
              <a:t>, Salé , </a:t>
            </a:r>
            <a:r>
              <a:rPr lang="fr-FR" sz="2000" b="1" dirty="0" err="1">
                <a:solidFill>
                  <a:srgbClr val="FF0000"/>
                </a:solidFill>
              </a:rPr>
              <a:t>near</a:t>
            </a:r>
            <a:r>
              <a:rPr lang="fr-FR" sz="2000" b="1" dirty="0">
                <a:solidFill>
                  <a:srgbClr val="FF0000"/>
                </a:solidFill>
              </a:rPr>
              <a:t> the capital city Rabat, 10m </a:t>
            </a:r>
            <a:r>
              <a:rPr lang="fr-FR" sz="2000" b="1" dirty="0" err="1">
                <a:solidFill>
                  <a:srgbClr val="FF0000"/>
                </a:solidFill>
              </a:rPr>
              <a:t>above</a:t>
            </a:r>
            <a:r>
              <a:rPr lang="fr-FR" sz="2000" b="1" dirty="0">
                <a:solidFill>
                  <a:srgbClr val="FF0000"/>
                </a:solidFill>
              </a:rPr>
              <a:t> </a:t>
            </a:r>
            <a:r>
              <a:rPr lang="fr-FR" sz="2000" b="1" dirty="0" err="1">
                <a:solidFill>
                  <a:srgbClr val="FF0000"/>
                </a:solidFill>
              </a:rPr>
              <a:t>average</a:t>
            </a:r>
            <a:r>
              <a:rPr lang="fr-FR" sz="2000" b="1" dirty="0">
                <a:solidFill>
                  <a:srgbClr val="FF0000"/>
                </a:solidFill>
              </a:rPr>
              <a:t> </a:t>
            </a:r>
            <a:r>
              <a:rPr lang="fr-FR" sz="2000" b="1" dirty="0" err="1">
                <a:solidFill>
                  <a:srgbClr val="FF0000"/>
                </a:solidFill>
              </a:rPr>
              <a:t>sea</a:t>
            </a:r>
            <a:r>
              <a:rPr lang="fr-FR" sz="2000" b="1" dirty="0">
                <a:solidFill>
                  <a:srgbClr val="FF0000"/>
                </a:solidFill>
              </a:rPr>
              <a:t> </a:t>
            </a:r>
            <a:r>
              <a:rPr lang="fr-FR" sz="2000" b="1" dirty="0" err="1">
                <a:solidFill>
                  <a:srgbClr val="FF0000"/>
                </a:solidFill>
              </a:rPr>
              <a:t>level</a:t>
            </a:r>
            <a:r>
              <a:rPr lang="fr-FR" sz="2000" b="1" dirty="0">
                <a:solidFill>
                  <a:srgbClr val="FF0000"/>
                </a:solidFill>
              </a:rPr>
              <a:t>. </a:t>
            </a:r>
            <a:endParaRPr lang="fr-FR" dirty="0">
              <a:solidFill>
                <a:srgbClr val="FF0000"/>
              </a:solidFill>
            </a:endParaRPr>
          </a:p>
        </p:txBody>
      </p:sp>
      <p:pic>
        <p:nvPicPr>
          <p:cNvPr id="8" name="Espace réservé du contenu 3" descr="3 Janv 2014 _ 8 Janv 2014.bmp"/>
          <p:cNvPicPr>
            <a:picLocks noGrp="1" noChangeAspect="1"/>
          </p:cNvPicPr>
          <p:nvPr>
            <p:ph idx="1"/>
          </p:nvPr>
        </p:nvPicPr>
        <p:blipFill>
          <a:blip r:embed="rId4" cstate="print"/>
          <a:stretch>
            <a:fillRect/>
          </a:stretch>
        </p:blipFill>
        <p:spPr>
          <a:xfrm>
            <a:off x="1555564" y="11628"/>
            <a:ext cx="9004933" cy="3467492"/>
          </a:xfrm>
          <a:solidFill>
            <a:schemeClr val="accent5">
              <a:lumMod val="60000"/>
              <a:lumOff val="40000"/>
            </a:schemeClr>
          </a:solidFill>
          <a:ln w="25400" cmpd="dbl">
            <a:solidFill>
              <a:srgbClr val="0070C0"/>
            </a:solidFill>
          </a:ln>
        </p:spPr>
      </p:pic>
      <p:pic>
        <p:nvPicPr>
          <p:cNvPr id="9" name="Picture 2" descr="Les dÃ©gÃ¢ts causÃ©s par le &quot;mini-tsunami&quot; Ã  SalÃ©, dimanche 18 novembre 2018.&#10;"/>
          <p:cNvPicPr>
            <a:picLocks noChangeAspect="1" noChangeArrowheads="1"/>
          </p:cNvPicPr>
          <p:nvPr/>
        </p:nvPicPr>
        <p:blipFill>
          <a:blip r:embed="rId5"/>
          <a:srcRect/>
          <a:stretch>
            <a:fillRect/>
          </a:stretch>
        </p:blipFill>
        <p:spPr bwMode="auto">
          <a:xfrm>
            <a:off x="4439817" y="3506325"/>
            <a:ext cx="2930193" cy="1645416"/>
          </a:xfrm>
          <a:prstGeom prst="rect">
            <a:avLst/>
          </a:prstGeom>
          <a:noFill/>
        </p:spPr>
      </p:pic>
    </p:spTree>
    <p:extLst>
      <p:ext uri="{BB962C8B-B14F-4D97-AF65-F5344CB8AC3E}">
        <p14:creationId xmlns:p14="http://schemas.microsoft.com/office/powerpoint/2010/main" val="6034226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sunami atlantic GX"/>
          <p:cNvPicPr>
            <a:picLocks noChangeAspect="1" noChangeArrowheads="1"/>
          </p:cNvPicPr>
          <p:nvPr/>
        </p:nvPicPr>
        <p:blipFill>
          <a:blip r:embed="rId2" cstate="print"/>
          <a:srcRect/>
          <a:stretch>
            <a:fillRect/>
          </a:stretch>
        </p:blipFill>
        <p:spPr bwMode="auto">
          <a:xfrm>
            <a:off x="1524000" y="214290"/>
            <a:ext cx="9144000" cy="5822950"/>
          </a:xfrm>
          <a:prstGeom prst="rect">
            <a:avLst/>
          </a:prstGeom>
          <a:noFill/>
          <a:ln w="9525">
            <a:noFill/>
            <a:miter lim="800000"/>
            <a:headEnd/>
            <a:tailEnd/>
          </a:ln>
        </p:spPr>
      </p:pic>
      <p:sp>
        <p:nvSpPr>
          <p:cNvPr id="3" name="Rectangle 2"/>
          <p:cNvSpPr/>
          <p:nvPr/>
        </p:nvSpPr>
        <p:spPr>
          <a:xfrm>
            <a:off x="1524000" y="5786454"/>
            <a:ext cx="9144000" cy="1071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a:solidFill>
                  <a:srgbClr val="FF0000"/>
                </a:solidFill>
              </a:rPr>
              <a:t>Historical</a:t>
            </a:r>
            <a:r>
              <a:rPr lang="fr-FR" sz="1600" b="1" dirty="0">
                <a:solidFill>
                  <a:srgbClr val="FF0000"/>
                </a:solidFill>
              </a:rPr>
              <a:t> tsunamis </a:t>
            </a:r>
            <a:r>
              <a:rPr lang="fr-FR" sz="1600" b="1" dirty="0" err="1">
                <a:solidFill>
                  <a:srgbClr val="FF0000"/>
                </a:solidFill>
              </a:rPr>
              <a:t>that</a:t>
            </a:r>
            <a:r>
              <a:rPr lang="fr-FR" sz="1600" b="1" dirty="0">
                <a:solidFill>
                  <a:srgbClr val="FF0000"/>
                </a:solidFill>
              </a:rPr>
              <a:t> </a:t>
            </a:r>
            <a:r>
              <a:rPr lang="fr-FR" sz="1600" b="1" dirty="0" err="1">
                <a:solidFill>
                  <a:srgbClr val="FF0000"/>
                </a:solidFill>
              </a:rPr>
              <a:t>affected</a:t>
            </a:r>
            <a:r>
              <a:rPr lang="fr-FR" sz="1600" b="1" dirty="0">
                <a:solidFill>
                  <a:srgbClr val="FF0000"/>
                </a:solidFill>
              </a:rPr>
              <a:t> </a:t>
            </a:r>
            <a:r>
              <a:rPr lang="fr-FR" sz="1600" b="1" dirty="0" err="1">
                <a:solidFill>
                  <a:srgbClr val="FF0000"/>
                </a:solidFill>
              </a:rPr>
              <a:t>Moroccan</a:t>
            </a:r>
            <a:r>
              <a:rPr lang="fr-FR" sz="1600" b="1" dirty="0">
                <a:solidFill>
                  <a:srgbClr val="FF0000"/>
                </a:solidFill>
              </a:rPr>
              <a:t> </a:t>
            </a:r>
            <a:r>
              <a:rPr lang="fr-FR" sz="1600" b="1" dirty="0" err="1">
                <a:solidFill>
                  <a:srgbClr val="FF0000"/>
                </a:solidFill>
              </a:rPr>
              <a:t>coasts</a:t>
            </a:r>
            <a:r>
              <a:rPr lang="fr-FR" sz="1600" b="1" dirty="0">
                <a:solidFill>
                  <a:srgbClr val="FF0000"/>
                </a:solidFill>
              </a:rPr>
              <a:t> (</a:t>
            </a:r>
            <a:r>
              <a:rPr lang="fr-FR" sz="1600" b="1" dirty="0" err="1">
                <a:solidFill>
                  <a:srgbClr val="FF0000"/>
                </a:solidFill>
              </a:rPr>
              <a:t>Kaabouben</a:t>
            </a:r>
            <a:r>
              <a:rPr lang="fr-FR" sz="1600" b="1" dirty="0">
                <a:solidFill>
                  <a:srgbClr val="FF0000"/>
                </a:solidFill>
              </a:rPr>
              <a:t> et al 2009)</a:t>
            </a:r>
            <a:endParaRPr lang="fr-FR" sz="1600" b="1" dirty="0">
              <a:solidFill>
                <a:srgbClr val="FF0000"/>
              </a:solidFill>
            </a:endParaRPr>
          </a:p>
        </p:txBody>
      </p:sp>
    </p:spTree>
    <p:extLst>
      <p:ext uri="{BB962C8B-B14F-4D97-AF65-F5344CB8AC3E}">
        <p14:creationId xmlns:p14="http://schemas.microsoft.com/office/powerpoint/2010/main" val="274180915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xmlns:lc="http://schemas.openxmlformats.org/drawingml/2006/lockedCanvas" id="{548013B3-D42E-458C-8860-AFE97E114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290" y="1"/>
            <a:ext cx="6286544" cy="6300511"/>
          </a:xfrm>
          <a:prstGeom prst="rect">
            <a:avLst/>
          </a:prstGeom>
        </p:spPr>
      </p:pic>
      <p:sp>
        <p:nvSpPr>
          <p:cNvPr id="9" name="Rectangle 8"/>
          <p:cNvSpPr/>
          <p:nvPr/>
        </p:nvSpPr>
        <p:spPr>
          <a:xfrm>
            <a:off x="1666844" y="6357958"/>
            <a:ext cx="8643998" cy="50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a:p>
            <a:pPr algn="ctr"/>
            <a:r>
              <a:rPr lang="fr-FR" b="1" dirty="0">
                <a:solidFill>
                  <a:srgbClr val="FF0000"/>
                </a:solidFill>
              </a:rPr>
              <a:t>Tsunami impact </a:t>
            </a:r>
            <a:r>
              <a:rPr lang="fr-FR" b="1" dirty="0" err="1">
                <a:solidFill>
                  <a:srgbClr val="FF0000"/>
                </a:solidFill>
              </a:rPr>
              <a:t>studies</a:t>
            </a:r>
            <a:r>
              <a:rPr lang="fr-FR" b="1" dirty="0">
                <a:solidFill>
                  <a:srgbClr val="FF0000"/>
                </a:solidFill>
              </a:rPr>
              <a:t>, (</a:t>
            </a:r>
            <a:r>
              <a:rPr lang="fr-FR" b="1" dirty="0" err="1">
                <a:solidFill>
                  <a:srgbClr val="FF0000"/>
                </a:solidFill>
              </a:rPr>
              <a:t>Benchekroun</a:t>
            </a:r>
            <a:r>
              <a:rPr lang="fr-FR" b="1" dirty="0">
                <a:solidFill>
                  <a:srgbClr val="FF0000"/>
                </a:solidFill>
              </a:rPr>
              <a:t> et al 2010)</a:t>
            </a:r>
          </a:p>
          <a:p>
            <a:pPr algn="ctr"/>
            <a:endParaRPr lang="fr-FR" dirty="0">
              <a:solidFill>
                <a:srgbClr val="FF0000"/>
              </a:solidFill>
            </a:endParaRPr>
          </a:p>
        </p:txBody>
      </p:sp>
    </p:spTree>
    <p:extLst>
      <p:ext uri="{BB962C8B-B14F-4D97-AF65-F5344CB8AC3E}">
        <p14:creationId xmlns:p14="http://schemas.microsoft.com/office/powerpoint/2010/main" val="1406010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TotalTime>
  <Words>1488</Words>
  <Application>Microsoft Office PowerPoint</Application>
  <PresentationFormat>Grand écran</PresentationFormat>
  <Paragraphs>294</Paragraphs>
  <Slides>24</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72 Light</vt:lpstr>
      <vt:lpstr>Arial</vt:lpstr>
      <vt:lpstr>Calibri</vt:lpstr>
      <vt:lpstr>Calibri Light</vt:lpstr>
      <vt:lpstr>Georgia</vt:lpstr>
      <vt:lpstr>Times New Roman</vt:lpstr>
      <vt:lpstr>Office Theme</vt:lpstr>
      <vt:lpstr>Project Kick-Off Workshop  IOC EU ECHO NEAMTWS 17 &amp; 20 December 2021 </vt:lpstr>
      <vt:lpstr>INTRODUCTION / BACKGROUND INFORMATION </vt:lpstr>
      <vt:lpstr>COMMUNITY COASTAL SEA LEVEL HAZARD EARLY WARNING AND MITIGATION SYSTEM CONTEXT/ STATUS (CON’T) </vt:lpstr>
      <vt:lpstr>COMMUNITY COASTAL SEA LEVEL HAZARD EARLY WARNING AND MITIGATION SYSTEM CONTEXT/ STATUS (CON’T)</vt:lpstr>
      <vt:lpstr>COMMUNITY COASTAL SEA LEVEL HAZARD EARLY WARNING AND MITIGATION SYSTEM CONTEXT/ STATUS (CON’T)</vt:lpstr>
      <vt:lpstr>MATCHING NEEDS   </vt:lpstr>
      <vt:lpstr>Présentation PowerPoint</vt:lpstr>
      <vt:lpstr>Présentation PowerPoint</vt:lpstr>
      <vt:lpstr>Présentation PowerPoint</vt:lpstr>
      <vt:lpstr>Présentation PowerPoint</vt:lpstr>
      <vt:lpstr>Présentation PowerPoint</vt:lpstr>
      <vt:lpstr>Présentation PowerPoint</vt:lpstr>
      <vt:lpstr>Casablanca harbour tide-gauge and data acquisition system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UNESCO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Kick-Off Workshop IOC EU ECHO NEAMTWS</dc:title>
  <dc:creator>Chang Seng, Denis</dc:creator>
  <cp:lastModifiedBy>Utilisateur Windows</cp:lastModifiedBy>
  <cp:revision>25</cp:revision>
  <dcterms:created xsi:type="dcterms:W3CDTF">2021-12-07T12:57:39Z</dcterms:created>
  <dcterms:modified xsi:type="dcterms:W3CDTF">2021-12-15T10:22:22Z</dcterms:modified>
</cp:coreProperties>
</file>