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7" r:id="rId3"/>
    <p:sldId id="258" r:id="rId4"/>
    <p:sldId id="300" r:id="rId5"/>
    <p:sldId id="259" r:id="rId6"/>
    <p:sldId id="260" r:id="rId7"/>
    <p:sldId id="261" r:id="rId8"/>
    <p:sldId id="298" r:id="rId9"/>
    <p:sldId id="299" r:id="rId10"/>
    <p:sldId id="262" r:id="rId11"/>
    <p:sldId id="285" r:id="rId12"/>
    <p:sldId id="287" r:id="rId13"/>
    <p:sldId id="301" r:id="rId14"/>
    <p:sldId id="263" r:id="rId15"/>
    <p:sldId id="286" r:id="rId16"/>
    <p:sldId id="288" r:id="rId17"/>
    <p:sldId id="264" r:id="rId18"/>
    <p:sldId id="265" r:id="rId19"/>
    <p:sldId id="297" r:id="rId20"/>
    <p:sldId id="266" r:id="rId21"/>
    <p:sldId id="269" r:id="rId22"/>
    <p:sldId id="270" r:id="rId23"/>
    <p:sldId id="271" r:id="rId24"/>
    <p:sldId id="272" r:id="rId25"/>
    <p:sldId id="289" r:id="rId26"/>
    <p:sldId id="290" r:id="rId27"/>
    <p:sldId id="291" r:id="rId28"/>
    <p:sldId id="302" r:id="rId29"/>
    <p:sldId id="293" r:id="rId30"/>
    <p:sldId id="295" r:id="rId31"/>
    <p:sldId id="273" r:id="rId32"/>
    <p:sldId id="276" r:id="rId33"/>
    <p:sldId id="274" r:id="rId34"/>
    <p:sldId id="277" r:id="rId35"/>
    <p:sldId id="278" r:id="rId36"/>
    <p:sldId id="279" r:id="rId37"/>
    <p:sldId id="280" r:id="rId38"/>
    <p:sldId id="283" r:id="rId39"/>
    <p:sldId id="284" r:id="rId40"/>
    <p:sldId id="296" r:id="rId41"/>
    <p:sldId id="282" r:id="rId42"/>
    <p:sldId id="281" r:id="rId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dVCNiJXMvZ+KkpF8Wb+ZZjmAG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345D55-0782-46FC-A9C9-A708CB781EFB}">
  <a:tblStyle styleId="{26345D55-0782-46FC-A9C9-A708CB781EFB}"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rgbClr val="FFFFFF"/>
      </a:tcTxStyle>
      <a:tcStyle>
        <a:tcBdr/>
        <a:fill>
          <a:solidFill>
            <a:srgbClr val="4472C4"/>
          </a:solidFill>
        </a:fill>
      </a:tcStyle>
    </a:lastCol>
    <a:firstCol>
      <a:tcTxStyle b="on" i="off">
        <a:font>
          <a:latin typeface="Calibri"/>
          <a:ea typeface="Calibri"/>
          <a:cs typeface="Calibri"/>
        </a:font>
        <a:srgbClr val="FFFFFF"/>
      </a:tcTxStyle>
      <a:tcStyle>
        <a:tcBdr/>
        <a:fill>
          <a:solidFill>
            <a:srgbClr val="4472C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472C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472C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31"/>
  </p:normalViewPr>
  <p:slideViewPr>
    <p:cSldViewPr snapToGrid="0">
      <p:cViewPr varScale="1">
        <p:scale>
          <a:sx n="77" d="100"/>
          <a:sy n="77" d="100"/>
        </p:scale>
        <p:origin x="98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819136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2c1be967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d2c1be967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4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7d30db7a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Global scale</a:t>
            </a:r>
            <a:endParaRPr/>
          </a:p>
        </p:txBody>
      </p:sp>
      <p:sp>
        <p:nvSpPr>
          <p:cNvPr id="166" name="Google Shape;166;gd7d30db7a5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810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2c1be9673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NEAM - Regional scale</a:t>
            </a:r>
            <a:endParaRPr/>
          </a:p>
        </p:txBody>
      </p:sp>
      <p:sp>
        <p:nvSpPr>
          <p:cNvPr id="175" name="Google Shape;175;gd2c1be9673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75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2c1be967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Local Scale</a:t>
            </a:r>
            <a:endParaRPr/>
          </a:p>
        </p:txBody>
      </p:sp>
      <p:sp>
        <p:nvSpPr>
          <p:cNvPr id="184" name="Google Shape;184;gd2c1be9673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5756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7d30db7a5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Aleatory and Epistemic</a:t>
            </a:r>
            <a:endParaRPr/>
          </a:p>
        </p:txBody>
      </p:sp>
      <p:sp>
        <p:nvSpPr>
          <p:cNvPr id="216" name="Google Shape;216;gd7d30db7a5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515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7d30db7a5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are they?</a:t>
            </a:r>
            <a:endParaRPr/>
          </a:p>
        </p:txBody>
      </p:sp>
      <p:sp>
        <p:nvSpPr>
          <p:cNvPr id="227" name="Google Shape;227;gd7d30db7a5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473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1351cb715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1351cb715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Dealing with / Communicating uncertainty</a:t>
            </a:r>
            <a:endParaRPr/>
          </a:p>
        </p:txBody>
      </p:sp>
    </p:spTree>
    <p:extLst>
      <p:ext uri="{BB962C8B-B14F-4D97-AF65-F5344CB8AC3E}">
        <p14:creationId xmlns:p14="http://schemas.microsoft.com/office/powerpoint/2010/main" val="1828831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7d30db7a5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d7d30db7a5_0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Double-checking</a:t>
            </a:r>
            <a:endParaRPr/>
          </a:p>
        </p:txBody>
      </p:sp>
    </p:spTree>
    <p:extLst>
      <p:ext uri="{BB962C8B-B14F-4D97-AF65-F5344CB8AC3E}">
        <p14:creationId xmlns:p14="http://schemas.microsoft.com/office/powerpoint/2010/main" val="238068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3884613" y="8685213"/>
            <a:ext cx="2971800" cy="458787"/>
          </a:xfrm>
          <a:prstGeom prst="rect">
            <a:avLst/>
          </a:prstGeom>
        </p:spPr>
        <p:txBody>
          <a:bodyPr/>
          <a:lstStyle/>
          <a:p>
            <a:fld id="{FD048A5E-C9AB-934C-B3E9-94B8C6DC3A5B}" type="slidenum">
              <a:rPr lang="it-IT" smtClean="0"/>
              <a:t>26</a:t>
            </a:fld>
            <a:endParaRPr lang="it-IT"/>
          </a:p>
        </p:txBody>
      </p:sp>
    </p:spTree>
    <p:extLst>
      <p:ext uri="{BB962C8B-B14F-4D97-AF65-F5344CB8AC3E}">
        <p14:creationId xmlns:p14="http://schemas.microsoft.com/office/powerpoint/2010/main" val="71633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7d30db7a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last-mile</a:t>
            </a:r>
            <a:endParaRPr/>
          </a:p>
        </p:txBody>
      </p:sp>
      <p:sp>
        <p:nvSpPr>
          <p:cNvPr id="266" name="Google Shape;266;gd7d30db7a5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342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7d30db7a5_0_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last-mile</a:t>
            </a:r>
            <a:endParaRPr/>
          </a:p>
        </p:txBody>
      </p:sp>
      <p:sp>
        <p:nvSpPr>
          <p:cNvPr id="328" name="Google Shape;328;gd7d30db7a5_0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384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2c1be9673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for about 15 years we have been building the NEAMTWS</a:t>
            </a:r>
            <a:endParaRPr/>
          </a:p>
        </p:txBody>
      </p:sp>
      <p:sp>
        <p:nvSpPr>
          <p:cNvPr id="94" name="Google Shape;94;gd2c1be9673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4544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7d30db7a5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last-mile</a:t>
            </a:r>
            <a:endParaRPr/>
          </a:p>
        </p:txBody>
      </p:sp>
      <p:sp>
        <p:nvSpPr>
          <p:cNvPr id="277" name="Google Shape;277;gd7d30db7a5_0_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574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d7d30db7a5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Last Mile Gaps</a:t>
            </a:r>
            <a:endParaRPr/>
          </a:p>
        </p:txBody>
      </p:sp>
      <p:sp>
        <p:nvSpPr>
          <p:cNvPr id="336" name="Google Shape;336;gd7d30db7a5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70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7d30db7a5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 testified by this Factsheet, for about 15 years we have been building the NEAMTWS</a:t>
            </a:r>
            <a:endParaRPr/>
          </a:p>
        </p:txBody>
      </p:sp>
      <p:sp>
        <p:nvSpPr>
          <p:cNvPr id="344" name="Google Shape;344;gd7d30db7a5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97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7d30db7a5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 testified by this Factsheet, for about 15 years we have been building the NEAMTWS</a:t>
            </a:r>
            <a:endParaRPr/>
          </a:p>
        </p:txBody>
      </p:sp>
      <p:sp>
        <p:nvSpPr>
          <p:cNvPr id="357" name="Google Shape;357;gd7d30db7a5_0_5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065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7d30db7a5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 testified by this Factsheet, for about 15 years we have been building the NEAMTWS</a:t>
            </a:r>
            <a:endParaRPr/>
          </a:p>
        </p:txBody>
      </p:sp>
      <p:sp>
        <p:nvSpPr>
          <p:cNvPr id="369" name="Google Shape;369;gd7d30db7a5_0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1592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7d30db7a5_0_5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 testified by this Factsheet, for about 15 years we have been building the NEAMTWS</a:t>
            </a:r>
            <a:endParaRPr/>
          </a:p>
        </p:txBody>
      </p:sp>
      <p:sp>
        <p:nvSpPr>
          <p:cNvPr id="383" name="Google Shape;383;gd7d30db7a5_0_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853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7d30db7a5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guiding principles</a:t>
            </a:r>
            <a:endParaRPr/>
          </a:p>
        </p:txBody>
      </p:sp>
      <p:sp>
        <p:nvSpPr>
          <p:cNvPr id="104" name="Google Shape;104;gd7d30db7a5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268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3884613" y="8685213"/>
            <a:ext cx="2971800" cy="458787"/>
          </a:xfrm>
          <a:prstGeom prst="rect">
            <a:avLst/>
          </a:prstGeom>
        </p:spPr>
        <p:txBody>
          <a:bodyPr/>
          <a:lstStyle/>
          <a:p>
            <a:fld id="{FD048A5E-C9AB-934C-B3E9-94B8C6DC3A5B}" type="slidenum">
              <a:rPr lang="it-IT" smtClean="0"/>
              <a:t>4</a:t>
            </a:fld>
            <a:endParaRPr lang="it-IT"/>
          </a:p>
        </p:txBody>
      </p:sp>
    </p:spTree>
    <p:extLst>
      <p:ext uri="{BB962C8B-B14F-4D97-AF65-F5344CB8AC3E}">
        <p14:creationId xmlns:p14="http://schemas.microsoft.com/office/powerpoint/2010/main" val="125388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7d30db7a5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accreditation</a:t>
            </a:r>
            <a:endParaRPr/>
          </a:p>
        </p:txBody>
      </p:sp>
      <p:sp>
        <p:nvSpPr>
          <p:cNvPr id="113" name="Google Shape;113;gd7d30db7a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48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7d30db7a5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Monitoring</a:t>
            </a:r>
            <a:endParaRPr/>
          </a:p>
        </p:txBody>
      </p:sp>
      <p:sp>
        <p:nvSpPr>
          <p:cNvPr id="124" name="Google Shape;124;gd7d30db7a5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512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7d30db7a5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Forecasting and Alerting</a:t>
            </a:r>
            <a:endParaRPr/>
          </a:p>
        </p:txBody>
      </p:sp>
      <p:sp>
        <p:nvSpPr>
          <p:cNvPr id="137" name="Google Shape;137;gd7d30db7a5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388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7d30db7a5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NEAMTWS Activations</a:t>
            </a:r>
            <a:endParaRPr/>
          </a:p>
        </p:txBody>
      </p:sp>
      <p:sp>
        <p:nvSpPr>
          <p:cNvPr id="148" name="Google Shape;148;gd7d30db7a5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921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7d30db7a5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Samos earthquake</a:t>
            </a:r>
            <a:endParaRPr/>
          </a:p>
        </p:txBody>
      </p:sp>
      <p:sp>
        <p:nvSpPr>
          <p:cNvPr id="157" name="Google Shape;157;gd7d30db7a5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37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www.tsumaps-neam.e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www.tsumaps-neam.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www.ingv.it/cat/en" TargetMode="Externa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tif"/></Relationships>
</file>

<file path=ppt/slides/_rels/slide41.xml.rels><?xml version="1.0" encoding="UTF-8" standalone="yes"?>
<Relationships xmlns="http://schemas.openxmlformats.org/package/2006/relationships"><Relationship Id="rId3" Type="http://schemas.openxmlformats.org/officeDocument/2006/relationships/hyperlink" Target="http://www.tsumaps-neam.eu/" TargetMode="External"/><Relationship Id="rId7" Type="http://schemas.openxmlformats.org/officeDocument/2006/relationships/hyperlink" Target="https://rischi.protezionecivile.it/it/maremoto-0" TargetMode="External"/><Relationship Id="rId2" Type="http://schemas.openxmlformats.org/officeDocument/2006/relationships/hyperlink" Target="http://www.ingv.it/cat/en" TargetMode="External"/><Relationship Id="rId1" Type="http://schemas.openxmlformats.org/officeDocument/2006/relationships/slideLayout" Target="../slideLayouts/slideLayout1.xml"/><Relationship Id="rId6" Type="http://schemas.openxmlformats.org/officeDocument/2006/relationships/hyperlink" Target="http://sgi2.isprambiente.it/tsunamimap/" TargetMode="External"/><Relationship Id="rId5" Type="http://schemas.openxmlformats.org/officeDocument/2006/relationships/hyperlink" Target="https://storymaps.arcgis.com/stories/32091c82e42a4d30a2f24b1e7b5955b6" TargetMode="External"/><Relationship Id="rId4" Type="http://schemas.openxmlformats.org/officeDocument/2006/relationships/hyperlink" Target="https://tsunamiarchive.ingv.it/emtc.2.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d2c1be9673_0_0"/>
          <p:cNvPicPr preferRelativeResize="0"/>
          <p:nvPr/>
        </p:nvPicPr>
        <p:blipFill rotWithShape="1">
          <a:blip r:embed="rId3">
            <a:alphaModFix/>
          </a:blip>
          <a:srcRect/>
          <a:stretch/>
        </p:blipFill>
        <p:spPr>
          <a:xfrm>
            <a:off x="3984634" y="2192077"/>
            <a:ext cx="5062383" cy="3386194"/>
          </a:xfrm>
          <a:prstGeom prst="rect">
            <a:avLst/>
          </a:prstGeom>
          <a:noFill/>
          <a:ln>
            <a:noFill/>
          </a:ln>
        </p:spPr>
      </p:pic>
      <p:sp>
        <p:nvSpPr>
          <p:cNvPr id="85" name="Google Shape;85;gd2c1be9673_0_0"/>
          <p:cNvSpPr txBox="1">
            <a:spLocks noGrp="1"/>
          </p:cNvSpPr>
          <p:nvPr>
            <p:ph type="ctrTitle" idx="4294967295"/>
          </p:nvPr>
        </p:nvSpPr>
        <p:spPr>
          <a:xfrm>
            <a:off x="172711" y="2221333"/>
            <a:ext cx="3449301" cy="2036221"/>
          </a:xfrm>
          <a:prstGeom prst="rect">
            <a:avLst/>
          </a:prstGeom>
          <a:no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Clr>
                <a:srgbClr val="595959"/>
              </a:buClr>
              <a:buSzPts val="3600"/>
              <a:buFont typeface="Calibri"/>
              <a:buNone/>
            </a:pPr>
            <a:r>
              <a:rPr lang="en-GB" sz="2400" b="1" dirty="0" smtClean="0">
                <a:solidFill>
                  <a:srgbClr val="595959"/>
                </a:solidFill>
              </a:rPr>
              <a:t>Alessandro Amato</a:t>
            </a:r>
            <a:r>
              <a:rPr lang="en-GB" sz="2100" b="1" dirty="0" smtClean="0">
                <a:solidFill>
                  <a:srgbClr val="595959"/>
                </a:solidFill>
              </a:rPr>
              <a:t/>
            </a:r>
            <a:br>
              <a:rPr lang="en-GB" sz="2100" b="1" dirty="0" smtClean="0">
                <a:solidFill>
                  <a:srgbClr val="595959"/>
                </a:solidFill>
              </a:rPr>
            </a:br>
            <a:r>
              <a:rPr lang="en-GB" sz="2100" b="1" dirty="0">
                <a:solidFill>
                  <a:srgbClr val="595959"/>
                </a:solidFill>
              </a:rPr>
              <a:t/>
            </a:r>
            <a:br>
              <a:rPr lang="en-GB" sz="2100" b="1" dirty="0">
                <a:solidFill>
                  <a:srgbClr val="595959"/>
                </a:solidFill>
              </a:rPr>
            </a:br>
            <a:r>
              <a:rPr lang="en-GB" sz="2100" i="1" dirty="0" err="1" smtClean="0">
                <a:solidFill>
                  <a:srgbClr val="595959"/>
                </a:solidFill>
              </a:rPr>
              <a:t>Istituto</a:t>
            </a:r>
            <a:r>
              <a:rPr lang="en-GB" sz="2100" i="1" dirty="0" smtClean="0">
                <a:solidFill>
                  <a:srgbClr val="595959"/>
                </a:solidFill>
              </a:rPr>
              <a:t> </a:t>
            </a:r>
            <a:r>
              <a:rPr lang="en-GB" sz="2100" i="1" dirty="0" err="1" smtClean="0">
                <a:solidFill>
                  <a:srgbClr val="595959"/>
                </a:solidFill>
              </a:rPr>
              <a:t>Nazionale</a:t>
            </a:r>
            <a:r>
              <a:rPr lang="en-GB" sz="2100" i="1" dirty="0" smtClean="0">
                <a:solidFill>
                  <a:srgbClr val="595959"/>
                </a:solidFill>
              </a:rPr>
              <a:t> di </a:t>
            </a:r>
            <a:r>
              <a:rPr lang="en-GB" sz="2100" i="1" dirty="0" err="1" smtClean="0">
                <a:solidFill>
                  <a:srgbClr val="595959"/>
                </a:solidFill>
              </a:rPr>
              <a:t>Geofisica</a:t>
            </a:r>
            <a:r>
              <a:rPr lang="en-GB" sz="2100" i="1" dirty="0" smtClean="0">
                <a:solidFill>
                  <a:srgbClr val="595959"/>
                </a:solidFill>
              </a:rPr>
              <a:t> e </a:t>
            </a:r>
            <a:r>
              <a:rPr lang="en-GB" sz="2100" i="1" dirty="0" err="1" smtClean="0">
                <a:solidFill>
                  <a:srgbClr val="595959"/>
                </a:solidFill>
              </a:rPr>
              <a:t>Vulcanologia</a:t>
            </a:r>
            <a:r>
              <a:rPr lang="en-GB" sz="2100" i="1" dirty="0" smtClean="0">
                <a:solidFill>
                  <a:srgbClr val="595959"/>
                </a:solidFill>
              </a:rPr>
              <a:t>, Italy</a:t>
            </a:r>
            <a:br>
              <a:rPr lang="en-GB" sz="2100" i="1" dirty="0" smtClean="0">
                <a:solidFill>
                  <a:srgbClr val="595959"/>
                </a:solidFill>
              </a:rPr>
            </a:br>
            <a:r>
              <a:rPr lang="en-GB" sz="2100" i="1" dirty="0" smtClean="0">
                <a:solidFill>
                  <a:srgbClr val="595959"/>
                </a:solidFill>
              </a:rPr>
              <a:t/>
            </a:r>
            <a:br>
              <a:rPr lang="en-GB" sz="2100" i="1" dirty="0" smtClean="0">
                <a:solidFill>
                  <a:srgbClr val="595959"/>
                </a:solidFill>
              </a:rPr>
            </a:br>
            <a:r>
              <a:rPr lang="en-GB" sz="2100" i="1" dirty="0" smtClean="0">
                <a:solidFill>
                  <a:srgbClr val="595959"/>
                </a:solidFill>
              </a:rPr>
              <a:t>CAT-INGV</a:t>
            </a:r>
            <a:endParaRPr sz="1900" i="1" dirty="0">
              <a:solidFill>
                <a:srgbClr val="595959"/>
              </a:solidFill>
            </a:endParaRPr>
          </a:p>
        </p:txBody>
      </p:sp>
      <p:sp>
        <p:nvSpPr>
          <p:cNvPr id="86" name="Google Shape;86;gd2c1be9673_0_0"/>
          <p:cNvSpPr txBox="1">
            <a:spLocks noGrp="1"/>
          </p:cNvSpPr>
          <p:nvPr>
            <p:ph type="subTitle" idx="4294967295"/>
          </p:nvPr>
        </p:nvSpPr>
        <p:spPr>
          <a:xfrm>
            <a:off x="172711" y="640465"/>
            <a:ext cx="6047980" cy="193414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888888"/>
              </a:buClr>
              <a:buSzPct val="32000"/>
              <a:buFont typeface="Arial"/>
              <a:buNone/>
            </a:pPr>
            <a:r>
              <a:rPr lang="en-GB" b="1" dirty="0" smtClean="0">
                <a:solidFill>
                  <a:schemeClr val="bg2">
                    <a:lumMod val="75000"/>
                  </a:schemeClr>
                </a:solidFill>
              </a:rPr>
              <a:t>From earthquake monitoring to tsunami warning </a:t>
            </a:r>
            <a:r>
              <a:rPr lang="en-GB" b="1" dirty="0">
                <a:solidFill>
                  <a:schemeClr val="bg2">
                    <a:lumMod val="75000"/>
                  </a:schemeClr>
                </a:solidFill>
              </a:rPr>
              <a:t>in the Mediterranean Sea</a:t>
            </a:r>
            <a:r>
              <a:rPr lang="en-GB" b="1" u="none" strike="noStrike" cap="none" dirty="0">
                <a:solidFill>
                  <a:schemeClr val="bg2">
                    <a:lumMod val="75000"/>
                  </a:schemeClr>
                </a:solidFill>
                <a:sym typeface="Calibri"/>
              </a:rPr>
              <a:t> </a:t>
            </a:r>
            <a:endParaRPr b="1" u="none" strike="noStrike" cap="none" dirty="0">
              <a:solidFill>
                <a:schemeClr val="bg2">
                  <a:lumMod val="75000"/>
                </a:schemeClr>
              </a:solidFill>
              <a:sym typeface="Calibri"/>
            </a:endParaRPr>
          </a:p>
          <a:p>
            <a:pPr marL="0" marR="0" lvl="0" indent="0" rtl="0">
              <a:lnSpc>
                <a:spcPct val="100000"/>
              </a:lnSpc>
              <a:spcBef>
                <a:spcPts val="560"/>
              </a:spcBef>
              <a:spcAft>
                <a:spcPts val="0"/>
              </a:spcAft>
              <a:buClr>
                <a:srgbClr val="595959"/>
              </a:buClr>
              <a:buSzPct val="54166"/>
              <a:buFont typeface="Arial"/>
              <a:buNone/>
            </a:pPr>
            <a:endParaRPr b="1" u="none" strike="noStrike" cap="none" dirty="0">
              <a:solidFill>
                <a:schemeClr val="bg2">
                  <a:lumMod val="75000"/>
                </a:schemeClr>
              </a:solidFill>
              <a:sym typeface="Calibri"/>
            </a:endParaRPr>
          </a:p>
        </p:txBody>
      </p:sp>
      <p:sp>
        <p:nvSpPr>
          <p:cNvPr id="87" name="Google Shape;87;gd2c1be9673_0_0"/>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8" name="Google Shape;88;gd2c1be9673_0_0"/>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9" name="Google Shape;89;gd2c1be9673_0_0"/>
          <p:cNvPicPr preferRelativeResize="0"/>
          <p:nvPr/>
        </p:nvPicPr>
        <p:blipFill>
          <a:blip r:embed="rId4">
            <a:alphaModFix/>
          </a:blip>
          <a:stretch>
            <a:fillRect/>
          </a:stretch>
        </p:blipFill>
        <p:spPr>
          <a:xfrm>
            <a:off x="1265171" y="6208763"/>
            <a:ext cx="879736" cy="307800"/>
          </a:xfrm>
          <a:prstGeom prst="rect">
            <a:avLst/>
          </a:prstGeom>
          <a:noFill/>
          <a:ln>
            <a:noFill/>
          </a:ln>
        </p:spPr>
      </p:pic>
      <p:sp>
        <p:nvSpPr>
          <p:cNvPr id="91" name="Google Shape;91;gd2c1be9673_0_0"/>
          <p:cNvSpPr txBox="1"/>
          <p:nvPr/>
        </p:nvSpPr>
        <p:spPr>
          <a:xfrm>
            <a:off x="172711" y="5658562"/>
            <a:ext cx="3687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smtClean="0">
                <a:solidFill>
                  <a:schemeClr val="dk1"/>
                </a:solidFill>
                <a:latin typeface="Calibri"/>
                <a:ea typeface="Calibri"/>
                <a:cs typeface="Calibri"/>
                <a:sym typeface="Calibri"/>
              </a:rPr>
              <a:t>WTAD 2021 / 8 November 2021 </a:t>
            </a:r>
            <a:r>
              <a:rPr lang="mr-IN" sz="1200" b="1" dirty="0" smtClean="0">
                <a:solidFill>
                  <a:schemeClr val="dk1"/>
                </a:solidFill>
                <a:latin typeface="Calibri"/>
                <a:ea typeface="Calibri"/>
                <a:cs typeface="Calibri"/>
                <a:sym typeface="Calibri"/>
              </a:rPr>
              <a:t>–</a:t>
            </a:r>
            <a:r>
              <a:rPr lang="en-GB" sz="1200" b="1" dirty="0" smtClean="0">
                <a:solidFill>
                  <a:schemeClr val="dk1"/>
                </a:solidFill>
                <a:latin typeface="Calibri"/>
                <a:ea typeface="Calibri"/>
                <a:cs typeface="Calibri"/>
                <a:sym typeface="Calibri"/>
              </a:rPr>
              <a:t> NIOF-EGYPT</a:t>
            </a:r>
            <a:endParaRPr sz="1200" b="1" dirty="0"/>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9" y="4372939"/>
            <a:ext cx="2549740" cy="12053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d7d30db7a5_0_332"/>
          <p:cNvSpPr txBox="1">
            <a:spLocks noGrp="1"/>
          </p:cNvSpPr>
          <p:nvPr>
            <p:ph type="title"/>
          </p:nvPr>
        </p:nvSpPr>
        <p:spPr>
          <a:xfrm>
            <a:off x="69500" y="5224600"/>
            <a:ext cx="9000900" cy="613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smtClean="0">
                <a:solidFill>
                  <a:srgbClr val="595959"/>
                </a:solidFill>
              </a:rPr>
              <a:t>21 </a:t>
            </a:r>
            <a:r>
              <a:rPr lang="en-GB" sz="1800" b="1" dirty="0">
                <a:solidFill>
                  <a:srgbClr val="595959"/>
                </a:solidFill>
              </a:rPr>
              <a:t>CAT-INGV Activations </a:t>
            </a:r>
            <a:r>
              <a:rPr lang="en-GB" sz="1800" b="1" dirty="0" smtClean="0">
                <a:solidFill>
                  <a:srgbClr val="595959"/>
                </a:solidFill>
              </a:rPr>
              <a:t>2017-2021 </a:t>
            </a:r>
            <a:r>
              <a:rPr lang="en-GB" sz="1800" b="1" dirty="0">
                <a:solidFill>
                  <a:srgbClr val="595959"/>
                </a:solidFill>
              </a:rPr>
              <a:t>- Mw between </a:t>
            </a:r>
            <a:r>
              <a:rPr lang="en-GB" sz="1800" b="1" dirty="0" smtClean="0">
                <a:solidFill>
                  <a:srgbClr val="595959"/>
                </a:solidFill>
              </a:rPr>
              <a:t>5.6-7.0 </a:t>
            </a:r>
            <a:r>
              <a:rPr lang="en-GB" sz="1800" b="1" dirty="0">
                <a:solidFill>
                  <a:srgbClr val="595959"/>
                </a:solidFill>
              </a:rPr>
              <a:t>- Messages between 7-10 </a:t>
            </a:r>
            <a:r>
              <a:rPr lang="en-GB" sz="1800" b="1" dirty="0" smtClean="0">
                <a:solidFill>
                  <a:srgbClr val="595959"/>
                </a:solidFill>
              </a:rPr>
              <a:t>minutes</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it-IT" sz="1800" dirty="0" smtClean="0">
                <a:solidFill>
                  <a:srgbClr val="595959"/>
                </a:solidFill>
              </a:rPr>
              <a:t>M</a:t>
            </a:r>
            <a:r>
              <a:rPr lang="en-GB" sz="1800" dirty="0" err="1" smtClean="0">
                <a:solidFill>
                  <a:srgbClr val="595959"/>
                </a:solidFill>
              </a:rPr>
              <a:t>odified</a:t>
            </a:r>
            <a:r>
              <a:rPr lang="en-GB" sz="1800" dirty="0" smtClean="0">
                <a:solidFill>
                  <a:srgbClr val="595959"/>
                </a:solidFill>
              </a:rPr>
              <a:t> from: Amato </a:t>
            </a:r>
            <a:r>
              <a:rPr lang="en-GB" sz="1800" dirty="0">
                <a:solidFill>
                  <a:srgbClr val="595959"/>
                </a:solidFill>
              </a:rPr>
              <a:t>et al., </a:t>
            </a:r>
            <a:r>
              <a:rPr lang="en-GB" sz="1800" dirty="0" smtClean="0">
                <a:solidFill>
                  <a:srgbClr val="595959"/>
                </a:solidFill>
              </a:rPr>
              <a:t>2021</a:t>
            </a:r>
            <a:endParaRPr sz="1800" dirty="0">
              <a:solidFill>
                <a:srgbClr val="595959"/>
              </a:solidFill>
            </a:endParaRPr>
          </a:p>
        </p:txBody>
      </p:sp>
      <p:pic>
        <p:nvPicPr>
          <p:cNvPr id="151" name="Google Shape;151;gd7d30db7a5_0_332"/>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153" name="Google Shape;153;gd7d30db7a5_0_332"/>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dirty="0">
                <a:solidFill>
                  <a:srgbClr val="595959"/>
                </a:solidFill>
              </a:rPr>
              <a:t>NEAMTWS elements: the upstream warning component</a:t>
            </a:r>
            <a:endParaRPr dirty="0"/>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t="27070"/>
          <a:stretch/>
        </p:blipFill>
        <p:spPr>
          <a:xfrm>
            <a:off x="69500" y="496652"/>
            <a:ext cx="9144000" cy="4712479"/>
          </a:xfrm>
          <a:prstGeom prst="rect">
            <a:avLst/>
          </a:prstGeom>
        </p:spPr>
      </p:pic>
      <p:sp>
        <p:nvSpPr>
          <p:cNvPr id="8"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08" y="584030"/>
            <a:ext cx="8146473" cy="5637027"/>
          </a:xfrm>
          <a:prstGeom prst="rect">
            <a:avLst/>
          </a:prstGeom>
        </p:spPr>
      </p:pic>
      <p:sp>
        <p:nvSpPr>
          <p:cNvPr id="6" name="Google Shape;153;gd7d30db7a5_0_332"/>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it-IT" sz="2800" dirty="0" err="1" smtClean="0"/>
              <a:t>Mediterranean</a:t>
            </a:r>
            <a:r>
              <a:rPr lang="it-IT" sz="2800" dirty="0" smtClean="0"/>
              <a:t> </a:t>
            </a:r>
            <a:r>
              <a:rPr lang="it-IT" sz="2800" dirty="0" err="1" smtClean="0"/>
              <a:t>earthquakes</a:t>
            </a:r>
            <a:r>
              <a:rPr lang="it-IT" sz="2800" dirty="0" smtClean="0"/>
              <a:t> </a:t>
            </a:r>
            <a:r>
              <a:rPr lang="it-IT" sz="2800" dirty="0" err="1" smtClean="0"/>
              <a:t>that</a:t>
            </a:r>
            <a:r>
              <a:rPr lang="it-IT" sz="2800" dirty="0" smtClean="0"/>
              <a:t> </a:t>
            </a:r>
            <a:r>
              <a:rPr lang="it-IT" sz="2800" dirty="0" err="1" smtClean="0"/>
              <a:t>triggered</a:t>
            </a:r>
            <a:r>
              <a:rPr lang="it-IT" sz="2800" dirty="0"/>
              <a:t> </a:t>
            </a:r>
            <a:r>
              <a:rPr lang="it-IT" sz="2800" dirty="0" smtClean="0"/>
              <a:t>CAT-INGV </a:t>
            </a:r>
            <a:endParaRPr sz="2800" dirty="0"/>
          </a:p>
        </p:txBody>
      </p:sp>
      <p:sp>
        <p:nvSpPr>
          <p:cNvPr id="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8" name="Google Shape;151;gd7d30db7a5_0_332"/>
          <p:cNvPicPr preferRelativeResize="0"/>
          <p:nvPr/>
        </p:nvPicPr>
        <p:blipFill>
          <a:blip r:embed="rId3">
            <a:alphaModFix/>
          </a:blip>
          <a:stretch>
            <a:fillRect/>
          </a:stretch>
        </p:blipFill>
        <p:spPr>
          <a:xfrm>
            <a:off x="1302327" y="6259538"/>
            <a:ext cx="731743" cy="247455"/>
          </a:xfrm>
          <a:prstGeom prst="rect">
            <a:avLst/>
          </a:prstGeom>
          <a:noFill/>
          <a:ln>
            <a:noFill/>
          </a:ln>
        </p:spPr>
      </p:pic>
    </p:spTree>
    <p:extLst>
      <p:ext uri="{BB962C8B-B14F-4D97-AF65-F5344CB8AC3E}">
        <p14:creationId xmlns:p14="http://schemas.microsoft.com/office/powerpoint/2010/main" val="366875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6" y="498765"/>
            <a:ext cx="8811898" cy="5517450"/>
          </a:xfrm>
          <a:prstGeom prst="rect">
            <a:avLst/>
          </a:prstGeom>
        </p:spPr>
      </p:pic>
      <p:pic>
        <p:nvPicPr>
          <p:cNvPr id="4" name="Google Shape;151;gd7d30db7a5_0_332"/>
          <p:cNvPicPr preferRelativeResize="0"/>
          <p:nvPr/>
        </p:nvPicPr>
        <p:blipFill>
          <a:blip r:embed="rId3">
            <a:alphaModFix/>
          </a:blip>
          <a:stretch>
            <a:fillRect/>
          </a:stretch>
        </p:blipFill>
        <p:spPr>
          <a:xfrm>
            <a:off x="1219200" y="6347308"/>
            <a:ext cx="731743" cy="233601"/>
          </a:xfrm>
          <a:prstGeom prst="rect">
            <a:avLst/>
          </a:prstGeom>
          <a:noFill/>
          <a:ln>
            <a:noFill/>
          </a:ln>
        </p:spPr>
      </p:pic>
      <p:sp>
        <p:nvSpPr>
          <p:cNvPr id="5"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2136240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2329" y="539260"/>
            <a:ext cx="8229600" cy="1143000"/>
          </a:xfrm>
        </p:spPr>
        <p:txBody>
          <a:bodyPr>
            <a:noAutofit/>
          </a:bodyPr>
          <a:lstStyle/>
          <a:p>
            <a:pPr algn="r"/>
            <a:r>
              <a:rPr lang="it-IT" sz="3600" b="1" dirty="0" err="1" smtClean="0">
                <a:solidFill>
                  <a:schemeClr val="accent1">
                    <a:lumMod val="75000"/>
                  </a:schemeClr>
                </a:solidFill>
              </a:rPr>
              <a:t>Zakynthos</a:t>
            </a:r>
            <a:r>
              <a:rPr lang="it-IT" sz="3600" b="1" dirty="0" smtClean="0">
                <a:solidFill>
                  <a:schemeClr val="accent1">
                    <a:lumMod val="75000"/>
                  </a:schemeClr>
                </a:solidFill>
              </a:rPr>
              <a:t> </a:t>
            </a:r>
            <a:r>
              <a:rPr lang="it-IT" sz="3600" b="1" dirty="0">
                <a:solidFill>
                  <a:schemeClr val="accent1">
                    <a:lumMod val="75000"/>
                  </a:schemeClr>
                </a:solidFill>
              </a:rPr>
              <a:t>2018</a:t>
            </a:r>
            <a:br>
              <a:rPr lang="it-IT" sz="3600" b="1" dirty="0">
                <a:solidFill>
                  <a:schemeClr val="accent1">
                    <a:lumMod val="75000"/>
                  </a:schemeClr>
                </a:solidFill>
              </a:rPr>
            </a:br>
            <a:r>
              <a:rPr lang="it-IT" sz="2400" dirty="0">
                <a:solidFill>
                  <a:schemeClr val="accent1">
                    <a:lumMod val="75000"/>
                  </a:schemeClr>
                </a:solidFill>
              </a:rPr>
              <a:t/>
            </a:r>
            <a:br>
              <a:rPr lang="it-IT" sz="2400" dirty="0">
                <a:solidFill>
                  <a:schemeClr val="accent1">
                    <a:lumMod val="75000"/>
                  </a:schemeClr>
                </a:solidFill>
              </a:rPr>
            </a:br>
            <a:endParaRPr lang="it-IT" sz="2400" dirty="0">
              <a:solidFill>
                <a:schemeClr val="accent1">
                  <a:lumMod val="75000"/>
                </a:schemeClr>
              </a:solidFill>
            </a:endParaRPr>
          </a:p>
        </p:txBody>
      </p:sp>
      <p:pic>
        <p:nvPicPr>
          <p:cNvPr id="3" name="Picture 6">
            <a:extLst>
              <a:ext uri="{FF2B5EF4-FFF2-40B4-BE49-F238E27FC236}">
                <a16:creationId xmlns:a16="http://schemas.microsoft.com/office/drawing/2014/main" id="{2A789C96-016C-D64B-BB46-4F83EC539D49}"/>
              </a:ext>
            </a:extLst>
          </p:cNvPr>
          <p:cNvPicPr>
            <a:picLocks noChangeAspect="1"/>
          </p:cNvPicPr>
          <p:nvPr/>
        </p:nvPicPr>
        <p:blipFill>
          <a:blip r:embed="rId4"/>
          <a:stretch>
            <a:fillRect/>
          </a:stretch>
        </p:blipFill>
        <p:spPr>
          <a:xfrm>
            <a:off x="2" y="2009934"/>
            <a:ext cx="9134254" cy="3308630"/>
          </a:xfrm>
          <a:prstGeom prst="rect">
            <a:avLst/>
          </a:prstGeom>
        </p:spPr>
      </p:pic>
      <p:sp>
        <p:nvSpPr>
          <p:cNvPr id="4" name="Rettangolo 3"/>
          <p:cNvSpPr/>
          <p:nvPr/>
        </p:nvSpPr>
        <p:spPr>
          <a:xfrm>
            <a:off x="780644" y="1232610"/>
            <a:ext cx="7582717" cy="5036700"/>
          </a:xfrm>
          <a:prstGeom prst="rect">
            <a:avLst/>
          </a:prstGeom>
          <a:solidFill>
            <a:schemeClr val="tx1"/>
          </a:solidFill>
        </p:spPr>
        <p:txBody>
          <a:bodyPr wrap="square">
            <a:spAutoFit/>
          </a:bodyPr>
          <a:lstStyle/>
          <a:p>
            <a:r>
              <a:rPr lang="it-IT" sz="1108" b="1" dirty="0">
                <a:solidFill>
                  <a:srgbClr val="FF0000"/>
                </a:solidFill>
              </a:rPr>
              <a:t>TSUNAMI MESSAGE NUMBER 001</a:t>
            </a:r>
          </a:p>
          <a:p>
            <a:r>
              <a:rPr lang="it-IT" sz="1108" dirty="0">
                <a:solidFill>
                  <a:schemeClr val="bg1"/>
                </a:solidFill>
              </a:rPr>
              <a:t>NEAM INGV IT-NTWC TSUNAMI SERVICE PROVIDER</a:t>
            </a:r>
          </a:p>
          <a:p>
            <a:r>
              <a:rPr lang="it-IT" sz="1108" dirty="0">
                <a:solidFill>
                  <a:srgbClr val="FF0000"/>
                </a:solidFill>
              </a:rPr>
              <a:t>ISSUED AT </a:t>
            </a:r>
            <a:r>
              <a:rPr lang="it-IT" sz="1108" b="1" dirty="0">
                <a:solidFill>
                  <a:srgbClr val="FF0000"/>
                </a:solidFill>
              </a:rPr>
              <a:t>2302</a:t>
            </a:r>
            <a:r>
              <a:rPr lang="it-IT" sz="1108" dirty="0">
                <a:solidFill>
                  <a:srgbClr val="FF0000"/>
                </a:solidFill>
              </a:rPr>
              <a:t>Z 25 OCT 2018</a:t>
            </a:r>
          </a:p>
          <a:p>
            <a:endParaRPr lang="it-IT" sz="1108" dirty="0">
              <a:solidFill>
                <a:schemeClr val="bg1"/>
              </a:solidFill>
            </a:endParaRPr>
          </a:p>
          <a:p>
            <a:r>
              <a:rPr lang="it-IT" sz="1108" dirty="0">
                <a:solidFill>
                  <a:schemeClr val="bg1"/>
                </a:solidFill>
              </a:rPr>
              <a:t>... TSUNAMI </a:t>
            </a:r>
            <a:r>
              <a:rPr lang="it-IT" sz="1108" b="1" dirty="0">
                <a:solidFill>
                  <a:srgbClr val="FF0000"/>
                </a:solidFill>
              </a:rPr>
              <a:t>WATCH</a:t>
            </a:r>
            <a:r>
              <a:rPr lang="it-IT" sz="1108" dirty="0">
                <a:solidFill>
                  <a:schemeClr val="bg1"/>
                </a:solidFill>
              </a:rPr>
              <a:t> ...</a:t>
            </a:r>
          </a:p>
          <a:p>
            <a:r>
              <a:rPr lang="it-IT" sz="1108" dirty="0">
                <a:solidFill>
                  <a:schemeClr val="bg1"/>
                </a:solidFill>
              </a:rPr>
              <a:t>THIS ALERT APPLIES TO GREECE</a:t>
            </a:r>
          </a:p>
          <a:p>
            <a:endParaRPr lang="it-IT" sz="1108" dirty="0">
              <a:solidFill>
                <a:schemeClr val="bg1"/>
              </a:solidFill>
            </a:endParaRPr>
          </a:p>
          <a:p>
            <a:r>
              <a:rPr lang="it-IT" sz="1108" dirty="0">
                <a:solidFill>
                  <a:schemeClr val="bg1"/>
                </a:solidFill>
              </a:rPr>
              <a:t>... TSUNAMI </a:t>
            </a:r>
            <a:r>
              <a:rPr lang="it-IT" sz="1108" b="1" dirty="0">
                <a:solidFill>
                  <a:srgbClr val="FFC000"/>
                </a:solidFill>
              </a:rPr>
              <a:t>ADVISORY</a:t>
            </a:r>
            <a:r>
              <a:rPr lang="it-IT" sz="1108" dirty="0">
                <a:solidFill>
                  <a:schemeClr val="bg1"/>
                </a:solidFill>
              </a:rPr>
              <a:t> ...</a:t>
            </a:r>
          </a:p>
          <a:p>
            <a:r>
              <a:rPr lang="it-IT" sz="1108" dirty="0">
                <a:solidFill>
                  <a:schemeClr val="bg1"/>
                </a:solidFill>
              </a:rPr>
              <a:t>THIS ALERT APPLIES TO ALBANIA ... GREECE ... ITALY</a:t>
            </a:r>
          </a:p>
          <a:p>
            <a:endParaRPr lang="it-IT" sz="1108" dirty="0">
              <a:solidFill>
                <a:schemeClr val="bg1"/>
              </a:solidFill>
            </a:endParaRPr>
          </a:p>
          <a:p>
            <a:r>
              <a:rPr lang="it-IT" sz="1108" dirty="0">
                <a:solidFill>
                  <a:schemeClr val="bg1"/>
                </a:solidFill>
              </a:rPr>
              <a:t>... TSUNAMI </a:t>
            </a:r>
            <a:r>
              <a:rPr lang="it-IT" sz="1108" b="1" dirty="0">
                <a:solidFill>
                  <a:srgbClr val="92D050"/>
                </a:solidFill>
              </a:rPr>
              <a:t>INFORMATION</a:t>
            </a:r>
            <a:r>
              <a:rPr lang="it-IT" sz="1108" dirty="0">
                <a:solidFill>
                  <a:schemeClr val="bg1"/>
                </a:solidFill>
              </a:rPr>
              <a:t> ...</a:t>
            </a:r>
          </a:p>
          <a:p>
            <a:r>
              <a:rPr lang="it-IT" sz="1108" dirty="0">
                <a:solidFill>
                  <a:schemeClr val="bg1"/>
                </a:solidFill>
              </a:rPr>
              <a:t>THIS ALERT APPLIES TO ALBANIA ... ALGERIA ... BOSNIA_HERZEGOVINA ... CROATIA ... CYPRUS ... EGYPT ... FRANCE ... GREECE ... ISRAEL ... ITALY ... LEBANON ... LIBYA ... MALTA ... MONACO ... MONTENEGRO ...</a:t>
            </a:r>
          </a:p>
          <a:p>
            <a:r>
              <a:rPr lang="it-IT" sz="1108" dirty="0">
                <a:solidFill>
                  <a:schemeClr val="bg1"/>
                </a:solidFill>
              </a:rPr>
              <a:t>MOROCCO ... SLOVENIA ... SPAIN ... SYRIA ... TUNISIA ... TURKEY ... UK</a:t>
            </a:r>
          </a:p>
          <a:p>
            <a:endParaRPr lang="it-IT" sz="1108" dirty="0">
              <a:solidFill>
                <a:schemeClr val="bg1"/>
              </a:solidFill>
            </a:endParaRPr>
          </a:p>
          <a:p>
            <a:r>
              <a:rPr lang="it-IT" sz="1108" dirty="0">
                <a:solidFill>
                  <a:schemeClr val="bg1"/>
                </a:solidFill>
              </a:rPr>
              <a:t>THIS ALERT IS ADDRESSED TO ALL COUNTRIES AND INSTITUTIONS SUBSCRIBED</a:t>
            </a:r>
          </a:p>
          <a:p>
            <a:r>
              <a:rPr lang="it-IT" sz="1108" dirty="0">
                <a:solidFill>
                  <a:schemeClr val="bg1"/>
                </a:solidFill>
              </a:rPr>
              <a:t>TO THE SERVICES OF INGV TSP IN ITS MONITORING AREA</a:t>
            </a:r>
          </a:p>
          <a:p>
            <a:endParaRPr lang="it-IT" sz="1108" dirty="0">
              <a:solidFill>
                <a:schemeClr val="bg1"/>
              </a:solidFill>
            </a:endParaRPr>
          </a:p>
          <a:p>
            <a:r>
              <a:rPr lang="it-IT" sz="1108" dirty="0">
                <a:solidFill>
                  <a:schemeClr val="bg1"/>
                </a:solidFill>
              </a:rPr>
              <a:t>THIS MESSAGE IS ISSUED AS ADVICE TO GOVERNMENT AGENCIES. ONLY</a:t>
            </a:r>
          </a:p>
          <a:p>
            <a:r>
              <a:rPr lang="it-IT" sz="1108" dirty="0">
                <a:solidFill>
                  <a:schemeClr val="bg1"/>
                </a:solidFill>
              </a:rPr>
              <a:t>NATIONAL AND LOCAL GOVERNMENT AGENCIES HAVE THE AUTHORITY TO MAKE</a:t>
            </a:r>
          </a:p>
          <a:p>
            <a:r>
              <a:rPr lang="it-IT" sz="1108" dirty="0">
                <a:solidFill>
                  <a:schemeClr val="bg1"/>
                </a:solidFill>
              </a:rPr>
              <a:t>DECISIONS REGARDING THE OFFICIAL STATE OF ALERT IN THEIR AREA AND ANY</a:t>
            </a:r>
          </a:p>
          <a:p>
            <a:r>
              <a:rPr lang="it-IT" sz="1108" dirty="0">
                <a:solidFill>
                  <a:schemeClr val="bg1"/>
                </a:solidFill>
              </a:rPr>
              <a:t>ACTIONS TO BE TAKEN IN RESPONSE.</a:t>
            </a:r>
          </a:p>
          <a:p>
            <a:endParaRPr lang="it-IT" sz="1108" dirty="0">
              <a:solidFill>
                <a:schemeClr val="bg1"/>
              </a:solidFill>
            </a:endParaRPr>
          </a:p>
          <a:p>
            <a:r>
              <a:rPr lang="it-IT" sz="1108" dirty="0">
                <a:solidFill>
                  <a:schemeClr val="bg1"/>
                </a:solidFill>
              </a:rPr>
              <a:t>AN EARTHQUAKE HAS OCCURRED WITH THESE PRELIMINARY PARAMETERS</a:t>
            </a:r>
          </a:p>
          <a:p>
            <a:r>
              <a:rPr lang="it-IT" sz="1108" dirty="0">
                <a:solidFill>
                  <a:srgbClr val="FF0000"/>
                </a:solidFill>
              </a:rPr>
              <a:t>ORIGIN TIME - </a:t>
            </a:r>
            <a:r>
              <a:rPr lang="it-IT" sz="1108" b="1" dirty="0">
                <a:solidFill>
                  <a:srgbClr val="FF0000"/>
                </a:solidFill>
              </a:rPr>
              <a:t>2254</a:t>
            </a:r>
            <a:r>
              <a:rPr lang="it-IT" sz="1108" dirty="0">
                <a:solidFill>
                  <a:srgbClr val="FF0000"/>
                </a:solidFill>
              </a:rPr>
              <a:t>Z 25 OCT 2018</a:t>
            </a:r>
          </a:p>
          <a:p>
            <a:r>
              <a:rPr lang="it-IT" sz="1108" dirty="0">
                <a:solidFill>
                  <a:schemeClr val="bg1"/>
                </a:solidFill>
              </a:rPr>
              <a:t>COORDINATES - 37.49 NORTH 20.54 EAST</a:t>
            </a:r>
          </a:p>
          <a:p>
            <a:r>
              <a:rPr lang="it-IT" sz="1108" dirty="0">
                <a:solidFill>
                  <a:schemeClr val="bg1"/>
                </a:solidFill>
              </a:rPr>
              <a:t>DEPTH - 19 KM</a:t>
            </a:r>
          </a:p>
          <a:p>
            <a:r>
              <a:rPr lang="it-IT" sz="1108" dirty="0">
                <a:solidFill>
                  <a:schemeClr val="bg1"/>
                </a:solidFill>
              </a:rPr>
              <a:t>LOCATION - COSTA_OCCIDENTALE_PELOPONNESO_GRECIA</a:t>
            </a:r>
          </a:p>
          <a:p>
            <a:r>
              <a:rPr lang="it-IT" sz="1108" dirty="0">
                <a:solidFill>
                  <a:schemeClr val="bg1"/>
                </a:solidFill>
              </a:rPr>
              <a:t>MAGNITUDE - 6.8</a:t>
            </a:r>
          </a:p>
        </p:txBody>
      </p:sp>
      <p:cxnSp>
        <p:nvCxnSpPr>
          <p:cNvPr id="7" name="Connettore 2 6"/>
          <p:cNvCxnSpPr/>
          <p:nvPr/>
        </p:nvCxnSpPr>
        <p:spPr>
          <a:xfrm flipH="1" flipV="1">
            <a:off x="1895711" y="1826722"/>
            <a:ext cx="3077734" cy="2890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H="1">
            <a:off x="2096431" y="2988601"/>
            <a:ext cx="2877014" cy="23258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4973443" y="1746479"/>
            <a:ext cx="3300762" cy="646331"/>
          </a:xfrm>
          <a:prstGeom prst="rect">
            <a:avLst/>
          </a:prstGeom>
          <a:noFill/>
          <a:ln>
            <a:solidFill>
              <a:srgbClr val="FF0000"/>
            </a:solidFill>
          </a:ln>
        </p:spPr>
        <p:txBody>
          <a:bodyPr wrap="square" rtlCol="0">
            <a:spAutoFit/>
          </a:bodyPr>
          <a:lstStyle/>
          <a:p>
            <a:r>
              <a:rPr lang="it-IT" dirty="0">
                <a:solidFill>
                  <a:srgbClr val="FF0000"/>
                </a:solidFill>
              </a:rPr>
              <a:t>23:02  Primo messaggio di allerta 		del CAT-INGV</a:t>
            </a:r>
          </a:p>
        </p:txBody>
      </p:sp>
      <p:sp>
        <p:nvSpPr>
          <p:cNvPr id="13" name="CasellaDiTesto 12"/>
          <p:cNvSpPr txBox="1"/>
          <p:nvPr/>
        </p:nvSpPr>
        <p:spPr>
          <a:xfrm>
            <a:off x="4973443" y="2619272"/>
            <a:ext cx="3300762" cy="646331"/>
          </a:xfrm>
          <a:prstGeom prst="rect">
            <a:avLst/>
          </a:prstGeom>
          <a:noFill/>
          <a:ln>
            <a:solidFill>
              <a:srgbClr val="FF0000"/>
            </a:solidFill>
          </a:ln>
        </p:spPr>
        <p:txBody>
          <a:bodyPr wrap="square" rtlCol="0">
            <a:spAutoFit/>
          </a:bodyPr>
          <a:lstStyle/>
          <a:p>
            <a:r>
              <a:rPr lang="it-IT" dirty="0">
                <a:solidFill>
                  <a:srgbClr val="FF0000"/>
                </a:solidFill>
              </a:rPr>
              <a:t>22:54   TERREMOTO M6.8 </a:t>
            </a:r>
          </a:p>
          <a:p>
            <a:r>
              <a:rPr lang="it-IT" dirty="0">
                <a:solidFill>
                  <a:srgbClr val="FF0000"/>
                </a:solidFill>
              </a:rPr>
              <a:t>		a ZANTE</a:t>
            </a:r>
          </a:p>
        </p:txBody>
      </p:sp>
      <p:pic>
        <p:nvPicPr>
          <p:cNvPr id="5" name="zante2018_m6-8_movie_dv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3227" y="3664249"/>
            <a:ext cx="4090776" cy="3068083"/>
          </a:xfrm>
          <a:prstGeom prst="rect">
            <a:avLst/>
          </a:prstGeom>
        </p:spPr>
      </p:pic>
    </p:spTree>
    <p:extLst>
      <p:ext uri="{BB962C8B-B14F-4D97-AF65-F5344CB8AC3E}">
        <p14:creationId xmlns:p14="http://schemas.microsoft.com/office/powerpoint/2010/main" val="109076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d7d30db7a5_0_349"/>
          <p:cNvSpPr txBox="1">
            <a:spLocks noGrp="1"/>
          </p:cNvSpPr>
          <p:nvPr>
            <p:ph type="title"/>
          </p:nvPr>
        </p:nvSpPr>
        <p:spPr>
          <a:xfrm>
            <a:off x="71550" y="5645406"/>
            <a:ext cx="9000900" cy="613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Alert for the 30 October 2020 Samos Earthquake and Tsunami: </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Local Watch Alert after 8 minutes; Tsunami exceeded 2 m,  </a:t>
            </a:r>
            <a:r>
              <a:rPr lang="en-GB" sz="1800" dirty="0">
                <a:solidFill>
                  <a:srgbClr val="595959"/>
                </a:solidFill>
              </a:rPr>
              <a:t>(</a:t>
            </a:r>
            <a:r>
              <a:rPr lang="en-GB" sz="1800" dirty="0" err="1">
                <a:solidFill>
                  <a:srgbClr val="595959"/>
                </a:solidFill>
              </a:rPr>
              <a:t>Dogan</a:t>
            </a:r>
            <a:r>
              <a:rPr lang="en-GB" sz="1800" dirty="0">
                <a:solidFill>
                  <a:srgbClr val="595959"/>
                </a:solidFill>
              </a:rPr>
              <a:t> et al., PAGEOPH, 2021)</a:t>
            </a:r>
            <a:endParaRPr sz="1800"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endParaRPr sz="1800" b="1" dirty="0">
              <a:solidFill>
                <a:srgbClr val="595959"/>
              </a:solidFill>
            </a:endParaRPr>
          </a:p>
        </p:txBody>
      </p:sp>
      <p:pic>
        <p:nvPicPr>
          <p:cNvPr id="160" name="Google Shape;160;gd7d30db7a5_0_349"/>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162" name="Google Shape;162;gd7d30db7a5_0_34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elements: the upstream warning component</a:t>
            </a:r>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165"/>
            <a:ext cx="9144000" cy="4685398"/>
          </a:xfrm>
          <a:prstGeom prst="rect">
            <a:avLst/>
          </a:prstGeom>
        </p:spPr>
      </p:pic>
      <p:sp>
        <p:nvSpPr>
          <p:cNvPr id="8"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54;gd7d30db7a5_0_299"/>
          <p:cNvPicPr preferRelativeResize="0"/>
          <p:nvPr/>
        </p:nvPicPr>
        <p:blipFill>
          <a:blip r:embed="rId2">
            <a:alphaModFix/>
          </a:blip>
          <a:stretch>
            <a:fillRect/>
          </a:stretch>
        </p:blipFill>
        <p:spPr>
          <a:xfrm>
            <a:off x="1739742" y="593389"/>
            <a:ext cx="5838694" cy="2070770"/>
          </a:xfrm>
          <a:prstGeom prst="rect">
            <a:avLst/>
          </a:prstGeom>
          <a:noFill/>
          <a:ln>
            <a:noFill/>
          </a:ln>
        </p:spPr>
      </p:pic>
      <p:pic>
        <p:nvPicPr>
          <p:cNvPr id="6" name="Segnaposto contenuto 3"/>
          <p:cNvPicPr>
            <a:picLocks noChangeAspect="1"/>
          </p:cNvPicPr>
          <p:nvPr/>
        </p:nvPicPr>
        <p:blipFill rotWithShape="1">
          <a:blip r:embed="rId3" cstate="screen">
            <a:extLst>
              <a:ext uri="{28A0092B-C50C-407E-A947-70E740481C1C}">
                <a14:useLocalDpi xmlns:a14="http://schemas.microsoft.com/office/drawing/2010/main"/>
              </a:ext>
            </a:extLst>
          </a:blip>
          <a:srcRect l="2504" t="5203" r="15326" b="63020"/>
          <a:stretch/>
        </p:blipFill>
        <p:spPr>
          <a:xfrm>
            <a:off x="1821872" y="2842377"/>
            <a:ext cx="5206786" cy="1422857"/>
          </a:xfrm>
          <a:prstGeom prst="rect">
            <a:avLst/>
          </a:prstGeom>
          <a:solidFill>
            <a:schemeClr val="bg1"/>
          </a:solidFill>
        </p:spPr>
      </p:pic>
      <p:pic>
        <p:nvPicPr>
          <p:cNvPr id="7" name="Segnaposto contenuto 6"/>
          <p:cNvPicPr>
            <a:picLocks noChangeAspect="1"/>
          </p:cNvPicPr>
          <p:nvPr/>
        </p:nvPicPr>
        <p:blipFill rotWithShape="1">
          <a:blip r:embed="rId4" cstate="screen">
            <a:extLst>
              <a:ext uri="{28A0092B-C50C-407E-A947-70E740481C1C}">
                <a14:useLocalDpi xmlns:a14="http://schemas.microsoft.com/office/drawing/2010/main"/>
              </a:ext>
            </a:extLst>
          </a:blip>
          <a:srcRect l="528" t="9248" r="3067" b="50891"/>
          <a:stretch/>
        </p:blipFill>
        <p:spPr>
          <a:xfrm>
            <a:off x="1739741" y="4313074"/>
            <a:ext cx="5437901" cy="1588839"/>
          </a:xfrm>
          <a:prstGeom prst="rect">
            <a:avLst/>
          </a:prstGeom>
          <a:solidFill>
            <a:schemeClr val="bg1"/>
          </a:solidFill>
        </p:spPr>
      </p:pic>
      <p:sp>
        <p:nvSpPr>
          <p:cNvPr id="8" name="CasellaDiTesto 7"/>
          <p:cNvSpPr txBox="1"/>
          <p:nvPr/>
        </p:nvSpPr>
        <p:spPr>
          <a:xfrm>
            <a:off x="7028657" y="3036341"/>
            <a:ext cx="1325633" cy="348109"/>
          </a:xfrm>
          <a:prstGeom prst="rect">
            <a:avLst/>
          </a:prstGeom>
          <a:solidFill>
            <a:schemeClr val="tx1"/>
          </a:solidFill>
        </p:spPr>
        <p:txBody>
          <a:bodyPr wrap="square" rtlCol="0">
            <a:spAutoFit/>
          </a:bodyPr>
          <a:lstStyle/>
          <a:p>
            <a:r>
              <a:rPr lang="en-US" sz="1662" b="1" dirty="0">
                <a:solidFill>
                  <a:srgbClr val="FFFF00"/>
                </a:solidFill>
              </a:rPr>
              <a:t>Magnitude</a:t>
            </a:r>
            <a:endParaRPr lang="it-IT" sz="1662" dirty="0"/>
          </a:p>
        </p:txBody>
      </p:sp>
      <p:sp>
        <p:nvSpPr>
          <p:cNvPr id="9" name="CasellaDiTesto 8"/>
          <p:cNvSpPr txBox="1"/>
          <p:nvPr/>
        </p:nvSpPr>
        <p:spPr>
          <a:xfrm>
            <a:off x="7028657" y="4459198"/>
            <a:ext cx="1214797" cy="348109"/>
          </a:xfrm>
          <a:prstGeom prst="rect">
            <a:avLst/>
          </a:prstGeom>
          <a:solidFill>
            <a:schemeClr val="tx1"/>
          </a:solidFill>
        </p:spPr>
        <p:txBody>
          <a:bodyPr wrap="square" rtlCol="0">
            <a:spAutoFit/>
          </a:bodyPr>
          <a:lstStyle/>
          <a:p>
            <a:r>
              <a:rPr lang="en-US" sz="1662" b="1" dirty="0">
                <a:solidFill>
                  <a:srgbClr val="FFFF00"/>
                </a:solidFill>
              </a:rPr>
              <a:t>Location</a:t>
            </a:r>
            <a:endParaRPr lang="it-IT" sz="1662" dirty="0"/>
          </a:p>
        </p:txBody>
      </p:sp>
      <p:cxnSp>
        <p:nvCxnSpPr>
          <p:cNvPr id="10" name="Connettore 2 9"/>
          <p:cNvCxnSpPr/>
          <p:nvPr/>
        </p:nvCxnSpPr>
        <p:spPr>
          <a:xfrm>
            <a:off x="2728743" y="6064279"/>
            <a:ext cx="36865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2175386" y="5901913"/>
            <a:ext cx="553357" cy="307777"/>
          </a:xfrm>
          <a:prstGeom prst="rect">
            <a:avLst/>
          </a:prstGeom>
          <a:noFill/>
        </p:spPr>
        <p:txBody>
          <a:bodyPr wrap="none" rtlCol="0">
            <a:spAutoFit/>
          </a:bodyPr>
          <a:lstStyle/>
          <a:p>
            <a:r>
              <a:rPr lang="it-IT" b="1" dirty="0" smtClean="0">
                <a:solidFill>
                  <a:schemeClr val="bg2"/>
                </a:solidFill>
              </a:rPr>
              <a:t>time</a:t>
            </a:r>
            <a:endParaRPr lang="it-IT" b="1" dirty="0">
              <a:solidFill>
                <a:schemeClr val="bg2"/>
              </a:solidFill>
            </a:endParaRPr>
          </a:p>
        </p:txBody>
      </p:sp>
      <p:sp>
        <p:nvSpPr>
          <p:cNvPr id="12" name="Google Shape;181;gd2c1be9673_0_63"/>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dirty="0" smtClean="0">
                <a:solidFill>
                  <a:srgbClr val="595959"/>
                </a:solidFill>
              </a:rPr>
              <a:t>Rapidity vs. Uncertainty</a:t>
            </a:r>
            <a:endParaRPr dirty="0"/>
          </a:p>
        </p:txBody>
      </p:sp>
      <p:cxnSp>
        <p:nvCxnSpPr>
          <p:cNvPr id="13" name="Connettore 1 12"/>
          <p:cNvCxnSpPr/>
          <p:nvPr/>
        </p:nvCxnSpPr>
        <p:spPr>
          <a:xfrm>
            <a:off x="6662247" y="3161270"/>
            <a:ext cx="0" cy="9257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241069" y="3202300"/>
            <a:ext cx="0" cy="9257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6576417" y="3047977"/>
            <a:ext cx="352982" cy="205890"/>
          </a:xfrm>
          <a:prstGeom prst="rect">
            <a:avLst/>
          </a:prstGeom>
          <a:noFill/>
        </p:spPr>
        <p:txBody>
          <a:bodyPr wrap="none" rtlCol="0">
            <a:spAutoFit/>
          </a:bodyPr>
          <a:lstStyle/>
          <a:p>
            <a:r>
              <a:rPr lang="it-IT" sz="738" b="1">
                <a:solidFill>
                  <a:srgbClr val="FF0000"/>
                </a:solidFill>
              </a:rPr>
              <a:t>+0.2</a:t>
            </a:r>
          </a:p>
        </p:txBody>
      </p:sp>
      <p:sp>
        <p:nvSpPr>
          <p:cNvPr id="16" name="CasellaDiTesto 15"/>
          <p:cNvSpPr txBox="1"/>
          <p:nvPr/>
        </p:nvSpPr>
        <p:spPr>
          <a:xfrm>
            <a:off x="5948637" y="3047977"/>
            <a:ext cx="335348" cy="205890"/>
          </a:xfrm>
          <a:prstGeom prst="rect">
            <a:avLst/>
          </a:prstGeom>
          <a:noFill/>
        </p:spPr>
        <p:txBody>
          <a:bodyPr wrap="none" rtlCol="0">
            <a:spAutoFit/>
          </a:bodyPr>
          <a:lstStyle/>
          <a:p>
            <a:r>
              <a:rPr lang="it-IT" sz="738" b="1">
                <a:solidFill>
                  <a:srgbClr val="FF0000"/>
                </a:solidFill>
              </a:rPr>
              <a:t>-0.2</a:t>
            </a:r>
          </a:p>
        </p:txBody>
      </p:sp>
      <p:sp>
        <p:nvSpPr>
          <p:cNvPr id="1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18" name="Google Shape;151;gd7d30db7a5_0_332"/>
          <p:cNvPicPr preferRelativeResize="0"/>
          <p:nvPr/>
        </p:nvPicPr>
        <p:blipFill>
          <a:blip r:embed="rId5">
            <a:alphaModFix/>
          </a:blip>
          <a:stretch>
            <a:fillRect/>
          </a:stretch>
        </p:blipFill>
        <p:spPr>
          <a:xfrm>
            <a:off x="1219200" y="6303818"/>
            <a:ext cx="731743" cy="277091"/>
          </a:xfrm>
          <a:prstGeom prst="rect">
            <a:avLst/>
          </a:prstGeom>
          <a:noFill/>
          <a:ln>
            <a:noFill/>
          </a:ln>
        </p:spPr>
      </p:pic>
    </p:spTree>
    <p:extLst>
      <p:ext uri="{BB962C8B-B14F-4D97-AF65-F5344CB8AC3E}">
        <p14:creationId xmlns:p14="http://schemas.microsoft.com/office/powerpoint/2010/main" val="167491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910" y="219220"/>
            <a:ext cx="8229600" cy="1143000"/>
          </a:xfrm>
        </p:spPr>
        <p:txBody>
          <a:bodyPr>
            <a:normAutofit fontScale="90000"/>
          </a:bodyPr>
          <a:lstStyle/>
          <a:p>
            <a:r>
              <a:rPr lang="it-IT" dirty="0" smtClean="0"/>
              <a:t>Tsunami </a:t>
            </a:r>
            <a:r>
              <a:rPr lang="it-IT" dirty="0" err="1" smtClean="0"/>
              <a:t>Hazard</a:t>
            </a:r>
            <a:r>
              <a:rPr lang="it-IT" dirty="0" smtClean="0"/>
              <a:t> and </a:t>
            </a:r>
            <a:r>
              <a:rPr lang="it-IT" dirty="0" err="1"/>
              <a:t>i</a:t>
            </a:r>
            <a:r>
              <a:rPr lang="it-IT" dirty="0" err="1" smtClean="0"/>
              <a:t>nundation</a:t>
            </a:r>
            <a:r>
              <a:rPr lang="it-IT" dirty="0" smtClean="0"/>
              <a:t> </a:t>
            </a:r>
            <a:r>
              <a:rPr lang="it-IT" dirty="0" err="1" smtClean="0"/>
              <a:t>zones</a:t>
            </a:r>
            <a:endParaRPr lang="it-IT" dirty="0"/>
          </a:p>
        </p:txBody>
      </p:sp>
      <p:sp>
        <p:nvSpPr>
          <p:cNvPr id="3"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5" name="Google Shape;151;gd7d30db7a5_0_332"/>
          <p:cNvPicPr preferRelativeResize="0"/>
          <p:nvPr/>
        </p:nvPicPr>
        <p:blipFill>
          <a:blip r:embed="rId2">
            <a:alphaModFix/>
          </a:blip>
          <a:stretch>
            <a:fillRect/>
          </a:stretch>
        </p:blipFill>
        <p:spPr>
          <a:xfrm>
            <a:off x="1219200" y="6303818"/>
            <a:ext cx="731743" cy="277091"/>
          </a:xfrm>
          <a:prstGeom prst="rect">
            <a:avLst/>
          </a:prstGeom>
          <a:noFill/>
          <a:ln>
            <a:noFill/>
          </a:ln>
        </p:spPr>
      </p:pic>
    </p:spTree>
    <p:extLst>
      <p:ext uri="{BB962C8B-B14F-4D97-AF65-F5344CB8AC3E}">
        <p14:creationId xmlns:p14="http://schemas.microsoft.com/office/powerpoint/2010/main" val="337880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7d30db7a5_0_16"/>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Hazard modelling and mapping across scales</a:t>
            </a:r>
            <a:endParaRPr/>
          </a:p>
        </p:txBody>
      </p:sp>
      <p:sp>
        <p:nvSpPr>
          <p:cNvPr id="169" name="Google Shape;169;gd7d30db7a5_0_16"/>
          <p:cNvSpPr txBox="1">
            <a:spLocks noGrp="1"/>
          </p:cNvSpPr>
          <p:nvPr>
            <p:ph type="title"/>
          </p:nvPr>
        </p:nvSpPr>
        <p:spPr>
          <a:xfrm>
            <a:off x="1239150" y="4583875"/>
            <a:ext cx="6847500" cy="124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Davies et al., 2018 </a:t>
            </a: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Included in GAR UNDRR Multi-hazard Risk Assessment</a:t>
            </a:r>
            <a:endParaRPr sz="1800" b="1">
              <a:solidFill>
                <a:srgbClr val="595959"/>
              </a:solidFill>
            </a:endParaRPr>
          </a:p>
        </p:txBody>
      </p:sp>
      <p:pic>
        <p:nvPicPr>
          <p:cNvPr id="170" name="Google Shape;170;gd7d30db7a5_0_16"/>
          <p:cNvPicPr preferRelativeResize="0"/>
          <p:nvPr/>
        </p:nvPicPr>
        <p:blipFill rotWithShape="1">
          <a:blip r:embed="rId3">
            <a:alphaModFix/>
          </a:blip>
          <a:srcRect l="18581" r="18215"/>
          <a:stretch/>
        </p:blipFill>
        <p:spPr>
          <a:xfrm>
            <a:off x="1170150" y="1189350"/>
            <a:ext cx="6648925" cy="3275850"/>
          </a:xfrm>
          <a:prstGeom prst="rect">
            <a:avLst/>
          </a:prstGeom>
          <a:noFill/>
          <a:ln>
            <a:noFill/>
          </a:ln>
        </p:spPr>
      </p:pic>
      <p:pic>
        <p:nvPicPr>
          <p:cNvPr id="171" name="Google Shape;171;gd7d30db7a5_0_16"/>
          <p:cNvPicPr preferRelativeResize="0"/>
          <p:nvPr/>
        </p:nvPicPr>
        <p:blipFill>
          <a:blip r:embed="rId4">
            <a:alphaModFix/>
          </a:blip>
          <a:stretch>
            <a:fillRect/>
          </a:stretch>
        </p:blipFill>
        <p:spPr>
          <a:xfrm>
            <a:off x="1265171" y="6208763"/>
            <a:ext cx="879736" cy="307800"/>
          </a:xfrm>
          <a:prstGeom prst="rect">
            <a:avLst/>
          </a:prstGeom>
          <a:noFill/>
          <a:ln>
            <a:noFill/>
          </a:ln>
        </p:spPr>
      </p:pic>
      <p:sp>
        <p:nvSpPr>
          <p:cNvPr id="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674047"/>
            <a:ext cx="7973224" cy="4306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d2c1be9673_0_63"/>
          <p:cNvSpPr txBox="1">
            <a:spLocks noGrp="1"/>
          </p:cNvSpPr>
          <p:nvPr>
            <p:ph type="title"/>
          </p:nvPr>
        </p:nvSpPr>
        <p:spPr>
          <a:xfrm>
            <a:off x="523425" y="5239775"/>
            <a:ext cx="8163600" cy="529200"/>
          </a:xfrm>
          <a:prstGeom prst="rect">
            <a:avLst/>
          </a:prstGeom>
          <a:noFill/>
          <a:ln>
            <a:noFill/>
          </a:ln>
        </p:spPr>
        <p:txBody>
          <a:bodyPr spcFirstLastPara="1" wrap="square" lIns="91425" tIns="45700" rIns="91425" bIns="45700" anchor="ctr" anchorCtr="0">
            <a:noAutofit/>
          </a:bodyPr>
          <a:lstStyle/>
          <a:p>
            <a:pPr algn="l">
              <a:buClr>
                <a:srgbClr val="595959"/>
              </a:buClr>
              <a:buSzPts val="2400"/>
            </a:pPr>
            <a:r>
              <a:rPr lang="en-GB" sz="1800" dirty="0" err="1">
                <a:solidFill>
                  <a:srgbClr val="595959"/>
                </a:solidFill>
              </a:rPr>
              <a:t>Basili</a:t>
            </a:r>
            <a:r>
              <a:rPr lang="en-GB" sz="1800" dirty="0">
                <a:solidFill>
                  <a:srgbClr val="595959"/>
                </a:solidFill>
              </a:rPr>
              <a:t> et al., 2019, 2021</a:t>
            </a:r>
            <a:r>
              <a:rPr lang="en-GB" sz="1800" b="1" dirty="0">
                <a:solidFill>
                  <a:srgbClr val="595959"/>
                </a:solidFill>
              </a:rPr>
              <a:t> </a:t>
            </a:r>
            <a:r>
              <a:rPr lang="mr-IN" sz="1800" b="1" dirty="0" smtClean="0">
                <a:solidFill>
                  <a:srgbClr val="595959"/>
                </a:solidFill>
              </a:rPr>
              <a:t>–</a:t>
            </a:r>
            <a:r>
              <a:rPr lang="en-GB" sz="1800" b="1" dirty="0" smtClean="0">
                <a:solidFill>
                  <a:srgbClr val="595959"/>
                </a:solidFill>
              </a:rPr>
              <a:t> TSUMAPS-NEAM - </a:t>
            </a:r>
            <a:r>
              <a:rPr lang="it-IT" sz="1800" dirty="0">
                <a:hlinkClick r:id="rId3"/>
              </a:rPr>
              <a:t>http://www.tsumaps-neam.eu</a:t>
            </a:r>
            <a:r>
              <a:rPr lang="it-IT" sz="1800" dirty="0"/>
              <a:t> </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Funded by DG-ECHO; NEAMTWS Reference, being used as a basis for homogenous planning and as a driver for the prioritization of local assessments</a:t>
            </a:r>
            <a:endParaRPr sz="3800" b="1" dirty="0"/>
          </a:p>
        </p:txBody>
      </p:sp>
      <p:pic>
        <p:nvPicPr>
          <p:cNvPr id="178" name="Google Shape;178;gd2c1be9673_0_63"/>
          <p:cNvPicPr preferRelativeResize="0"/>
          <p:nvPr/>
        </p:nvPicPr>
        <p:blipFill rotWithShape="1">
          <a:blip r:embed="rId4">
            <a:alphaModFix/>
          </a:blip>
          <a:srcRect/>
          <a:stretch/>
        </p:blipFill>
        <p:spPr>
          <a:xfrm>
            <a:off x="1797475" y="876700"/>
            <a:ext cx="5509176" cy="4088849"/>
          </a:xfrm>
          <a:prstGeom prst="rect">
            <a:avLst/>
          </a:prstGeom>
          <a:noFill/>
          <a:ln>
            <a:noFill/>
          </a:ln>
        </p:spPr>
      </p:pic>
      <p:pic>
        <p:nvPicPr>
          <p:cNvPr id="179" name="Google Shape;179;gd2c1be9673_0_63"/>
          <p:cNvPicPr preferRelativeResize="0"/>
          <p:nvPr/>
        </p:nvPicPr>
        <p:blipFill>
          <a:blip r:embed="rId5">
            <a:alphaModFix/>
          </a:blip>
          <a:stretch>
            <a:fillRect/>
          </a:stretch>
        </p:blipFill>
        <p:spPr>
          <a:xfrm>
            <a:off x="1237462" y="6244922"/>
            <a:ext cx="716029" cy="312777"/>
          </a:xfrm>
          <a:prstGeom prst="rect">
            <a:avLst/>
          </a:prstGeom>
          <a:noFill/>
          <a:ln>
            <a:noFill/>
          </a:ln>
        </p:spPr>
      </p:pic>
      <p:sp>
        <p:nvSpPr>
          <p:cNvPr id="181" name="Google Shape;181;gd2c1be9673_0_63"/>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Hazard modelling and mapping across scales</a:t>
            </a:r>
            <a:endParaRPr dirty="0"/>
          </a:p>
        </p:txBody>
      </p:sp>
      <p:sp>
        <p:nvSpPr>
          <p:cNvPr id="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0"/>
            <a:ext cx="9144000" cy="4311363"/>
          </a:xfrm>
          <a:prstGeom prst="rect">
            <a:avLst/>
          </a:prstGeom>
        </p:spPr>
      </p:pic>
      <p:sp>
        <p:nvSpPr>
          <p:cNvPr id="5" name="Rettangolo 4"/>
          <p:cNvSpPr/>
          <p:nvPr/>
        </p:nvSpPr>
        <p:spPr>
          <a:xfrm>
            <a:off x="1251833" y="41565"/>
            <a:ext cx="6859570" cy="461665"/>
          </a:xfrm>
          <a:prstGeom prst="rect">
            <a:avLst/>
          </a:prstGeom>
        </p:spPr>
        <p:txBody>
          <a:bodyPr wrap="none">
            <a:spAutoFit/>
          </a:bodyPr>
          <a:lstStyle/>
          <a:p>
            <a:r>
              <a:rPr lang="it-IT" sz="2400" dirty="0"/>
              <a:t>Tsunami </a:t>
            </a:r>
            <a:r>
              <a:rPr lang="it-IT" sz="2400" dirty="0" err="1"/>
              <a:t>Hazard</a:t>
            </a:r>
            <a:r>
              <a:rPr lang="it-IT" sz="2400" dirty="0"/>
              <a:t> </a:t>
            </a:r>
            <a:r>
              <a:rPr lang="it-IT" sz="2400" dirty="0" smtClean="0"/>
              <a:t>(</a:t>
            </a:r>
            <a:r>
              <a:rPr lang="it-IT" sz="2400" dirty="0" err="1" smtClean="0"/>
              <a:t>S</a:t>
            </a:r>
            <a:r>
              <a:rPr lang="it-IT" sz="2400" dirty="0" smtClean="0"/>
              <a:t>- PTHA) in the </a:t>
            </a:r>
            <a:r>
              <a:rPr lang="it-IT" sz="2400" dirty="0" err="1" smtClean="0"/>
              <a:t>Mediterranean</a:t>
            </a:r>
            <a:endParaRPr lang="it-IT" sz="2400" dirty="0"/>
          </a:p>
        </p:txBody>
      </p:sp>
      <p:pic>
        <p:nvPicPr>
          <p:cNvPr id="6" name="Google Shape;151;gd7d30db7a5_0_332"/>
          <p:cNvPicPr preferRelativeResize="0"/>
          <p:nvPr/>
        </p:nvPicPr>
        <p:blipFill>
          <a:blip r:embed="rId3">
            <a:alphaModFix/>
          </a:blip>
          <a:stretch>
            <a:fillRect/>
          </a:stretch>
        </p:blipFill>
        <p:spPr>
          <a:xfrm>
            <a:off x="1219200" y="6303818"/>
            <a:ext cx="731743" cy="277091"/>
          </a:xfrm>
          <a:prstGeom prst="rect">
            <a:avLst/>
          </a:prstGeom>
          <a:noFill/>
          <a:ln>
            <a:noFill/>
          </a:ln>
        </p:spPr>
      </p:pic>
      <p:sp>
        <p:nvSpPr>
          <p:cNvPr id="7" name="CasellaDiTesto 6"/>
          <p:cNvSpPr txBox="1"/>
          <p:nvPr/>
        </p:nvSpPr>
        <p:spPr>
          <a:xfrm>
            <a:off x="6206836" y="5680364"/>
            <a:ext cx="2743200" cy="307777"/>
          </a:xfrm>
          <a:prstGeom prst="rect">
            <a:avLst/>
          </a:prstGeom>
          <a:noFill/>
        </p:spPr>
        <p:txBody>
          <a:bodyPr wrap="square" rtlCol="0">
            <a:spAutoFit/>
          </a:bodyPr>
          <a:lstStyle/>
          <a:p>
            <a:r>
              <a:rPr lang="it-IT" dirty="0">
                <a:hlinkClick r:id="rId4"/>
              </a:rPr>
              <a:t>http://www.tsumaps-neam.eu</a:t>
            </a:r>
            <a:r>
              <a:rPr lang="it-IT" dirty="0"/>
              <a:t> </a:t>
            </a:r>
          </a:p>
        </p:txBody>
      </p:sp>
    </p:spTree>
    <p:extLst>
      <p:ext uri="{BB962C8B-B14F-4D97-AF65-F5344CB8AC3E}">
        <p14:creationId xmlns:p14="http://schemas.microsoft.com/office/powerpoint/2010/main" val="2043961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d2c1be9673_0_56"/>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in a nutshell: from 2005 to 2020</a:t>
            </a:r>
            <a:endParaRPr/>
          </a:p>
        </p:txBody>
      </p:sp>
      <p:sp>
        <p:nvSpPr>
          <p:cNvPr id="97" name="Google Shape;97;gd2c1be9673_0_56"/>
          <p:cNvSpPr txBox="1">
            <a:spLocks noGrp="1"/>
          </p:cNvSpPr>
          <p:nvPr>
            <p:ph type="title"/>
          </p:nvPr>
        </p:nvSpPr>
        <p:spPr>
          <a:xfrm>
            <a:off x="4204750" y="3229600"/>
            <a:ext cx="4645800" cy="2187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700">
                <a:solidFill>
                  <a:srgbClr val="333333"/>
                </a:solidFill>
                <a:highlight>
                  <a:srgbClr val="FFFFFF"/>
                </a:highlight>
                <a:latin typeface="Arial"/>
                <a:ea typeface="Arial"/>
                <a:cs typeface="Arial"/>
                <a:sym typeface="Arial"/>
              </a:rPr>
              <a:t>The Intergovernmental Coordination Group for the Tsunami Early Warning and Mitigation System in the North-eastern Atlantic, the Mediterranean and connected seas (</a:t>
            </a:r>
            <a:r>
              <a:rPr lang="en-GB" sz="1700" b="1">
                <a:solidFill>
                  <a:srgbClr val="333333"/>
                </a:solidFill>
                <a:highlight>
                  <a:srgbClr val="FFFFFF"/>
                </a:highlight>
                <a:latin typeface="Arial"/>
                <a:ea typeface="Arial"/>
                <a:cs typeface="Arial"/>
                <a:sym typeface="Arial"/>
              </a:rPr>
              <a:t>ICG/NEAMTWS</a:t>
            </a:r>
            <a:r>
              <a:rPr lang="en-GB" sz="1700">
                <a:solidFill>
                  <a:srgbClr val="333333"/>
                </a:solidFill>
                <a:highlight>
                  <a:srgbClr val="FFFFFF"/>
                </a:highlight>
                <a:latin typeface="Arial"/>
                <a:ea typeface="Arial"/>
                <a:cs typeface="Arial"/>
                <a:sym typeface="Arial"/>
              </a:rPr>
              <a:t>) was formed in response to the tragic tsunami on 26 December  2004, in which over 250,000 lives were lost around the Indian Ocean region. The Intergovernmental Oceanographic Commission of UNESCO (IOC-UNESCO) received a mandate from the international community to coordinate the establishment of the System.</a:t>
            </a:r>
            <a:endParaRPr sz="2500" b="1">
              <a:solidFill>
                <a:srgbClr val="595959"/>
              </a:solidFill>
            </a:endParaRPr>
          </a:p>
        </p:txBody>
      </p:sp>
      <p:pic>
        <p:nvPicPr>
          <p:cNvPr id="98" name="Google Shape;98;gd2c1be9673_0_56"/>
          <p:cNvPicPr preferRelativeResize="0"/>
          <p:nvPr/>
        </p:nvPicPr>
        <p:blipFill>
          <a:blip r:embed="rId3">
            <a:alphaModFix/>
          </a:blip>
          <a:stretch>
            <a:fillRect/>
          </a:stretch>
        </p:blipFill>
        <p:spPr>
          <a:xfrm>
            <a:off x="1265171" y="6208763"/>
            <a:ext cx="879736" cy="307800"/>
          </a:xfrm>
          <a:prstGeom prst="rect">
            <a:avLst/>
          </a:prstGeom>
          <a:noFill/>
          <a:ln>
            <a:noFill/>
          </a:ln>
        </p:spPr>
      </p:pic>
      <p:pic>
        <p:nvPicPr>
          <p:cNvPr id="100" name="Google Shape;100;gd2c1be9673_0_56"/>
          <p:cNvPicPr preferRelativeResize="0"/>
          <p:nvPr/>
        </p:nvPicPr>
        <p:blipFill>
          <a:blip r:embed="rId4">
            <a:alphaModFix/>
          </a:blip>
          <a:stretch>
            <a:fillRect/>
          </a:stretch>
        </p:blipFill>
        <p:spPr>
          <a:xfrm>
            <a:off x="349325" y="1209450"/>
            <a:ext cx="3281500" cy="3876125"/>
          </a:xfrm>
          <a:prstGeom prst="rect">
            <a:avLst/>
          </a:prstGeom>
          <a:noFill/>
          <a:ln>
            <a:noFill/>
          </a:ln>
        </p:spPr>
      </p:pic>
      <p:pic>
        <p:nvPicPr>
          <p:cNvPr id="101" name="Google Shape;101;gd2c1be9673_0_56"/>
          <p:cNvPicPr preferRelativeResize="0"/>
          <p:nvPr/>
        </p:nvPicPr>
        <p:blipFill>
          <a:blip r:embed="rId5">
            <a:alphaModFix/>
          </a:blip>
          <a:stretch>
            <a:fillRect/>
          </a:stretch>
        </p:blipFill>
        <p:spPr>
          <a:xfrm>
            <a:off x="4572000" y="894875"/>
            <a:ext cx="3155550" cy="1577775"/>
          </a:xfrm>
          <a:prstGeom prst="rect">
            <a:avLst/>
          </a:prstGeom>
          <a:noFill/>
          <a:ln>
            <a:noFill/>
          </a:ln>
        </p:spPr>
      </p:pic>
      <p:sp>
        <p:nvSpPr>
          <p:cNvPr id="8"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2c1be9673_0_69"/>
          <p:cNvSpPr txBox="1">
            <a:spLocks noGrp="1"/>
          </p:cNvSpPr>
          <p:nvPr>
            <p:ph type="title"/>
          </p:nvPr>
        </p:nvSpPr>
        <p:spPr>
          <a:xfrm>
            <a:off x="576900" y="5291125"/>
            <a:ext cx="85671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Gibbons et al., 2020 </a:t>
            </a: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Pilot Demonstrator Workflows in ChEESE, </a:t>
            </a: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Center of Excellence for Exascale Supercomputing in the area of Solid Earth</a:t>
            </a:r>
            <a:endParaRPr sz="1800" b="1">
              <a:solidFill>
                <a:srgbClr val="595959"/>
              </a:solidFill>
            </a:endParaRPr>
          </a:p>
        </p:txBody>
      </p:sp>
      <p:pic>
        <p:nvPicPr>
          <p:cNvPr id="187" name="Google Shape;187;gd2c1be9673_0_69"/>
          <p:cNvPicPr preferRelativeResize="0"/>
          <p:nvPr/>
        </p:nvPicPr>
        <p:blipFill rotWithShape="1">
          <a:blip r:embed="rId3">
            <a:alphaModFix/>
          </a:blip>
          <a:srcRect/>
          <a:stretch/>
        </p:blipFill>
        <p:spPr>
          <a:xfrm>
            <a:off x="1947025" y="964375"/>
            <a:ext cx="5256100" cy="4109700"/>
          </a:xfrm>
          <a:prstGeom prst="rect">
            <a:avLst/>
          </a:prstGeom>
          <a:noFill/>
          <a:ln>
            <a:noFill/>
          </a:ln>
        </p:spPr>
      </p:pic>
      <p:pic>
        <p:nvPicPr>
          <p:cNvPr id="188" name="Google Shape;188;gd2c1be9673_0_69"/>
          <p:cNvPicPr preferRelativeResize="0"/>
          <p:nvPr/>
        </p:nvPicPr>
        <p:blipFill>
          <a:blip r:embed="rId4">
            <a:alphaModFix/>
          </a:blip>
          <a:stretch>
            <a:fillRect/>
          </a:stretch>
        </p:blipFill>
        <p:spPr>
          <a:xfrm>
            <a:off x="1265171" y="6208763"/>
            <a:ext cx="879736" cy="307800"/>
          </a:xfrm>
          <a:prstGeom prst="rect">
            <a:avLst/>
          </a:prstGeom>
          <a:noFill/>
          <a:ln>
            <a:noFill/>
          </a:ln>
        </p:spPr>
      </p:pic>
      <p:pic>
        <p:nvPicPr>
          <p:cNvPr id="190" name="Google Shape;190;gd2c1be9673_0_69"/>
          <p:cNvPicPr preferRelativeResize="0"/>
          <p:nvPr/>
        </p:nvPicPr>
        <p:blipFill>
          <a:blip r:embed="rId5">
            <a:alphaModFix/>
          </a:blip>
          <a:stretch>
            <a:fillRect/>
          </a:stretch>
        </p:blipFill>
        <p:spPr>
          <a:xfrm>
            <a:off x="7406924" y="4263050"/>
            <a:ext cx="1412100" cy="1285900"/>
          </a:xfrm>
          <a:prstGeom prst="rect">
            <a:avLst/>
          </a:prstGeom>
          <a:noFill/>
          <a:ln>
            <a:noFill/>
          </a:ln>
        </p:spPr>
      </p:pic>
      <p:sp>
        <p:nvSpPr>
          <p:cNvPr id="191" name="Google Shape;191;gd2c1be9673_0_6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Hazard modelling and mapping across scales</a:t>
            </a:r>
            <a:endParaRPr/>
          </a:p>
        </p:txBody>
      </p:sp>
      <p:cxnSp>
        <p:nvCxnSpPr>
          <p:cNvPr id="3" name="Connettore 1 2"/>
          <p:cNvCxnSpPr/>
          <p:nvPr/>
        </p:nvCxnSpPr>
        <p:spPr>
          <a:xfrm>
            <a:off x="4087091" y="964375"/>
            <a:ext cx="0" cy="41097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cxnSp>
        <p:nvCxnSpPr>
          <p:cNvPr id="11" name="Connettore 1 10"/>
          <p:cNvCxnSpPr>
            <a:stCxn id="187" idx="3"/>
          </p:cNvCxnSpPr>
          <p:nvPr/>
        </p:nvCxnSpPr>
        <p:spPr>
          <a:xfrm flipH="1">
            <a:off x="4087091" y="3019225"/>
            <a:ext cx="311603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d7d30db7a5_0_19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Uncertainty</a:t>
            </a:r>
            <a:endParaRPr/>
          </a:p>
        </p:txBody>
      </p:sp>
      <p:pic>
        <p:nvPicPr>
          <p:cNvPr id="219" name="Google Shape;219;gd7d30db7a5_0_199"/>
          <p:cNvPicPr preferRelativeResize="0"/>
          <p:nvPr/>
        </p:nvPicPr>
        <p:blipFill>
          <a:blip r:embed="rId3">
            <a:alphaModFix/>
          </a:blip>
          <a:stretch>
            <a:fillRect/>
          </a:stretch>
        </p:blipFill>
        <p:spPr>
          <a:xfrm>
            <a:off x="510550" y="700525"/>
            <a:ext cx="2357376" cy="3453353"/>
          </a:xfrm>
          <a:prstGeom prst="rect">
            <a:avLst/>
          </a:prstGeom>
          <a:noFill/>
          <a:ln>
            <a:noFill/>
          </a:ln>
        </p:spPr>
      </p:pic>
      <p:pic>
        <p:nvPicPr>
          <p:cNvPr id="220" name="Google Shape;220;gd7d30db7a5_0_199"/>
          <p:cNvPicPr preferRelativeResize="0"/>
          <p:nvPr/>
        </p:nvPicPr>
        <p:blipFill>
          <a:blip r:embed="rId4">
            <a:alphaModFix/>
          </a:blip>
          <a:stretch>
            <a:fillRect/>
          </a:stretch>
        </p:blipFill>
        <p:spPr>
          <a:xfrm>
            <a:off x="764575" y="4250600"/>
            <a:ext cx="2625848" cy="1750148"/>
          </a:xfrm>
          <a:prstGeom prst="rect">
            <a:avLst/>
          </a:prstGeom>
          <a:noFill/>
          <a:ln>
            <a:noFill/>
          </a:ln>
        </p:spPr>
      </p:pic>
      <p:pic>
        <p:nvPicPr>
          <p:cNvPr id="221" name="Google Shape;221;gd7d30db7a5_0_199"/>
          <p:cNvPicPr preferRelativeResize="0"/>
          <p:nvPr/>
        </p:nvPicPr>
        <p:blipFill>
          <a:blip r:embed="rId5">
            <a:alphaModFix/>
          </a:blip>
          <a:stretch>
            <a:fillRect/>
          </a:stretch>
        </p:blipFill>
        <p:spPr>
          <a:xfrm>
            <a:off x="3523075" y="571274"/>
            <a:ext cx="4877727" cy="2922349"/>
          </a:xfrm>
          <a:prstGeom prst="rect">
            <a:avLst/>
          </a:prstGeom>
          <a:noFill/>
          <a:ln>
            <a:noFill/>
          </a:ln>
        </p:spPr>
      </p:pic>
      <p:sp>
        <p:nvSpPr>
          <p:cNvPr id="222" name="Google Shape;222;gd7d30db7a5_0_199"/>
          <p:cNvSpPr txBox="1">
            <a:spLocks noGrp="1"/>
          </p:cNvSpPr>
          <p:nvPr>
            <p:ph type="title"/>
          </p:nvPr>
        </p:nvSpPr>
        <p:spPr>
          <a:xfrm>
            <a:off x="3541025" y="3549750"/>
            <a:ext cx="5425200" cy="2532000"/>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GB" sz="1800" b="1">
                <a:solidFill>
                  <a:srgbClr val="595959"/>
                </a:solidFill>
              </a:rPr>
              <a:t>GAPS</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Tsunamis are rare, sparse evidence: rely on source probability from short catalogues</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Lack of understanding (e.g. frequency) of tsunami earthquakes and non-seismic sources</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High-resolution near-coast bathymetry and topography availability</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Computational resources</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Uncertainty/Sensitivity of numerical models</a:t>
            </a:r>
            <a:endParaRPr sz="1800" b="1">
              <a:solidFill>
                <a:srgbClr val="595959"/>
              </a:solidFill>
            </a:endParaRPr>
          </a:p>
        </p:txBody>
      </p:sp>
      <p:pic>
        <p:nvPicPr>
          <p:cNvPr id="223" name="Google Shape;223;gd7d30db7a5_0_199"/>
          <p:cNvPicPr preferRelativeResize="0"/>
          <p:nvPr/>
        </p:nvPicPr>
        <p:blipFill>
          <a:blip r:embed="rId6">
            <a:alphaModFix/>
          </a:blip>
          <a:stretch>
            <a:fillRect/>
          </a:stretch>
        </p:blipFill>
        <p:spPr>
          <a:xfrm>
            <a:off x="1265171" y="6208763"/>
            <a:ext cx="879736" cy="307800"/>
          </a:xfrm>
          <a:prstGeom prst="rect">
            <a:avLst/>
          </a:prstGeom>
          <a:noFill/>
          <a:ln>
            <a:noFill/>
          </a:ln>
        </p:spPr>
      </p:pic>
      <p:sp>
        <p:nvSpPr>
          <p:cNvPr id="9"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d7d30db7a5_0_109"/>
          <p:cNvPicPr preferRelativeResize="0"/>
          <p:nvPr/>
        </p:nvPicPr>
        <p:blipFill rotWithShape="1">
          <a:blip r:embed="rId3">
            <a:alphaModFix/>
          </a:blip>
          <a:srcRect/>
          <a:stretch/>
        </p:blipFill>
        <p:spPr>
          <a:xfrm>
            <a:off x="4572000" y="245775"/>
            <a:ext cx="3924950" cy="5818701"/>
          </a:xfrm>
          <a:prstGeom prst="rect">
            <a:avLst/>
          </a:prstGeom>
          <a:noFill/>
          <a:ln>
            <a:noFill/>
          </a:ln>
        </p:spPr>
      </p:pic>
      <p:pic>
        <p:nvPicPr>
          <p:cNvPr id="230" name="Google Shape;230;gd7d30db7a5_0_109"/>
          <p:cNvPicPr preferRelativeResize="0"/>
          <p:nvPr/>
        </p:nvPicPr>
        <p:blipFill rotWithShape="1">
          <a:blip r:embed="rId4">
            <a:alphaModFix/>
          </a:blip>
          <a:srcRect/>
          <a:stretch/>
        </p:blipFill>
        <p:spPr>
          <a:xfrm>
            <a:off x="81025" y="980275"/>
            <a:ext cx="4266400" cy="4931802"/>
          </a:xfrm>
          <a:prstGeom prst="rect">
            <a:avLst/>
          </a:prstGeom>
          <a:noFill/>
          <a:ln>
            <a:noFill/>
          </a:ln>
        </p:spPr>
      </p:pic>
      <p:sp>
        <p:nvSpPr>
          <p:cNvPr id="231" name="Google Shape;231;gd7d30db7a5_0_109"/>
          <p:cNvSpPr txBox="1">
            <a:spLocks noGrp="1"/>
          </p:cNvSpPr>
          <p:nvPr>
            <p:ph type="title"/>
          </p:nvPr>
        </p:nvSpPr>
        <p:spPr>
          <a:xfrm>
            <a:off x="457200" y="46050"/>
            <a:ext cx="41148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Hazard Curves</a:t>
            </a:r>
            <a:endParaRPr/>
          </a:p>
        </p:txBody>
      </p:sp>
      <p:sp>
        <p:nvSpPr>
          <p:cNvPr id="232" name="Google Shape;232;gd7d30db7a5_0_109"/>
          <p:cNvSpPr txBox="1">
            <a:spLocks noGrp="1"/>
          </p:cNvSpPr>
          <p:nvPr>
            <p:ph type="title"/>
          </p:nvPr>
        </p:nvSpPr>
        <p:spPr>
          <a:xfrm>
            <a:off x="922531" y="545550"/>
            <a:ext cx="30411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NEAMTHM18</a:t>
            </a:r>
            <a:endParaRPr sz="3800" b="1"/>
          </a:p>
        </p:txBody>
      </p:sp>
      <p:pic>
        <p:nvPicPr>
          <p:cNvPr id="233" name="Google Shape;233;gd7d30db7a5_0_109"/>
          <p:cNvPicPr preferRelativeResize="0"/>
          <p:nvPr/>
        </p:nvPicPr>
        <p:blipFill>
          <a:blip r:embed="rId5">
            <a:alphaModFix/>
          </a:blip>
          <a:stretch>
            <a:fillRect/>
          </a:stretch>
        </p:blipFill>
        <p:spPr>
          <a:xfrm>
            <a:off x="1265171" y="6208763"/>
            <a:ext cx="879736" cy="307800"/>
          </a:xfrm>
          <a:prstGeom prst="rect">
            <a:avLst/>
          </a:prstGeom>
          <a:noFill/>
          <a:ln>
            <a:noFill/>
          </a:ln>
        </p:spPr>
      </p:pic>
      <p:sp>
        <p:nvSpPr>
          <p:cNvPr id="8"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1351cb715_2_6"/>
          <p:cNvSpPr txBox="1">
            <a:spLocks noGrp="1"/>
          </p:cNvSpPr>
          <p:nvPr>
            <p:ph type="title"/>
          </p:nvPr>
        </p:nvSpPr>
        <p:spPr>
          <a:xfrm>
            <a:off x="58225" y="0"/>
            <a:ext cx="90120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2400" b="1">
                <a:solidFill>
                  <a:srgbClr val="595959"/>
                </a:solidFill>
              </a:rPr>
              <a:t>Inundation maps for Coastal Planning (including evacuation)</a:t>
            </a:r>
            <a:endParaRPr/>
          </a:p>
        </p:txBody>
      </p:sp>
      <p:pic>
        <p:nvPicPr>
          <p:cNvPr id="240" name="Google Shape;240;gb1351cb715_2_6"/>
          <p:cNvPicPr preferRelativeResize="0"/>
          <p:nvPr/>
        </p:nvPicPr>
        <p:blipFill rotWithShape="1">
          <a:blip r:embed="rId3">
            <a:alphaModFix/>
          </a:blip>
          <a:srcRect/>
          <a:stretch/>
        </p:blipFill>
        <p:spPr>
          <a:xfrm>
            <a:off x="140775" y="693625"/>
            <a:ext cx="6562725" cy="962025"/>
          </a:xfrm>
          <a:prstGeom prst="rect">
            <a:avLst/>
          </a:prstGeom>
          <a:noFill/>
          <a:ln>
            <a:noFill/>
          </a:ln>
        </p:spPr>
      </p:pic>
      <p:pic>
        <p:nvPicPr>
          <p:cNvPr id="241" name="Google Shape;241;gb1351cb715_2_6"/>
          <p:cNvPicPr preferRelativeResize="0"/>
          <p:nvPr/>
        </p:nvPicPr>
        <p:blipFill rotWithShape="1">
          <a:blip r:embed="rId4">
            <a:alphaModFix/>
          </a:blip>
          <a:srcRect/>
          <a:stretch/>
        </p:blipFill>
        <p:spPr>
          <a:xfrm>
            <a:off x="2985436" y="605400"/>
            <a:ext cx="2579900" cy="3451201"/>
          </a:xfrm>
          <a:prstGeom prst="rect">
            <a:avLst/>
          </a:prstGeom>
          <a:noFill/>
          <a:ln>
            <a:noFill/>
          </a:ln>
        </p:spPr>
      </p:pic>
      <p:pic>
        <p:nvPicPr>
          <p:cNvPr id="242" name="Google Shape;242;gb1351cb715_2_6"/>
          <p:cNvPicPr preferRelativeResize="0"/>
          <p:nvPr/>
        </p:nvPicPr>
        <p:blipFill rotWithShape="1">
          <a:blip r:embed="rId5">
            <a:alphaModFix/>
          </a:blip>
          <a:srcRect/>
          <a:stretch/>
        </p:blipFill>
        <p:spPr>
          <a:xfrm>
            <a:off x="5790327" y="1201225"/>
            <a:ext cx="3123800" cy="2510558"/>
          </a:xfrm>
          <a:prstGeom prst="rect">
            <a:avLst/>
          </a:prstGeom>
          <a:noFill/>
          <a:ln>
            <a:noFill/>
          </a:ln>
        </p:spPr>
      </p:pic>
      <p:pic>
        <p:nvPicPr>
          <p:cNvPr id="243" name="Google Shape;243;gb1351cb715_2_6"/>
          <p:cNvPicPr preferRelativeResize="0"/>
          <p:nvPr/>
        </p:nvPicPr>
        <p:blipFill rotWithShape="1">
          <a:blip r:embed="rId6">
            <a:alphaModFix/>
          </a:blip>
          <a:srcRect/>
          <a:stretch/>
        </p:blipFill>
        <p:spPr>
          <a:xfrm>
            <a:off x="6007922" y="3700975"/>
            <a:ext cx="2968928" cy="2413525"/>
          </a:xfrm>
          <a:prstGeom prst="rect">
            <a:avLst/>
          </a:prstGeom>
          <a:noFill/>
          <a:ln>
            <a:noFill/>
          </a:ln>
        </p:spPr>
      </p:pic>
      <p:pic>
        <p:nvPicPr>
          <p:cNvPr id="244" name="Google Shape;244;gb1351cb715_2_6"/>
          <p:cNvPicPr preferRelativeResize="0"/>
          <p:nvPr/>
        </p:nvPicPr>
        <p:blipFill rotWithShape="1">
          <a:blip r:embed="rId7">
            <a:alphaModFix/>
          </a:blip>
          <a:srcRect/>
          <a:stretch/>
        </p:blipFill>
        <p:spPr>
          <a:xfrm>
            <a:off x="1555300" y="4273550"/>
            <a:ext cx="3579075" cy="1894100"/>
          </a:xfrm>
          <a:prstGeom prst="rect">
            <a:avLst/>
          </a:prstGeom>
          <a:noFill/>
          <a:ln>
            <a:noFill/>
          </a:ln>
        </p:spPr>
      </p:pic>
      <p:sp>
        <p:nvSpPr>
          <p:cNvPr id="245" name="Google Shape;245;gb1351cb715_2_6"/>
          <p:cNvSpPr txBox="1">
            <a:spLocks noGrp="1"/>
          </p:cNvSpPr>
          <p:nvPr>
            <p:ph type="body" idx="1"/>
          </p:nvPr>
        </p:nvSpPr>
        <p:spPr>
          <a:xfrm>
            <a:off x="58225" y="2142650"/>
            <a:ext cx="3041100" cy="2207100"/>
          </a:xfrm>
          <a:prstGeom prst="rect">
            <a:avLst/>
          </a:prstGeom>
          <a:noFill/>
          <a:ln>
            <a:noFill/>
          </a:ln>
        </p:spPr>
        <p:txBody>
          <a:bodyPr spcFirstLastPara="1" wrap="square" lIns="91425" tIns="45700" rIns="91425" bIns="45700" anchor="t" anchorCtr="0">
            <a:noAutofit/>
          </a:bodyPr>
          <a:lstStyle/>
          <a:p>
            <a:pPr marL="342900" lvl="0" indent="-304800" algn="l" rtl="0">
              <a:lnSpc>
                <a:spcPct val="110000"/>
              </a:lnSpc>
              <a:spcBef>
                <a:spcPts val="480"/>
              </a:spcBef>
              <a:spcAft>
                <a:spcPts val="0"/>
              </a:spcAft>
              <a:buClr>
                <a:srgbClr val="595959"/>
              </a:buClr>
              <a:buSzPts val="1800"/>
              <a:buChar char="•"/>
            </a:pPr>
            <a:r>
              <a:rPr lang="en-GB" sz="1800" b="1">
                <a:solidFill>
                  <a:srgbClr val="595959"/>
                </a:solidFill>
              </a:rPr>
              <a:t>Regional Hazard (NEAMTHM18)</a:t>
            </a:r>
            <a:endParaRPr sz="1800" b="1">
              <a:solidFill>
                <a:srgbClr val="595959"/>
              </a:solidFill>
            </a:endParaRPr>
          </a:p>
          <a:p>
            <a:pPr marL="342900" lvl="0" indent="-304800" algn="l" rtl="0">
              <a:lnSpc>
                <a:spcPct val="110000"/>
              </a:lnSpc>
              <a:spcBef>
                <a:spcPts val="480"/>
              </a:spcBef>
              <a:spcAft>
                <a:spcPts val="0"/>
              </a:spcAft>
              <a:buClr>
                <a:srgbClr val="595959"/>
              </a:buClr>
              <a:buSzPts val="1800"/>
              <a:buChar char="•"/>
            </a:pPr>
            <a:r>
              <a:rPr lang="en-GB" sz="1800" b="1">
                <a:solidFill>
                  <a:srgbClr val="595959"/>
                </a:solidFill>
              </a:rPr>
              <a:t>2500 yr ARP + 84th percentile</a:t>
            </a:r>
            <a:endParaRPr sz="1800" b="1">
              <a:solidFill>
                <a:srgbClr val="595959"/>
              </a:solidFill>
            </a:endParaRPr>
          </a:p>
          <a:p>
            <a:pPr marL="342900" lvl="0" indent="-304800" algn="l" rtl="0">
              <a:lnSpc>
                <a:spcPct val="110000"/>
              </a:lnSpc>
              <a:spcBef>
                <a:spcPts val="480"/>
              </a:spcBef>
              <a:spcAft>
                <a:spcPts val="0"/>
              </a:spcAft>
              <a:buClr>
                <a:srgbClr val="595959"/>
              </a:buClr>
              <a:buSzPts val="1800"/>
              <a:buChar char="•"/>
            </a:pPr>
            <a:r>
              <a:rPr lang="en-GB" sz="1800" b="1">
                <a:solidFill>
                  <a:srgbClr val="595959"/>
                </a:solidFill>
              </a:rPr>
              <a:t>Safety factors</a:t>
            </a:r>
            <a:endParaRPr sz="1800" b="1">
              <a:solidFill>
                <a:srgbClr val="595959"/>
              </a:solidFill>
            </a:endParaRPr>
          </a:p>
          <a:p>
            <a:pPr marL="342900" lvl="0" indent="-304800" algn="l" rtl="0">
              <a:lnSpc>
                <a:spcPct val="110000"/>
              </a:lnSpc>
              <a:spcBef>
                <a:spcPts val="480"/>
              </a:spcBef>
              <a:spcAft>
                <a:spcPts val="0"/>
              </a:spcAft>
              <a:buClr>
                <a:srgbClr val="595959"/>
              </a:buClr>
              <a:buSzPts val="1800"/>
              <a:buChar char="•"/>
            </a:pPr>
            <a:r>
              <a:rPr lang="en-GB" sz="1800" b="1">
                <a:solidFill>
                  <a:srgbClr val="595959"/>
                </a:solidFill>
              </a:rPr>
              <a:t>Coastal dissipation</a:t>
            </a:r>
            <a:endParaRPr sz="1800" b="1">
              <a:solidFill>
                <a:srgbClr val="595959"/>
              </a:solidFill>
            </a:endParaRPr>
          </a:p>
          <a:p>
            <a:pPr marL="457200" lvl="0" indent="0" algn="l" rtl="0">
              <a:lnSpc>
                <a:spcPct val="110000"/>
              </a:lnSpc>
              <a:spcBef>
                <a:spcPts val="480"/>
              </a:spcBef>
              <a:spcAft>
                <a:spcPts val="0"/>
              </a:spcAft>
              <a:buNone/>
            </a:pPr>
            <a:endParaRPr sz="1800" b="1">
              <a:solidFill>
                <a:srgbClr val="595959"/>
              </a:solidFill>
            </a:endParaRPr>
          </a:p>
          <a:p>
            <a:pPr marL="0" lvl="0" indent="0" algn="l" rtl="0">
              <a:lnSpc>
                <a:spcPct val="110000"/>
              </a:lnSpc>
              <a:spcBef>
                <a:spcPts val="480"/>
              </a:spcBef>
              <a:spcAft>
                <a:spcPts val="0"/>
              </a:spcAft>
              <a:buSzPts val="1800"/>
              <a:buNone/>
            </a:pPr>
            <a:endParaRPr sz="1800" b="1">
              <a:solidFill>
                <a:srgbClr val="595959"/>
              </a:solidFill>
            </a:endParaRPr>
          </a:p>
          <a:p>
            <a:pPr marL="342900" lvl="0" indent="-190500" algn="l" rtl="0">
              <a:lnSpc>
                <a:spcPct val="110000"/>
              </a:lnSpc>
              <a:spcBef>
                <a:spcPts val="480"/>
              </a:spcBef>
              <a:spcAft>
                <a:spcPts val="0"/>
              </a:spcAft>
              <a:buClr>
                <a:schemeClr val="dk1"/>
              </a:buClr>
              <a:buSzPts val="2400"/>
              <a:buNone/>
            </a:pPr>
            <a:endParaRPr sz="1800" b="1">
              <a:solidFill>
                <a:srgbClr val="595959"/>
              </a:solidFill>
            </a:endParaRPr>
          </a:p>
        </p:txBody>
      </p:sp>
      <p:pic>
        <p:nvPicPr>
          <p:cNvPr id="246" name="Google Shape;246;gb1351cb715_2_6"/>
          <p:cNvPicPr preferRelativeResize="0"/>
          <p:nvPr/>
        </p:nvPicPr>
        <p:blipFill rotWithShape="1">
          <a:blip r:embed="rId8">
            <a:alphaModFix/>
          </a:blip>
          <a:srcRect/>
          <a:stretch/>
        </p:blipFill>
        <p:spPr>
          <a:xfrm>
            <a:off x="6355163" y="605400"/>
            <a:ext cx="2143125" cy="723900"/>
          </a:xfrm>
          <a:prstGeom prst="rect">
            <a:avLst/>
          </a:prstGeom>
          <a:noFill/>
          <a:ln>
            <a:noFill/>
          </a:ln>
        </p:spPr>
      </p:pic>
      <p:sp>
        <p:nvSpPr>
          <p:cNvPr id="247" name="Google Shape;247;gb1351cb715_2_6"/>
          <p:cNvSpPr txBox="1">
            <a:spLocks noGrp="1"/>
          </p:cNvSpPr>
          <p:nvPr>
            <p:ph type="title"/>
          </p:nvPr>
        </p:nvSpPr>
        <p:spPr>
          <a:xfrm>
            <a:off x="58231" y="1689250"/>
            <a:ext cx="30411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DirPC SiAM; DPC, 2018</a:t>
            </a:r>
            <a:endParaRPr sz="3800" b="1"/>
          </a:p>
        </p:txBody>
      </p:sp>
      <p:sp>
        <p:nvSpPr>
          <p:cNvPr id="248" name="Google Shape;248;gb1351cb715_2_6"/>
          <p:cNvSpPr/>
          <p:nvPr/>
        </p:nvSpPr>
        <p:spPr>
          <a:xfrm>
            <a:off x="5243075" y="2126450"/>
            <a:ext cx="1112100"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b1351cb715_2_6"/>
          <p:cNvSpPr/>
          <p:nvPr/>
        </p:nvSpPr>
        <p:spPr>
          <a:xfrm rot="5400000">
            <a:off x="7249000" y="3367775"/>
            <a:ext cx="1112100"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b1351cb715_2_6"/>
          <p:cNvSpPr/>
          <p:nvPr/>
        </p:nvSpPr>
        <p:spPr>
          <a:xfrm rot="10800000">
            <a:off x="5047925" y="4723175"/>
            <a:ext cx="1112100" cy="556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 name="Google Shape;251;gb1351cb715_2_6"/>
          <p:cNvPicPr preferRelativeResize="0"/>
          <p:nvPr/>
        </p:nvPicPr>
        <p:blipFill>
          <a:blip r:embed="rId9">
            <a:alphaModFix/>
          </a:blip>
          <a:stretch>
            <a:fillRect/>
          </a:stretch>
        </p:blipFill>
        <p:spPr>
          <a:xfrm>
            <a:off x="1265171" y="6208763"/>
            <a:ext cx="879736" cy="307800"/>
          </a:xfrm>
          <a:prstGeom prst="rect">
            <a:avLst/>
          </a:prstGeom>
          <a:noFill/>
          <a:ln>
            <a:noFill/>
          </a:ln>
        </p:spPr>
      </p:pic>
      <p:sp>
        <p:nvSpPr>
          <p:cNvPr id="16"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d7d30db7a5_0_308"/>
          <p:cNvPicPr preferRelativeResize="0"/>
          <p:nvPr/>
        </p:nvPicPr>
        <p:blipFill rotWithShape="1">
          <a:blip r:embed="rId3">
            <a:alphaModFix/>
          </a:blip>
          <a:srcRect/>
          <a:stretch/>
        </p:blipFill>
        <p:spPr>
          <a:xfrm>
            <a:off x="6355163" y="605400"/>
            <a:ext cx="2143125" cy="723900"/>
          </a:xfrm>
          <a:prstGeom prst="rect">
            <a:avLst/>
          </a:prstGeom>
          <a:noFill/>
          <a:ln>
            <a:noFill/>
          </a:ln>
        </p:spPr>
      </p:pic>
      <p:pic>
        <p:nvPicPr>
          <p:cNvPr id="258" name="Google Shape;258;gd7d30db7a5_0_308"/>
          <p:cNvPicPr preferRelativeResize="0"/>
          <p:nvPr/>
        </p:nvPicPr>
        <p:blipFill rotWithShape="1">
          <a:blip r:embed="rId4">
            <a:alphaModFix/>
          </a:blip>
          <a:srcRect/>
          <a:stretch/>
        </p:blipFill>
        <p:spPr>
          <a:xfrm>
            <a:off x="324350" y="1151125"/>
            <a:ext cx="6348300" cy="3644200"/>
          </a:xfrm>
          <a:prstGeom prst="rect">
            <a:avLst/>
          </a:prstGeom>
          <a:noFill/>
          <a:ln>
            <a:noFill/>
          </a:ln>
        </p:spPr>
      </p:pic>
      <p:pic>
        <p:nvPicPr>
          <p:cNvPr id="259" name="Google Shape;259;gd7d30db7a5_0_308"/>
          <p:cNvPicPr preferRelativeResize="0"/>
          <p:nvPr/>
        </p:nvPicPr>
        <p:blipFill>
          <a:blip r:embed="rId5">
            <a:alphaModFix/>
          </a:blip>
          <a:stretch>
            <a:fillRect/>
          </a:stretch>
        </p:blipFill>
        <p:spPr>
          <a:xfrm>
            <a:off x="4182678" y="4066125"/>
            <a:ext cx="4708325" cy="2117950"/>
          </a:xfrm>
          <a:prstGeom prst="rect">
            <a:avLst/>
          </a:prstGeom>
          <a:noFill/>
          <a:ln>
            <a:noFill/>
          </a:ln>
        </p:spPr>
      </p:pic>
      <p:pic>
        <p:nvPicPr>
          <p:cNvPr id="260" name="Google Shape;260;gd7d30db7a5_0_308"/>
          <p:cNvPicPr preferRelativeResize="0"/>
          <p:nvPr/>
        </p:nvPicPr>
        <p:blipFill>
          <a:blip r:embed="rId6">
            <a:alphaModFix/>
          </a:blip>
          <a:stretch>
            <a:fillRect/>
          </a:stretch>
        </p:blipFill>
        <p:spPr>
          <a:xfrm>
            <a:off x="1265171" y="6208763"/>
            <a:ext cx="879736" cy="307800"/>
          </a:xfrm>
          <a:prstGeom prst="rect">
            <a:avLst/>
          </a:prstGeom>
          <a:noFill/>
          <a:ln>
            <a:noFill/>
          </a:ln>
        </p:spPr>
      </p:pic>
      <p:sp>
        <p:nvSpPr>
          <p:cNvPr id="262" name="Google Shape;262;gd7d30db7a5_0_308"/>
          <p:cNvSpPr txBox="1">
            <a:spLocks noGrp="1"/>
          </p:cNvSpPr>
          <p:nvPr>
            <p:ph type="title"/>
          </p:nvPr>
        </p:nvSpPr>
        <p:spPr>
          <a:xfrm>
            <a:off x="588500" y="5036275"/>
            <a:ext cx="36876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Tonini et al., 2020</a:t>
            </a: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Testing tsunami inundation maps</a:t>
            </a:r>
            <a:endParaRPr sz="1800" b="1">
              <a:solidFill>
                <a:srgbClr val="595959"/>
              </a:solidFill>
            </a:endParaRPr>
          </a:p>
          <a:p>
            <a:pPr marL="0" lvl="0" indent="0" algn="l" rtl="0">
              <a:lnSpc>
                <a:spcPct val="100000"/>
              </a:lnSpc>
              <a:spcBef>
                <a:spcPts val="0"/>
              </a:spcBef>
              <a:spcAft>
                <a:spcPts val="0"/>
              </a:spcAft>
              <a:buClr>
                <a:srgbClr val="595959"/>
              </a:buClr>
              <a:buSzPts val="2400"/>
              <a:buFont typeface="Calibri"/>
              <a:buNone/>
            </a:pPr>
            <a:endParaRPr sz="1800" b="1">
              <a:solidFill>
                <a:srgbClr val="595959"/>
              </a:solidFill>
            </a:endParaRPr>
          </a:p>
        </p:txBody>
      </p:sp>
      <p:sp>
        <p:nvSpPr>
          <p:cNvPr id="263" name="Google Shape;263;gd7d30db7a5_0_308"/>
          <p:cNvSpPr txBox="1">
            <a:spLocks noGrp="1"/>
          </p:cNvSpPr>
          <p:nvPr>
            <p:ph type="title"/>
          </p:nvPr>
        </p:nvSpPr>
        <p:spPr>
          <a:xfrm>
            <a:off x="58225" y="0"/>
            <a:ext cx="9012000" cy="529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2400" b="1">
                <a:solidFill>
                  <a:srgbClr val="595959"/>
                </a:solidFill>
              </a:rPr>
              <a:t>Inundation maps for Coastal Planning (including evacuation)</a:t>
            </a:r>
            <a:endParaRPr/>
          </a:p>
        </p:txBody>
      </p:sp>
      <p:sp>
        <p:nvSpPr>
          <p:cNvPr id="9"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909" y="1537855"/>
            <a:ext cx="7902397" cy="3851439"/>
          </a:xfrm>
          <a:prstGeom prst="rect">
            <a:avLst/>
          </a:prstGeom>
        </p:spPr>
      </p:pic>
      <p:sp>
        <p:nvSpPr>
          <p:cNvPr id="6"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7" name="Google Shape;151;gd7d30db7a5_0_332"/>
          <p:cNvPicPr preferRelativeResize="0"/>
          <p:nvPr/>
        </p:nvPicPr>
        <p:blipFill>
          <a:blip r:embed="rId3">
            <a:alphaModFix/>
          </a:blip>
          <a:stretch>
            <a:fillRect/>
          </a:stretch>
        </p:blipFill>
        <p:spPr>
          <a:xfrm>
            <a:off x="1219200" y="6303818"/>
            <a:ext cx="731743" cy="277091"/>
          </a:xfrm>
          <a:prstGeom prst="rect">
            <a:avLst/>
          </a:prstGeom>
          <a:noFill/>
          <a:ln>
            <a:noFill/>
          </a:ln>
        </p:spPr>
      </p:pic>
    </p:spTree>
    <p:extLst>
      <p:ext uri="{BB962C8B-B14F-4D97-AF65-F5344CB8AC3E}">
        <p14:creationId xmlns:p14="http://schemas.microsoft.com/office/powerpoint/2010/main" val="1978353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6811" y="-234231"/>
            <a:ext cx="7886700" cy="994172"/>
          </a:xfrm>
        </p:spPr>
        <p:txBody>
          <a:bodyPr>
            <a:normAutofit/>
          </a:bodyPr>
          <a:lstStyle/>
          <a:p>
            <a:pPr algn="r"/>
            <a:r>
              <a:rPr lang="it-IT" sz="2800" dirty="0" smtClean="0">
                <a:solidFill>
                  <a:schemeClr val="tx2"/>
                </a:solidFill>
              </a:rPr>
              <a:t>A social </a:t>
            </a:r>
            <a:r>
              <a:rPr lang="it-IT" sz="2800" dirty="0" err="1" smtClean="0">
                <a:solidFill>
                  <a:schemeClr val="tx2"/>
                </a:solidFill>
              </a:rPr>
              <a:t>study</a:t>
            </a:r>
            <a:r>
              <a:rPr lang="it-IT" sz="2800" dirty="0" smtClean="0">
                <a:solidFill>
                  <a:schemeClr val="tx2"/>
                </a:solidFill>
              </a:rPr>
              <a:t> on tsunami </a:t>
            </a:r>
            <a:r>
              <a:rPr lang="it-IT" sz="2800" dirty="0" err="1" smtClean="0">
                <a:solidFill>
                  <a:schemeClr val="tx2"/>
                </a:solidFill>
              </a:rPr>
              <a:t>risk</a:t>
            </a:r>
            <a:r>
              <a:rPr lang="it-IT" sz="2800" dirty="0" smtClean="0">
                <a:solidFill>
                  <a:schemeClr val="tx2"/>
                </a:solidFill>
              </a:rPr>
              <a:t> </a:t>
            </a:r>
            <a:r>
              <a:rPr lang="it-IT" sz="2800" dirty="0" err="1" smtClean="0">
                <a:solidFill>
                  <a:schemeClr val="tx2"/>
                </a:solidFill>
              </a:rPr>
              <a:t>perception</a:t>
            </a:r>
            <a:endParaRPr lang="it-IT" sz="2800" dirty="0">
              <a:solidFill>
                <a:schemeClr val="tx2"/>
              </a:solidFill>
            </a:endParaRPr>
          </a:p>
        </p:txBody>
      </p:sp>
      <p:sp>
        <p:nvSpPr>
          <p:cNvPr id="4" name="CasellaDiTesto 3"/>
          <p:cNvSpPr txBox="1"/>
          <p:nvPr/>
        </p:nvSpPr>
        <p:spPr>
          <a:xfrm>
            <a:off x="3338945" y="5820008"/>
            <a:ext cx="5805055" cy="276999"/>
          </a:xfrm>
          <a:prstGeom prst="rect">
            <a:avLst/>
          </a:prstGeom>
          <a:noFill/>
        </p:spPr>
        <p:txBody>
          <a:bodyPr wrap="square" rtlCol="0">
            <a:spAutoFit/>
          </a:bodyPr>
          <a:lstStyle/>
          <a:p>
            <a:r>
              <a:rPr lang="it-IT" sz="1200" dirty="0" smtClean="0">
                <a:solidFill>
                  <a:schemeClr val="bg2"/>
                </a:solidFill>
              </a:rPr>
              <a:t>(</a:t>
            </a:r>
            <a:r>
              <a:rPr lang="it-IT" sz="1200" dirty="0">
                <a:solidFill>
                  <a:schemeClr val="bg2"/>
                </a:solidFill>
              </a:rPr>
              <a:t>A. Cerase, M. </a:t>
            </a:r>
            <a:r>
              <a:rPr lang="it-IT" sz="1200" dirty="0" err="1">
                <a:solidFill>
                  <a:schemeClr val="bg2"/>
                </a:solidFill>
              </a:rPr>
              <a:t>Crescimbene</a:t>
            </a:r>
            <a:r>
              <a:rPr lang="it-IT" sz="1200" dirty="0">
                <a:solidFill>
                  <a:schemeClr val="bg2"/>
                </a:solidFill>
              </a:rPr>
              <a:t>, </a:t>
            </a:r>
            <a:r>
              <a:rPr lang="it-IT" sz="1200" dirty="0" err="1">
                <a:solidFill>
                  <a:schemeClr val="bg2"/>
                </a:solidFill>
              </a:rPr>
              <a:t>F</a:t>
            </a:r>
            <a:r>
              <a:rPr lang="it-IT" sz="1200" dirty="0">
                <a:solidFill>
                  <a:schemeClr val="bg2"/>
                </a:solidFill>
              </a:rPr>
              <a:t>. La Longa, A. Amato, </a:t>
            </a:r>
            <a:r>
              <a:rPr lang="it-IT" sz="1200" dirty="0" smtClean="0">
                <a:solidFill>
                  <a:schemeClr val="bg2"/>
                </a:solidFill>
              </a:rPr>
              <a:t>NHESS, 2019)</a:t>
            </a:r>
            <a:endParaRPr lang="it-IT" sz="1200" dirty="0">
              <a:solidFill>
                <a:schemeClr val="bg2"/>
              </a:solidFill>
            </a:endParaRPr>
          </a:p>
        </p:txBody>
      </p:sp>
      <p:sp>
        <p:nvSpPr>
          <p:cNvPr id="6" name="Segnaposto contenuto 2"/>
          <p:cNvSpPr txBox="1">
            <a:spLocks/>
          </p:cNvSpPr>
          <p:nvPr/>
        </p:nvSpPr>
        <p:spPr>
          <a:xfrm>
            <a:off x="0" y="1595470"/>
            <a:ext cx="2833260" cy="34752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1661" dirty="0" smtClean="0">
                <a:solidFill>
                  <a:schemeClr val="bg2"/>
                </a:solidFill>
                <a:latin typeface="Roboto" pitchFamily="2" charset="0"/>
                <a:ea typeface="Roboto" pitchFamily="2" charset="0"/>
              </a:rPr>
              <a:t>3 phases: 2018-2019-2021</a:t>
            </a:r>
          </a:p>
          <a:p>
            <a:pPr>
              <a:lnSpc>
                <a:spcPct val="80000"/>
              </a:lnSpc>
              <a:spcBef>
                <a:spcPts val="0"/>
              </a:spcBef>
            </a:pPr>
            <a:endParaRPr lang="en-US" sz="1661" dirty="0" smtClean="0">
              <a:solidFill>
                <a:schemeClr val="bg2"/>
              </a:solidFill>
              <a:latin typeface="Roboto" pitchFamily="2" charset="0"/>
              <a:ea typeface="Roboto" pitchFamily="2" charset="0"/>
            </a:endParaRPr>
          </a:p>
          <a:p>
            <a:pPr>
              <a:lnSpc>
                <a:spcPct val="80000"/>
              </a:lnSpc>
              <a:spcBef>
                <a:spcPts val="0"/>
              </a:spcBef>
            </a:pPr>
            <a:r>
              <a:rPr lang="en-US" sz="1661" dirty="0" err="1" smtClean="0">
                <a:solidFill>
                  <a:schemeClr val="bg2"/>
                </a:solidFill>
                <a:latin typeface="Roboto" pitchFamily="2" charset="0"/>
                <a:ea typeface="Roboto" pitchFamily="2" charset="0"/>
              </a:rPr>
              <a:t>CaTi</a:t>
            </a:r>
            <a:r>
              <a:rPr lang="en-US" sz="1661" dirty="0" smtClean="0">
                <a:solidFill>
                  <a:schemeClr val="bg2"/>
                </a:solidFill>
                <a:latin typeface="Roboto" pitchFamily="2" charset="0"/>
                <a:ea typeface="Roboto" pitchFamily="2" charset="0"/>
              </a:rPr>
              <a:t> </a:t>
            </a:r>
            <a:r>
              <a:rPr lang="en-US" sz="1661" dirty="0">
                <a:solidFill>
                  <a:schemeClr val="bg2"/>
                </a:solidFill>
                <a:latin typeface="Roboto" pitchFamily="2" charset="0"/>
                <a:ea typeface="Roboto" pitchFamily="2" charset="0"/>
              </a:rPr>
              <a:t>(Computer assisted Telephone interviewing) </a:t>
            </a:r>
          </a:p>
          <a:p>
            <a:pPr>
              <a:lnSpc>
                <a:spcPct val="80000"/>
              </a:lnSpc>
              <a:spcBef>
                <a:spcPts val="0"/>
              </a:spcBef>
            </a:pPr>
            <a:endParaRPr lang="en-US" sz="1661" dirty="0">
              <a:solidFill>
                <a:schemeClr val="bg2"/>
              </a:solidFill>
              <a:latin typeface="Roboto" pitchFamily="2" charset="0"/>
              <a:ea typeface="Roboto" pitchFamily="2" charset="0"/>
            </a:endParaRPr>
          </a:p>
          <a:p>
            <a:pPr>
              <a:lnSpc>
                <a:spcPct val="80000"/>
              </a:lnSpc>
              <a:spcBef>
                <a:spcPts val="0"/>
              </a:spcBef>
            </a:pPr>
            <a:r>
              <a:rPr lang="it-IT" sz="1661" dirty="0" smtClean="0">
                <a:solidFill>
                  <a:schemeClr val="bg2"/>
                </a:solidFill>
                <a:latin typeface="Roboto" pitchFamily="2" charset="0"/>
                <a:ea typeface="Roboto" pitchFamily="2" charset="0"/>
              </a:rPr>
              <a:t>1021 intervistati </a:t>
            </a:r>
            <a:r>
              <a:rPr lang="en-US" sz="1661" dirty="0">
                <a:solidFill>
                  <a:schemeClr val="bg2"/>
                </a:solidFill>
                <a:latin typeface="Roboto" pitchFamily="2" charset="0"/>
                <a:ea typeface="Roboto" pitchFamily="2" charset="0"/>
              </a:rPr>
              <a:t>in 183 </a:t>
            </a:r>
            <a:r>
              <a:rPr lang="en-US" sz="1661" dirty="0" err="1" smtClean="0">
                <a:solidFill>
                  <a:schemeClr val="bg2"/>
                </a:solidFill>
                <a:latin typeface="Roboto" pitchFamily="2" charset="0"/>
                <a:ea typeface="Roboto" pitchFamily="2" charset="0"/>
              </a:rPr>
              <a:t>comuni</a:t>
            </a:r>
            <a:r>
              <a:rPr lang="en-US" sz="1661" dirty="0" smtClean="0">
                <a:solidFill>
                  <a:schemeClr val="bg2"/>
                </a:solidFill>
                <a:latin typeface="Roboto" pitchFamily="2" charset="0"/>
                <a:ea typeface="Roboto" pitchFamily="2" charset="0"/>
              </a:rPr>
              <a:t> </a:t>
            </a:r>
            <a:r>
              <a:rPr lang="en-US" sz="1661" dirty="0" err="1" smtClean="0">
                <a:solidFill>
                  <a:schemeClr val="bg2"/>
                </a:solidFill>
                <a:latin typeface="Roboto" pitchFamily="2" charset="0"/>
                <a:ea typeface="Roboto" pitchFamily="2" charset="0"/>
              </a:rPr>
              <a:t>costieri</a:t>
            </a:r>
            <a:r>
              <a:rPr lang="en-US" sz="1661" dirty="0" smtClean="0">
                <a:solidFill>
                  <a:schemeClr val="bg2"/>
                </a:solidFill>
                <a:latin typeface="Roboto" pitchFamily="2" charset="0"/>
                <a:ea typeface="Roboto" pitchFamily="2" charset="0"/>
              </a:rPr>
              <a:t> </a:t>
            </a:r>
            <a:endParaRPr lang="en-US" sz="1661" dirty="0">
              <a:solidFill>
                <a:schemeClr val="bg2"/>
              </a:solidFill>
              <a:latin typeface="Roboto" pitchFamily="2" charset="0"/>
              <a:ea typeface="Roboto" pitchFamily="2" charset="0"/>
            </a:endParaRPr>
          </a:p>
          <a:p>
            <a:r>
              <a:rPr lang="it-IT" sz="1661" dirty="0" smtClean="0">
                <a:solidFill>
                  <a:schemeClr val="bg2"/>
                </a:solidFill>
                <a:latin typeface="Roboto" pitchFamily="2" charset="0"/>
                <a:ea typeface="Roboto" pitchFamily="2" charset="0"/>
              </a:rPr>
              <a:t>Campione stratificato (</a:t>
            </a:r>
            <a:r>
              <a:rPr lang="it-IT" sz="1661" dirty="0" err="1" smtClean="0">
                <a:solidFill>
                  <a:schemeClr val="bg2"/>
                </a:solidFill>
                <a:latin typeface="Roboto" pitchFamily="2" charset="0"/>
                <a:ea typeface="Roboto" pitchFamily="2" charset="0"/>
              </a:rPr>
              <a:t>rappr</a:t>
            </a:r>
            <a:r>
              <a:rPr lang="it-IT" sz="1661" dirty="0" smtClean="0">
                <a:solidFill>
                  <a:schemeClr val="bg2"/>
                </a:solidFill>
                <a:latin typeface="Roboto" pitchFamily="2" charset="0"/>
                <a:ea typeface="Roboto" pitchFamily="2" charset="0"/>
              </a:rPr>
              <a:t>. ~3 </a:t>
            </a:r>
            <a:r>
              <a:rPr lang="it-IT" sz="1661" dirty="0" err="1" smtClean="0">
                <a:solidFill>
                  <a:schemeClr val="bg2"/>
                </a:solidFill>
                <a:latin typeface="Roboto" pitchFamily="2" charset="0"/>
                <a:ea typeface="Roboto" pitchFamily="2" charset="0"/>
              </a:rPr>
              <a:t>miloini</a:t>
            </a:r>
            <a:r>
              <a:rPr lang="it-IT" sz="1661" dirty="0" smtClean="0">
                <a:solidFill>
                  <a:schemeClr val="bg2"/>
                </a:solidFill>
                <a:latin typeface="Roboto" pitchFamily="2" charset="0"/>
                <a:ea typeface="Roboto" pitchFamily="2" charset="0"/>
              </a:rPr>
              <a:t>)</a:t>
            </a:r>
            <a:endParaRPr lang="it-IT" sz="1661" dirty="0">
              <a:solidFill>
                <a:schemeClr val="bg2"/>
              </a:solidFill>
              <a:latin typeface="Roboto" pitchFamily="2" charset="0"/>
              <a:ea typeface="Roboto" pitchFamily="2" charset="0"/>
            </a:endParaRPr>
          </a:p>
          <a:p>
            <a:r>
              <a:rPr lang="it-IT" sz="1661" dirty="0" smtClean="0">
                <a:solidFill>
                  <a:schemeClr val="bg2"/>
                </a:solidFill>
                <a:latin typeface="Roboto" pitchFamily="2" charset="0"/>
                <a:ea typeface="Roboto" pitchFamily="2" charset="0"/>
              </a:rPr>
              <a:t>2019-2020: Sicilia est + Molise + Basilicata</a:t>
            </a:r>
          </a:p>
          <a:p>
            <a:r>
              <a:rPr lang="it-IT" sz="1661" dirty="0" smtClean="0">
                <a:solidFill>
                  <a:schemeClr val="bg2"/>
                </a:solidFill>
                <a:latin typeface="Roboto" pitchFamily="2" charset="0"/>
                <a:ea typeface="Roboto" pitchFamily="2" charset="0"/>
              </a:rPr>
              <a:t>2020-2021: Sicilia-Sardegna-Campania-Lazio</a:t>
            </a:r>
            <a:endParaRPr lang="it-IT" sz="1661" dirty="0">
              <a:solidFill>
                <a:schemeClr val="bg2"/>
              </a:solidFill>
              <a:latin typeface="Roboto" pitchFamily="2" charset="0"/>
              <a:ea typeface="Roboto" pitchFamily="2"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478" y="846226"/>
            <a:ext cx="5688365" cy="4973782"/>
          </a:xfrm>
          <a:prstGeom prst="rect">
            <a:avLst/>
          </a:prstGeom>
        </p:spPr>
      </p:pic>
      <p:pic>
        <p:nvPicPr>
          <p:cNvPr id="9" name="Google Shape;151;gd7d30db7a5_0_332"/>
          <p:cNvPicPr preferRelativeResize="0"/>
          <p:nvPr/>
        </p:nvPicPr>
        <p:blipFill>
          <a:blip r:embed="rId4">
            <a:alphaModFix/>
          </a:blip>
          <a:stretch>
            <a:fillRect/>
          </a:stretch>
        </p:blipFill>
        <p:spPr>
          <a:xfrm>
            <a:off x="1219200" y="6303818"/>
            <a:ext cx="731743" cy="277091"/>
          </a:xfrm>
          <a:prstGeom prst="rect">
            <a:avLst/>
          </a:prstGeom>
          <a:noFill/>
          <a:ln>
            <a:noFill/>
          </a:ln>
        </p:spPr>
      </p:pic>
      <p:sp>
        <p:nvSpPr>
          <p:cNvPr id="10"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702539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8374" y="-193970"/>
            <a:ext cx="7398965" cy="917698"/>
          </a:xfrm>
        </p:spPr>
        <p:txBody>
          <a:bodyPr vert="horz" lIns="63305" tIns="31652" rIns="63305" bIns="31652" rtlCol="0" anchor="ctr">
            <a:normAutofit/>
          </a:bodyPr>
          <a:lstStyle/>
          <a:p>
            <a:pPr algn="r"/>
            <a:r>
              <a:rPr lang="en-GB" sz="2492" smtClean="0">
                <a:solidFill>
                  <a:schemeClr val="tx2"/>
                </a:solidFill>
                <a:latin typeface="Roboto" pitchFamily="2" charset="0"/>
                <a:ea typeface="Roboto" pitchFamily="2" charset="0"/>
              </a:rPr>
              <a:t>Risk perception: Some </a:t>
            </a:r>
            <a:r>
              <a:rPr lang="en-GB" sz="2492" dirty="0">
                <a:solidFill>
                  <a:schemeClr val="tx2"/>
                </a:solidFill>
                <a:latin typeface="Roboto" pitchFamily="2" charset="0"/>
                <a:ea typeface="Roboto" pitchFamily="2" charset="0"/>
              </a:rPr>
              <a:t>indications from the </a:t>
            </a:r>
            <a:r>
              <a:rPr lang="en-GB" sz="2492" dirty="0" smtClean="0">
                <a:solidFill>
                  <a:schemeClr val="tx2"/>
                </a:solidFill>
                <a:latin typeface="Roboto" pitchFamily="2" charset="0"/>
                <a:ea typeface="Roboto" pitchFamily="2" charset="0"/>
              </a:rPr>
              <a:t>first surveys</a:t>
            </a:r>
            <a:endParaRPr lang="en-GB" sz="2492" dirty="0">
              <a:solidFill>
                <a:schemeClr val="tx2"/>
              </a:solidFill>
              <a:latin typeface="Roboto" pitchFamily="2" charset="0"/>
              <a:ea typeface="Roboto" pitchFamily="2" charset="0"/>
            </a:endParaRPr>
          </a:p>
        </p:txBody>
      </p:sp>
      <p:sp>
        <p:nvSpPr>
          <p:cNvPr id="3" name="Segnaposto contenuto 2"/>
          <p:cNvSpPr>
            <a:spLocks noGrp="1"/>
          </p:cNvSpPr>
          <p:nvPr>
            <p:ph idx="1"/>
          </p:nvPr>
        </p:nvSpPr>
        <p:spPr>
          <a:xfrm>
            <a:off x="108698" y="983593"/>
            <a:ext cx="8938316" cy="3012465"/>
          </a:xfrm>
        </p:spPr>
        <p:txBody>
          <a:bodyPr>
            <a:noAutofit/>
          </a:bodyPr>
          <a:lstStyle/>
          <a:p>
            <a:r>
              <a:rPr lang="it-IT" sz="2200" dirty="0" err="1" smtClean="0">
                <a:solidFill>
                  <a:schemeClr val="bg2"/>
                </a:solidFill>
              </a:rPr>
              <a:t>Risk</a:t>
            </a:r>
            <a:r>
              <a:rPr lang="it-IT" sz="2200" dirty="0" smtClean="0">
                <a:solidFill>
                  <a:schemeClr val="bg2"/>
                </a:solidFill>
              </a:rPr>
              <a:t> </a:t>
            </a:r>
            <a:r>
              <a:rPr lang="it-IT" sz="2200" dirty="0" err="1" smtClean="0">
                <a:solidFill>
                  <a:schemeClr val="bg2"/>
                </a:solidFill>
              </a:rPr>
              <a:t>perception</a:t>
            </a:r>
            <a:r>
              <a:rPr lang="it-IT" sz="2200" dirty="0" smtClean="0">
                <a:solidFill>
                  <a:schemeClr val="bg2"/>
                </a:solidFill>
              </a:rPr>
              <a:t> </a:t>
            </a:r>
            <a:r>
              <a:rPr lang="it-IT" sz="2200" dirty="0" err="1" smtClean="0">
                <a:solidFill>
                  <a:schemeClr val="bg2"/>
                </a:solidFill>
              </a:rPr>
              <a:t>is</a:t>
            </a:r>
            <a:r>
              <a:rPr lang="it-IT" sz="2200" dirty="0" smtClean="0">
                <a:solidFill>
                  <a:schemeClr val="bg2"/>
                </a:solidFill>
              </a:rPr>
              <a:t> </a:t>
            </a:r>
            <a:r>
              <a:rPr lang="it-IT" sz="2200" dirty="0" err="1" smtClean="0">
                <a:solidFill>
                  <a:schemeClr val="bg2"/>
                </a:solidFill>
              </a:rPr>
              <a:t>affected</a:t>
            </a:r>
            <a:r>
              <a:rPr lang="it-IT" sz="2200" dirty="0" smtClean="0">
                <a:solidFill>
                  <a:schemeClr val="bg2"/>
                </a:solidFill>
              </a:rPr>
              <a:t> by </a:t>
            </a:r>
            <a:r>
              <a:rPr lang="it-IT" sz="2200" dirty="0" err="1" smtClean="0">
                <a:solidFill>
                  <a:schemeClr val="bg2"/>
                </a:solidFill>
              </a:rPr>
              <a:t>memory</a:t>
            </a:r>
            <a:r>
              <a:rPr lang="it-IT" sz="2200" dirty="0" smtClean="0">
                <a:solidFill>
                  <a:schemeClr val="bg2"/>
                </a:solidFill>
              </a:rPr>
              <a:t> (Calabria vs. Apulia</a:t>
            </a:r>
            <a:r>
              <a:rPr lang="it-IT" sz="2200" dirty="0">
                <a:solidFill>
                  <a:schemeClr val="bg2"/>
                </a:solidFill>
              </a:rPr>
              <a:t>), </a:t>
            </a:r>
            <a:r>
              <a:rPr lang="it-IT" sz="2200" dirty="0" err="1">
                <a:solidFill>
                  <a:schemeClr val="bg2"/>
                </a:solidFill>
              </a:rPr>
              <a:t>even</a:t>
            </a:r>
            <a:r>
              <a:rPr lang="it-IT" sz="2200" dirty="0">
                <a:solidFill>
                  <a:schemeClr val="bg2"/>
                </a:solidFill>
              </a:rPr>
              <a:t> of “</a:t>
            </a:r>
            <a:r>
              <a:rPr lang="it-IT" sz="2200" dirty="0" err="1">
                <a:solidFill>
                  <a:schemeClr val="bg2"/>
                </a:solidFill>
              </a:rPr>
              <a:t>old</a:t>
            </a:r>
            <a:r>
              <a:rPr lang="it-IT" sz="2200" dirty="0">
                <a:solidFill>
                  <a:schemeClr val="bg2"/>
                </a:solidFill>
              </a:rPr>
              <a:t>” </a:t>
            </a:r>
            <a:r>
              <a:rPr lang="it-IT" sz="2200" dirty="0" err="1">
                <a:solidFill>
                  <a:schemeClr val="bg2"/>
                </a:solidFill>
              </a:rPr>
              <a:t>events</a:t>
            </a:r>
            <a:r>
              <a:rPr lang="it-IT" sz="2200" dirty="0">
                <a:solidFill>
                  <a:schemeClr val="bg2"/>
                </a:solidFill>
              </a:rPr>
              <a:t> (e.g., 1908</a:t>
            </a:r>
            <a:r>
              <a:rPr lang="it-IT" sz="2200" dirty="0" smtClean="0">
                <a:solidFill>
                  <a:schemeClr val="bg2"/>
                </a:solidFill>
              </a:rPr>
              <a:t>), by </a:t>
            </a:r>
            <a:r>
              <a:rPr lang="it-IT" sz="2200" dirty="0" err="1" smtClean="0">
                <a:solidFill>
                  <a:schemeClr val="bg2"/>
                </a:solidFill>
              </a:rPr>
              <a:t>education</a:t>
            </a:r>
            <a:r>
              <a:rPr lang="it-IT" sz="2200" dirty="0" smtClean="0">
                <a:solidFill>
                  <a:schemeClr val="bg2"/>
                </a:solidFill>
              </a:rPr>
              <a:t>, and </a:t>
            </a:r>
            <a:r>
              <a:rPr lang="it-IT" sz="2200" dirty="0" err="1" smtClean="0">
                <a:solidFill>
                  <a:schemeClr val="bg2"/>
                </a:solidFill>
              </a:rPr>
              <a:t>other</a:t>
            </a:r>
            <a:r>
              <a:rPr lang="it-IT" sz="2200" dirty="0" smtClean="0">
                <a:solidFill>
                  <a:schemeClr val="bg2"/>
                </a:solidFill>
              </a:rPr>
              <a:t> </a:t>
            </a:r>
            <a:r>
              <a:rPr lang="it-IT" sz="2200" dirty="0" err="1" smtClean="0">
                <a:solidFill>
                  <a:schemeClr val="bg2"/>
                </a:solidFill>
              </a:rPr>
              <a:t>elements</a:t>
            </a:r>
            <a:endParaRPr lang="it-IT" sz="2200" dirty="0" smtClean="0">
              <a:solidFill>
                <a:schemeClr val="bg2"/>
              </a:solidFill>
            </a:endParaRPr>
          </a:p>
          <a:p>
            <a:r>
              <a:rPr lang="it-IT" sz="2200" dirty="0" smtClean="0">
                <a:solidFill>
                  <a:schemeClr val="bg2"/>
                </a:solidFill>
              </a:rPr>
              <a:t>Media images of big </a:t>
            </a:r>
            <a:r>
              <a:rPr lang="it-IT" sz="2200" dirty="0" err="1" smtClean="0">
                <a:solidFill>
                  <a:schemeClr val="bg2"/>
                </a:solidFill>
              </a:rPr>
              <a:t>tsunamis</a:t>
            </a:r>
            <a:r>
              <a:rPr lang="it-IT" sz="2200" dirty="0" smtClean="0">
                <a:solidFill>
                  <a:schemeClr val="bg2"/>
                </a:solidFill>
              </a:rPr>
              <a:t> </a:t>
            </a:r>
            <a:r>
              <a:rPr lang="it-IT" sz="2200" dirty="0" err="1" smtClean="0">
                <a:solidFill>
                  <a:schemeClr val="bg2"/>
                </a:solidFill>
              </a:rPr>
              <a:t>affect</a:t>
            </a:r>
            <a:r>
              <a:rPr lang="it-IT" sz="2200" dirty="0" smtClean="0">
                <a:solidFill>
                  <a:schemeClr val="bg2"/>
                </a:solidFill>
              </a:rPr>
              <a:t> </a:t>
            </a:r>
            <a:r>
              <a:rPr lang="it-IT" sz="2200" dirty="0" err="1" smtClean="0">
                <a:solidFill>
                  <a:schemeClr val="bg2"/>
                </a:solidFill>
              </a:rPr>
              <a:t>people’s</a:t>
            </a:r>
            <a:r>
              <a:rPr lang="it-IT" sz="2200" dirty="0" smtClean="0">
                <a:solidFill>
                  <a:schemeClr val="bg2"/>
                </a:solidFill>
              </a:rPr>
              <a:t> </a:t>
            </a:r>
            <a:r>
              <a:rPr lang="it-IT" sz="2200" dirty="0" err="1" smtClean="0">
                <a:solidFill>
                  <a:schemeClr val="bg2"/>
                </a:solidFill>
              </a:rPr>
              <a:t>characterization</a:t>
            </a:r>
            <a:r>
              <a:rPr lang="it-IT" sz="2200" dirty="0" smtClean="0">
                <a:solidFill>
                  <a:schemeClr val="bg2"/>
                </a:solidFill>
              </a:rPr>
              <a:t> of </a:t>
            </a:r>
            <a:r>
              <a:rPr lang="it-IT" sz="2200" dirty="0" err="1" smtClean="0">
                <a:solidFill>
                  <a:schemeClr val="bg2"/>
                </a:solidFill>
              </a:rPr>
              <a:t>risk</a:t>
            </a:r>
            <a:r>
              <a:rPr lang="it-IT" sz="2200" dirty="0" smtClean="0">
                <a:solidFill>
                  <a:schemeClr val="bg2"/>
                </a:solidFill>
              </a:rPr>
              <a:t> (</a:t>
            </a:r>
            <a:r>
              <a:rPr lang="it-IT" sz="2200" dirty="0" err="1" smtClean="0">
                <a:solidFill>
                  <a:schemeClr val="bg2"/>
                </a:solidFill>
              </a:rPr>
              <a:t>underrating</a:t>
            </a:r>
            <a:r>
              <a:rPr lang="it-IT" sz="2200" dirty="0" smtClean="0">
                <a:solidFill>
                  <a:schemeClr val="bg2"/>
                </a:solidFill>
              </a:rPr>
              <a:t> small, </a:t>
            </a:r>
            <a:r>
              <a:rPr lang="it-IT" sz="2200" dirty="0" err="1" smtClean="0">
                <a:solidFill>
                  <a:schemeClr val="bg2"/>
                </a:solidFill>
              </a:rPr>
              <a:t>dangerous</a:t>
            </a:r>
            <a:r>
              <a:rPr lang="it-IT" sz="2200" dirty="0" smtClean="0">
                <a:solidFill>
                  <a:schemeClr val="bg2"/>
                </a:solidFill>
              </a:rPr>
              <a:t> </a:t>
            </a:r>
            <a:r>
              <a:rPr lang="it-IT" sz="2200" dirty="0" err="1" smtClean="0">
                <a:solidFill>
                  <a:schemeClr val="bg2"/>
                </a:solidFill>
              </a:rPr>
              <a:t>events</a:t>
            </a:r>
            <a:r>
              <a:rPr lang="it-IT" sz="2200" dirty="0" smtClean="0">
                <a:solidFill>
                  <a:schemeClr val="bg2"/>
                </a:solidFill>
              </a:rPr>
              <a:t>! </a:t>
            </a:r>
            <a:r>
              <a:rPr lang="mr-IN" sz="2200" dirty="0" smtClean="0">
                <a:solidFill>
                  <a:schemeClr val="bg2"/>
                </a:solidFill>
              </a:rPr>
              <a:t>–</a:t>
            </a:r>
            <a:r>
              <a:rPr lang="it-IT" sz="2200" dirty="0" smtClean="0">
                <a:solidFill>
                  <a:schemeClr val="bg2"/>
                </a:solidFill>
              </a:rPr>
              <a:t> more </a:t>
            </a:r>
            <a:r>
              <a:rPr lang="it-IT" sz="2200" dirty="0" err="1" smtClean="0">
                <a:solidFill>
                  <a:schemeClr val="bg2"/>
                </a:solidFill>
              </a:rPr>
              <a:t>likely</a:t>
            </a:r>
            <a:r>
              <a:rPr lang="it-IT" sz="2200" dirty="0" smtClean="0">
                <a:solidFill>
                  <a:schemeClr val="bg2"/>
                </a:solidFill>
              </a:rPr>
              <a:t>)</a:t>
            </a:r>
          </a:p>
          <a:p>
            <a:r>
              <a:rPr lang="it-IT" sz="2200" dirty="0" err="1" smtClean="0">
                <a:solidFill>
                  <a:schemeClr val="bg2"/>
                </a:solidFill>
              </a:rPr>
              <a:t>Different</a:t>
            </a:r>
            <a:r>
              <a:rPr lang="it-IT" sz="2200" dirty="0" smtClean="0">
                <a:solidFill>
                  <a:schemeClr val="bg2"/>
                </a:solidFill>
              </a:rPr>
              <a:t> </a:t>
            </a:r>
            <a:r>
              <a:rPr lang="it-IT" sz="2200" dirty="0" err="1">
                <a:solidFill>
                  <a:schemeClr val="bg2"/>
                </a:solidFill>
              </a:rPr>
              <a:t>words</a:t>
            </a:r>
            <a:r>
              <a:rPr lang="it-IT" sz="2200" dirty="0">
                <a:solidFill>
                  <a:schemeClr val="bg2"/>
                </a:solidFill>
              </a:rPr>
              <a:t> with the </a:t>
            </a:r>
            <a:r>
              <a:rPr lang="it-IT" sz="2200" dirty="0" err="1">
                <a:solidFill>
                  <a:schemeClr val="bg2"/>
                </a:solidFill>
              </a:rPr>
              <a:t>same</a:t>
            </a:r>
            <a:r>
              <a:rPr lang="it-IT" sz="2200" dirty="0">
                <a:solidFill>
                  <a:schemeClr val="bg2"/>
                </a:solidFill>
              </a:rPr>
              <a:t> </a:t>
            </a:r>
            <a:r>
              <a:rPr lang="it-IT" sz="2200" dirty="0" err="1">
                <a:solidFill>
                  <a:schemeClr val="bg2"/>
                </a:solidFill>
              </a:rPr>
              <a:t>meaning</a:t>
            </a:r>
            <a:r>
              <a:rPr lang="it-IT" sz="2200" dirty="0">
                <a:solidFill>
                  <a:schemeClr val="bg2"/>
                </a:solidFill>
              </a:rPr>
              <a:t> (</a:t>
            </a:r>
            <a:r>
              <a:rPr lang="it-IT" sz="2200" i="1" dirty="0">
                <a:solidFill>
                  <a:schemeClr val="bg2"/>
                </a:solidFill>
              </a:rPr>
              <a:t>maremoto vs. tsunami</a:t>
            </a:r>
            <a:r>
              <a:rPr lang="it-IT" sz="2200" dirty="0">
                <a:solidFill>
                  <a:schemeClr val="bg2"/>
                </a:solidFill>
              </a:rPr>
              <a:t>) sound </a:t>
            </a:r>
            <a:r>
              <a:rPr lang="it-IT" sz="2200" dirty="0" err="1">
                <a:solidFill>
                  <a:schemeClr val="bg2"/>
                </a:solidFill>
              </a:rPr>
              <a:t>different</a:t>
            </a:r>
            <a:r>
              <a:rPr lang="it-IT" sz="2200" dirty="0">
                <a:solidFill>
                  <a:schemeClr val="bg2"/>
                </a:solidFill>
              </a:rPr>
              <a:t> for </a:t>
            </a:r>
            <a:r>
              <a:rPr lang="it-IT" sz="2200" dirty="0" err="1" smtClean="0">
                <a:solidFill>
                  <a:schemeClr val="bg2"/>
                </a:solidFill>
              </a:rPr>
              <a:t>laypeople</a:t>
            </a:r>
            <a:r>
              <a:rPr lang="it-IT" sz="2200" dirty="0" smtClean="0">
                <a:solidFill>
                  <a:schemeClr val="bg2"/>
                </a:solidFill>
              </a:rPr>
              <a:t> (</a:t>
            </a:r>
            <a:r>
              <a:rPr lang="it-IT" sz="2200" dirty="0" err="1" smtClean="0">
                <a:solidFill>
                  <a:schemeClr val="bg2"/>
                </a:solidFill>
              </a:rPr>
              <a:t>language</a:t>
            </a:r>
            <a:r>
              <a:rPr lang="it-IT" sz="2200" dirty="0" smtClean="0">
                <a:solidFill>
                  <a:schemeClr val="bg2"/>
                </a:solidFill>
              </a:rPr>
              <a:t> </a:t>
            </a:r>
            <a:r>
              <a:rPr lang="it-IT" sz="2200" dirty="0" err="1" smtClean="0">
                <a:solidFill>
                  <a:schemeClr val="bg2"/>
                </a:solidFill>
              </a:rPr>
              <a:t>problem</a:t>
            </a:r>
            <a:r>
              <a:rPr lang="it-IT" sz="2200" dirty="0" smtClean="0">
                <a:solidFill>
                  <a:schemeClr val="bg2"/>
                </a:solidFill>
              </a:rPr>
              <a:t>)</a:t>
            </a:r>
            <a:endParaRPr lang="it-IT" sz="2200" dirty="0">
              <a:solidFill>
                <a:schemeClr val="bg2"/>
              </a:solidFill>
            </a:endParaRPr>
          </a:p>
          <a:p>
            <a:r>
              <a:rPr lang="it-IT" sz="2200" dirty="0">
                <a:solidFill>
                  <a:schemeClr val="bg2"/>
                </a:solidFill>
              </a:rPr>
              <a:t>Broadcast and </a:t>
            </a:r>
            <a:r>
              <a:rPr lang="it-IT" sz="2200" dirty="0" err="1">
                <a:solidFill>
                  <a:schemeClr val="bg2"/>
                </a:solidFill>
              </a:rPr>
              <a:t>traditional</a:t>
            </a:r>
            <a:r>
              <a:rPr lang="it-IT" sz="2200" dirty="0">
                <a:solidFill>
                  <a:schemeClr val="bg2"/>
                </a:solidFill>
              </a:rPr>
              <a:t> media are </a:t>
            </a:r>
            <a:r>
              <a:rPr lang="it-IT" sz="2200" dirty="0" err="1">
                <a:solidFill>
                  <a:schemeClr val="bg2"/>
                </a:solidFill>
              </a:rPr>
              <a:t>still</a:t>
            </a:r>
            <a:r>
              <a:rPr lang="it-IT" sz="2200" dirty="0">
                <a:solidFill>
                  <a:schemeClr val="bg2"/>
                </a:solidFill>
              </a:rPr>
              <a:t> </a:t>
            </a:r>
            <a:r>
              <a:rPr lang="it-IT" sz="2200" dirty="0" err="1">
                <a:solidFill>
                  <a:schemeClr val="bg2"/>
                </a:solidFill>
              </a:rPr>
              <a:t>relevant</a:t>
            </a:r>
            <a:r>
              <a:rPr lang="it-IT" sz="2200" dirty="0">
                <a:solidFill>
                  <a:schemeClr val="bg2"/>
                </a:solidFill>
              </a:rPr>
              <a:t> </a:t>
            </a:r>
            <a:r>
              <a:rPr lang="it-IT" sz="2200" dirty="0" err="1">
                <a:solidFill>
                  <a:schemeClr val="bg2"/>
                </a:solidFill>
              </a:rPr>
              <a:t>as</a:t>
            </a:r>
            <a:r>
              <a:rPr lang="it-IT" sz="2200" dirty="0">
                <a:solidFill>
                  <a:schemeClr val="bg2"/>
                </a:solidFill>
              </a:rPr>
              <a:t> information </a:t>
            </a:r>
            <a:r>
              <a:rPr lang="it-IT" sz="2200" dirty="0" err="1">
                <a:solidFill>
                  <a:schemeClr val="bg2"/>
                </a:solidFill>
              </a:rPr>
              <a:t>sources</a:t>
            </a:r>
            <a:r>
              <a:rPr lang="it-IT" sz="2200" dirty="0">
                <a:solidFill>
                  <a:schemeClr val="bg2"/>
                </a:solidFill>
              </a:rPr>
              <a:t> and </a:t>
            </a:r>
            <a:r>
              <a:rPr lang="it-IT" sz="2200" dirty="0" err="1">
                <a:solidFill>
                  <a:schemeClr val="bg2"/>
                </a:solidFill>
              </a:rPr>
              <a:t>alert</a:t>
            </a:r>
            <a:r>
              <a:rPr lang="it-IT" sz="2200" dirty="0">
                <a:solidFill>
                  <a:schemeClr val="bg2"/>
                </a:solidFill>
              </a:rPr>
              <a:t> </a:t>
            </a:r>
            <a:r>
              <a:rPr lang="it-IT" sz="2200" dirty="0" err="1">
                <a:solidFill>
                  <a:schemeClr val="bg2"/>
                </a:solidFill>
              </a:rPr>
              <a:t>dissemination</a:t>
            </a:r>
            <a:r>
              <a:rPr lang="it-IT" sz="2200" dirty="0">
                <a:solidFill>
                  <a:schemeClr val="bg2"/>
                </a:solidFill>
              </a:rPr>
              <a:t> </a:t>
            </a:r>
            <a:r>
              <a:rPr lang="it-IT" sz="2200" dirty="0" err="1">
                <a:solidFill>
                  <a:schemeClr val="bg2"/>
                </a:solidFill>
              </a:rPr>
              <a:t>channels</a:t>
            </a:r>
            <a:r>
              <a:rPr lang="it-IT" sz="2200" dirty="0">
                <a:solidFill>
                  <a:schemeClr val="bg2"/>
                </a:solidFill>
              </a:rPr>
              <a:t> (TV, radio, </a:t>
            </a:r>
            <a:r>
              <a:rPr lang="it-IT" sz="2200" dirty="0" err="1">
                <a:solidFill>
                  <a:schemeClr val="bg2"/>
                </a:solidFill>
              </a:rPr>
              <a:t>sirens</a:t>
            </a:r>
            <a:r>
              <a:rPr lang="it-IT" sz="2200" dirty="0">
                <a:solidFill>
                  <a:schemeClr val="bg2"/>
                </a:solidFill>
              </a:rPr>
              <a:t>) - more </a:t>
            </a:r>
            <a:r>
              <a:rPr lang="it-IT" sz="2200" dirty="0" err="1" smtClean="0">
                <a:solidFill>
                  <a:schemeClr val="bg2"/>
                </a:solidFill>
              </a:rPr>
              <a:t>than</a:t>
            </a:r>
            <a:r>
              <a:rPr lang="it-IT" sz="2200" dirty="0" smtClean="0">
                <a:solidFill>
                  <a:schemeClr val="bg2"/>
                </a:solidFill>
              </a:rPr>
              <a:t> </a:t>
            </a:r>
            <a:r>
              <a:rPr lang="it-IT" sz="2200" dirty="0">
                <a:solidFill>
                  <a:schemeClr val="bg2"/>
                </a:solidFill>
              </a:rPr>
              <a:t>Internet</a:t>
            </a:r>
          </a:p>
          <a:p>
            <a:r>
              <a:rPr lang="en-US" sz="2200" dirty="0">
                <a:solidFill>
                  <a:schemeClr val="bg2"/>
                </a:solidFill>
                <a:ea typeface="Roboto" pitchFamily="2" charset="0"/>
              </a:rPr>
              <a:t>Interpersonal sources and social networks are very relevant for some processes </a:t>
            </a:r>
            <a:r>
              <a:rPr lang="it-IT" sz="2200" dirty="0">
                <a:solidFill>
                  <a:schemeClr val="bg2"/>
                </a:solidFill>
                <a:ea typeface="Roboto" pitchFamily="2" charset="0"/>
              </a:rPr>
              <a:t>and for some </a:t>
            </a:r>
            <a:r>
              <a:rPr lang="it-IT" sz="2200" dirty="0" err="1">
                <a:solidFill>
                  <a:schemeClr val="bg2"/>
                </a:solidFill>
                <a:ea typeface="Roboto" pitchFamily="2" charset="0"/>
              </a:rPr>
              <a:t>categories</a:t>
            </a:r>
            <a:r>
              <a:rPr lang="it-IT" sz="2200" dirty="0">
                <a:solidFill>
                  <a:schemeClr val="bg2"/>
                </a:solidFill>
                <a:ea typeface="Roboto" pitchFamily="2" charset="0"/>
              </a:rPr>
              <a:t> (</a:t>
            </a:r>
            <a:r>
              <a:rPr lang="it-IT" sz="2200" dirty="0" err="1">
                <a:solidFill>
                  <a:schemeClr val="bg2"/>
                </a:solidFill>
                <a:ea typeface="Roboto" pitchFamily="2" charset="0"/>
              </a:rPr>
              <a:t>elders</a:t>
            </a:r>
            <a:r>
              <a:rPr lang="it-IT" sz="2200" dirty="0">
                <a:solidFill>
                  <a:schemeClr val="bg2"/>
                </a:solidFill>
                <a:ea typeface="Roboto" pitchFamily="2" charset="0"/>
              </a:rPr>
              <a:t>, </a:t>
            </a:r>
            <a:r>
              <a:rPr lang="it-IT" sz="2200" dirty="0" err="1">
                <a:solidFill>
                  <a:schemeClr val="bg2"/>
                </a:solidFill>
                <a:ea typeface="Roboto" pitchFamily="2" charset="0"/>
              </a:rPr>
              <a:t>people</a:t>
            </a:r>
            <a:r>
              <a:rPr lang="it-IT" sz="2200" dirty="0">
                <a:solidFill>
                  <a:schemeClr val="bg2"/>
                </a:solidFill>
                <a:ea typeface="Roboto" pitchFamily="2" charset="0"/>
              </a:rPr>
              <a:t> with </a:t>
            </a:r>
            <a:r>
              <a:rPr lang="it-IT" sz="2200" dirty="0" err="1">
                <a:solidFill>
                  <a:schemeClr val="bg2"/>
                </a:solidFill>
                <a:ea typeface="Roboto" pitchFamily="2" charset="0"/>
              </a:rPr>
              <a:t>low</a:t>
            </a:r>
            <a:r>
              <a:rPr lang="it-IT" sz="2200" dirty="0">
                <a:solidFill>
                  <a:schemeClr val="bg2"/>
                </a:solidFill>
                <a:ea typeface="Roboto" pitchFamily="2" charset="0"/>
              </a:rPr>
              <a:t> </a:t>
            </a:r>
            <a:r>
              <a:rPr lang="it-IT" sz="2200" dirty="0" err="1">
                <a:solidFill>
                  <a:schemeClr val="bg2"/>
                </a:solidFill>
                <a:ea typeface="Roboto" pitchFamily="2" charset="0"/>
              </a:rPr>
              <a:t>education</a:t>
            </a:r>
            <a:r>
              <a:rPr lang="it-IT" sz="2200" dirty="0">
                <a:solidFill>
                  <a:schemeClr val="bg2"/>
                </a:solidFill>
                <a:ea typeface="Roboto" pitchFamily="2" charset="0"/>
              </a:rPr>
              <a:t>)</a:t>
            </a:r>
            <a:endParaRPr lang="it-IT" sz="2200" dirty="0">
              <a:solidFill>
                <a:schemeClr val="bg2"/>
              </a:solidFill>
            </a:endParaRPr>
          </a:p>
          <a:p>
            <a:r>
              <a:rPr lang="en-GB" sz="2200" dirty="0">
                <a:solidFill>
                  <a:schemeClr val="bg2"/>
                </a:solidFill>
                <a:ea typeface="Roboto" pitchFamily="2" charset="0"/>
              </a:rPr>
              <a:t>People have great expectations </a:t>
            </a:r>
            <a:r>
              <a:rPr lang="en-GB" sz="2200" dirty="0" smtClean="0">
                <a:solidFill>
                  <a:schemeClr val="bg2"/>
                </a:solidFill>
                <a:ea typeface="Roboto" pitchFamily="2" charset="0"/>
              </a:rPr>
              <a:t>from </a:t>
            </a:r>
            <a:r>
              <a:rPr lang="en-GB" sz="2200" dirty="0">
                <a:solidFill>
                  <a:schemeClr val="bg2"/>
                </a:solidFill>
                <a:ea typeface="Roboto" pitchFamily="2" charset="0"/>
              </a:rPr>
              <a:t>authorities, civil protection and research institutions to face tsunami risk and manage early warning issues</a:t>
            </a:r>
          </a:p>
          <a:p>
            <a:endParaRPr lang="it-IT" sz="2200" dirty="0">
              <a:solidFill>
                <a:schemeClr val="bg2"/>
              </a:solidFill>
            </a:endParaRPr>
          </a:p>
          <a:p>
            <a:endParaRPr lang="it-IT" sz="2200" dirty="0">
              <a:solidFill>
                <a:schemeClr val="bg2"/>
              </a:solidFill>
            </a:endParaRPr>
          </a:p>
          <a:p>
            <a:endParaRPr lang="en-GB" sz="2200" dirty="0">
              <a:solidFill>
                <a:schemeClr val="bg2"/>
              </a:solidFill>
            </a:endParaRPr>
          </a:p>
        </p:txBody>
      </p:sp>
      <p:sp>
        <p:nvSpPr>
          <p:cNvPr id="4"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66103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83122" y="3396715"/>
            <a:ext cx="1372093" cy="1064449"/>
          </a:xfrm>
          <a:prstGeom prst="rect">
            <a:avLst/>
          </a:prstGeom>
        </p:spPr>
      </p:pic>
      <p:pic>
        <p:nvPicPr>
          <p:cNvPr id="5"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076" y="1260763"/>
            <a:ext cx="7065818" cy="4563341"/>
          </a:xfrm>
          <a:prstGeom prst="rect">
            <a:avLst/>
          </a:prstGeom>
        </p:spPr>
      </p:pic>
      <p:pic>
        <p:nvPicPr>
          <p:cNvPr id="7" name="Immagin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356" y="2627369"/>
            <a:ext cx="613637" cy="476050"/>
          </a:xfrm>
          <a:prstGeom prst="rect">
            <a:avLst/>
          </a:prstGeom>
        </p:spPr>
      </p:pic>
      <p:pic>
        <p:nvPicPr>
          <p:cNvPr id="8" name="Immagin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543" y="2627369"/>
            <a:ext cx="613637" cy="476050"/>
          </a:xfrm>
          <a:prstGeom prst="rect">
            <a:avLst/>
          </a:prstGeom>
        </p:spPr>
      </p:pic>
      <p:pic>
        <p:nvPicPr>
          <p:cNvPr id="9" name="Immagin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1730" y="2799637"/>
            <a:ext cx="391579" cy="303781"/>
          </a:xfrm>
          <a:prstGeom prst="rect">
            <a:avLst/>
          </a:prstGeom>
        </p:spPr>
      </p:pic>
      <p:pic>
        <p:nvPicPr>
          <p:cNvPr id="10" name="Immagin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1730" y="2403668"/>
            <a:ext cx="391579" cy="303781"/>
          </a:xfrm>
          <a:prstGeom prst="rect">
            <a:avLst/>
          </a:prstGeom>
        </p:spPr>
      </p:pic>
      <p:pic>
        <p:nvPicPr>
          <p:cNvPr id="11" name="Immagin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1730" y="2007699"/>
            <a:ext cx="391579" cy="303781"/>
          </a:xfrm>
          <a:prstGeom prst="rect">
            <a:avLst/>
          </a:prstGeom>
        </p:spPr>
      </p:pic>
      <p:sp>
        <p:nvSpPr>
          <p:cNvPr id="12" name="Titolo 1"/>
          <p:cNvSpPr txBox="1">
            <a:spLocks/>
          </p:cNvSpPr>
          <p:nvPr/>
        </p:nvSpPr>
        <p:spPr>
          <a:xfrm>
            <a:off x="-749192" y="-259961"/>
            <a:ext cx="9588392" cy="9941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it-IT" sz="2600" b="1" dirty="0" err="1">
                <a:solidFill>
                  <a:schemeClr val="bg1"/>
                </a:solidFill>
              </a:rPr>
              <a:t>Mitigation</a:t>
            </a:r>
            <a:r>
              <a:rPr lang="it-IT" sz="2600" b="1" dirty="0">
                <a:solidFill>
                  <a:schemeClr val="bg1"/>
                </a:solidFill>
              </a:rPr>
              <a:t> and last </a:t>
            </a:r>
            <a:r>
              <a:rPr lang="it-IT" sz="2600" b="1" dirty="0" err="1">
                <a:solidFill>
                  <a:schemeClr val="bg1"/>
                </a:solidFill>
              </a:rPr>
              <a:t>mile</a:t>
            </a:r>
            <a:r>
              <a:rPr lang="it-IT" sz="2600" b="1" dirty="0">
                <a:solidFill>
                  <a:schemeClr val="bg1"/>
                </a:solidFill>
              </a:rPr>
              <a:t> </a:t>
            </a:r>
            <a:r>
              <a:rPr lang="it-IT" sz="2600" b="1" dirty="0" err="1">
                <a:solidFill>
                  <a:schemeClr val="bg1"/>
                </a:solidFill>
              </a:rPr>
              <a:t>activities</a:t>
            </a:r>
            <a:r>
              <a:rPr lang="it-IT" sz="2600" b="1" dirty="0">
                <a:solidFill>
                  <a:schemeClr val="bg1"/>
                </a:solidFill>
              </a:rPr>
              <a:t>/4: Tsunami Ready in </a:t>
            </a:r>
            <a:r>
              <a:rPr lang="it-IT" sz="2600" b="1" dirty="0" err="1">
                <a:solidFill>
                  <a:schemeClr val="bg1"/>
                </a:solidFill>
              </a:rPr>
              <a:t>Italy</a:t>
            </a:r>
            <a:endParaRPr lang="it-IT" sz="2600" dirty="0">
              <a:solidFill>
                <a:schemeClr val="tx2"/>
              </a:solidFill>
            </a:endParaRPr>
          </a:p>
        </p:txBody>
      </p:sp>
      <p:sp>
        <p:nvSpPr>
          <p:cNvPr id="13" name="CasellaDiTesto 12"/>
          <p:cNvSpPr txBox="1"/>
          <p:nvPr/>
        </p:nvSpPr>
        <p:spPr>
          <a:xfrm>
            <a:off x="976174" y="5029405"/>
            <a:ext cx="3568117" cy="923330"/>
          </a:xfrm>
          <a:prstGeom prst="rect">
            <a:avLst/>
          </a:prstGeom>
          <a:noFill/>
        </p:spPr>
        <p:txBody>
          <a:bodyPr wrap="square" rtlCol="0">
            <a:spAutoFit/>
          </a:bodyPr>
          <a:lstStyle/>
          <a:p>
            <a:r>
              <a:rPr lang="it-IT" sz="1800" b="1" dirty="0" smtClean="0">
                <a:solidFill>
                  <a:schemeClr val="accent1"/>
                </a:solidFill>
                <a:latin typeface="Calibri" charset="0"/>
                <a:ea typeface="Calibri" charset="0"/>
                <a:cs typeface="Calibri" charset="0"/>
              </a:rPr>
              <a:t>- </a:t>
            </a:r>
            <a:r>
              <a:rPr lang="it-IT" sz="1800" b="1" dirty="0" err="1" smtClean="0">
                <a:solidFill>
                  <a:schemeClr val="accent1"/>
                </a:solidFill>
                <a:latin typeface="Calibri" charset="0"/>
                <a:ea typeface="Calibri" charset="0"/>
                <a:cs typeface="Calibri" charset="0"/>
              </a:rPr>
              <a:t>Italy</a:t>
            </a:r>
            <a:r>
              <a:rPr lang="it-IT" sz="1800" b="1" dirty="0" smtClean="0">
                <a:solidFill>
                  <a:schemeClr val="accent1"/>
                </a:solidFill>
                <a:latin typeface="Calibri" charset="0"/>
                <a:ea typeface="Calibri" charset="0"/>
                <a:cs typeface="Calibri" charset="0"/>
              </a:rPr>
              <a:t> </a:t>
            </a:r>
            <a:r>
              <a:rPr lang="it-IT" sz="1800" b="1" dirty="0" err="1" smtClean="0">
                <a:solidFill>
                  <a:schemeClr val="accent1"/>
                </a:solidFill>
                <a:latin typeface="Calibri" charset="0"/>
                <a:ea typeface="Calibri" charset="0"/>
                <a:cs typeface="Calibri" charset="0"/>
              </a:rPr>
              <a:t>nominated</a:t>
            </a:r>
            <a:r>
              <a:rPr lang="it-IT" sz="1800" b="1" dirty="0" smtClean="0">
                <a:solidFill>
                  <a:schemeClr val="accent1"/>
                </a:solidFill>
                <a:latin typeface="Calibri" charset="0"/>
                <a:ea typeface="Calibri" charset="0"/>
                <a:cs typeface="Calibri" charset="0"/>
              </a:rPr>
              <a:t> the first </a:t>
            </a:r>
            <a:r>
              <a:rPr lang="it-IT" sz="1800" b="1" dirty="0">
                <a:solidFill>
                  <a:schemeClr val="accent1"/>
                </a:solidFill>
                <a:latin typeface="Calibri" charset="0"/>
                <a:ea typeface="Calibri" charset="0"/>
                <a:cs typeface="Calibri" charset="0"/>
              </a:rPr>
              <a:t>NTRB in NEAM </a:t>
            </a:r>
            <a:r>
              <a:rPr lang="it-IT" sz="1800" b="1" dirty="0" err="1" smtClean="0">
                <a:solidFill>
                  <a:schemeClr val="accent1"/>
                </a:solidFill>
                <a:latin typeface="Calibri" charset="0"/>
                <a:ea typeface="Calibri" charset="0"/>
                <a:cs typeface="Calibri" charset="0"/>
              </a:rPr>
              <a:t>region</a:t>
            </a:r>
            <a:r>
              <a:rPr lang="it-IT" sz="1800" b="1" dirty="0" smtClean="0">
                <a:solidFill>
                  <a:schemeClr val="accent1"/>
                </a:solidFill>
                <a:latin typeface="Calibri" charset="0"/>
                <a:ea typeface="Calibri" charset="0"/>
                <a:cs typeface="Calibri" charset="0"/>
              </a:rPr>
              <a:t>, </a:t>
            </a:r>
            <a:r>
              <a:rPr lang="it-IT" sz="1800" b="1" dirty="0" err="1" smtClean="0">
                <a:solidFill>
                  <a:schemeClr val="accent1"/>
                </a:solidFill>
                <a:latin typeface="Calibri" charset="0"/>
                <a:ea typeface="Calibri" charset="0"/>
                <a:cs typeface="Calibri" charset="0"/>
              </a:rPr>
              <a:t>May</a:t>
            </a:r>
            <a:r>
              <a:rPr lang="it-IT" sz="1800" b="1" dirty="0" smtClean="0">
                <a:solidFill>
                  <a:schemeClr val="accent1"/>
                </a:solidFill>
                <a:latin typeface="Calibri" charset="0"/>
                <a:ea typeface="Calibri" charset="0"/>
                <a:cs typeface="Calibri" charset="0"/>
              </a:rPr>
              <a:t> 2021</a:t>
            </a:r>
          </a:p>
          <a:p>
            <a:r>
              <a:rPr lang="it-IT" sz="1800" b="1" dirty="0" smtClean="0">
                <a:solidFill>
                  <a:schemeClr val="accent1"/>
                </a:solidFill>
                <a:latin typeface="Calibri" charset="0"/>
                <a:ea typeface="Calibri" charset="0"/>
                <a:cs typeface="Calibri" charset="0"/>
              </a:rPr>
              <a:t>- Three Local TR </a:t>
            </a:r>
            <a:r>
              <a:rPr lang="it-IT" sz="1800" b="1" dirty="0" err="1" smtClean="0">
                <a:solidFill>
                  <a:schemeClr val="accent1"/>
                </a:solidFill>
                <a:latin typeface="Calibri" charset="0"/>
                <a:ea typeface="Calibri" charset="0"/>
                <a:cs typeface="Calibri" charset="0"/>
              </a:rPr>
              <a:t>Boards</a:t>
            </a:r>
            <a:r>
              <a:rPr lang="it-IT" sz="1800" b="1" dirty="0" smtClean="0">
                <a:solidFill>
                  <a:schemeClr val="accent1"/>
                </a:solidFill>
                <a:latin typeface="Calibri" charset="0"/>
                <a:ea typeface="Calibri" charset="0"/>
                <a:cs typeface="Calibri" charset="0"/>
              </a:rPr>
              <a:t> in 2021</a:t>
            </a:r>
            <a:endParaRPr lang="it-IT" sz="1800" b="1" dirty="0">
              <a:solidFill>
                <a:schemeClr val="accent1"/>
              </a:solidFill>
              <a:latin typeface="Calibri" charset="0"/>
              <a:ea typeface="Calibri" charset="0"/>
              <a:cs typeface="Calibri" charset="0"/>
            </a:endParaRPr>
          </a:p>
        </p:txBody>
      </p:sp>
      <p:sp>
        <p:nvSpPr>
          <p:cNvPr id="14" name="Google Shape;91;gd2c1be9673_0_0"/>
          <p:cNvSpPr txBox="1"/>
          <p:nvPr/>
        </p:nvSpPr>
        <p:spPr>
          <a:xfrm>
            <a:off x="1600543" y="6173699"/>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2131193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Tsunami Ready</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651" y="642745"/>
            <a:ext cx="1593273" cy="1236037"/>
          </a:xfrm>
          <a:prstGeom prst="rect">
            <a:avLst/>
          </a:prstGeom>
        </p:spPr>
      </p:pic>
      <p:graphicFrame>
        <p:nvGraphicFramePr>
          <p:cNvPr id="4" name="Tabella 3"/>
          <p:cNvGraphicFramePr>
            <a:graphicFrameLocks noGrp="1"/>
          </p:cNvGraphicFramePr>
          <p:nvPr>
            <p:extLst/>
          </p:nvPr>
        </p:nvGraphicFramePr>
        <p:xfrm>
          <a:off x="161076" y="1260764"/>
          <a:ext cx="6693284" cy="4738264"/>
        </p:xfrm>
        <a:graphic>
          <a:graphicData uri="http://schemas.openxmlformats.org/drawingml/2006/table">
            <a:tbl>
              <a:tblPr firstRow="1" firstCol="1" bandRow="1"/>
              <a:tblGrid>
                <a:gridCol w="496665">
                  <a:extLst>
                    <a:ext uri="{9D8B030D-6E8A-4147-A177-3AD203B41FA5}">
                      <a16:colId xmlns:a16="http://schemas.microsoft.com/office/drawing/2014/main" val="20000"/>
                    </a:ext>
                  </a:extLst>
                </a:gridCol>
                <a:gridCol w="6196619">
                  <a:extLst>
                    <a:ext uri="{9D8B030D-6E8A-4147-A177-3AD203B41FA5}">
                      <a16:colId xmlns:a16="http://schemas.microsoft.com/office/drawing/2014/main" val="20001"/>
                    </a:ext>
                  </a:extLst>
                </a:gridCol>
              </a:tblGrid>
              <a:tr h="240929">
                <a:tc>
                  <a:txBody>
                    <a:bodyPr/>
                    <a:lstStyle/>
                    <a:p>
                      <a:pPr algn="ctr">
                        <a:spcAft>
                          <a:spcPts val="0"/>
                        </a:spcAft>
                      </a:pPr>
                      <a:r>
                        <a:rPr lang="en-US" sz="1000" b="1">
                          <a:effectLst/>
                          <a:latin typeface="Arial" charset="0"/>
                          <a:ea typeface="Times New Roman" charset="0"/>
                          <a:cs typeface="Arial" charset="0"/>
                        </a:rPr>
                        <a:t> </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C0C0C0"/>
                    </a:solidFill>
                  </a:tcPr>
                </a:tc>
                <a:tc>
                  <a:txBody>
                    <a:bodyPr/>
                    <a:lstStyle/>
                    <a:p>
                      <a:pPr algn="just">
                        <a:spcAft>
                          <a:spcPts val="0"/>
                        </a:spcAft>
                      </a:pPr>
                      <a:r>
                        <a:rPr lang="en-US" sz="1000" b="1">
                          <a:effectLst/>
                          <a:latin typeface="Arial" charset="0"/>
                          <a:ea typeface="Times New Roman" charset="0"/>
                          <a:cs typeface="Times New Roman" charset="0"/>
                        </a:rPr>
                        <a:t>TSUNAMI READY INDICATORS</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C0C0C0"/>
                    </a:solidFill>
                  </a:tcPr>
                </a:tc>
                <a:extLst>
                  <a:ext uri="{0D108BD9-81ED-4DB2-BD59-A6C34878D82A}">
                    <a16:rowId xmlns:a16="http://schemas.microsoft.com/office/drawing/2014/main" val="10000"/>
                  </a:ext>
                </a:extLst>
              </a:tr>
              <a:tr h="240929">
                <a:tc>
                  <a:txBody>
                    <a:bodyPr/>
                    <a:lstStyle/>
                    <a:p>
                      <a:pPr algn="ctr">
                        <a:spcAft>
                          <a:spcPts val="0"/>
                        </a:spcAft>
                      </a:pPr>
                      <a:r>
                        <a:rPr lang="en-US" sz="1000" b="1">
                          <a:effectLst/>
                          <a:latin typeface="Arial" charset="0"/>
                          <a:ea typeface="Times New Roman" charset="0"/>
                          <a:cs typeface="Arial" charset="0"/>
                        </a:rPr>
                        <a:t> </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C0C0C0"/>
                    </a:solidFill>
                  </a:tcPr>
                </a:tc>
                <a:tc>
                  <a:txBody>
                    <a:bodyPr/>
                    <a:lstStyle/>
                    <a:p>
                      <a:pPr algn="just">
                        <a:spcAft>
                          <a:spcPts val="0"/>
                        </a:spcAft>
                      </a:pPr>
                      <a:r>
                        <a:rPr lang="en-US" sz="1000" b="1">
                          <a:effectLst/>
                          <a:latin typeface="Arial" charset="0"/>
                          <a:ea typeface="Times New Roman" charset="0"/>
                          <a:cs typeface="Times New Roman" charset="0"/>
                        </a:rPr>
                        <a:t>Stage of achievement</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C0C0C0"/>
                    </a:solidFill>
                  </a:tcPr>
                </a:tc>
                <a:extLst>
                  <a:ext uri="{0D108BD9-81ED-4DB2-BD59-A6C34878D82A}">
                    <a16:rowId xmlns:a16="http://schemas.microsoft.com/office/drawing/2014/main" val="10001"/>
                  </a:ext>
                </a:extLst>
              </a:tr>
              <a:tr h="240929">
                <a:tc>
                  <a:txBody>
                    <a:bodyPr/>
                    <a:lstStyle/>
                    <a:p>
                      <a:pPr algn="ctr">
                        <a:spcAft>
                          <a:spcPts val="0"/>
                        </a:spcAft>
                      </a:pPr>
                      <a:r>
                        <a:rPr lang="en-US" sz="1000" b="1">
                          <a:effectLst/>
                          <a:latin typeface="Arial" charset="0"/>
                          <a:ea typeface="Times New Roman" charset="0"/>
                          <a:cs typeface="Arial" charset="0"/>
                        </a:rPr>
                        <a:t>I</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3366FF"/>
                    </a:solidFill>
                  </a:tcPr>
                </a:tc>
                <a:tc>
                  <a:txBody>
                    <a:bodyPr/>
                    <a:lstStyle/>
                    <a:p>
                      <a:pPr algn="just">
                        <a:spcAft>
                          <a:spcPts val="0"/>
                        </a:spcAft>
                      </a:pPr>
                      <a:r>
                        <a:rPr lang="en-US" sz="1000" b="1">
                          <a:effectLst/>
                          <a:latin typeface="Arial" charset="0"/>
                          <a:ea typeface="Times New Roman" charset="0"/>
                          <a:cs typeface="Arial" charset="0"/>
                        </a:rPr>
                        <a:t>ASSESSMENT (ASSESS)</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3366FF"/>
                    </a:solidFill>
                  </a:tcPr>
                </a:tc>
                <a:extLst>
                  <a:ext uri="{0D108BD9-81ED-4DB2-BD59-A6C34878D82A}">
                    <a16:rowId xmlns:a16="http://schemas.microsoft.com/office/drawing/2014/main" val="10002"/>
                  </a:ext>
                </a:extLst>
              </a:tr>
              <a:tr h="240929">
                <a:tc>
                  <a:txBody>
                    <a:bodyPr/>
                    <a:lstStyle/>
                    <a:p>
                      <a:pPr algn="ctr">
                        <a:spcAft>
                          <a:spcPts val="0"/>
                        </a:spcAft>
                      </a:pPr>
                      <a:r>
                        <a:rPr lang="en-US" sz="1000">
                          <a:effectLst/>
                          <a:latin typeface="Arial" charset="0"/>
                          <a:ea typeface="Times New Roman" charset="0"/>
                          <a:cs typeface="Arial" charset="0"/>
                        </a:rPr>
                        <a:t>1</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99CCFF"/>
                    </a:solidFill>
                  </a:tcPr>
                </a:tc>
                <a:tc>
                  <a:txBody>
                    <a:bodyPr/>
                    <a:lstStyle/>
                    <a:p>
                      <a:pPr algn="l">
                        <a:spcAft>
                          <a:spcPts val="0"/>
                        </a:spcAft>
                      </a:pPr>
                      <a:r>
                        <a:rPr lang="en-US" sz="1000" b="1" dirty="0">
                          <a:effectLst/>
                          <a:latin typeface="Arial" charset="0"/>
                          <a:ea typeface="Times New Roman" charset="0"/>
                          <a:cs typeface="Arial" charset="0"/>
                        </a:rPr>
                        <a:t>ASSESS-1</a:t>
                      </a:r>
                      <a:r>
                        <a:rPr lang="en-US" sz="1000" dirty="0">
                          <a:effectLst/>
                          <a:latin typeface="Arial" charset="0"/>
                          <a:ea typeface="Times New Roman" charset="0"/>
                          <a:cs typeface="Arial" charset="0"/>
                        </a:rPr>
                        <a:t>. Tsunami hazard zones are mapped and designated </a:t>
                      </a:r>
                      <a:endParaRPr lang="it-IT" sz="1100" dirty="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99CCFF"/>
                    </a:solidFill>
                  </a:tcPr>
                </a:tc>
                <a:extLst>
                  <a:ext uri="{0D108BD9-81ED-4DB2-BD59-A6C34878D82A}">
                    <a16:rowId xmlns:a16="http://schemas.microsoft.com/office/drawing/2014/main" val="10003"/>
                  </a:ext>
                </a:extLst>
              </a:tr>
              <a:tr h="240929">
                <a:tc>
                  <a:txBody>
                    <a:bodyPr/>
                    <a:lstStyle/>
                    <a:p>
                      <a:pPr algn="ctr">
                        <a:spcAft>
                          <a:spcPts val="0"/>
                        </a:spcAft>
                      </a:pPr>
                      <a:r>
                        <a:rPr lang="en-US" sz="1000">
                          <a:effectLst/>
                          <a:latin typeface="Arial" charset="0"/>
                          <a:ea typeface="Times New Roman" charset="0"/>
                          <a:cs typeface="Arial" charset="0"/>
                        </a:rPr>
                        <a:t>2</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99CCFF"/>
                    </a:solidFill>
                  </a:tcPr>
                </a:tc>
                <a:tc>
                  <a:txBody>
                    <a:bodyPr/>
                    <a:lstStyle/>
                    <a:p>
                      <a:pPr algn="l">
                        <a:spcAft>
                          <a:spcPts val="0"/>
                        </a:spcAft>
                      </a:pPr>
                      <a:r>
                        <a:rPr lang="en-US" sz="1000" b="1">
                          <a:effectLst/>
                          <a:latin typeface="Arial" charset="0"/>
                          <a:ea typeface="Times New Roman" charset="0"/>
                          <a:cs typeface="Arial" charset="0"/>
                        </a:rPr>
                        <a:t>ASSESS</a:t>
                      </a:r>
                      <a:r>
                        <a:rPr lang="en-US" sz="1000" b="1">
                          <a:effectLst/>
                          <a:latin typeface="Arial" charset="0"/>
                          <a:ea typeface="Times New Roman" charset="0"/>
                          <a:cs typeface="Times New Roman" charset="0"/>
                        </a:rPr>
                        <a:t>-2</a:t>
                      </a:r>
                      <a:r>
                        <a:rPr lang="en-US" sz="1000">
                          <a:effectLst/>
                          <a:latin typeface="Arial" charset="0"/>
                          <a:ea typeface="Times New Roman" charset="0"/>
                          <a:cs typeface="Times New Roman" charset="0"/>
                        </a:rPr>
                        <a:t>. The number of people at risk in the tsunami hazard zone is estimated</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99CCFF"/>
                    </a:solidFill>
                  </a:tcPr>
                </a:tc>
                <a:extLst>
                  <a:ext uri="{0D108BD9-81ED-4DB2-BD59-A6C34878D82A}">
                    <a16:rowId xmlns:a16="http://schemas.microsoft.com/office/drawing/2014/main" val="10004"/>
                  </a:ext>
                </a:extLst>
              </a:tr>
              <a:tr h="240929">
                <a:tc>
                  <a:txBody>
                    <a:bodyPr/>
                    <a:lstStyle/>
                    <a:p>
                      <a:pPr algn="ctr">
                        <a:spcAft>
                          <a:spcPts val="0"/>
                        </a:spcAft>
                      </a:pPr>
                      <a:r>
                        <a:rPr lang="en-US" sz="1000">
                          <a:effectLst/>
                          <a:latin typeface="Arial" charset="0"/>
                          <a:ea typeface="Times New Roman" charset="0"/>
                          <a:cs typeface="Arial" charset="0"/>
                        </a:rPr>
                        <a:t>3</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99CCFF"/>
                    </a:solidFill>
                  </a:tcPr>
                </a:tc>
                <a:tc>
                  <a:txBody>
                    <a:bodyPr/>
                    <a:lstStyle/>
                    <a:p>
                      <a:pPr algn="l">
                        <a:spcAft>
                          <a:spcPts val="0"/>
                        </a:spcAft>
                      </a:pPr>
                      <a:r>
                        <a:rPr lang="en-US" sz="1000" b="1">
                          <a:effectLst/>
                          <a:latin typeface="Arial" charset="0"/>
                          <a:ea typeface="Times New Roman" charset="0"/>
                          <a:cs typeface="Arial" charset="0"/>
                        </a:rPr>
                        <a:t>ASSESS</a:t>
                      </a:r>
                      <a:r>
                        <a:rPr lang="en-US" sz="1000" b="1">
                          <a:effectLst/>
                          <a:latin typeface="Arial" charset="0"/>
                          <a:ea typeface="Times New Roman" charset="0"/>
                          <a:cs typeface="Times New Roman" charset="0"/>
                        </a:rPr>
                        <a:t>-3</a:t>
                      </a:r>
                      <a:r>
                        <a:rPr lang="en-US" sz="1000">
                          <a:effectLst/>
                          <a:latin typeface="Arial" charset="0"/>
                          <a:ea typeface="Times New Roman" charset="0"/>
                          <a:cs typeface="Times New Roman" charset="0"/>
                        </a:rPr>
                        <a:t>. Available economic, infrastructural, political, and social resources are identified</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99CCFF"/>
                    </a:solidFill>
                  </a:tcPr>
                </a:tc>
                <a:extLst>
                  <a:ext uri="{0D108BD9-81ED-4DB2-BD59-A6C34878D82A}">
                    <a16:rowId xmlns:a16="http://schemas.microsoft.com/office/drawing/2014/main" val="10005"/>
                  </a:ext>
                </a:extLst>
              </a:tr>
              <a:tr h="240929">
                <a:tc>
                  <a:txBody>
                    <a:bodyPr/>
                    <a:lstStyle/>
                    <a:p>
                      <a:pPr algn="ctr">
                        <a:spcAft>
                          <a:spcPts val="0"/>
                        </a:spcAft>
                      </a:pPr>
                      <a:r>
                        <a:rPr lang="en-US" sz="1000" b="1">
                          <a:effectLst/>
                          <a:latin typeface="Arial" charset="0"/>
                          <a:ea typeface="Times New Roman" charset="0"/>
                          <a:cs typeface="Arial" charset="0"/>
                        </a:rPr>
                        <a:t>II</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00"/>
                    </a:solidFill>
                  </a:tcPr>
                </a:tc>
                <a:tc>
                  <a:txBody>
                    <a:bodyPr/>
                    <a:lstStyle/>
                    <a:p>
                      <a:pPr algn="l">
                        <a:spcAft>
                          <a:spcPts val="0"/>
                        </a:spcAft>
                      </a:pPr>
                      <a:r>
                        <a:rPr lang="en-US" sz="1000" b="1" dirty="0">
                          <a:effectLst/>
                          <a:latin typeface="Arial" charset="0"/>
                          <a:ea typeface="Times New Roman" charset="0"/>
                          <a:cs typeface="Arial" charset="0"/>
                        </a:rPr>
                        <a:t>PREPAREDNESS (PREP)</a:t>
                      </a:r>
                      <a:endParaRPr lang="it-IT" sz="1100" dirty="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00"/>
                    </a:solidFill>
                  </a:tcPr>
                </a:tc>
                <a:extLst>
                  <a:ext uri="{0D108BD9-81ED-4DB2-BD59-A6C34878D82A}">
                    <a16:rowId xmlns:a16="http://schemas.microsoft.com/office/drawing/2014/main" val="10006"/>
                  </a:ext>
                </a:extLst>
              </a:tr>
              <a:tr h="240929">
                <a:tc>
                  <a:txBody>
                    <a:bodyPr/>
                    <a:lstStyle/>
                    <a:p>
                      <a:pPr algn="ctr">
                        <a:spcAft>
                          <a:spcPts val="0"/>
                        </a:spcAft>
                      </a:pPr>
                      <a:r>
                        <a:rPr lang="en-US" sz="1000">
                          <a:effectLst/>
                          <a:latin typeface="Arial" charset="0"/>
                          <a:ea typeface="Times New Roman" charset="0"/>
                          <a:cs typeface="Arial" charset="0"/>
                        </a:rPr>
                        <a:t>4</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99"/>
                    </a:solidFill>
                  </a:tcPr>
                </a:tc>
                <a:tc>
                  <a:txBody>
                    <a:bodyPr/>
                    <a:lstStyle/>
                    <a:p>
                      <a:pPr algn="l">
                        <a:spcAft>
                          <a:spcPts val="0"/>
                        </a:spcAft>
                      </a:pPr>
                      <a:r>
                        <a:rPr lang="en-US" sz="1000" b="1" dirty="0">
                          <a:effectLst/>
                          <a:latin typeface="Arial" charset="0"/>
                          <a:ea typeface="Times New Roman" charset="0"/>
                          <a:cs typeface="Arial" charset="0"/>
                        </a:rPr>
                        <a:t>PREP‑1</a:t>
                      </a:r>
                      <a:r>
                        <a:rPr lang="en-US" sz="1000" dirty="0">
                          <a:effectLst/>
                          <a:latin typeface="Arial" charset="0"/>
                          <a:ea typeface="Times New Roman" charset="0"/>
                          <a:cs typeface="Arial" charset="0"/>
                        </a:rPr>
                        <a:t>. Easily understood tsunami evacuation maps are approved. </a:t>
                      </a:r>
                      <a:endParaRPr lang="it-IT" sz="1100" dirty="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99"/>
                    </a:solidFill>
                  </a:tcPr>
                </a:tc>
                <a:extLst>
                  <a:ext uri="{0D108BD9-81ED-4DB2-BD59-A6C34878D82A}">
                    <a16:rowId xmlns:a16="http://schemas.microsoft.com/office/drawing/2014/main" val="10007"/>
                  </a:ext>
                </a:extLst>
              </a:tr>
              <a:tr h="240929">
                <a:tc>
                  <a:txBody>
                    <a:bodyPr/>
                    <a:lstStyle/>
                    <a:p>
                      <a:pPr algn="ctr">
                        <a:spcAft>
                          <a:spcPts val="0"/>
                        </a:spcAft>
                      </a:pPr>
                      <a:r>
                        <a:rPr lang="en-US" sz="1000">
                          <a:effectLst/>
                          <a:latin typeface="Arial" charset="0"/>
                          <a:ea typeface="Times New Roman" charset="0"/>
                          <a:cs typeface="Arial" charset="0"/>
                        </a:rPr>
                        <a:t>5</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99"/>
                    </a:solidFill>
                  </a:tcPr>
                </a:tc>
                <a:tc>
                  <a:txBody>
                    <a:bodyPr/>
                    <a:lstStyle/>
                    <a:p>
                      <a:pPr algn="l">
                        <a:spcAft>
                          <a:spcPts val="0"/>
                        </a:spcAft>
                      </a:pPr>
                      <a:r>
                        <a:rPr lang="en-US" sz="1000" b="1">
                          <a:effectLst/>
                          <a:latin typeface="Arial" charset="0"/>
                          <a:ea typeface="Times New Roman" charset="0"/>
                          <a:cs typeface="Arial" charset="0"/>
                        </a:rPr>
                        <a:t>PREP‑2</a:t>
                      </a:r>
                      <a:r>
                        <a:rPr lang="en-US" sz="1000">
                          <a:effectLst/>
                          <a:latin typeface="Arial" charset="0"/>
                          <a:ea typeface="Times New Roman" charset="0"/>
                          <a:cs typeface="Arial" charset="0"/>
                        </a:rPr>
                        <a:t>. Tsunami information including signage is publicly displayed.  </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99"/>
                    </a:solidFill>
                  </a:tcPr>
                </a:tc>
                <a:extLst>
                  <a:ext uri="{0D108BD9-81ED-4DB2-BD59-A6C34878D82A}">
                    <a16:rowId xmlns:a16="http://schemas.microsoft.com/office/drawing/2014/main" val="10008"/>
                  </a:ext>
                </a:extLst>
              </a:tr>
              <a:tr h="240929">
                <a:tc>
                  <a:txBody>
                    <a:bodyPr/>
                    <a:lstStyle/>
                    <a:p>
                      <a:pPr algn="ctr">
                        <a:spcAft>
                          <a:spcPts val="0"/>
                        </a:spcAft>
                      </a:pPr>
                      <a:r>
                        <a:rPr lang="en-US" sz="1000">
                          <a:effectLst/>
                          <a:latin typeface="Arial" charset="0"/>
                          <a:ea typeface="Times New Roman" charset="0"/>
                          <a:cs typeface="Arial" charset="0"/>
                        </a:rPr>
                        <a:t>6</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99"/>
                    </a:solidFill>
                  </a:tcPr>
                </a:tc>
                <a:tc>
                  <a:txBody>
                    <a:bodyPr/>
                    <a:lstStyle/>
                    <a:p>
                      <a:pPr algn="l">
                        <a:spcAft>
                          <a:spcPts val="0"/>
                        </a:spcAft>
                      </a:pPr>
                      <a:r>
                        <a:rPr lang="en-US" sz="1000" b="1">
                          <a:effectLst/>
                          <a:latin typeface="Arial" charset="0"/>
                          <a:ea typeface="Times New Roman" charset="0"/>
                          <a:cs typeface="Arial" charset="0"/>
                        </a:rPr>
                        <a:t>PREP‑3</a:t>
                      </a:r>
                      <a:r>
                        <a:rPr lang="en-US" sz="1000">
                          <a:effectLst/>
                          <a:latin typeface="Arial" charset="0"/>
                          <a:ea typeface="Times New Roman" charset="0"/>
                          <a:cs typeface="Arial" charset="0"/>
                        </a:rPr>
                        <a:t>. Outreach and public awareness and education resources are available and distributed.</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99"/>
                    </a:solidFill>
                  </a:tcPr>
                </a:tc>
                <a:extLst>
                  <a:ext uri="{0D108BD9-81ED-4DB2-BD59-A6C34878D82A}">
                    <a16:rowId xmlns:a16="http://schemas.microsoft.com/office/drawing/2014/main" val="10009"/>
                  </a:ext>
                </a:extLst>
              </a:tr>
              <a:tr h="240929">
                <a:tc>
                  <a:txBody>
                    <a:bodyPr/>
                    <a:lstStyle/>
                    <a:p>
                      <a:pPr algn="ctr">
                        <a:spcAft>
                          <a:spcPts val="0"/>
                        </a:spcAft>
                      </a:pPr>
                      <a:r>
                        <a:rPr lang="en-US" sz="1000">
                          <a:effectLst/>
                          <a:latin typeface="Arial" charset="0"/>
                          <a:ea typeface="Times New Roman" charset="0"/>
                          <a:cs typeface="Arial" charset="0"/>
                        </a:rPr>
                        <a:t>7</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99"/>
                    </a:solidFill>
                  </a:tcPr>
                </a:tc>
                <a:tc>
                  <a:txBody>
                    <a:bodyPr/>
                    <a:lstStyle/>
                    <a:p>
                      <a:pPr algn="l">
                        <a:spcAft>
                          <a:spcPts val="0"/>
                        </a:spcAft>
                      </a:pPr>
                      <a:r>
                        <a:rPr lang="en-US" sz="1000" b="1">
                          <a:effectLst/>
                          <a:latin typeface="Arial" charset="0"/>
                          <a:ea typeface="Times New Roman" charset="0"/>
                          <a:cs typeface="Arial" charset="0"/>
                        </a:rPr>
                        <a:t>PREP‑4</a:t>
                      </a:r>
                      <a:r>
                        <a:rPr lang="en-US" sz="1000">
                          <a:effectLst/>
                          <a:latin typeface="Arial" charset="0"/>
                          <a:ea typeface="Times New Roman" charset="0"/>
                          <a:cs typeface="Arial" charset="0"/>
                        </a:rPr>
                        <a:t>. Outreach or educational activities are held at least 3 times a year.</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99"/>
                    </a:solidFill>
                  </a:tcPr>
                </a:tc>
                <a:extLst>
                  <a:ext uri="{0D108BD9-81ED-4DB2-BD59-A6C34878D82A}">
                    <a16:rowId xmlns:a16="http://schemas.microsoft.com/office/drawing/2014/main" val="10010"/>
                  </a:ext>
                </a:extLst>
              </a:tr>
              <a:tr h="240929">
                <a:tc>
                  <a:txBody>
                    <a:bodyPr/>
                    <a:lstStyle/>
                    <a:p>
                      <a:pPr algn="ctr">
                        <a:spcAft>
                          <a:spcPts val="0"/>
                        </a:spcAft>
                      </a:pPr>
                      <a:r>
                        <a:rPr lang="en-US" sz="1000">
                          <a:effectLst/>
                          <a:latin typeface="Arial" charset="0"/>
                          <a:ea typeface="Times New Roman" charset="0"/>
                          <a:cs typeface="Arial" charset="0"/>
                        </a:rPr>
                        <a:t>8</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FF99"/>
                    </a:solidFill>
                  </a:tcPr>
                </a:tc>
                <a:tc>
                  <a:txBody>
                    <a:bodyPr/>
                    <a:lstStyle/>
                    <a:p>
                      <a:pPr algn="l">
                        <a:spcAft>
                          <a:spcPts val="0"/>
                        </a:spcAft>
                      </a:pPr>
                      <a:r>
                        <a:rPr lang="en-US" sz="1000" b="1">
                          <a:effectLst/>
                          <a:latin typeface="Arial" charset="0"/>
                          <a:ea typeface="Times New Roman" charset="0"/>
                          <a:cs typeface="Arial" charset="0"/>
                        </a:rPr>
                        <a:t>PREP‑5</a:t>
                      </a:r>
                      <a:r>
                        <a:rPr lang="en-US" sz="1000">
                          <a:effectLst/>
                          <a:latin typeface="Arial" charset="0"/>
                          <a:ea typeface="Times New Roman" charset="0"/>
                          <a:cs typeface="Arial" charset="0"/>
                        </a:rPr>
                        <a:t>: A Tsunami community exercise is conducted at least every two years</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FF99"/>
                    </a:solidFill>
                  </a:tcPr>
                </a:tc>
                <a:extLst>
                  <a:ext uri="{0D108BD9-81ED-4DB2-BD59-A6C34878D82A}">
                    <a16:rowId xmlns:a16="http://schemas.microsoft.com/office/drawing/2014/main" val="10011"/>
                  </a:ext>
                </a:extLst>
              </a:tr>
              <a:tr h="240929">
                <a:tc>
                  <a:txBody>
                    <a:bodyPr/>
                    <a:lstStyle/>
                    <a:p>
                      <a:pPr algn="ctr">
                        <a:spcAft>
                          <a:spcPts val="0"/>
                        </a:spcAft>
                      </a:pPr>
                      <a:r>
                        <a:rPr lang="en-US" sz="1000" b="1">
                          <a:effectLst/>
                          <a:latin typeface="Arial" charset="0"/>
                          <a:ea typeface="Times New Roman" charset="0"/>
                          <a:cs typeface="Arial" charset="0"/>
                        </a:rPr>
                        <a:t>III</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9900"/>
                    </a:solidFill>
                  </a:tcPr>
                </a:tc>
                <a:tc>
                  <a:txBody>
                    <a:bodyPr/>
                    <a:lstStyle/>
                    <a:p>
                      <a:pPr algn="just">
                        <a:spcAft>
                          <a:spcPts val="0"/>
                        </a:spcAft>
                      </a:pPr>
                      <a:r>
                        <a:rPr lang="en-US" sz="1000" b="1">
                          <a:effectLst/>
                          <a:latin typeface="Arial" charset="0"/>
                          <a:ea typeface="Times New Roman" charset="0"/>
                          <a:cs typeface="Arial" charset="0"/>
                        </a:rPr>
                        <a:t>RESPONSE </a:t>
                      </a:r>
                      <a:r>
                        <a:rPr lang="en-GB" sz="1000" b="1">
                          <a:effectLst/>
                          <a:latin typeface="Arial" charset="0"/>
                          <a:ea typeface="Times New Roman" charset="0"/>
                          <a:cs typeface="Times New Roman" charset="0"/>
                        </a:rPr>
                        <a:t>(RESP)</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9900"/>
                    </a:solidFill>
                  </a:tcPr>
                </a:tc>
                <a:extLst>
                  <a:ext uri="{0D108BD9-81ED-4DB2-BD59-A6C34878D82A}">
                    <a16:rowId xmlns:a16="http://schemas.microsoft.com/office/drawing/2014/main" val="10012"/>
                  </a:ext>
                </a:extLst>
              </a:tr>
              <a:tr h="240929">
                <a:tc>
                  <a:txBody>
                    <a:bodyPr/>
                    <a:lstStyle/>
                    <a:p>
                      <a:pPr algn="ctr">
                        <a:spcAft>
                          <a:spcPts val="0"/>
                        </a:spcAft>
                      </a:pPr>
                      <a:r>
                        <a:rPr lang="en-US" sz="1000">
                          <a:effectLst/>
                          <a:latin typeface="Arial" charset="0"/>
                          <a:ea typeface="Times New Roman" charset="0"/>
                          <a:cs typeface="Arial" charset="0"/>
                        </a:rPr>
                        <a:t>9</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CC99"/>
                    </a:solidFill>
                  </a:tcPr>
                </a:tc>
                <a:tc>
                  <a:txBody>
                    <a:bodyPr/>
                    <a:lstStyle/>
                    <a:p>
                      <a:pPr algn="l">
                        <a:spcAft>
                          <a:spcPts val="0"/>
                        </a:spcAft>
                      </a:pPr>
                      <a:r>
                        <a:rPr lang="en-US" sz="1000" b="1">
                          <a:effectLst/>
                          <a:latin typeface="Arial" charset="0"/>
                          <a:ea typeface="Times New Roman" charset="0"/>
                          <a:cs typeface="Arial" charset="0"/>
                        </a:rPr>
                        <a:t>RESP-1</a:t>
                      </a:r>
                      <a:r>
                        <a:rPr lang="en-US" sz="1000">
                          <a:effectLst/>
                          <a:latin typeface="Arial" charset="0"/>
                          <a:ea typeface="Times New Roman" charset="0"/>
                          <a:cs typeface="Arial" charset="0"/>
                        </a:rPr>
                        <a:t>. A community tsunami emergency response plan is approved.</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10013"/>
                  </a:ext>
                </a:extLst>
              </a:tr>
              <a:tr h="455086">
                <a:tc>
                  <a:txBody>
                    <a:bodyPr/>
                    <a:lstStyle/>
                    <a:p>
                      <a:pPr algn="ctr">
                        <a:spcAft>
                          <a:spcPts val="0"/>
                        </a:spcAft>
                      </a:pPr>
                      <a:r>
                        <a:rPr lang="en-US" sz="1000">
                          <a:effectLst/>
                          <a:latin typeface="Arial" charset="0"/>
                          <a:ea typeface="Times New Roman" charset="0"/>
                          <a:cs typeface="Arial" charset="0"/>
                        </a:rPr>
                        <a:t>10</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CC99"/>
                    </a:solidFill>
                  </a:tcPr>
                </a:tc>
                <a:tc>
                  <a:txBody>
                    <a:bodyPr/>
                    <a:lstStyle/>
                    <a:p>
                      <a:pPr algn="l">
                        <a:spcAft>
                          <a:spcPts val="0"/>
                        </a:spcAft>
                      </a:pPr>
                      <a:r>
                        <a:rPr lang="en-US" sz="1000" b="1">
                          <a:effectLst/>
                          <a:latin typeface="Arial" charset="0"/>
                          <a:ea typeface="Times New Roman" charset="0"/>
                          <a:cs typeface="Arial" charset="0"/>
                        </a:rPr>
                        <a:t>RESP-2</a:t>
                      </a:r>
                      <a:r>
                        <a:rPr lang="en-US" sz="1000">
                          <a:effectLst/>
                          <a:latin typeface="Arial" charset="0"/>
                          <a:ea typeface="Times New Roman" charset="0"/>
                          <a:cs typeface="Arial" charset="0"/>
                        </a:rPr>
                        <a:t>. The capacity to manage emergency response operations during a tsunami are established.</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10014"/>
                  </a:ext>
                </a:extLst>
              </a:tr>
              <a:tr h="455086">
                <a:tc>
                  <a:txBody>
                    <a:bodyPr/>
                    <a:lstStyle/>
                    <a:p>
                      <a:pPr algn="ctr">
                        <a:spcAft>
                          <a:spcPts val="0"/>
                        </a:spcAft>
                      </a:pPr>
                      <a:r>
                        <a:rPr lang="en-US" sz="1000">
                          <a:effectLst/>
                          <a:latin typeface="Arial" charset="0"/>
                          <a:ea typeface="Times New Roman" charset="0"/>
                          <a:cs typeface="Arial" charset="0"/>
                        </a:rPr>
                        <a:t>11</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CC99"/>
                    </a:solidFill>
                  </a:tcPr>
                </a:tc>
                <a:tc>
                  <a:txBody>
                    <a:bodyPr/>
                    <a:lstStyle/>
                    <a:p>
                      <a:pPr algn="l">
                        <a:spcAft>
                          <a:spcPts val="0"/>
                        </a:spcAft>
                      </a:pPr>
                      <a:r>
                        <a:rPr lang="en-US" sz="1000" b="1">
                          <a:effectLst/>
                          <a:latin typeface="Arial" charset="0"/>
                          <a:ea typeface="Times New Roman" charset="0"/>
                          <a:cs typeface="Arial" charset="0"/>
                        </a:rPr>
                        <a:t>RESP-3</a:t>
                      </a:r>
                      <a:r>
                        <a:rPr lang="en-US" sz="1000">
                          <a:effectLst/>
                          <a:latin typeface="Arial" charset="0"/>
                          <a:ea typeface="Times New Roman" charset="0"/>
                          <a:cs typeface="Arial" charset="0"/>
                        </a:rPr>
                        <a:t>. Redundant and reliable means to timely receive 24-hour official tsunami alerts are in place.</a:t>
                      </a:r>
                      <a:endParaRPr lang="it-IT" sz="110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10015"/>
                  </a:ext>
                </a:extLst>
              </a:tr>
              <a:tr h="455086">
                <a:tc>
                  <a:txBody>
                    <a:bodyPr/>
                    <a:lstStyle/>
                    <a:p>
                      <a:pPr algn="ctr">
                        <a:spcAft>
                          <a:spcPts val="0"/>
                        </a:spcAft>
                      </a:pPr>
                      <a:r>
                        <a:rPr lang="en-US" sz="1000">
                          <a:effectLst/>
                          <a:latin typeface="Arial" charset="0"/>
                          <a:ea typeface="Times New Roman" charset="0"/>
                          <a:cs typeface="Arial" charset="0"/>
                        </a:rPr>
                        <a:t>12</a:t>
                      </a:r>
                      <a:endParaRPr lang="it-IT" sz="1100">
                        <a:effectLst/>
                        <a:latin typeface="Arial" charset="0"/>
                        <a:ea typeface="Times New Roman" charset="0"/>
                        <a:cs typeface="Times New Roman" charset="0"/>
                      </a:endParaRPr>
                    </a:p>
                  </a:txBody>
                  <a:tcPr marL="9525" marR="9525" marT="9525" marB="9525">
                    <a:lnL>
                      <a:noFill/>
                    </a:lnL>
                    <a:lnR>
                      <a:noFill/>
                    </a:lnR>
                    <a:lnT>
                      <a:noFill/>
                    </a:lnT>
                    <a:lnB>
                      <a:noFill/>
                    </a:lnB>
                    <a:solidFill>
                      <a:srgbClr val="FFCC99"/>
                    </a:solidFill>
                  </a:tcPr>
                </a:tc>
                <a:tc>
                  <a:txBody>
                    <a:bodyPr/>
                    <a:lstStyle/>
                    <a:p>
                      <a:pPr algn="l">
                        <a:spcAft>
                          <a:spcPts val="0"/>
                        </a:spcAft>
                      </a:pPr>
                      <a:r>
                        <a:rPr lang="en-US" sz="1000" b="1" dirty="0">
                          <a:effectLst/>
                          <a:latin typeface="Arial" charset="0"/>
                          <a:ea typeface="Times New Roman" charset="0"/>
                          <a:cs typeface="Arial" charset="0"/>
                        </a:rPr>
                        <a:t>RESP-4</a:t>
                      </a:r>
                      <a:r>
                        <a:rPr lang="en-US" sz="1000" dirty="0">
                          <a:effectLst/>
                          <a:latin typeface="Arial" charset="0"/>
                          <a:ea typeface="Times New Roman" charset="0"/>
                          <a:cs typeface="Arial" charset="0"/>
                        </a:rPr>
                        <a:t>. Redundant and reliable means to timely disseminate 24-hour official tsunami alerts to the public are in place.</a:t>
                      </a:r>
                      <a:endParaRPr lang="it-IT" sz="1100" dirty="0">
                        <a:effectLst/>
                        <a:latin typeface="Arial" charset="0"/>
                        <a:ea typeface="Times New Roman" charset="0"/>
                        <a:cs typeface="Times New Roman" charset="0"/>
                      </a:endParaRP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val="10016"/>
                  </a:ext>
                </a:extLst>
              </a:tr>
            </a:tbl>
          </a:graphicData>
        </a:graphic>
      </p:graphicFrame>
      <p:sp>
        <p:nvSpPr>
          <p:cNvPr id="5"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1572783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d7d30db7a5_0_26"/>
          <p:cNvSpPr txBox="1">
            <a:spLocks noGrp="1"/>
          </p:cNvSpPr>
          <p:nvPr>
            <p:ph type="title"/>
          </p:nvPr>
        </p:nvSpPr>
        <p:spPr>
          <a:xfrm>
            <a:off x="478446" y="4752506"/>
            <a:ext cx="8433395" cy="124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2200" dirty="0">
                <a:solidFill>
                  <a:srgbClr val="595959"/>
                </a:solidFill>
              </a:rPr>
              <a:t>The 3 Faces of Tsunami Early Warning and Mitigation</a:t>
            </a:r>
            <a:r>
              <a:rPr lang="en-GB" sz="2200" b="1" dirty="0">
                <a:solidFill>
                  <a:srgbClr val="595959"/>
                </a:solidFill>
              </a:rPr>
              <a:t>: Early Warning, Risk-informed Coastal Planning, </a:t>
            </a:r>
            <a:r>
              <a:rPr lang="en-GB" sz="2200" b="1" dirty="0" smtClean="0">
                <a:solidFill>
                  <a:srgbClr val="595959"/>
                </a:solidFill>
              </a:rPr>
              <a:t>Awareness and Preparedness</a:t>
            </a:r>
            <a:endParaRPr sz="2200" b="1" dirty="0">
              <a:solidFill>
                <a:srgbClr val="595959"/>
              </a:solidFill>
            </a:endParaRPr>
          </a:p>
        </p:txBody>
      </p:sp>
      <p:pic>
        <p:nvPicPr>
          <p:cNvPr id="107" name="Google Shape;107;gd7d30db7a5_0_26"/>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109" name="Google Shape;109;gd7d30db7a5_0_26"/>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in a nutshell: from 2005 to 2020</a:t>
            </a:r>
            <a:endParaRPr/>
          </a:p>
        </p:txBody>
      </p:sp>
      <p:sp>
        <p:nvSpPr>
          <p:cNvPr id="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719" y="545549"/>
            <a:ext cx="5000561" cy="420695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3964" y="-99434"/>
            <a:ext cx="8229600" cy="1143000"/>
          </a:xfrm>
        </p:spPr>
        <p:txBody>
          <a:bodyPr/>
          <a:lstStyle/>
          <a:p>
            <a:r>
              <a:rPr lang="it-IT" dirty="0" smtClean="0"/>
              <a:t>Tsunami Ready in </a:t>
            </a:r>
            <a:r>
              <a:rPr lang="it-IT" dirty="0" err="1" smtClean="0"/>
              <a:t>Italy</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4" y="117897"/>
            <a:ext cx="9144000" cy="5917049"/>
          </a:xfrm>
          <a:prstGeom prst="rect">
            <a:avLst/>
          </a:prstGeom>
        </p:spPr>
      </p:pic>
      <p:sp>
        <p:nvSpPr>
          <p:cNvPr id="4"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2019109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d7d30db7a5_0_99"/>
          <p:cNvSpPr txBox="1">
            <a:spLocks noGrp="1"/>
          </p:cNvSpPr>
          <p:nvPr>
            <p:ph type="title"/>
          </p:nvPr>
        </p:nvSpPr>
        <p:spPr>
          <a:xfrm>
            <a:off x="875984" y="5090750"/>
            <a:ext cx="6989700" cy="971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From Inundation Maps to Coastal Planning and Evacuation Routes</a:t>
            </a:r>
            <a:endParaRPr sz="1800" b="1" dirty="0">
              <a:solidFill>
                <a:srgbClr val="595959"/>
              </a:solidFill>
            </a:endParaRPr>
          </a:p>
        </p:txBody>
      </p:sp>
      <p:pic>
        <p:nvPicPr>
          <p:cNvPr id="269" name="Google Shape;269;gd7d30db7a5_0_99"/>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271" name="Google Shape;271;gd7d30db7a5_0_9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a:buSzPts val="4400"/>
            </a:pPr>
            <a:r>
              <a:rPr lang="en-GB" sz="2400" b="1" dirty="0">
                <a:solidFill>
                  <a:srgbClr val="595959"/>
                </a:solidFill>
              </a:rPr>
              <a:t>The </a:t>
            </a:r>
            <a:r>
              <a:rPr lang="en-GB" sz="2400" b="1" dirty="0" smtClean="0">
                <a:solidFill>
                  <a:srgbClr val="595959"/>
                </a:solidFill>
              </a:rPr>
              <a:t>last-mile: Tsunami Ready program</a:t>
            </a:r>
            <a:endParaRPr dirty="0"/>
          </a:p>
        </p:txBody>
      </p:sp>
      <p:pic>
        <p:nvPicPr>
          <p:cNvPr id="272" name="Google Shape;272;gd7d30db7a5_0_99"/>
          <p:cNvPicPr preferRelativeResize="0"/>
          <p:nvPr/>
        </p:nvPicPr>
        <p:blipFill>
          <a:blip r:embed="rId4">
            <a:alphaModFix/>
          </a:blip>
          <a:stretch>
            <a:fillRect/>
          </a:stretch>
        </p:blipFill>
        <p:spPr>
          <a:xfrm>
            <a:off x="4380359" y="2535700"/>
            <a:ext cx="4529662" cy="2555050"/>
          </a:xfrm>
          <a:prstGeom prst="rect">
            <a:avLst/>
          </a:prstGeom>
          <a:noFill/>
          <a:ln>
            <a:solidFill>
              <a:schemeClr val="bg2">
                <a:lumMod val="75000"/>
              </a:schemeClr>
            </a:solidFill>
          </a:ln>
        </p:spPr>
      </p:pic>
      <p:pic>
        <p:nvPicPr>
          <p:cNvPr id="273" name="Google Shape;273;gd7d30db7a5_0_99"/>
          <p:cNvPicPr preferRelativeResize="0"/>
          <p:nvPr/>
        </p:nvPicPr>
        <p:blipFill rotWithShape="1">
          <a:blip r:embed="rId5">
            <a:alphaModFix/>
          </a:blip>
          <a:srcRect r="17197" b="64516"/>
          <a:stretch/>
        </p:blipFill>
        <p:spPr>
          <a:xfrm>
            <a:off x="152400" y="1783550"/>
            <a:ext cx="4218434" cy="2555049"/>
          </a:xfrm>
          <a:prstGeom prst="rect">
            <a:avLst/>
          </a:prstGeom>
          <a:noFill/>
          <a:ln w="12700">
            <a:solidFill>
              <a:schemeClr val="bg2">
                <a:lumMod val="75000"/>
              </a:schemeClr>
            </a:solidFill>
          </a:ln>
        </p:spPr>
      </p:pic>
      <p:sp>
        <p:nvSpPr>
          <p:cNvPr id="274" name="Google Shape;274;gd7d30db7a5_0_99"/>
          <p:cNvSpPr txBox="1">
            <a:spLocks noGrp="1"/>
          </p:cNvSpPr>
          <p:nvPr>
            <p:ph type="title"/>
          </p:nvPr>
        </p:nvSpPr>
        <p:spPr>
          <a:xfrm>
            <a:off x="152400" y="657246"/>
            <a:ext cx="6938143" cy="54776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smtClean="0">
                <a:solidFill>
                  <a:srgbClr val="595959"/>
                </a:solidFill>
              </a:rPr>
              <a:t>Examples </a:t>
            </a:r>
            <a:r>
              <a:rPr lang="en-GB" sz="1800" b="1" dirty="0">
                <a:solidFill>
                  <a:srgbClr val="595959"/>
                </a:solidFill>
              </a:rPr>
              <a:t>from </a:t>
            </a:r>
            <a:r>
              <a:rPr lang="en-GB" sz="1800" b="1" dirty="0" err="1">
                <a:solidFill>
                  <a:srgbClr val="595959"/>
                </a:solidFill>
              </a:rPr>
              <a:t>Palmi</a:t>
            </a:r>
            <a:r>
              <a:rPr lang="en-GB" sz="1800" b="1" dirty="0">
                <a:solidFill>
                  <a:srgbClr val="595959"/>
                </a:solidFill>
              </a:rPr>
              <a:t>, </a:t>
            </a:r>
            <a:r>
              <a:rPr lang="en-GB" sz="1800" b="1" dirty="0" smtClean="0">
                <a:solidFill>
                  <a:srgbClr val="595959"/>
                </a:solidFill>
              </a:rPr>
              <a:t>Calabria, </a:t>
            </a:r>
            <a:r>
              <a:rPr lang="en-GB" sz="1800" b="1" dirty="0">
                <a:solidFill>
                  <a:srgbClr val="595959"/>
                </a:solidFill>
              </a:rPr>
              <a:t>and </a:t>
            </a:r>
            <a:r>
              <a:rPr lang="en-GB" sz="1800" b="1" dirty="0" err="1">
                <a:solidFill>
                  <a:srgbClr val="595959"/>
                </a:solidFill>
              </a:rPr>
              <a:t>Minturno</a:t>
            </a:r>
            <a:r>
              <a:rPr lang="en-GB" sz="1800" b="1" dirty="0">
                <a:solidFill>
                  <a:srgbClr val="595959"/>
                </a:solidFill>
              </a:rPr>
              <a:t>, Lazio</a:t>
            </a:r>
            <a:endParaRPr sz="1800" b="1" dirty="0">
              <a:solidFill>
                <a:srgbClr val="595959"/>
              </a:solidFill>
            </a:endParaRPr>
          </a:p>
        </p:txBody>
      </p:sp>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8639" y="545549"/>
            <a:ext cx="1718161" cy="1332923"/>
          </a:xfrm>
          <a:prstGeom prst="rect">
            <a:avLst/>
          </a:prstGeom>
        </p:spPr>
      </p:pic>
      <p:sp>
        <p:nvSpPr>
          <p:cNvPr id="11"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d7d30db7a5_0_35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Tsunami Ready Officially Started</a:t>
            </a:r>
            <a:endParaRPr/>
          </a:p>
        </p:txBody>
      </p:sp>
      <p:pic>
        <p:nvPicPr>
          <p:cNvPr id="331" name="Google Shape;331;gd7d30db7a5_0_359"/>
          <p:cNvPicPr preferRelativeResize="0"/>
          <p:nvPr/>
        </p:nvPicPr>
        <p:blipFill>
          <a:blip r:embed="rId3">
            <a:alphaModFix/>
          </a:blip>
          <a:stretch>
            <a:fillRect/>
          </a:stretch>
        </p:blipFill>
        <p:spPr>
          <a:xfrm>
            <a:off x="2092925" y="754075"/>
            <a:ext cx="4615276" cy="5049749"/>
          </a:xfrm>
          <a:prstGeom prst="rect">
            <a:avLst/>
          </a:prstGeom>
          <a:noFill/>
          <a:ln>
            <a:noFill/>
          </a:ln>
        </p:spPr>
      </p:pic>
      <p:pic>
        <p:nvPicPr>
          <p:cNvPr id="332" name="Google Shape;332;gd7d30db7a5_0_359"/>
          <p:cNvPicPr preferRelativeResize="0"/>
          <p:nvPr/>
        </p:nvPicPr>
        <p:blipFill>
          <a:blip r:embed="rId4">
            <a:alphaModFix/>
          </a:blip>
          <a:stretch>
            <a:fillRect/>
          </a:stretch>
        </p:blipFill>
        <p:spPr>
          <a:xfrm>
            <a:off x="1265171" y="6208763"/>
            <a:ext cx="879736" cy="307800"/>
          </a:xfrm>
          <a:prstGeom prst="rect">
            <a:avLst/>
          </a:prstGeom>
          <a:noFill/>
          <a:ln>
            <a:noFill/>
          </a:ln>
        </p:spPr>
      </p:pic>
      <p:sp>
        <p:nvSpPr>
          <p:cNvPr id="6" name="Google Shape;91;gd2c1be9673_0_0"/>
          <p:cNvSpPr txBox="1"/>
          <p:nvPr/>
        </p:nvSpPr>
        <p:spPr>
          <a:xfrm>
            <a:off x="2338871" y="618570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d7d30db7a5_0_372"/>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281" name="Google Shape;281;gd7d30db7a5_0_372"/>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Awareness Raising</a:t>
            </a:r>
            <a:endParaRPr/>
          </a:p>
        </p:txBody>
      </p:sp>
      <p:pic>
        <p:nvPicPr>
          <p:cNvPr id="282" name="Google Shape;282;gd7d30db7a5_0_372"/>
          <p:cNvPicPr preferRelativeResize="0"/>
          <p:nvPr/>
        </p:nvPicPr>
        <p:blipFill rotWithShape="1">
          <a:blip r:embed="rId4">
            <a:alphaModFix/>
          </a:blip>
          <a:srcRect/>
          <a:stretch/>
        </p:blipFill>
        <p:spPr>
          <a:xfrm>
            <a:off x="1419425" y="2486025"/>
            <a:ext cx="6393000" cy="3342300"/>
          </a:xfrm>
          <a:prstGeom prst="rect">
            <a:avLst/>
          </a:prstGeom>
          <a:noFill/>
          <a:ln>
            <a:noFill/>
          </a:ln>
        </p:spPr>
      </p:pic>
      <p:graphicFrame>
        <p:nvGraphicFramePr>
          <p:cNvPr id="283" name="Google Shape;283;gd7d30db7a5_0_372"/>
          <p:cNvGraphicFramePr/>
          <p:nvPr>
            <p:extLst>
              <p:ext uri="{D42A27DB-BD31-4B8C-83A1-F6EECF244321}">
                <p14:modId xmlns:p14="http://schemas.microsoft.com/office/powerpoint/2010/main" val="606354743"/>
              </p:ext>
            </p:extLst>
          </p:nvPr>
        </p:nvGraphicFramePr>
        <p:xfrm>
          <a:off x="329399" y="872936"/>
          <a:ext cx="8115850" cy="895650"/>
        </p:xfrm>
        <a:graphic>
          <a:graphicData uri="http://schemas.openxmlformats.org/drawingml/2006/table">
            <a:tbl>
              <a:tblPr firstRow="1" bandRow="1">
                <a:noFill/>
                <a:tableStyleId>{26345D55-0782-46FC-A9C9-A708CB781EFB}</a:tableStyleId>
              </a:tblPr>
              <a:tblGrid>
                <a:gridCol w="4057925">
                  <a:extLst>
                    <a:ext uri="{9D8B030D-6E8A-4147-A177-3AD203B41FA5}">
                      <a16:colId xmlns:a16="http://schemas.microsoft.com/office/drawing/2014/main" val="20000"/>
                    </a:ext>
                  </a:extLst>
                </a:gridCol>
                <a:gridCol w="4057925">
                  <a:extLst>
                    <a:ext uri="{9D8B030D-6E8A-4147-A177-3AD203B41FA5}">
                      <a16:colId xmlns:a16="http://schemas.microsoft.com/office/drawing/2014/main" val="20001"/>
                    </a:ext>
                  </a:extLst>
                </a:gridCol>
              </a:tblGrid>
              <a:tr h="447825">
                <a:tc gridSpan="2">
                  <a:txBody>
                    <a:bodyPr/>
                    <a:lstStyle/>
                    <a:p>
                      <a:pPr marL="0" marR="0" lvl="0" indent="0" algn="ctr" rtl="0">
                        <a:spcBef>
                          <a:spcPts val="0"/>
                        </a:spcBef>
                        <a:spcAft>
                          <a:spcPts val="0"/>
                        </a:spcAft>
                        <a:buNone/>
                      </a:pPr>
                      <a:r>
                        <a:rPr lang="en-GB" sz="1800" u="none" strike="noStrike" cap="none" dirty="0">
                          <a:solidFill>
                            <a:schemeClr val="bg1"/>
                          </a:solidFill>
                          <a:hlinkClick r:id="rId5"/>
                        </a:rPr>
                        <a:t>News on CAT-INGV </a:t>
                      </a:r>
                      <a:r>
                        <a:rPr lang="en-GB" sz="1800" u="none" strike="noStrike" cap="none" dirty="0" smtClean="0">
                          <a:solidFill>
                            <a:schemeClr val="bg1"/>
                          </a:solidFill>
                          <a:hlinkClick r:id="rId5"/>
                        </a:rPr>
                        <a:t>website (Italian and English)</a:t>
                      </a:r>
                      <a:endParaRPr dirty="0">
                        <a:solidFill>
                          <a:schemeClr val="bg1"/>
                        </a:solidFill>
                      </a:endParaRPr>
                    </a:p>
                  </a:txBody>
                  <a:tcPr marL="91450" marR="91450" marT="45725" marB="45725" anchor="ctr"/>
                </a:tc>
                <a:tc hMerge="1">
                  <a:txBody>
                    <a:bodyPr/>
                    <a:lstStyle/>
                    <a:p>
                      <a:endParaRPr lang="it-IT"/>
                    </a:p>
                  </a:txBody>
                  <a:tcPr/>
                </a:tc>
                <a:extLst>
                  <a:ext uri="{0D108BD9-81ED-4DB2-BD59-A6C34878D82A}">
                    <a16:rowId xmlns:a16="http://schemas.microsoft.com/office/drawing/2014/main" val="10000"/>
                  </a:ext>
                </a:extLst>
              </a:tr>
              <a:tr h="447825">
                <a:tc>
                  <a:txBody>
                    <a:bodyPr/>
                    <a:lstStyle/>
                    <a:p>
                      <a:pPr marL="0" marR="0" lvl="0" indent="0" algn="ctr" rtl="0">
                        <a:spcBef>
                          <a:spcPts val="0"/>
                        </a:spcBef>
                        <a:spcAft>
                          <a:spcPts val="0"/>
                        </a:spcAft>
                        <a:buNone/>
                      </a:pPr>
                      <a:r>
                        <a:rPr lang="en-GB" sz="1800" u="none" strike="noStrike" cap="none" dirty="0"/>
                        <a:t>From May 2020 (site release)</a:t>
                      </a:r>
                      <a:endParaRPr dirty="0"/>
                    </a:p>
                  </a:txBody>
                  <a:tcPr marL="91450" marR="91450" marT="45725" marB="45725" anchor="ctr"/>
                </a:tc>
                <a:tc>
                  <a:txBody>
                    <a:bodyPr/>
                    <a:lstStyle/>
                    <a:p>
                      <a:pPr marL="0" marR="0" lvl="0" indent="0" algn="ctr" rtl="0">
                        <a:spcBef>
                          <a:spcPts val="0"/>
                        </a:spcBef>
                        <a:spcAft>
                          <a:spcPts val="0"/>
                        </a:spcAft>
                        <a:buNone/>
                      </a:pPr>
                      <a:r>
                        <a:rPr lang="en-GB" sz="1800" u="none" strike="noStrike" cap="none" dirty="0" smtClean="0"/>
                        <a:t>59</a:t>
                      </a:r>
                      <a:r>
                        <a:rPr lang="en-GB" sz="1800" u="none" strike="noStrike" cap="none" baseline="0" dirty="0" smtClean="0"/>
                        <a:t> </a:t>
                      </a:r>
                      <a:r>
                        <a:rPr lang="en-GB" sz="1800" u="none" strike="noStrike" cap="none" dirty="0" smtClean="0"/>
                        <a:t>News</a:t>
                      </a:r>
                      <a:endParaRPr dirty="0"/>
                    </a:p>
                  </a:txBody>
                  <a:tcPr marL="91450" marR="91450" marT="45725" marB="45725" anchor="ctr"/>
                </a:tc>
                <a:extLst>
                  <a:ext uri="{0D108BD9-81ED-4DB2-BD59-A6C34878D82A}">
                    <a16:rowId xmlns:a16="http://schemas.microsoft.com/office/drawing/2014/main" val="10001"/>
                  </a:ext>
                </a:extLst>
              </a:tr>
            </a:tbl>
          </a:graphicData>
        </a:graphic>
      </p:graphicFrame>
      <p:sp>
        <p:nvSpPr>
          <p:cNvPr id="7"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d7d30db7a5_0_89"/>
          <p:cNvPicPr preferRelativeResize="0"/>
          <p:nvPr/>
        </p:nvPicPr>
        <p:blipFill>
          <a:blip r:embed="rId3">
            <a:alphaModFix/>
          </a:blip>
          <a:stretch>
            <a:fillRect/>
          </a:stretch>
        </p:blipFill>
        <p:spPr>
          <a:xfrm>
            <a:off x="1265171" y="6276109"/>
            <a:ext cx="674465" cy="240454"/>
          </a:xfrm>
          <a:prstGeom prst="rect">
            <a:avLst/>
          </a:prstGeom>
          <a:noFill/>
          <a:ln>
            <a:noFill/>
          </a:ln>
        </p:spPr>
      </p:pic>
      <p:sp>
        <p:nvSpPr>
          <p:cNvPr id="340" name="Google Shape;340;gd7d30db7a5_0_8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Concluding Remarks - End to end System - Last-mile</a:t>
            </a:r>
            <a:endParaRPr/>
          </a:p>
        </p:txBody>
      </p:sp>
      <p:sp>
        <p:nvSpPr>
          <p:cNvPr id="341" name="Google Shape;341;gd7d30db7a5_0_89"/>
          <p:cNvSpPr txBox="1">
            <a:spLocks noGrp="1"/>
          </p:cNvSpPr>
          <p:nvPr>
            <p:ph type="title"/>
          </p:nvPr>
        </p:nvSpPr>
        <p:spPr>
          <a:xfrm>
            <a:off x="339050" y="1080950"/>
            <a:ext cx="8500200" cy="4332600"/>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400050" lvl="0" indent="-285750" algn="l" rtl="0">
              <a:lnSpc>
                <a:spcPct val="100000"/>
              </a:lnSpc>
              <a:spcBef>
                <a:spcPts val="0"/>
              </a:spcBef>
              <a:spcAft>
                <a:spcPts val="300"/>
              </a:spcAft>
              <a:buClr>
                <a:srgbClr val="595959"/>
              </a:buClr>
              <a:buSzPts val="1800"/>
              <a:buFont typeface="Courier New" charset="0"/>
              <a:buChar char="o"/>
            </a:pPr>
            <a:r>
              <a:rPr lang="en-GB" sz="1800" b="1" smtClean="0">
                <a:solidFill>
                  <a:schemeClr val="bg2">
                    <a:lumMod val="75000"/>
                  </a:schemeClr>
                </a:solidFill>
              </a:rPr>
              <a:t>Dissemination </a:t>
            </a:r>
            <a:r>
              <a:rPr lang="en-GB" sz="1800" b="1" dirty="0">
                <a:solidFill>
                  <a:schemeClr val="bg2">
                    <a:lumMod val="75000"/>
                  </a:schemeClr>
                </a:solidFill>
              </a:rPr>
              <a:t>of alert messages presently mostly only to authorities/civil protection system over the national territory (cell broadcasting and local dissemination ongoing)</a:t>
            </a:r>
            <a:endParaRPr sz="1800" b="1" dirty="0">
              <a:solidFill>
                <a:schemeClr val="bg2">
                  <a:lumMod val="75000"/>
                </a:schemeClr>
              </a:solidFill>
            </a:endParaRPr>
          </a:p>
          <a:p>
            <a:pPr marL="400050" lvl="0" indent="-285750" algn="l" rtl="0">
              <a:lnSpc>
                <a:spcPct val="100000"/>
              </a:lnSpc>
              <a:spcBef>
                <a:spcPts val="0"/>
              </a:spcBef>
              <a:spcAft>
                <a:spcPts val="300"/>
              </a:spcAft>
              <a:buClr>
                <a:srgbClr val="595959"/>
              </a:buClr>
              <a:buSzPts val="1800"/>
              <a:buFont typeface="Courier New" charset="0"/>
              <a:buChar char="o"/>
            </a:pPr>
            <a:r>
              <a:rPr lang="en-GB" sz="1800" b="1" dirty="0">
                <a:solidFill>
                  <a:schemeClr val="bg2">
                    <a:lumMod val="75000"/>
                  </a:schemeClr>
                </a:solidFill>
              </a:rPr>
              <a:t>Generally the Civil Protection plans have not been updated yet - the process has started, responding to the </a:t>
            </a:r>
            <a:r>
              <a:rPr lang="en-GB" sz="1800" b="1" dirty="0" smtClean="0">
                <a:solidFill>
                  <a:schemeClr val="bg2">
                    <a:lumMod val="75000"/>
                  </a:schemeClr>
                </a:solidFill>
              </a:rPr>
              <a:t>2018 National </a:t>
            </a:r>
            <a:r>
              <a:rPr lang="en-GB" sz="1800" b="1" dirty="0">
                <a:solidFill>
                  <a:schemeClr val="bg2">
                    <a:lumMod val="75000"/>
                  </a:schemeClr>
                </a:solidFill>
              </a:rPr>
              <a:t>Directive</a:t>
            </a:r>
            <a:endParaRPr sz="1800" b="1" dirty="0">
              <a:solidFill>
                <a:schemeClr val="bg2">
                  <a:lumMod val="75000"/>
                </a:schemeClr>
              </a:solidFill>
            </a:endParaRPr>
          </a:p>
          <a:p>
            <a:pPr marL="400050" lvl="0" indent="-285750" algn="l" rtl="0">
              <a:lnSpc>
                <a:spcPct val="100000"/>
              </a:lnSpc>
              <a:spcBef>
                <a:spcPts val="0"/>
              </a:spcBef>
              <a:spcAft>
                <a:spcPts val="300"/>
              </a:spcAft>
              <a:buClr>
                <a:srgbClr val="595959"/>
              </a:buClr>
              <a:buSzPts val="1800"/>
              <a:buFont typeface="Courier New" charset="0"/>
              <a:buChar char="o"/>
            </a:pPr>
            <a:r>
              <a:rPr lang="en-GB" sz="1800" b="1" dirty="0">
                <a:solidFill>
                  <a:schemeClr val="bg2">
                    <a:lumMod val="75000"/>
                  </a:schemeClr>
                </a:solidFill>
              </a:rPr>
              <a:t>Limited </a:t>
            </a:r>
            <a:r>
              <a:rPr lang="en-GB" sz="1800" b="1" dirty="0" smtClean="0">
                <a:solidFill>
                  <a:schemeClr val="bg2">
                    <a:lumMod val="75000"/>
                  </a:schemeClr>
                </a:solidFill>
              </a:rPr>
              <a:t>awareness </a:t>
            </a:r>
            <a:r>
              <a:rPr lang="en-GB" sz="1800" b="1" dirty="0">
                <a:solidFill>
                  <a:schemeClr val="bg2">
                    <a:lumMod val="75000"/>
                  </a:schemeClr>
                </a:solidFill>
              </a:rPr>
              <a:t>and </a:t>
            </a:r>
            <a:r>
              <a:rPr lang="en-GB" sz="1800" b="1" dirty="0" err="1" smtClean="0">
                <a:solidFill>
                  <a:schemeClr val="bg2">
                    <a:lumMod val="75000"/>
                  </a:schemeClr>
                </a:solidFill>
              </a:rPr>
              <a:t>preparadness</a:t>
            </a:r>
            <a:r>
              <a:rPr lang="en-GB" sz="1800" b="1" dirty="0" smtClean="0">
                <a:solidFill>
                  <a:schemeClr val="bg2">
                    <a:lumMod val="75000"/>
                  </a:schemeClr>
                </a:solidFill>
              </a:rPr>
              <a:t> </a:t>
            </a:r>
            <a:r>
              <a:rPr lang="en-GB" sz="1800" b="1" dirty="0">
                <a:solidFill>
                  <a:schemeClr val="bg2">
                    <a:lumMod val="75000"/>
                  </a:schemeClr>
                </a:solidFill>
              </a:rPr>
              <a:t>to respond to both Tsunami Alert Messages and to Natural Signs (shaking, sea level anomalies, ...) - Awareness Raising initiatives ongoing (</a:t>
            </a:r>
            <a:r>
              <a:rPr lang="en-GB" sz="1800" b="1" dirty="0" err="1">
                <a:solidFill>
                  <a:schemeClr val="bg2">
                    <a:lumMod val="75000"/>
                  </a:schemeClr>
                </a:solidFill>
              </a:rPr>
              <a:t>IoNonRischio</a:t>
            </a:r>
            <a:r>
              <a:rPr lang="en-GB" sz="1800" b="1" dirty="0">
                <a:solidFill>
                  <a:schemeClr val="bg2">
                    <a:lumMod val="75000"/>
                  </a:schemeClr>
                </a:solidFill>
              </a:rPr>
              <a:t>, Tsunami Ready)</a:t>
            </a:r>
            <a:endParaRPr sz="1800" b="1" dirty="0">
              <a:solidFill>
                <a:schemeClr val="bg2">
                  <a:lumMod val="75000"/>
                </a:schemeClr>
              </a:solidFill>
            </a:endParaRPr>
          </a:p>
          <a:p>
            <a:pPr marL="400050" lvl="0" indent="-285750" algn="l" rtl="0">
              <a:lnSpc>
                <a:spcPct val="100000"/>
              </a:lnSpc>
              <a:spcBef>
                <a:spcPts val="0"/>
              </a:spcBef>
              <a:spcAft>
                <a:spcPts val="300"/>
              </a:spcAft>
              <a:buClr>
                <a:srgbClr val="595959"/>
              </a:buClr>
              <a:buSzPts val="1800"/>
              <a:buFont typeface="Courier New" charset="0"/>
              <a:buChar char="o"/>
            </a:pPr>
            <a:r>
              <a:rPr lang="en-GB" sz="1800" b="1" dirty="0">
                <a:solidFill>
                  <a:schemeClr val="bg2">
                    <a:lumMod val="75000"/>
                  </a:schemeClr>
                </a:solidFill>
              </a:rPr>
              <a:t>Planning is based on single-hazard assessment (Research projects ongoing)</a:t>
            </a:r>
            <a:endParaRPr sz="1800" b="1" dirty="0">
              <a:solidFill>
                <a:schemeClr val="bg2">
                  <a:lumMod val="75000"/>
                </a:schemeClr>
              </a:solidFill>
            </a:endParaRPr>
          </a:p>
          <a:p>
            <a:pPr marL="400050" lvl="0" indent="-285750" algn="l" rtl="0">
              <a:lnSpc>
                <a:spcPct val="100000"/>
              </a:lnSpc>
              <a:spcBef>
                <a:spcPts val="0"/>
              </a:spcBef>
              <a:spcAft>
                <a:spcPts val="300"/>
              </a:spcAft>
              <a:buClr>
                <a:srgbClr val="595959"/>
              </a:buClr>
              <a:buSzPts val="1800"/>
              <a:buFont typeface="Courier New" charset="0"/>
              <a:buChar char="o"/>
            </a:pPr>
            <a:r>
              <a:rPr lang="en-GB" sz="1800" b="1" dirty="0">
                <a:solidFill>
                  <a:schemeClr val="bg2">
                    <a:lumMod val="75000"/>
                  </a:schemeClr>
                </a:solidFill>
              </a:rPr>
              <a:t>Risk assessment (people, buildings, CI) is ongoing or planned</a:t>
            </a:r>
            <a:endParaRPr sz="1800" b="1" dirty="0">
              <a:solidFill>
                <a:schemeClr val="bg2">
                  <a:lumMod val="75000"/>
                </a:schemeClr>
              </a:solidFill>
            </a:endParaRPr>
          </a:p>
          <a:p>
            <a:pPr marL="400050" lvl="0" indent="-285750" algn="l" rtl="0">
              <a:lnSpc>
                <a:spcPct val="100000"/>
              </a:lnSpc>
              <a:spcBef>
                <a:spcPts val="0"/>
              </a:spcBef>
              <a:spcAft>
                <a:spcPts val="300"/>
              </a:spcAft>
              <a:buClr>
                <a:srgbClr val="595959"/>
              </a:buClr>
              <a:buSzPts val="1800"/>
              <a:buFont typeface="Courier New" charset="0"/>
              <a:buChar char="o"/>
            </a:pPr>
            <a:r>
              <a:rPr lang="en-GB" sz="1800" b="1" dirty="0">
                <a:solidFill>
                  <a:schemeClr val="bg2">
                    <a:lumMod val="75000"/>
                  </a:schemeClr>
                </a:solidFill>
              </a:rPr>
              <a:t>Lack of long-term sustainability planning for the end to end system?</a:t>
            </a:r>
            <a:endParaRPr sz="1800" b="1" dirty="0">
              <a:solidFill>
                <a:schemeClr val="bg2">
                  <a:lumMod val="75000"/>
                </a:schemeClr>
              </a:solidFill>
            </a:endParaRPr>
          </a:p>
        </p:txBody>
      </p:sp>
      <p:sp>
        <p:nvSpPr>
          <p:cNvPr id="6"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P spid="34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d7d30db7a5_0_299"/>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348" name="Google Shape;348;gd7d30db7a5_0_299"/>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Further readings about progress and gaps</a:t>
            </a:r>
            <a:endParaRPr/>
          </a:p>
        </p:txBody>
      </p:sp>
      <p:pic>
        <p:nvPicPr>
          <p:cNvPr id="349" name="Google Shape;349;gd7d30db7a5_0_299"/>
          <p:cNvPicPr preferRelativeResize="0"/>
          <p:nvPr/>
        </p:nvPicPr>
        <p:blipFill>
          <a:blip r:embed="rId4">
            <a:alphaModFix/>
          </a:blip>
          <a:stretch>
            <a:fillRect/>
          </a:stretch>
        </p:blipFill>
        <p:spPr>
          <a:xfrm>
            <a:off x="301741" y="748050"/>
            <a:ext cx="4966333" cy="4436200"/>
          </a:xfrm>
          <a:prstGeom prst="rect">
            <a:avLst/>
          </a:prstGeom>
          <a:noFill/>
          <a:ln>
            <a:noFill/>
          </a:ln>
        </p:spPr>
      </p:pic>
      <p:sp>
        <p:nvSpPr>
          <p:cNvPr id="350" name="Google Shape;350;gd7d30db7a5_0_299"/>
          <p:cNvSpPr txBox="1"/>
          <p:nvPr/>
        </p:nvSpPr>
        <p:spPr>
          <a:xfrm>
            <a:off x="205038" y="53867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595959"/>
                </a:solidFill>
                <a:latin typeface="Calibri"/>
                <a:ea typeface="Calibri"/>
                <a:cs typeface="Calibri"/>
                <a:sym typeface="Calibri"/>
              </a:rPr>
              <a:t>Amato et al., SRL, 2021</a:t>
            </a:r>
            <a:endParaRPr/>
          </a:p>
        </p:txBody>
      </p:sp>
      <p:pic>
        <p:nvPicPr>
          <p:cNvPr id="351" name="Google Shape;351;gd7d30db7a5_0_299"/>
          <p:cNvPicPr preferRelativeResize="0"/>
          <p:nvPr/>
        </p:nvPicPr>
        <p:blipFill>
          <a:blip r:embed="rId5">
            <a:alphaModFix/>
          </a:blip>
          <a:stretch>
            <a:fillRect/>
          </a:stretch>
        </p:blipFill>
        <p:spPr>
          <a:xfrm>
            <a:off x="4869050" y="646800"/>
            <a:ext cx="1932874" cy="1932874"/>
          </a:xfrm>
          <a:prstGeom prst="rect">
            <a:avLst/>
          </a:prstGeom>
          <a:noFill/>
          <a:ln>
            <a:noFill/>
          </a:ln>
        </p:spPr>
      </p:pic>
      <p:pic>
        <p:nvPicPr>
          <p:cNvPr id="352" name="Google Shape;352;gd7d30db7a5_0_299"/>
          <p:cNvPicPr preferRelativeResize="0"/>
          <p:nvPr/>
        </p:nvPicPr>
        <p:blipFill>
          <a:blip r:embed="rId6">
            <a:alphaModFix/>
          </a:blip>
          <a:stretch>
            <a:fillRect/>
          </a:stretch>
        </p:blipFill>
        <p:spPr>
          <a:xfrm>
            <a:off x="7057825" y="1101600"/>
            <a:ext cx="2084126" cy="2084126"/>
          </a:xfrm>
          <a:prstGeom prst="rect">
            <a:avLst/>
          </a:prstGeom>
          <a:noFill/>
          <a:ln>
            <a:noFill/>
          </a:ln>
        </p:spPr>
      </p:pic>
      <p:pic>
        <p:nvPicPr>
          <p:cNvPr id="353" name="Google Shape;353;gd7d30db7a5_0_299"/>
          <p:cNvPicPr preferRelativeResize="0"/>
          <p:nvPr/>
        </p:nvPicPr>
        <p:blipFill>
          <a:blip r:embed="rId7">
            <a:alphaModFix/>
          </a:blip>
          <a:stretch>
            <a:fillRect/>
          </a:stretch>
        </p:blipFill>
        <p:spPr>
          <a:xfrm>
            <a:off x="4973700" y="2579675"/>
            <a:ext cx="2084126" cy="2084126"/>
          </a:xfrm>
          <a:prstGeom prst="rect">
            <a:avLst/>
          </a:prstGeom>
          <a:noFill/>
          <a:ln>
            <a:noFill/>
          </a:ln>
        </p:spPr>
      </p:pic>
      <p:pic>
        <p:nvPicPr>
          <p:cNvPr id="354" name="Google Shape;354;gd7d30db7a5_0_299"/>
          <p:cNvPicPr preferRelativeResize="0"/>
          <p:nvPr/>
        </p:nvPicPr>
        <p:blipFill>
          <a:blip r:embed="rId8">
            <a:alphaModFix/>
          </a:blip>
          <a:stretch>
            <a:fillRect/>
          </a:stretch>
        </p:blipFill>
        <p:spPr>
          <a:xfrm>
            <a:off x="5093395" y="4911475"/>
            <a:ext cx="3788006" cy="1262674"/>
          </a:xfrm>
          <a:prstGeom prst="rect">
            <a:avLst/>
          </a:prstGeom>
          <a:noFill/>
          <a:ln>
            <a:noFill/>
          </a:ln>
        </p:spPr>
      </p:pic>
      <p:sp>
        <p:nvSpPr>
          <p:cNvPr id="11"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d7d30db7a5_0_501"/>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361" name="Google Shape;361;gd7d30db7a5_0_501"/>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Further readings about progress and gaps</a:t>
            </a:r>
            <a:endParaRPr/>
          </a:p>
        </p:txBody>
      </p:sp>
      <p:pic>
        <p:nvPicPr>
          <p:cNvPr id="362" name="Google Shape;362;gd7d30db7a5_0_501"/>
          <p:cNvPicPr preferRelativeResize="0"/>
          <p:nvPr/>
        </p:nvPicPr>
        <p:blipFill>
          <a:blip r:embed="rId4">
            <a:alphaModFix/>
          </a:blip>
          <a:stretch>
            <a:fillRect/>
          </a:stretch>
        </p:blipFill>
        <p:spPr>
          <a:xfrm>
            <a:off x="0" y="697950"/>
            <a:ext cx="5842301" cy="1901146"/>
          </a:xfrm>
          <a:prstGeom prst="rect">
            <a:avLst/>
          </a:prstGeom>
          <a:noFill/>
          <a:ln>
            <a:noFill/>
          </a:ln>
        </p:spPr>
      </p:pic>
      <p:pic>
        <p:nvPicPr>
          <p:cNvPr id="363" name="Google Shape;363;gd7d30db7a5_0_501"/>
          <p:cNvPicPr preferRelativeResize="0"/>
          <p:nvPr/>
        </p:nvPicPr>
        <p:blipFill>
          <a:blip r:embed="rId5">
            <a:alphaModFix/>
          </a:blip>
          <a:stretch>
            <a:fillRect/>
          </a:stretch>
        </p:blipFill>
        <p:spPr>
          <a:xfrm>
            <a:off x="39994" y="2858600"/>
            <a:ext cx="5214581" cy="1901150"/>
          </a:xfrm>
          <a:prstGeom prst="rect">
            <a:avLst/>
          </a:prstGeom>
          <a:noFill/>
          <a:ln>
            <a:noFill/>
          </a:ln>
        </p:spPr>
      </p:pic>
      <p:sp>
        <p:nvSpPr>
          <p:cNvPr id="364" name="Google Shape;364;gd7d30db7a5_0_501"/>
          <p:cNvSpPr txBox="1"/>
          <p:nvPr/>
        </p:nvSpPr>
        <p:spPr>
          <a:xfrm>
            <a:off x="205038" y="53867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595959"/>
                </a:solidFill>
                <a:latin typeface="Calibri"/>
                <a:ea typeface="Calibri"/>
                <a:cs typeface="Calibri"/>
                <a:sym typeface="Calibri"/>
              </a:rPr>
              <a:t>Behrens et al., FEART, 2021</a:t>
            </a:r>
            <a:endParaRPr/>
          </a:p>
        </p:txBody>
      </p:sp>
      <p:pic>
        <p:nvPicPr>
          <p:cNvPr id="365" name="Google Shape;365;gd7d30db7a5_0_501"/>
          <p:cNvPicPr preferRelativeResize="0"/>
          <p:nvPr/>
        </p:nvPicPr>
        <p:blipFill>
          <a:blip r:embed="rId6">
            <a:alphaModFix/>
          </a:blip>
          <a:stretch>
            <a:fillRect/>
          </a:stretch>
        </p:blipFill>
        <p:spPr>
          <a:xfrm>
            <a:off x="5349052" y="3712996"/>
            <a:ext cx="3584623" cy="2044184"/>
          </a:xfrm>
          <a:prstGeom prst="rect">
            <a:avLst/>
          </a:prstGeom>
          <a:noFill/>
          <a:ln>
            <a:noFill/>
          </a:ln>
        </p:spPr>
      </p:pic>
      <p:pic>
        <p:nvPicPr>
          <p:cNvPr id="366" name="Google Shape;366;gd7d30db7a5_0_501"/>
          <p:cNvPicPr preferRelativeResize="0"/>
          <p:nvPr/>
        </p:nvPicPr>
        <p:blipFill>
          <a:blip r:embed="rId7">
            <a:alphaModFix/>
          </a:blip>
          <a:stretch>
            <a:fillRect/>
          </a:stretch>
        </p:blipFill>
        <p:spPr>
          <a:xfrm>
            <a:off x="5991600" y="697950"/>
            <a:ext cx="3000000" cy="2719380"/>
          </a:xfrm>
          <a:prstGeom prst="rect">
            <a:avLst/>
          </a:prstGeom>
          <a:noFill/>
          <a:ln>
            <a:noFill/>
          </a:ln>
        </p:spPr>
      </p:pic>
      <p:sp>
        <p:nvSpPr>
          <p:cNvPr id="10"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d7d30db7a5_0_508"/>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373" name="Google Shape;373;gd7d30db7a5_0_508"/>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dirty="0">
                <a:solidFill>
                  <a:srgbClr val="595959"/>
                </a:solidFill>
              </a:rPr>
              <a:t>Further readings about progress and gaps</a:t>
            </a:r>
            <a:endParaRPr dirty="0"/>
          </a:p>
        </p:txBody>
      </p:sp>
      <p:pic>
        <p:nvPicPr>
          <p:cNvPr id="374" name="Google Shape;374;gd7d30db7a5_0_508"/>
          <p:cNvPicPr preferRelativeResize="0"/>
          <p:nvPr/>
        </p:nvPicPr>
        <p:blipFill rotWithShape="1">
          <a:blip r:embed="rId4">
            <a:alphaModFix/>
          </a:blip>
          <a:srcRect b="16777"/>
          <a:stretch/>
        </p:blipFill>
        <p:spPr>
          <a:xfrm>
            <a:off x="302975" y="666288"/>
            <a:ext cx="5767300" cy="1839050"/>
          </a:xfrm>
          <a:prstGeom prst="rect">
            <a:avLst/>
          </a:prstGeom>
          <a:noFill/>
          <a:ln>
            <a:noFill/>
          </a:ln>
        </p:spPr>
      </p:pic>
      <p:pic>
        <p:nvPicPr>
          <p:cNvPr id="375" name="Google Shape;375;gd7d30db7a5_0_508"/>
          <p:cNvPicPr preferRelativeResize="0"/>
          <p:nvPr/>
        </p:nvPicPr>
        <p:blipFill>
          <a:blip r:embed="rId5">
            <a:alphaModFix/>
          </a:blip>
          <a:stretch>
            <a:fillRect/>
          </a:stretch>
        </p:blipFill>
        <p:spPr>
          <a:xfrm>
            <a:off x="227675" y="2518112"/>
            <a:ext cx="5917900" cy="1531087"/>
          </a:xfrm>
          <a:prstGeom prst="rect">
            <a:avLst/>
          </a:prstGeom>
          <a:noFill/>
          <a:ln>
            <a:noFill/>
          </a:ln>
        </p:spPr>
      </p:pic>
      <p:pic>
        <p:nvPicPr>
          <p:cNvPr id="376" name="Google Shape;376;gd7d30db7a5_0_508"/>
          <p:cNvPicPr preferRelativeResize="0"/>
          <p:nvPr/>
        </p:nvPicPr>
        <p:blipFill>
          <a:blip r:embed="rId6">
            <a:alphaModFix/>
          </a:blip>
          <a:stretch>
            <a:fillRect/>
          </a:stretch>
        </p:blipFill>
        <p:spPr>
          <a:xfrm>
            <a:off x="227675" y="4044000"/>
            <a:ext cx="2363391" cy="1407975"/>
          </a:xfrm>
          <a:prstGeom prst="rect">
            <a:avLst/>
          </a:prstGeom>
          <a:noFill/>
          <a:ln>
            <a:noFill/>
          </a:ln>
        </p:spPr>
      </p:pic>
      <p:pic>
        <p:nvPicPr>
          <p:cNvPr id="377" name="Google Shape;377;gd7d30db7a5_0_508"/>
          <p:cNvPicPr preferRelativeResize="0"/>
          <p:nvPr/>
        </p:nvPicPr>
        <p:blipFill>
          <a:blip r:embed="rId7">
            <a:alphaModFix/>
          </a:blip>
          <a:stretch>
            <a:fillRect/>
          </a:stretch>
        </p:blipFill>
        <p:spPr>
          <a:xfrm>
            <a:off x="6788700" y="911374"/>
            <a:ext cx="2009775" cy="2419350"/>
          </a:xfrm>
          <a:prstGeom prst="rect">
            <a:avLst/>
          </a:prstGeom>
          <a:noFill/>
          <a:ln>
            <a:noFill/>
          </a:ln>
        </p:spPr>
      </p:pic>
      <p:pic>
        <p:nvPicPr>
          <p:cNvPr id="378" name="Google Shape;378;gd7d30db7a5_0_508"/>
          <p:cNvPicPr preferRelativeResize="0"/>
          <p:nvPr/>
        </p:nvPicPr>
        <p:blipFill>
          <a:blip r:embed="rId8">
            <a:alphaModFix/>
          </a:blip>
          <a:stretch>
            <a:fillRect/>
          </a:stretch>
        </p:blipFill>
        <p:spPr>
          <a:xfrm>
            <a:off x="2825798" y="3984900"/>
            <a:ext cx="3319778" cy="1611350"/>
          </a:xfrm>
          <a:prstGeom prst="rect">
            <a:avLst/>
          </a:prstGeom>
          <a:noFill/>
          <a:ln>
            <a:noFill/>
          </a:ln>
        </p:spPr>
      </p:pic>
      <p:pic>
        <p:nvPicPr>
          <p:cNvPr id="379" name="Google Shape;379;gd7d30db7a5_0_508"/>
          <p:cNvPicPr preferRelativeResize="0"/>
          <p:nvPr/>
        </p:nvPicPr>
        <p:blipFill>
          <a:blip r:embed="rId9">
            <a:alphaModFix/>
          </a:blip>
          <a:stretch>
            <a:fillRect/>
          </a:stretch>
        </p:blipFill>
        <p:spPr>
          <a:xfrm>
            <a:off x="6280625" y="3585650"/>
            <a:ext cx="2725800" cy="1893800"/>
          </a:xfrm>
          <a:prstGeom prst="rect">
            <a:avLst/>
          </a:prstGeom>
          <a:noFill/>
          <a:ln>
            <a:noFill/>
          </a:ln>
        </p:spPr>
      </p:pic>
      <p:sp>
        <p:nvSpPr>
          <p:cNvPr id="380" name="Google Shape;380;gd7d30db7a5_0_508"/>
          <p:cNvSpPr txBox="1"/>
          <p:nvPr/>
        </p:nvSpPr>
        <p:spPr>
          <a:xfrm>
            <a:off x="205053" y="5615350"/>
            <a:ext cx="362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solidFill>
                  <a:srgbClr val="595959"/>
                </a:solidFill>
                <a:latin typeface="Calibri"/>
                <a:ea typeface="Calibri"/>
                <a:cs typeface="Calibri"/>
                <a:sym typeface="Calibri"/>
              </a:rPr>
              <a:t>Selva et al., Nuovo Cimento, 2021</a:t>
            </a:r>
            <a:endParaRPr/>
          </a:p>
        </p:txBody>
      </p:sp>
      <p:sp>
        <p:nvSpPr>
          <p:cNvPr id="12"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3;gd7d30db7a5_0_508"/>
          <p:cNvSpPr txBox="1">
            <a:spLocks/>
          </p:cNvSpPr>
          <p:nvPr/>
        </p:nvSpPr>
        <p:spPr>
          <a:xfrm>
            <a:off x="457200" y="46049"/>
            <a:ext cx="8229600" cy="499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400"/>
              <a:buFont typeface="Calibri"/>
              <a:buNone/>
            </a:pPr>
            <a:r>
              <a:rPr lang="en-GB" sz="2400" b="1" smtClean="0">
                <a:solidFill>
                  <a:srgbClr val="595959"/>
                </a:solidFill>
              </a:rPr>
              <a:t>Further readings about progress and gaps</a:t>
            </a:r>
            <a:endParaRPr lang="en-GB"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94931"/>
            <a:ext cx="6047385" cy="473303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945" y="3686873"/>
            <a:ext cx="4281055" cy="2090472"/>
          </a:xfrm>
          <a:prstGeom prst="rect">
            <a:avLst/>
          </a:prstGeom>
        </p:spPr>
      </p:pic>
      <p:sp>
        <p:nvSpPr>
          <p:cNvPr id="8"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9" name="Google Shape;371;gd7d30db7a5_0_508"/>
          <p:cNvPicPr preferRelativeResize="0"/>
          <p:nvPr/>
        </p:nvPicPr>
        <p:blipFill>
          <a:blip r:embed="rId4">
            <a:alphaModFix/>
          </a:blip>
          <a:stretch>
            <a:fillRect/>
          </a:stretch>
        </p:blipFill>
        <p:spPr>
          <a:xfrm>
            <a:off x="1265171" y="6208763"/>
            <a:ext cx="879736" cy="307800"/>
          </a:xfrm>
          <a:prstGeom prst="rect">
            <a:avLst/>
          </a:prstGeom>
          <a:noFill/>
          <a:ln>
            <a:noFill/>
          </a:ln>
        </p:spPr>
      </p:pic>
    </p:spTree>
    <p:extLst>
      <p:ext uri="{BB962C8B-B14F-4D97-AF65-F5344CB8AC3E}">
        <p14:creationId xmlns:p14="http://schemas.microsoft.com/office/powerpoint/2010/main" val="969544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3;gd7d30db7a5_0_508"/>
          <p:cNvSpPr txBox="1">
            <a:spLocks/>
          </p:cNvSpPr>
          <p:nvPr/>
        </p:nvSpPr>
        <p:spPr>
          <a:xfrm>
            <a:off x="457200" y="46049"/>
            <a:ext cx="8229600" cy="499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GB" sz="2400" b="1" smtClean="0">
                <a:solidFill>
                  <a:srgbClr val="595959"/>
                </a:solidFill>
              </a:rPr>
              <a:t>Further readings about progress and gaps</a:t>
            </a:r>
            <a:endParaRPr lang="en-GB"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08" y="692727"/>
            <a:ext cx="8114792" cy="5480010"/>
          </a:xfrm>
          <a:prstGeom prst="rect">
            <a:avLst/>
          </a:prstGeom>
        </p:spPr>
      </p:pic>
      <p:sp>
        <p:nvSpPr>
          <p:cNvPr id="6"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7" name="Google Shape;371;gd7d30db7a5_0_508"/>
          <p:cNvPicPr preferRelativeResize="0"/>
          <p:nvPr/>
        </p:nvPicPr>
        <p:blipFill>
          <a:blip r:embed="rId3">
            <a:alphaModFix/>
          </a:blip>
          <a:stretch>
            <a:fillRect/>
          </a:stretch>
        </p:blipFill>
        <p:spPr>
          <a:xfrm>
            <a:off x="1265171" y="6208763"/>
            <a:ext cx="879736" cy="307800"/>
          </a:xfrm>
          <a:prstGeom prst="rect">
            <a:avLst/>
          </a:prstGeom>
          <a:noFill/>
          <a:ln>
            <a:noFill/>
          </a:ln>
        </p:spPr>
      </p:pic>
    </p:spTree>
    <p:extLst>
      <p:ext uri="{BB962C8B-B14F-4D97-AF65-F5344CB8AC3E}">
        <p14:creationId xmlns:p14="http://schemas.microsoft.com/office/powerpoint/2010/main" val="2011031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6602" y="-225138"/>
            <a:ext cx="7886700" cy="994172"/>
          </a:xfrm>
        </p:spPr>
        <p:txBody>
          <a:bodyPr>
            <a:noAutofit/>
          </a:bodyPr>
          <a:lstStyle/>
          <a:p>
            <a:pPr algn="r"/>
            <a:r>
              <a:rPr lang="it-IT" sz="3200" dirty="0" smtClean="0">
                <a:solidFill>
                  <a:schemeClr val="tx2"/>
                </a:solidFill>
              </a:rPr>
              <a:t>CAT-INGV in the </a:t>
            </a:r>
            <a:r>
              <a:rPr lang="it-IT" sz="3200" dirty="0" err="1" smtClean="0">
                <a:solidFill>
                  <a:schemeClr val="tx2"/>
                </a:solidFill>
              </a:rPr>
              <a:t>monitoring</a:t>
            </a:r>
            <a:r>
              <a:rPr lang="it-IT" sz="3200" dirty="0" smtClean="0">
                <a:solidFill>
                  <a:schemeClr val="tx2"/>
                </a:solidFill>
              </a:rPr>
              <a:t> room @ INGV</a:t>
            </a:r>
            <a:endParaRPr lang="it-IT" sz="3200" dirty="0">
              <a:solidFill>
                <a:schemeClr val="tx2"/>
              </a:solidFill>
            </a:endParaRPr>
          </a:p>
        </p:txBody>
      </p:sp>
      <p:pic>
        <p:nvPicPr>
          <p:cNvPr id="5" name="Immagine 4" descr="../../cose-CAT-maggio-giugno2017/foto-sala-cat/SALA%20SISMICA%20CONFIG.%20TSUNAMI%2007.02.2018%20%5B3%5D.jpg"/>
          <p:cNvPicPr/>
          <p:nvPr/>
        </p:nvPicPr>
        <p:blipFill rotWithShape="1">
          <a:blip r:embed="rId3" cstate="screen">
            <a:extLst>
              <a:ext uri="{28A0092B-C50C-407E-A947-70E740481C1C}">
                <a14:useLocalDpi xmlns:a14="http://schemas.microsoft.com/office/drawing/2010/main"/>
              </a:ext>
            </a:extLst>
          </a:blip>
          <a:srcRect/>
          <a:stretch/>
        </p:blipFill>
        <p:spPr bwMode="auto">
          <a:xfrm>
            <a:off x="564929" y="769034"/>
            <a:ext cx="8094162" cy="5161119"/>
          </a:xfrm>
          <a:prstGeom prst="rect">
            <a:avLst/>
          </a:prstGeom>
          <a:noFill/>
          <a:ln>
            <a:noFill/>
          </a:ln>
        </p:spPr>
      </p:pic>
      <p:sp>
        <p:nvSpPr>
          <p:cNvPr id="6" name="CasellaDiTesto 5"/>
          <p:cNvSpPr txBox="1"/>
          <p:nvPr/>
        </p:nvSpPr>
        <p:spPr>
          <a:xfrm>
            <a:off x="4790513" y="4868324"/>
            <a:ext cx="3482789" cy="1061829"/>
          </a:xfrm>
          <a:prstGeom prst="rect">
            <a:avLst/>
          </a:prstGeom>
          <a:solidFill>
            <a:schemeClr val="bg1">
              <a:alpha val="71000"/>
            </a:schemeClr>
          </a:solidFill>
        </p:spPr>
        <p:txBody>
          <a:bodyPr wrap="square" rtlCol="0">
            <a:spAutoFit/>
          </a:bodyPr>
          <a:lstStyle/>
          <a:p>
            <a:r>
              <a:rPr lang="it-IT" sz="2100" dirty="0" smtClean="0"/>
              <a:t>- First </a:t>
            </a:r>
            <a:r>
              <a:rPr lang="it-IT" sz="2100" dirty="0" err="1" smtClean="0"/>
              <a:t>message</a:t>
            </a:r>
            <a:r>
              <a:rPr lang="it-IT" sz="2100" dirty="0" smtClean="0"/>
              <a:t> </a:t>
            </a:r>
            <a:r>
              <a:rPr lang="it-IT" sz="2100" dirty="0"/>
              <a:t>in </a:t>
            </a:r>
            <a:r>
              <a:rPr lang="it-IT" sz="2100" dirty="0" err="1"/>
              <a:t>max</a:t>
            </a:r>
            <a:r>
              <a:rPr lang="it-IT" sz="2100" dirty="0"/>
              <a:t> 14’</a:t>
            </a:r>
          </a:p>
          <a:p>
            <a:r>
              <a:rPr lang="it-IT" sz="2100" dirty="0" smtClean="0"/>
              <a:t>- 70 </a:t>
            </a:r>
            <a:r>
              <a:rPr lang="it-IT" sz="2100" dirty="0" err="1" smtClean="0"/>
              <a:t>researchers</a:t>
            </a:r>
            <a:r>
              <a:rPr lang="it-IT" sz="2100" dirty="0" smtClean="0"/>
              <a:t>/ </a:t>
            </a:r>
            <a:r>
              <a:rPr lang="it-IT" sz="2100" dirty="0"/>
              <a:t>IT </a:t>
            </a:r>
            <a:r>
              <a:rPr lang="it-IT" sz="2100" dirty="0" smtClean="0"/>
              <a:t>H24/7</a:t>
            </a:r>
            <a:endParaRPr lang="it-IT" sz="2100" dirty="0"/>
          </a:p>
          <a:p>
            <a:r>
              <a:rPr lang="it-IT" sz="2100" dirty="0" smtClean="0"/>
              <a:t>- </a:t>
            </a:r>
            <a:r>
              <a:rPr lang="it-IT" sz="2100" dirty="0"/>
              <a:t>7 </a:t>
            </a:r>
            <a:r>
              <a:rPr lang="it-IT" sz="2100" dirty="0" err="1" smtClean="0"/>
              <a:t>experts</a:t>
            </a:r>
            <a:r>
              <a:rPr lang="it-IT" sz="2100" dirty="0" smtClean="0"/>
              <a:t> on call</a:t>
            </a:r>
          </a:p>
        </p:txBody>
      </p:sp>
    </p:spTree>
    <p:extLst>
      <p:ext uri="{BB962C8B-B14F-4D97-AF65-F5344CB8AC3E}">
        <p14:creationId xmlns:p14="http://schemas.microsoft.com/office/powerpoint/2010/main" val="5664930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45549"/>
            <a:ext cx="5262420" cy="5709126"/>
          </a:xfrm>
          <a:prstGeom prst="rect">
            <a:avLst/>
          </a:prstGeom>
        </p:spPr>
      </p:pic>
      <p:sp>
        <p:nvSpPr>
          <p:cNvPr id="3" name="Google Shape;373;gd7d30db7a5_0_508"/>
          <p:cNvSpPr txBox="1">
            <a:spLocks/>
          </p:cNvSpPr>
          <p:nvPr/>
        </p:nvSpPr>
        <p:spPr>
          <a:xfrm>
            <a:off x="457200" y="46049"/>
            <a:ext cx="8229600" cy="499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400"/>
              <a:buFont typeface="Calibri"/>
              <a:buNone/>
            </a:pPr>
            <a:r>
              <a:rPr lang="en-GB" sz="2400" b="1" smtClean="0">
                <a:solidFill>
                  <a:srgbClr val="595959"/>
                </a:solidFill>
              </a:rPr>
              <a:t>Further readings about progress and gaps</a:t>
            </a:r>
            <a:endParaRPr lang="en-GB" dirty="0"/>
          </a:p>
        </p:txBody>
      </p:sp>
      <p:sp>
        <p:nvSpPr>
          <p:cNvPr id="4" name="Google Shape;91;gd2c1be9673_0_0"/>
          <p:cNvSpPr txBox="1"/>
          <p:nvPr/>
        </p:nvSpPr>
        <p:spPr>
          <a:xfrm>
            <a:off x="2190971" y="6254675"/>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pic>
        <p:nvPicPr>
          <p:cNvPr id="5" name="Google Shape;371;gd7d30db7a5_0_508"/>
          <p:cNvPicPr preferRelativeResize="0"/>
          <p:nvPr/>
        </p:nvPicPr>
        <p:blipFill>
          <a:blip r:embed="rId3">
            <a:alphaModFix/>
          </a:blip>
          <a:stretch>
            <a:fillRect/>
          </a:stretch>
        </p:blipFill>
        <p:spPr>
          <a:xfrm>
            <a:off x="1265171" y="6300687"/>
            <a:ext cx="738644" cy="261888"/>
          </a:xfrm>
          <a:prstGeom prst="rect">
            <a:avLst/>
          </a:prstGeom>
          <a:noFill/>
          <a:ln>
            <a:noFill/>
          </a:ln>
        </p:spPr>
      </p:pic>
      <p:pic>
        <p:nvPicPr>
          <p:cNvPr id="6" name="Immagin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9620" y="3355279"/>
            <a:ext cx="3470174" cy="1854029"/>
          </a:xfrm>
          <a:prstGeom prst="rect">
            <a:avLst/>
          </a:prstGeom>
        </p:spPr>
      </p:pic>
    </p:spTree>
    <p:extLst>
      <p:ext uri="{BB962C8B-B14F-4D97-AF65-F5344CB8AC3E}">
        <p14:creationId xmlns:p14="http://schemas.microsoft.com/office/powerpoint/2010/main" val="189336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Useful</a:t>
            </a:r>
            <a:r>
              <a:rPr lang="it-IT" dirty="0" smtClean="0"/>
              <a:t> Links</a:t>
            </a:r>
            <a:endParaRPr lang="it-IT" dirty="0"/>
          </a:p>
        </p:txBody>
      </p:sp>
      <p:sp>
        <p:nvSpPr>
          <p:cNvPr id="5" name="Segnaposto testo 4"/>
          <p:cNvSpPr>
            <a:spLocks noGrp="1"/>
          </p:cNvSpPr>
          <p:nvPr>
            <p:ph type="body" idx="1"/>
          </p:nvPr>
        </p:nvSpPr>
        <p:spPr/>
        <p:txBody>
          <a:bodyPr>
            <a:normAutofit fontScale="92500" lnSpcReduction="10000"/>
          </a:bodyPr>
          <a:lstStyle/>
          <a:p>
            <a:pPr>
              <a:lnSpc>
                <a:spcPct val="150000"/>
              </a:lnSpc>
            </a:pPr>
            <a:r>
              <a:rPr lang="it-IT" sz="2800" dirty="0">
                <a:hlinkClick r:id="rId2"/>
              </a:rPr>
              <a:t>www.ingv.it/cat/en</a:t>
            </a:r>
            <a:r>
              <a:rPr lang="it-IT" sz="2800" dirty="0"/>
              <a:t> </a:t>
            </a:r>
          </a:p>
          <a:p>
            <a:pPr>
              <a:lnSpc>
                <a:spcPct val="150000"/>
              </a:lnSpc>
            </a:pPr>
            <a:r>
              <a:rPr lang="it-IT" sz="2800" dirty="0">
                <a:hlinkClick r:id="rId3"/>
              </a:rPr>
              <a:t>http://www.tsumaps-neam.eu</a:t>
            </a:r>
            <a:r>
              <a:rPr lang="it-IT" sz="2800" dirty="0"/>
              <a:t> </a:t>
            </a:r>
            <a:endParaRPr lang="it-IT" sz="2800" dirty="0" smtClean="0"/>
          </a:p>
          <a:p>
            <a:pPr>
              <a:lnSpc>
                <a:spcPct val="150000"/>
              </a:lnSpc>
            </a:pPr>
            <a:r>
              <a:rPr lang="it-IT" sz="2800" dirty="0">
                <a:hlinkClick r:id="rId4"/>
              </a:rPr>
              <a:t>https://tsunamiarchive.ingv.it</a:t>
            </a:r>
            <a:r>
              <a:rPr lang="it-IT" sz="2800">
                <a:hlinkClick r:id="rId4"/>
              </a:rPr>
              <a:t>/emtc.2.0</a:t>
            </a:r>
            <a:r>
              <a:rPr lang="it-IT" sz="2800" smtClean="0">
                <a:hlinkClick r:id="rId4"/>
              </a:rPr>
              <a:t>/</a:t>
            </a:r>
            <a:r>
              <a:rPr lang="it-IT" sz="2800" smtClean="0"/>
              <a:t> </a:t>
            </a:r>
            <a:endParaRPr lang="it-IT" sz="2800" dirty="0"/>
          </a:p>
          <a:p>
            <a:pPr>
              <a:lnSpc>
                <a:spcPct val="150000"/>
              </a:lnSpc>
            </a:pPr>
            <a:r>
              <a:rPr lang="it-IT" sz="2800" dirty="0" smtClean="0">
                <a:hlinkClick r:id="rId5"/>
              </a:rPr>
              <a:t>https</a:t>
            </a:r>
            <a:r>
              <a:rPr lang="it-IT" sz="2800" dirty="0">
                <a:hlinkClick r:id="rId5"/>
              </a:rPr>
              <a:t>://</a:t>
            </a:r>
            <a:r>
              <a:rPr lang="it-IT" sz="2800" dirty="0" smtClean="0">
                <a:hlinkClick r:id="rId5"/>
              </a:rPr>
              <a:t>storymaps.arcgis.com/stories/32091c82e42a4d30a2f24b1e7b5955b6</a:t>
            </a:r>
            <a:endParaRPr lang="it-IT" sz="2800" dirty="0" smtClean="0"/>
          </a:p>
          <a:p>
            <a:pPr>
              <a:lnSpc>
                <a:spcPct val="150000"/>
              </a:lnSpc>
            </a:pPr>
            <a:r>
              <a:rPr lang="it-IT" sz="2800" dirty="0" smtClean="0">
                <a:hlinkClick r:id="rId6"/>
              </a:rPr>
              <a:t>http</a:t>
            </a:r>
            <a:r>
              <a:rPr lang="it-IT" sz="2800" dirty="0">
                <a:hlinkClick r:id="rId6"/>
              </a:rPr>
              <a:t>://sgi2.isprambiente.it/tsunamimap</a:t>
            </a:r>
            <a:r>
              <a:rPr lang="it-IT" sz="2800" dirty="0" smtClean="0">
                <a:hlinkClick r:id="rId6"/>
              </a:rPr>
              <a:t>/</a:t>
            </a:r>
            <a:r>
              <a:rPr lang="it-IT" sz="2800" dirty="0" smtClean="0"/>
              <a:t> </a:t>
            </a:r>
          </a:p>
          <a:p>
            <a:pPr>
              <a:lnSpc>
                <a:spcPct val="150000"/>
              </a:lnSpc>
            </a:pPr>
            <a:r>
              <a:rPr lang="it-IT" sz="2800" dirty="0">
                <a:hlinkClick r:id="rId7"/>
              </a:rPr>
              <a:t>https://</a:t>
            </a:r>
            <a:r>
              <a:rPr lang="it-IT" sz="2800" dirty="0" smtClean="0">
                <a:hlinkClick r:id="rId7"/>
              </a:rPr>
              <a:t>rischi.protezionecivile.it/it/maremoto-0</a:t>
            </a:r>
            <a:r>
              <a:rPr lang="it-IT" sz="2800" dirty="0" smtClean="0"/>
              <a:t> </a:t>
            </a:r>
          </a:p>
          <a:p>
            <a:pPr>
              <a:lnSpc>
                <a:spcPct val="150000"/>
              </a:lnSpc>
            </a:pPr>
            <a:endParaRPr lang="it-IT" sz="2800" dirty="0" smtClean="0"/>
          </a:p>
          <a:p>
            <a:pPr>
              <a:lnSpc>
                <a:spcPct val="150000"/>
              </a:lnSpc>
            </a:pPr>
            <a:endParaRPr lang="it-IT" sz="2800" dirty="0"/>
          </a:p>
        </p:txBody>
      </p:sp>
      <p:sp>
        <p:nvSpPr>
          <p:cNvPr id="6" name="Google Shape;91;gd2c1be9673_0_0"/>
          <p:cNvSpPr txBox="1"/>
          <p:nvPr/>
        </p:nvSpPr>
        <p:spPr>
          <a:xfrm>
            <a:off x="2214180"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extLst>
      <p:ext uri="{BB962C8B-B14F-4D97-AF65-F5344CB8AC3E}">
        <p14:creationId xmlns:p14="http://schemas.microsoft.com/office/powerpoint/2010/main" val="889374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d7d30db7a5_0_514"/>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387" name="Google Shape;387;gd7d30db7a5_0_514"/>
          <p:cNvSpPr txBox="1">
            <a:spLocks noGrp="1"/>
          </p:cNvSpPr>
          <p:nvPr>
            <p:ph type="title"/>
          </p:nvPr>
        </p:nvSpPr>
        <p:spPr>
          <a:xfrm>
            <a:off x="596200" y="23629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dirty="0">
                <a:solidFill>
                  <a:srgbClr val="595959"/>
                </a:solidFill>
              </a:rPr>
              <a:t>Thank you for your attention!</a:t>
            </a:r>
            <a:endParaRPr dirty="0"/>
          </a:p>
        </p:txBody>
      </p:sp>
      <p:sp>
        <p:nvSpPr>
          <p:cNvPr id="5" name="Google Shape;91;gd2c1be9673_0_0"/>
          <p:cNvSpPr txBox="1"/>
          <p:nvPr/>
        </p:nvSpPr>
        <p:spPr>
          <a:xfrm>
            <a:off x="2352729" y="6176077"/>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d7d30db7a5_0_40"/>
          <p:cNvSpPr txBox="1">
            <a:spLocks noGrp="1"/>
          </p:cNvSpPr>
          <p:nvPr>
            <p:ph type="title"/>
          </p:nvPr>
        </p:nvSpPr>
        <p:spPr>
          <a:xfrm>
            <a:off x="308639" y="4339747"/>
            <a:ext cx="3996900" cy="16721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5 Accredited Tsunami Service Providers:</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IPMA, </a:t>
            </a:r>
            <a:r>
              <a:rPr lang="en-GB" sz="1800" b="1" dirty="0" smtClean="0">
                <a:solidFill>
                  <a:srgbClr val="595959"/>
                </a:solidFill>
              </a:rPr>
              <a:t>Portugal</a:t>
            </a:r>
            <a:br>
              <a:rPr lang="en-GB" sz="1800" b="1" dirty="0" smtClean="0">
                <a:solidFill>
                  <a:srgbClr val="595959"/>
                </a:solidFill>
              </a:rPr>
            </a:br>
            <a:r>
              <a:rPr lang="en-GB" sz="1800" b="1" dirty="0" smtClean="0">
                <a:solidFill>
                  <a:srgbClr val="595959"/>
                </a:solidFill>
              </a:rPr>
              <a:t>CENALT</a:t>
            </a:r>
            <a:r>
              <a:rPr lang="en-GB" sz="1800" b="1" dirty="0">
                <a:solidFill>
                  <a:srgbClr val="595959"/>
                </a:solidFill>
              </a:rPr>
              <a:t>, France</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INGV, Italy		</a:t>
            </a:r>
            <a:r>
              <a:rPr lang="en-GB" sz="1800" b="1" dirty="0" smtClean="0">
                <a:solidFill>
                  <a:srgbClr val="595959"/>
                </a:solidFill>
              </a:rPr>
              <a:t/>
            </a:r>
            <a:br>
              <a:rPr lang="en-GB" sz="1800" b="1" dirty="0" smtClean="0">
                <a:solidFill>
                  <a:srgbClr val="595959"/>
                </a:solidFill>
              </a:rPr>
            </a:br>
            <a:r>
              <a:rPr lang="en-GB" sz="1800" b="1" dirty="0" smtClean="0">
                <a:solidFill>
                  <a:srgbClr val="595959"/>
                </a:solidFill>
              </a:rPr>
              <a:t>NOA</a:t>
            </a:r>
            <a:r>
              <a:rPr lang="en-GB" sz="1800" b="1" dirty="0">
                <a:solidFill>
                  <a:srgbClr val="595959"/>
                </a:solidFill>
              </a:rPr>
              <a:t>, Greece</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KOERI, Turkey</a:t>
            </a:r>
            <a:endParaRPr sz="1800" b="1" dirty="0">
              <a:solidFill>
                <a:srgbClr val="595959"/>
              </a:solidFill>
            </a:endParaRPr>
          </a:p>
        </p:txBody>
      </p:sp>
      <p:pic>
        <p:nvPicPr>
          <p:cNvPr id="116" name="Google Shape;116;gd7d30db7a5_0_40"/>
          <p:cNvPicPr preferRelativeResize="0"/>
          <p:nvPr/>
        </p:nvPicPr>
        <p:blipFill>
          <a:blip r:embed="rId3">
            <a:alphaModFix/>
          </a:blip>
          <a:stretch>
            <a:fillRect/>
          </a:stretch>
        </p:blipFill>
        <p:spPr>
          <a:xfrm>
            <a:off x="1265171" y="6208763"/>
            <a:ext cx="879736" cy="307800"/>
          </a:xfrm>
          <a:prstGeom prst="rect">
            <a:avLst/>
          </a:prstGeom>
          <a:noFill/>
          <a:ln>
            <a:noFill/>
          </a:ln>
        </p:spPr>
      </p:pic>
      <p:pic>
        <p:nvPicPr>
          <p:cNvPr id="118" name="Google Shape;118;gd7d30db7a5_0_40"/>
          <p:cNvPicPr preferRelativeResize="0"/>
          <p:nvPr/>
        </p:nvPicPr>
        <p:blipFill>
          <a:blip r:embed="rId4">
            <a:alphaModFix/>
          </a:blip>
          <a:stretch>
            <a:fillRect/>
          </a:stretch>
        </p:blipFill>
        <p:spPr>
          <a:xfrm>
            <a:off x="233500" y="697950"/>
            <a:ext cx="4408024" cy="3641797"/>
          </a:xfrm>
          <a:prstGeom prst="rect">
            <a:avLst/>
          </a:prstGeom>
          <a:noFill/>
          <a:ln>
            <a:noFill/>
          </a:ln>
        </p:spPr>
      </p:pic>
      <p:pic>
        <p:nvPicPr>
          <p:cNvPr id="119" name="Google Shape;119;gd7d30db7a5_0_40"/>
          <p:cNvPicPr preferRelativeResize="0"/>
          <p:nvPr/>
        </p:nvPicPr>
        <p:blipFill>
          <a:blip r:embed="rId5">
            <a:alphaModFix/>
          </a:blip>
          <a:stretch>
            <a:fillRect/>
          </a:stretch>
        </p:blipFill>
        <p:spPr>
          <a:xfrm>
            <a:off x="4870125" y="969133"/>
            <a:ext cx="3623216" cy="2548818"/>
          </a:xfrm>
          <a:prstGeom prst="rect">
            <a:avLst/>
          </a:prstGeom>
          <a:noFill/>
          <a:ln>
            <a:noFill/>
          </a:ln>
        </p:spPr>
      </p:pic>
      <p:sp>
        <p:nvSpPr>
          <p:cNvPr id="120" name="Google Shape;120;gd7d30db7a5_0_40"/>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in a nutshell: from 2005 to 2020</a:t>
            </a:r>
            <a:endParaRPr/>
          </a:p>
        </p:txBody>
      </p:sp>
      <p:sp>
        <p:nvSpPr>
          <p:cNvPr id="121" name="Google Shape;121;gd7d30db7a5_0_40"/>
          <p:cNvSpPr txBox="1">
            <a:spLocks noGrp="1"/>
          </p:cNvSpPr>
          <p:nvPr>
            <p:ph type="title"/>
          </p:nvPr>
        </p:nvSpPr>
        <p:spPr>
          <a:xfrm>
            <a:off x="4870125" y="3941535"/>
            <a:ext cx="3996900" cy="1712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A substantial and successful effort from </a:t>
            </a:r>
            <a:r>
              <a:rPr lang="en-GB" sz="1800" b="1" dirty="0" smtClean="0">
                <a:solidFill>
                  <a:srgbClr val="595959"/>
                </a:solidFill>
              </a:rPr>
              <a:t> </a:t>
            </a:r>
            <a:r>
              <a:rPr lang="en-GB" sz="1800" b="1" dirty="0">
                <a:solidFill>
                  <a:srgbClr val="595959"/>
                </a:solidFill>
              </a:rPr>
              <a:t>IOC/UNESCO Member States</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(involves infrastructure, legal framework, organizational effort, cutting-edge scientific </a:t>
            </a:r>
            <a:r>
              <a:rPr lang="en-GB" sz="1800" b="1" dirty="0" smtClean="0">
                <a:solidFill>
                  <a:srgbClr val="595959"/>
                </a:solidFill>
              </a:rPr>
              <a:t>research, technological </a:t>
            </a:r>
            <a:r>
              <a:rPr lang="en-GB" sz="1800" b="1" dirty="0">
                <a:solidFill>
                  <a:srgbClr val="595959"/>
                </a:solidFill>
              </a:rPr>
              <a:t>development</a:t>
            </a:r>
            <a:r>
              <a:rPr lang="en-GB" sz="1800" b="1" dirty="0" smtClean="0">
                <a:solidFill>
                  <a:srgbClr val="595959"/>
                </a:solidFill>
              </a:rPr>
              <a:t>...)</a:t>
            </a:r>
            <a:endParaRPr sz="1800" b="1" dirty="0">
              <a:solidFill>
                <a:srgbClr val="595959"/>
              </a:solidFill>
            </a:endParaRPr>
          </a:p>
        </p:txBody>
      </p:sp>
      <p:sp>
        <p:nvSpPr>
          <p:cNvPr id="9"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d7d30db7a5_0_53"/>
          <p:cNvSpPr txBox="1">
            <a:spLocks noGrp="1"/>
          </p:cNvSpPr>
          <p:nvPr>
            <p:ph type="title"/>
          </p:nvPr>
        </p:nvSpPr>
        <p:spPr>
          <a:xfrm>
            <a:off x="538575" y="4302800"/>
            <a:ext cx="3597300" cy="124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a:solidFill>
                  <a:srgbClr val="595959"/>
                </a:solidFill>
              </a:rPr>
              <a:t>The warning is based on Seismic detection and characterization; sea level data used for confirmation/cancellation</a:t>
            </a:r>
            <a:endParaRPr sz="1800" b="1">
              <a:solidFill>
                <a:srgbClr val="595959"/>
              </a:solidFill>
            </a:endParaRPr>
          </a:p>
        </p:txBody>
      </p:sp>
      <p:pic>
        <p:nvPicPr>
          <p:cNvPr id="127" name="Google Shape;127;gd7d30db7a5_0_53"/>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129" name="Google Shape;129;gd7d30db7a5_0_53"/>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elements: the upstream warning component</a:t>
            </a:r>
            <a:endParaRPr dirty="0"/>
          </a:p>
        </p:txBody>
      </p:sp>
      <p:grpSp>
        <p:nvGrpSpPr>
          <p:cNvPr id="130" name="Google Shape;130;gd7d30db7a5_0_53"/>
          <p:cNvGrpSpPr/>
          <p:nvPr/>
        </p:nvGrpSpPr>
        <p:grpSpPr>
          <a:xfrm>
            <a:off x="170154" y="1395399"/>
            <a:ext cx="3965727" cy="2443292"/>
            <a:chOff x="737775" y="985775"/>
            <a:chExt cx="5205049" cy="2750525"/>
          </a:xfrm>
        </p:grpSpPr>
        <p:pic>
          <p:nvPicPr>
            <p:cNvPr id="131" name="Google Shape;131;gd7d30db7a5_0_53"/>
            <p:cNvPicPr preferRelativeResize="0"/>
            <p:nvPr/>
          </p:nvPicPr>
          <p:blipFill>
            <a:blip r:embed="rId4">
              <a:alphaModFix/>
            </a:blip>
            <a:stretch>
              <a:fillRect/>
            </a:stretch>
          </p:blipFill>
          <p:spPr>
            <a:xfrm>
              <a:off x="737775" y="985775"/>
              <a:ext cx="5205049" cy="2750525"/>
            </a:xfrm>
            <a:prstGeom prst="rect">
              <a:avLst/>
            </a:prstGeom>
            <a:noFill/>
            <a:ln>
              <a:noFill/>
            </a:ln>
          </p:spPr>
        </p:pic>
        <p:pic>
          <p:nvPicPr>
            <p:cNvPr id="132" name="Google Shape;132;gd7d30db7a5_0_53"/>
            <p:cNvPicPr preferRelativeResize="0"/>
            <p:nvPr/>
          </p:nvPicPr>
          <p:blipFill>
            <a:blip r:embed="rId5">
              <a:alphaModFix/>
            </a:blip>
            <a:stretch>
              <a:fillRect/>
            </a:stretch>
          </p:blipFill>
          <p:spPr>
            <a:xfrm>
              <a:off x="785948" y="3367000"/>
              <a:ext cx="1532081" cy="307800"/>
            </a:xfrm>
            <a:prstGeom prst="rect">
              <a:avLst/>
            </a:prstGeom>
            <a:noFill/>
            <a:ln>
              <a:noFill/>
            </a:ln>
          </p:spPr>
        </p:pic>
      </p:grpSp>
      <p:pic>
        <p:nvPicPr>
          <p:cNvPr id="133" name="Google Shape;133;gd7d30db7a5_0_53"/>
          <p:cNvPicPr preferRelativeResize="0"/>
          <p:nvPr/>
        </p:nvPicPr>
        <p:blipFill>
          <a:blip r:embed="rId6">
            <a:alphaModFix/>
          </a:blip>
          <a:stretch>
            <a:fillRect/>
          </a:stretch>
        </p:blipFill>
        <p:spPr>
          <a:xfrm>
            <a:off x="4514100" y="677536"/>
            <a:ext cx="4262900" cy="2495777"/>
          </a:xfrm>
          <a:prstGeom prst="rect">
            <a:avLst/>
          </a:prstGeom>
          <a:noFill/>
          <a:ln>
            <a:noFill/>
          </a:ln>
        </p:spPr>
      </p:pic>
      <p:sp>
        <p:nvSpPr>
          <p:cNvPr id="134" name="Google Shape;134;gd7d30db7a5_0_53"/>
          <p:cNvSpPr txBox="1">
            <a:spLocks noGrp="1"/>
          </p:cNvSpPr>
          <p:nvPr>
            <p:ph type="title"/>
          </p:nvPr>
        </p:nvSpPr>
        <p:spPr>
          <a:xfrm>
            <a:off x="4251500" y="3173325"/>
            <a:ext cx="4814100" cy="3035400"/>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GB" sz="1800" b="1">
                <a:solidFill>
                  <a:srgbClr val="595959"/>
                </a:solidFill>
              </a:rPr>
              <a:t>GAPS</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There’s a gap in (seismic and sea level) instrumental coverage to the South</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Seismometers only: Real time GNSS data are not yet in the system (NOA-INGV network is being integrated)</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Coastal gauges only: offshore cabled and deep sea pressure sensors not yet existing or integrated in the system (cabled sensors planned offshore eastern Sicily)</a:t>
            </a:r>
            <a:endParaRPr sz="1800" b="1">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a:solidFill>
                  <a:srgbClr val="595959"/>
                </a:solidFill>
              </a:rPr>
              <a:t>Working towards TSPs Interoperability</a:t>
            </a:r>
            <a:endParaRPr sz="1800" b="1">
              <a:solidFill>
                <a:srgbClr val="595959"/>
              </a:solidFill>
            </a:endParaRPr>
          </a:p>
        </p:txBody>
      </p:sp>
      <p:sp>
        <p:nvSpPr>
          <p:cNvPr id="11"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d7d30db7a5_0_64"/>
          <p:cNvSpPr txBox="1">
            <a:spLocks noGrp="1"/>
          </p:cNvSpPr>
          <p:nvPr>
            <p:ph type="title"/>
          </p:nvPr>
        </p:nvSpPr>
        <p:spPr>
          <a:xfrm>
            <a:off x="181225" y="4445000"/>
            <a:ext cx="6989700" cy="1585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Decision Matrix (for M&gt;=5.5):</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From earthquake parameters - Magnitude - </a:t>
            </a:r>
            <a:r>
              <a:rPr lang="en-GB" sz="1800" b="1" dirty="0" err="1">
                <a:solidFill>
                  <a:srgbClr val="595959"/>
                </a:solidFill>
              </a:rPr>
              <a:t>hypocentral</a:t>
            </a:r>
            <a:r>
              <a:rPr lang="en-GB" sz="1800" b="1" dirty="0">
                <a:solidFill>
                  <a:srgbClr val="595959"/>
                </a:solidFill>
              </a:rPr>
              <a:t> location</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it-IT" sz="1800" b="1" dirty="0" smtClean="0">
                <a:solidFill>
                  <a:srgbClr val="595959"/>
                </a:solidFill>
              </a:rPr>
              <a:t>---</a:t>
            </a:r>
            <a:r>
              <a:rPr lang="it-IT" sz="1800" b="1" dirty="0" smtClean="0">
                <a:solidFill>
                  <a:srgbClr val="595959"/>
                </a:solidFill>
                <a:sym typeface="Wingdings"/>
              </a:rPr>
              <a:t>&gt;</a:t>
            </a:r>
            <a:endParaRPr sz="1800" b="1" dirty="0">
              <a:solidFill>
                <a:srgbClr val="595959"/>
              </a:solidFill>
            </a:endParaRPr>
          </a:p>
          <a:p>
            <a:pPr marL="0" lvl="0" indent="0" algn="l" rtl="0">
              <a:lnSpc>
                <a:spcPct val="100000"/>
              </a:lnSpc>
              <a:spcBef>
                <a:spcPts val="0"/>
              </a:spcBef>
              <a:spcAft>
                <a:spcPts val="0"/>
              </a:spcAft>
              <a:buClr>
                <a:srgbClr val="595959"/>
              </a:buClr>
              <a:buSzPts val="2400"/>
              <a:buFont typeface="Calibri"/>
              <a:buNone/>
            </a:pPr>
            <a:r>
              <a:rPr lang="en-GB" sz="1800" b="1" dirty="0">
                <a:solidFill>
                  <a:srgbClr val="595959"/>
                </a:solidFill>
              </a:rPr>
              <a:t>Alert levels - Watch (land threat), Advisory (coastal and marine threat)</a:t>
            </a:r>
            <a:endParaRPr sz="1800" b="1" dirty="0">
              <a:solidFill>
                <a:srgbClr val="595959"/>
              </a:solidFill>
            </a:endParaRPr>
          </a:p>
        </p:txBody>
      </p:sp>
      <p:pic>
        <p:nvPicPr>
          <p:cNvPr id="140" name="Google Shape;140;gd7d30db7a5_0_64"/>
          <p:cNvPicPr preferRelativeResize="0"/>
          <p:nvPr/>
        </p:nvPicPr>
        <p:blipFill>
          <a:blip r:embed="rId3">
            <a:alphaModFix/>
          </a:blip>
          <a:stretch>
            <a:fillRect/>
          </a:stretch>
        </p:blipFill>
        <p:spPr>
          <a:xfrm>
            <a:off x="1265171" y="6208763"/>
            <a:ext cx="879736" cy="307800"/>
          </a:xfrm>
          <a:prstGeom prst="rect">
            <a:avLst/>
          </a:prstGeom>
          <a:noFill/>
          <a:ln>
            <a:noFill/>
          </a:ln>
        </p:spPr>
      </p:pic>
      <p:sp>
        <p:nvSpPr>
          <p:cNvPr id="142" name="Google Shape;142;gd7d30db7a5_0_64"/>
          <p:cNvSpPr txBox="1">
            <a:spLocks noGrp="1"/>
          </p:cNvSpPr>
          <p:nvPr>
            <p:ph type="title"/>
          </p:nvPr>
        </p:nvSpPr>
        <p:spPr>
          <a:xfrm>
            <a:off x="457200" y="46049"/>
            <a:ext cx="8229600" cy="4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GB" sz="2400" b="1">
                <a:solidFill>
                  <a:srgbClr val="595959"/>
                </a:solidFill>
              </a:rPr>
              <a:t>NEAMTWS elements: the upstream warning component</a:t>
            </a:r>
            <a:endParaRPr/>
          </a:p>
        </p:txBody>
      </p:sp>
      <p:sp>
        <p:nvSpPr>
          <p:cNvPr id="143" name="Google Shape;143;gd7d30db7a5_0_64"/>
          <p:cNvSpPr txBox="1">
            <a:spLocks noGrp="1"/>
          </p:cNvSpPr>
          <p:nvPr>
            <p:ph type="title"/>
          </p:nvPr>
        </p:nvSpPr>
        <p:spPr>
          <a:xfrm>
            <a:off x="5860473" y="808165"/>
            <a:ext cx="3181379" cy="4193326"/>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None/>
            </a:pPr>
            <a:r>
              <a:rPr lang="en-GB" sz="1800" b="1" dirty="0">
                <a:solidFill>
                  <a:srgbClr val="595959"/>
                </a:solidFill>
              </a:rPr>
              <a:t>GAPS</a:t>
            </a:r>
            <a:endParaRPr sz="1800" b="1" dirty="0">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dirty="0">
                <a:solidFill>
                  <a:srgbClr val="595959"/>
                </a:solidFill>
              </a:rPr>
              <a:t>Implicit, simplistic and worst-case oriented </a:t>
            </a:r>
            <a:r>
              <a:rPr lang="en-GB" sz="1800" b="1" dirty="0" smtClean="0">
                <a:solidFill>
                  <a:srgbClr val="595959"/>
                </a:solidFill>
              </a:rPr>
              <a:t>(</a:t>
            </a:r>
            <a:r>
              <a:rPr lang="en-GB" sz="1800" b="1" dirty="0">
                <a:solidFill>
                  <a:srgbClr val="595959"/>
                </a:solidFill>
              </a:rPr>
              <a:t>prone to false alarms)</a:t>
            </a:r>
            <a:endParaRPr sz="1800" b="1" dirty="0">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dirty="0">
                <a:solidFill>
                  <a:srgbClr val="595959"/>
                </a:solidFill>
              </a:rPr>
              <a:t>Neglects source and bathymetry tsunami directivity effects (missed alarms are still possible!)</a:t>
            </a:r>
            <a:endParaRPr sz="1800" b="1" dirty="0">
              <a:solidFill>
                <a:srgbClr val="595959"/>
              </a:solidFill>
            </a:endParaRPr>
          </a:p>
          <a:p>
            <a:pPr marL="457200" lvl="0" indent="-342900" algn="l" rtl="0">
              <a:lnSpc>
                <a:spcPct val="100000"/>
              </a:lnSpc>
              <a:spcBef>
                <a:spcPts val="0"/>
              </a:spcBef>
              <a:spcAft>
                <a:spcPts val="0"/>
              </a:spcAft>
              <a:buClr>
                <a:srgbClr val="595959"/>
              </a:buClr>
              <a:buSzPts val="1800"/>
              <a:buChar char="●"/>
            </a:pPr>
            <a:r>
              <a:rPr lang="en-GB" sz="1800" b="1" dirty="0">
                <a:solidFill>
                  <a:srgbClr val="595959"/>
                </a:solidFill>
              </a:rPr>
              <a:t>Mixes tsunami forecasting with tsunami warning (not a transparent balance and confusion of roles)</a:t>
            </a:r>
            <a:endParaRPr sz="1800" b="1" dirty="0">
              <a:solidFill>
                <a:srgbClr val="595959"/>
              </a:solidFill>
            </a:endParaRPr>
          </a:p>
        </p:txBody>
      </p:sp>
      <p:pic>
        <p:nvPicPr>
          <p:cNvPr id="144" name="Google Shape;144;gd7d30db7a5_0_64"/>
          <p:cNvPicPr preferRelativeResize="0"/>
          <p:nvPr/>
        </p:nvPicPr>
        <p:blipFill>
          <a:blip r:embed="rId4">
            <a:alphaModFix/>
          </a:blip>
          <a:stretch>
            <a:fillRect/>
          </a:stretch>
        </p:blipFill>
        <p:spPr>
          <a:xfrm>
            <a:off x="439200" y="1393750"/>
            <a:ext cx="5231027" cy="2942450"/>
          </a:xfrm>
          <a:prstGeom prst="rect">
            <a:avLst/>
          </a:prstGeom>
          <a:noFill/>
          <a:ln>
            <a:noFill/>
          </a:ln>
        </p:spPr>
      </p:pic>
      <p:pic>
        <p:nvPicPr>
          <p:cNvPr id="145" name="Google Shape;145;gd7d30db7a5_0_64"/>
          <p:cNvPicPr preferRelativeResize="0"/>
          <p:nvPr/>
        </p:nvPicPr>
        <p:blipFill rotWithShape="1">
          <a:blip r:embed="rId5">
            <a:alphaModFix/>
          </a:blip>
          <a:srcRect/>
          <a:stretch/>
        </p:blipFill>
        <p:spPr>
          <a:xfrm>
            <a:off x="140775" y="541225"/>
            <a:ext cx="6562725" cy="962025"/>
          </a:xfrm>
          <a:prstGeom prst="rect">
            <a:avLst/>
          </a:prstGeom>
          <a:noFill/>
          <a:ln>
            <a:noFill/>
          </a:ln>
        </p:spPr>
      </p:pic>
      <p:sp>
        <p:nvSpPr>
          <p:cNvPr id="9" name="Google Shape;91;gd2c1be9673_0_0"/>
          <p:cNvSpPr txBox="1"/>
          <p:nvPr/>
        </p:nvSpPr>
        <p:spPr>
          <a:xfrm>
            <a:off x="2311162" y="6203786"/>
            <a:ext cx="3341493"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dirty="0" smtClean="0">
                <a:solidFill>
                  <a:schemeClr val="dk1"/>
                </a:solidFill>
                <a:latin typeface="Calibri"/>
                <a:ea typeface="Calibri"/>
                <a:cs typeface="Calibri"/>
                <a:sym typeface="Calibri"/>
              </a:rPr>
              <a:t>WTAD 2021 / 8 November 2021 </a:t>
            </a:r>
            <a:r>
              <a:rPr lang="mr-IN" sz="1100" dirty="0" smtClean="0">
                <a:solidFill>
                  <a:schemeClr val="dk1"/>
                </a:solidFill>
                <a:latin typeface="Calibri"/>
                <a:ea typeface="Calibri"/>
                <a:cs typeface="Calibri"/>
                <a:sym typeface="Calibri"/>
              </a:rPr>
              <a:t>–</a:t>
            </a:r>
            <a:r>
              <a:rPr lang="en-GB" sz="1100" dirty="0" smtClean="0">
                <a:solidFill>
                  <a:schemeClr val="dk1"/>
                </a:solidFill>
                <a:latin typeface="Calibri"/>
                <a:ea typeface="Calibri"/>
                <a:cs typeface="Calibri"/>
                <a:sym typeface="Calibri"/>
              </a:rPr>
              <a:t> NIOF-EGYPT</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 y="511463"/>
            <a:ext cx="9144000" cy="5603310"/>
          </a:xfrm>
          <a:prstGeom prst="rect">
            <a:avLst/>
          </a:prstGeom>
        </p:spPr>
      </p:pic>
      <p:sp>
        <p:nvSpPr>
          <p:cNvPr id="6" name="Google Shape;129;gd7d30db7a5_0_53"/>
          <p:cNvSpPr txBox="1">
            <a:spLocks/>
          </p:cNvSpPr>
          <p:nvPr/>
        </p:nvSpPr>
        <p:spPr>
          <a:xfrm>
            <a:off x="581891" y="0"/>
            <a:ext cx="8229600" cy="499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GB" sz="2400" b="1" dirty="0" smtClean="0">
                <a:solidFill>
                  <a:srgbClr val="595959"/>
                </a:solidFill>
              </a:rPr>
              <a:t>Probabilistic Tsunami Forecast (</a:t>
            </a:r>
            <a:r>
              <a:rPr lang="en-GB" sz="2400" b="1" dirty="0" err="1" smtClean="0">
                <a:solidFill>
                  <a:srgbClr val="595959"/>
                </a:solidFill>
              </a:rPr>
              <a:t>Selva</a:t>
            </a:r>
            <a:r>
              <a:rPr lang="en-GB" sz="2400" b="1" dirty="0" smtClean="0">
                <a:solidFill>
                  <a:srgbClr val="595959"/>
                </a:solidFill>
              </a:rPr>
              <a:t> et al., 2021)</a:t>
            </a:r>
            <a:endParaRPr lang="en-GB" dirty="0"/>
          </a:p>
        </p:txBody>
      </p:sp>
    </p:spTree>
    <p:extLst>
      <p:ext uri="{BB962C8B-B14F-4D97-AF65-F5344CB8AC3E}">
        <p14:creationId xmlns:p14="http://schemas.microsoft.com/office/powerpoint/2010/main" val="428471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0" y="1179945"/>
            <a:ext cx="9019310" cy="4404199"/>
          </a:xfrm>
          <a:prstGeom prst="rect">
            <a:avLst/>
          </a:prstGeom>
        </p:spPr>
      </p:pic>
      <p:sp>
        <p:nvSpPr>
          <p:cNvPr id="4" name="Google Shape;129;gd7d30db7a5_0_53"/>
          <p:cNvSpPr txBox="1">
            <a:spLocks/>
          </p:cNvSpPr>
          <p:nvPr/>
        </p:nvSpPr>
        <p:spPr>
          <a:xfrm>
            <a:off x="581891" y="0"/>
            <a:ext cx="8229600" cy="499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GB" sz="2400" b="1" dirty="0" smtClean="0">
                <a:solidFill>
                  <a:srgbClr val="595959"/>
                </a:solidFill>
              </a:rPr>
              <a:t>Probabilistic Tsunami Forecast (</a:t>
            </a:r>
            <a:r>
              <a:rPr lang="en-GB" sz="2400" b="1" dirty="0" err="1" smtClean="0">
                <a:solidFill>
                  <a:srgbClr val="595959"/>
                </a:solidFill>
              </a:rPr>
              <a:t>Selva</a:t>
            </a:r>
            <a:r>
              <a:rPr lang="en-GB" sz="2400" b="1" dirty="0" smtClean="0">
                <a:solidFill>
                  <a:srgbClr val="595959"/>
                </a:solidFill>
              </a:rPr>
              <a:t> et al., 2021)</a:t>
            </a:r>
            <a:endParaRPr lang="en-GB" dirty="0"/>
          </a:p>
        </p:txBody>
      </p:sp>
    </p:spTree>
    <p:extLst>
      <p:ext uri="{BB962C8B-B14F-4D97-AF65-F5344CB8AC3E}">
        <p14:creationId xmlns:p14="http://schemas.microsoft.com/office/powerpoint/2010/main" val="727639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2030</Words>
  <Application>Microsoft Office PowerPoint</Application>
  <PresentationFormat>On-screen Show (4:3)</PresentationFormat>
  <Paragraphs>267</Paragraphs>
  <Slides>42</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Courier New</vt:lpstr>
      <vt:lpstr>Roboto</vt:lpstr>
      <vt:lpstr>Times New Roman</vt:lpstr>
      <vt:lpstr>Wingdings</vt:lpstr>
      <vt:lpstr>Tema di Office</vt:lpstr>
      <vt:lpstr>Alessandro Amato  Istituto Nazionale di Geofisica e Vulcanologia, Italy  CAT-INGV</vt:lpstr>
      <vt:lpstr>NEAMTWS in a nutshell: from 2005 to 2020</vt:lpstr>
      <vt:lpstr>The 3 Faces of Tsunami Early Warning and Mitigation: Early Warning, Risk-informed Coastal Planning, Awareness and Preparedness</vt:lpstr>
      <vt:lpstr>CAT-INGV in the monitoring room @ INGV</vt:lpstr>
      <vt:lpstr>5 Accredited Tsunami Service Providers: IPMA, Portugal CENALT, France INGV, Italy   NOA, Greece KOERI, Turkey</vt:lpstr>
      <vt:lpstr>The warning is based on Seismic detection and characterization; sea level data used for confirmation/cancellation</vt:lpstr>
      <vt:lpstr>Decision Matrix (for M&gt;=5.5):  From earthquake parameters - Magnitude - hypocentral location ---&gt; Alert levels - Watch (land threat), Advisory (coastal and marine threat)</vt:lpstr>
      <vt:lpstr>PowerPoint Presentation</vt:lpstr>
      <vt:lpstr>PowerPoint Presentation</vt:lpstr>
      <vt:lpstr>21 CAT-INGV Activations 2017-2021 - Mw between 5.6-7.0 - Messages between 7-10 minutes Modified from: Amato et al., 2021</vt:lpstr>
      <vt:lpstr>Mediterranean earthquakes that triggered CAT-INGV </vt:lpstr>
      <vt:lpstr>PowerPoint Presentation</vt:lpstr>
      <vt:lpstr>Zakynthos 2018  </vt:lpstr>
      <vt:lpstr>Alert for the 30 October 2020 Samos Earthquake and Tsunami:  Local Watch Alert after 8 minutes; Tsunami exceeded 2 m,  (Dogan et al., PAGEOPH, 2021)  </vt:lpstr>
      <vt:lpstr>Rapidity vs. Uncertainty</vt:lpstr>
      <vt:lpstr>Tsunami Hazard and inundation zones</vt:lpstr>
      <vt:lpstr>Hazard modelling and mapping across scales</vt:lpstr>
      <vt:lpstr>Basili et al., 2019, 2021 – TSUMAPS-NEAM - http://www.tsumaps-neam.eu  Funded by DG-ECHO; NEAMTWS Reference, being used as a basis for homogenous planning and as a driver for the prioritization of local assessments</vt:lpstr>
      <vt:lpstr>PowerPoint Presentation</vt:lpstr>
      <vt:lpstr>Gibbons et al., 2020  Pilot Demonstrator Workflows in ChEESE,  Center of Excellence for Exascale Supercomputing in the area of Solid Earth</vt:lpstr>
      <vt:lpstr>Uncertainty</vt:lpstr>
      <vt:lpstr>Hazard Curves</vt:lpstr>
      <vt:lpstr>Inundation maps for Coastal Planning (including evacuation)</vt:lpstr>
      <vt:lpstr>Tonini et al., 2020  Testing tsunami inundation maps </vt:lpstr>
      <vt:lpstr>PowerPoint Presentation</vt:lpstr>
      <vt:lpstr>A social study on tsunami risk perception</vt:lpstr>
      <vt:lpstr>Risk perception: Some indications from the first surveys</vt:lpstr>
      <vt:lpstr>PowerPoint Presentation</vt:lpstr>
      <vt:lpstr>Tsunami Ready</vt:lpstr>
      <vt:lpstr>Tsunami Ready in Italy</vt:lpstr>
      <vt:lpstr>From Inundation Maps to Coastal Planning and Evacuation Routes</vt:lpstr>
      <vt:lpstr>Tsunami Ready Officially Started</vt:lpstr>
      <vt:lpstr>Awareness Raising</vt:lpstr>
      <vt:lpstr>Concluding Remarks - End to end System - Last-mile</vt:lpstr>
      <vt:lpstr>Further readings about progress and gaps</vt:lpstr>
      <vt:lpstr>Further readings about progress and gaps</vt:lpstr>
      <vt:lpstr>Further readings about progress and gaps</vt:lpstr>
      <vt:lpstr>PowerPoint Presentation</vt:lpstr>
      <vt:lpstr>PowerPoint Presentation</vt:lpstr>
      <vt:lpstr>PowerPoint Presentation</vt:lpstr>
      <vt:lpstr>Useful Links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Stefano Lorito, INGV</dc:title>
  <dc:creator>Utente di Microsoft Office</dc:creator>
  <cp:lastModifiedBy>Chang Seng, Denis</cp:lastModifiedBy>
  <cp:revision>38</cp:revision>
  <dcterms:created xsi:type="dcterms:W3CDTF">2018-12-06T08:46:58Z</dcterms:created>
  <dcterms:modified xsi:type="dcterms:W3CDTF">2022-01-06T15:00:48Z</dcterms:modified>
</cp:coreProperties>
</file>