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6"/>
  </p:notesMasterIdLst>
  <p:sldIdLst>
    <p:sldId id="133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seley Adrienne" initials="MA" lastIdx="2" clrIdx="0">
    <p:extLst>
      <p:ext uri="{19B8F6BF-5375-455C-9EA6-DF929625EA0E}">
        <p15:presenceInfo xmlns:p15="http://schemas.microsoft.com/office/powerpoint/2012/main" userId="S-1-5-21-10245634-2577594509-1919486750-4963" providerId="AD"/>
      </p:ext>
    </p:extLst>
  </p:cmAuthor>
  <p:cmAuthor id="2" name="Robert Greenwood" initials="RG" lastIdx="1" clrIdx="1">
    <p:extLst>
      <p:ext uri="{19B8F6BF-5375-455C-9EA6-DF929625EA0E}">
        <p15:presenceInfo xmlns:p15="http://schemas.microsoft.com/office/powerpoint/2012/main" userId="Robert Greenwoo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3366"/>
    <a:srgbClr val="D3B7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27817A-A875-466A-A116-C1851D4E96B2}" v="2000" dt="2022-01-20T06:52:15.027"/>
    <p1510:client id="{E453EB38-2A6F-767B-64A8-81258C9148B7}" v="187" dt="2022-01-20T06:37:01.3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155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F5ECF3-40AA-4B12-A9FD-7356B720E8BB}" type="datetimeFigureOut">
              <a:rPr lang="id-ID" smtClean="0"/>
              <a:t>20/01/2022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DA4EDB-811B-468E-9E56-C5D6F38D1F6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6552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18" r="-199"/>
          <a:stretch/>
        </p:blipFill>
        <p:spPr>
          <a:xfrm>
            <a:off x="62089" y="4484781"/>
            <a:ext cx="9303026" cy="22668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0CCAFAC9-5434-4020-88E7-22D201F30275}"/>
              </a:ext>
            </a:extLst>
          </p:cNvPr>
          <p:cNvSpPr txBox="1">
            <a:spLocks/>
          </p:cNvSpPr>
          <p:nvPr userDrawn="1"/>
        </p:nvSpPr>
        <p:spPr>
          <a:xfrm>
            <a:off x="1416908" y="6477004"/>
            <a:ext cx="6469210" cy="392765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ICG/IOTWMS Intersessional Meeting</a:t>
            </a:r>
            <a:r>
              <a:rPr lang="en-US" sz="1600" b="1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23-24 November </a:t>
            </a:r>
            <a:r>
              <a:rPr lang="en-US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</a:t>
            </a:r>
            <a:endParaRPr lang="en-GB" sz="16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7100" y="5978623"/>
            <a:ext cx="939581" cy="902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705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67EE-0FDE-42F5-89B9-A44CD35EA3BB}" type="datetimeFigureOut">
              <a:rPr lang="id-ID" smtClean="0"/>
              <a:t>20/01/2022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DDD2-4464-44C2-AF36-DCFE4B9D8851}" type="slidenum">
              <a:rPr lang="id-ID" smtClean="0"/>
              <a:t>‹#›</a:t>
            </a:fld>
            <a:endParaRPr lang="id-ID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6750" y="6062133"/>
            <a:ext cx="7207250" cy="90783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5C164B0-C0B8-44BA-BE8D-0BB901EF6B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r="40086"/>
          <a:stretch/>
        </p:blipFill>
        <p:spPr>
          <a:xfrm>
            <a:off x="7508916" y="6248471"/>
            <a:ext cx="1204356" cy="609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83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67EE-0FDE-42F5-89B9-A44CD35EA3BB}" type="datetimeFigureOut">
              <a:rPr lang="id-ID" smtClean="0"/>
              <a:t>20/01/2022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DDD2-4464-44C2-AF36-DCFE4B9D8851}" type="slidenum">
              <a:rPr lang="id-ID" smtClean="0"/>
              <a:t>‹#›</a:t>
            </a:fld>
            <a:endParaRPr lang="id-ID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6750" y="6062133"/>
            <a:ext cx="7207250" cy="90783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DBD59E7-70A0-4B2D-B6FC-58538EDF291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r="40086"/>
          <a:stretch/>
        </p:blipFill>
        <p:spPr>
          <a:xfrm>
            <a:off x="7508916" y="6248471"/>
            <a:ext cx="1204356" cy="609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622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143138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85212"/>
            <a:ext cx="78867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67EE-0FDE-42F5-89B9-A44CD35EA3BB}" type="datetimeFigureOut">
              <a:rPr lang="id-ID" smtClean="0"/>
              <a:t>20/01/2022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DDD2-4464-44C2-AF36-DCFE4B9D8851}" type="slidenum">
              <a:rPr lang="id-ID" smtClean="0"/>
              <a:t>‹#›</a:t>
            </a:fld>
            <a:endParaRPr lang="id-ID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7100" y="5978623"/>
            <a:ext cx="939581" cy="902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93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67EE-0FDE-42F5-89B9-A44CD35EA3BB}" type="datetimeFigureOut">
              <a:rPr lang="id-ID" smtClean="0"/>
              <a:t>20/01/2022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DDD2-4464-44C2-AF36-DCFE4B9D88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2303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67EE-0FDE-42F5-89B9-A44CD35EA3BB}" type="datetimeFigureOut">
              <a:rPr lang="id-ID" smtClean="0"/>
              <a:t>20/01/2022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DDD2-4464-44C2-AF36-DCFE4B9D88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7999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67EE-0FDE-42F5-89B9-A44CD35EA3BB}" type="datetimeFigureOut">
              <a:rPr lang="id-ID" smtClean="0"/>
              <a:t>20/01/2022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DDD2-4464-44C2-AF36-DCFE4B9D88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15224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67EE-0FDE-42F5-89B9-A44CD35EA3BB}" type="datetimeFigureOut">
              <a:rPr lang="id-ID" smtClean="0"/>
              <a:t>20/01/2022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DDD2-4464-44C2-AF36-DCFE4B9D88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29506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67EE-0FDE-42F5-89B9-A44CD35EA3BB}" type="datetimeFigureOut">
              <a:rPr lang="id-ID" smtClean="0"/>
              <a:t>20/01/2022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DDD2-4464-44C2-AF36-DCFE4B9D88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82270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67EE-0FDE-42F5-89B9-A44CD35EA3BB}" type="datetimeFigureOut">
              <a:rPr lang="id-ID" smtClean="0"/>
              <a:t>20/01/2022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DDD2-4464-44C2-AF36-DCFE4B9D8851}" type="slidenum">
              <a:rPr lang="id-ID" smtClean="0"/>
              <a:t>‹#›</a:t>
            </a:fld>
            <a:endParaRPr lang="id-ID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6750" y="6062133"/>
            <a:ext cx="7207250" cy="90783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210E8A2-19B9-4074-A5D8-57D62F197A5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r="40086"/>
          <a:stretch/>
        </p:blipFill>
        <p:spPr>
          <a:xfrm>
            <a:off x="7508916" y="6248471"/>
            <a:ext cx="1204356" cy="609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120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467EE-0FDE-42F5-89B9-A44CD35EA3BB}" type="datetimeFigureOut">
              <a:rPr lang="id-ID" smtClean="0"/>
              <a:t>20/01/2022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FDDD2-4464-44C2-AF36-DCFE4B9D8851}" type="slidenum">
              <a:rPr lang="id-ID" smtClean="0"/>
              <a:t>‹#›</a:t>
            </a:fld>
            <a:endParaRPr lang="id-ID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6750" y="6062133"/>
            <a:ext cx="7207250" cy="90783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273A171-A17F-482A-95EA-07346CBD189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r="40086"/>
          <a:stretch/>
        </p:blipFill>
        <p:spPr>
          <a:xfrm>
            <a:off x="7508916" y="6248471"/>
            <a:ext cx="1204356" cy="609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36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467EE-0FDE-42F5-89B9-A44CD35EA3BB}" type="datetimeFigureOut">
              <a:rPr lang="id-ID" smtClean="0"/>
              <a:t>20/01/2022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AFDDD2-4464-44C2-AF36-DCFE4B9D88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45217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EF61AF9A-641F-455F-A96A-3E6D70D054F2}"/>
              </a:ext>
            </a:extLst>
          </p:cNvPr>
          <p:cNvSpPr txBox="1"/>
          <p:nvPr/>
        </p:nvSpPr>
        <p:spPr>
          <a:xfrm>
            <a:off x="7106526" y="4129588"/>
            <a:ext cx="457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0.56m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293E53-19E8-4AD9-87E4-92F7EC965A84}"/>
              </a:ext>
            </a:extLst>
          </p:cNvPr>
          <p:cNvSpPr txBox="1"/>
          <p:nvPr/>
        </p:nvSpPr>
        <p:spPr>
          <a:xfrm>
            <a:off x="5712066" y="4695700"/>
            <a:ext cx="457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0.17m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45936F2-76D0-4DEB-8CDD-32C767DF45EC}"/>
              </a:ext>
            </a:extLst>
          </p:cNvPr>
          <p:cNvSpPr txBox="1"/>
          <p:nvPr/>
        </p:nvSpPr>
        <p:spPr>
          <a:xfrm>
            <a:off x="7042299" y="3051965"/>
            <a:ext cx="457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0.11m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1CBB38C-8A59-480D-A76D-6CDFDE0AD1EF}"/>
              </a:ext>
            </a:extLst>
          </p:cNvPr>
          <p:cNvSpPr txBox="1"/>
          <p:nvPr/>
        </p:nvSpPr>
        <p:spPr>
          <a:xfrm>
            <a:off x="7182697" y="3302419"/>
            <a:ext cx="457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0.38m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AF54358-348C-431D-9901-AC1C3BD50258}"/>
              </a:ext>
            </a:extLst>
          </p:cNvPr>
          <p:cNvSpPr txBox="1"/>
          <p:nvPr/>
        </p:nvSpPr>
        <p:spPr>
          <a:xfrm>
            <a:off x="7967586" y="2412147"/>
            <a:ext cx="457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0.05m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B66F691-2B12-4051-97FC-0CD14E8DAFD5}"/>
              </a:ext>
            </a:extLst>
          </p:cNvPr>
          <p:cNvSpPr txBox="1"/>
          <p:nvPr/>
        </p:nvSpPr>
        <p:spPr>
          <a:xfrm>
            <a:off x="8196186" y="2852024"/>
            <a:ext cx="457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0.06m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6AFA3DC-7354-4E66-B405-1CD593B8B7B9}"/>
              </a:ext>
            </a:extLst>
          </p:cNvPr>
          <p:cNvSpPr txBox="1"/>
          <p:nvPr/>
        </p:nvSpPr>
        <p:spPr>
          <a:xfrm>
            <a:off x="7999470" y="5303457"/>
            <a:ext cx="457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0.01m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EC8222F-8476-430D-90DE-BD87C2AFBFCD}"/>
              </a:ext>
            </a:extLst>
          </p:cNvPr>
          <p:cNvSpPr txBox="1"/>
          <p:nvPr/>
        </p:nvSpPr>
        <p:spPr>
          <a:xfrm>
            <a:off x="7459731" y="4550252"/>
            <a:ext cx="457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0.15m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54598C9-BA16-47E3-88C0-7FB2C303A328}"/>
              </a:ext>
            </a:extLst>
          </p:cNvPr>
          <p:cNvSpPr txBox="1"/>
          <p:nvPr/>
        </p:nvSpPr>
        <p:spPr>
          <a:xfrm>
            <a:off x="7639897" y="4723951"/>
            <a:ext cx="457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0.29m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F599C16-6623-4D6B-A371-E215C823DB73}"/>
              </a:ext>
            </a:extLst>
          </p:cNvPr>
          <p:cNvSpPr txBox="1"/>
          <p:nvPr/>
        </p:nvSpPr>
        <p:spPr>
          <a:xfrm>
            <a:off x="8405246" y="3801031"/>
            <a:ext cx="457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0.03m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7E90A28-64C5-4CAE-B8AB-EDF654118945}"/>
              </a:ext>
            </a:extLst>
          </p:cNvPr>
          <p:cNvSpPr txBox="1"/>
          <p:nvPr/>
        </p:nvSpPr>
        <p:spPr>
          <a:xfrm>
            <a:off x="6331754" y="3447047"/>
            <a:ext cx="16337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/>
              <a:t>Norfolk Island – 1.27 m</a:t>
            </a:r>
          </a:p>
        </p:txBody>
      </p:sp>
      <p:graphicFrame>
        <p:nvGraphicFramePr>
          <p:cNvPr id="20" name="Content Placeholder 5">
            <a:extLst>
              <a:ext uri="{FF2B5EF4-FFF2-40B4-BE49-F238E27FC236}">
                <a16:creationId xmlns:a16="http://schemas.microsoft.com/office/drawing/2014/main" id="{DCB2A844-4567-4E75-BE95-43E6A64089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2761966"/>
              </p:ext>
            </p:extLst>
          </p:nvPr>
        </p:nvGraphicFramePr>
        <p:xfrm>
          <a:off x="92015" y="783177"/>
          <a:ext cx="4667066" cy="4735724"/>
        </p:xfrm>
        <a:graphic>
          <a:graphicData uri="http://schemas.openxmlformats.org/drawingml/2006/table">
            <a:tbl>
              <a:tblPr firstRow="1" firstCol="1" bandRow="1"/>
              <a:tblGrid>
                <a:gridCol w="538774">
                  <a:extLst>
                    <a:ext uri="{9D8B030D-6E8A-4147-A177-3AD203B41FA5}">
                      <a16:colId xmlns:a16="http://schemas.microsoft.com/office/drawing/2014/main" val="2075210459"/>
                    </a:ext>
                  </a:extLst>
                </a:gridCol>
                <a:gridCol w="578164">
                  <a:extLst>
                    <a:ext uri="{9D8B030D-6E8A-4147-A177-3AD203B41FA5}">
                      <a16:colId xmlns:a16="http://schemas.microsoft.com/office/drawing/2014/main" val="1066766036"/>
                    </a:ext>
                  </a:extLst>
                </a:gridCol>
                <a:gridCol w="3550128">
                  <a:extLst>
                    <a:ext uri="{9D8B030D-6E8A-4147-A177-3AD203B41FA5}">
                      <a16:colId xmlns:a16="http://schemas.microsoft.com/office/drawing/2014/main" val="3773250080"/>
                    </a:ext>
                  </a:extLst>
                </a:gridCol>
              </a:tblGrid>
              <a:tr h="50023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1" i="0" u="none" strike="noStrike" kern="120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 panose="02020603050405020304" pitchFamily="18" charset="0"/>
                          <a:cs typeface="Calibri"/>
                        </a:rPr>
                        <a:t>Time (AEDT)</a:t>
                      </a:r>
                      <a:endParaRPr lang="en-AU" sz="900" b="0" i="0" u="none" strike="noStrike">
                        <a:effectLst/>
                        <a:latin typeface="Calibri"/>
                        <a:cs typeface="Calibri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1" i="0" u="none" strike="noStrike" kern="120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 panose="02020603050405020304" pitchFamily="18" charset="0"/>
                          <a:cs typeface="Calibri"/>
                        </a:rPr>
                        <a:t>Elapsed Time (hh:mm)</a:t>
                      </a:r>
                      <a:endParaRPr lang="en-AU" sz="900" b="0" i="0" u="none" strike="noStrike">
                        <a:effectLst/>
                        <a:latin typeface="Calibri"/>
                        <a:cs typeface="Calibri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1" i="0" u="none" strike="noStrike" kern="120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 panose="02020603050405020304" pitchFamily="18" charset="0"/>
                          <a:cs typeface="Calibri"/>
                        </a:rPr>
                        <a:t>Key Event: </a:t>
                      </a:r>
                      <a:r>
                        <a:rPr lang="en-AU" sz="900" b="1" i="0" u="none" strike="noStrike" kern="120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 panose="02020603050405020304" pitchFamily="18" charset="0"/>
                          <a:cs typeface="Times New Roman"/>
                        </a:rPr>
                        <a:t>15 January 2021</a:t>
                      </a:r>
                      <a:endParaRPr lang="en-AU" sz="900" b="0" i="0" u="none" strike="noStrike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69926"/>
                  </a:ext>
                </a:extLst>
              </a:tr>
              <a:tr h="375805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1" i="0" u="none" strike="noStrike" kern="1200">
                          <a:solidFill>
                            <a:srgbClr val="FFFFFF"/>
                          </a:solidFill>
                          <a:effectLst/>
                          <a:latin typeface="Calibri"/>
                          <a:cs typeface="Calibri"/>
                        </a:rPr>
                        <a:t>15:10</a:t>
                      </a:r>
                      <a:endParaRPr lang="en-A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0" i="0" u="none" strike="noStrike">
                          <a:effectLst/>
                          <a:latin typeface="+mn-lt"/>
                        </a:rPr>
                        <a:t>00:00</a:t>
                      </a: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Explosive volcanic eruption of the Hunga Tonga-Hunga Ha'apai volcano (Tonga)</a:t>
                      </a:r>
                      <a:endParaRPr lang="en-AU" sz="900" b="0" i="0" u="none" strike="noStrike" kern="120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263589"/>
                  </a:ext>
                </a:extLst>
              </a:tr>
              <a:tr h="375805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1" i="0" u="none" strike="noStrike" kern="1200">
                          <a:solidFill>
                            <a:srgbClr val="FFFFFF"/>
                          </a:solidFill>
                          <a:effectLst/>
                          <a:latin typeface="Calibri"/>
                          <a:cs typeface="Calibri"/>
                        </a:rPr>
                        <a:t>15:30</a:t>
                      </a:r>
                      <a:endParaRPr lang="en-A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0" i="0" u="none" strike="noStrike">
                          <a:effectLst/>
                          <a:latin typeface="+mn-lt"/>
                        </a:rPr>
                        <a:t>00:20</a:t>
                      </a: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Observations confirm a tsunami was generated at 3:30 PM AEDT at Nuku Alofa.</a:t>
                      </a:r>
                      <a:endParaRPr lang="en-AU" sz="900" b="0" i="0" u="none" strike="noStrike" kern="120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7201550"/>
                  </a:ext>
                </a:extLst>
              </a:tr>
              <a:tr h="296487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1" i="0" u="none" strike="noStrike" kern="1200">
                          <a:solidFill>
                            <a:srgbClr val="FFFFFF"/>
                          </a:solidFill>
                          <a:effectLst/>
                          <a:latin typeface="Calibri"/>
                          <a:cs typeface="Calibri"/>
                        </a:rPr>
                        <a:t>16:58</a:t>
                      </a:r>
                      <a:endParaRPr lang="en-A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 panose="02020603050405020304" pitchFamily="18" charset="0"/>
                          <a:cs typeface="Calibri"/>
                        </a:rPr>
                        <a:t>01:48 </a:t>
                      </a:r>
                      <a:endParaRPr lang="en-A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No Threat Bulletin issued with additional text to advise that a tsunami had been generated and that the JATWC would continue to monitor observations. Initial assessment based on 3 hours travel time.</a:t>
                      </a:r>
                      <a:endParaRPr lang="en-AU" sz="900" b="0" i="0" u="none" strike="noStrike" kern="120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139170"/>
                  </a:ext>
                </a:extLst>
              </a:tr>
              <a:tr h="251374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1" i="0" u="none" strike="noStrike" kern="1200">
                          <a:solidFill>
                            <a:srgbClr val="FFFFFF"/>
                          </a:solidFill>
                          <a:effectLst/>
                          <a:latin typeface="Calibri"/>
                          <a:cs typeface="Calibri"/>
                        </a:rPr>
                        <a:t>19:36</a:t>
                      </a:r>
                      <a:endParaRPr lang="en-A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04:26</a:t>
                      </a:r>
                      <a:endParaRPr lang="en-AU" sz="900" b="0" i="0" u="none" strike="noStrike">
                        <a:effectLst/>
                        <a:latin typeface="Calibri"/>
                        <a:cs typeface="Calibri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Marine Warning for Norfolk Island issued after 50 cm wave observed at the tide gauge.</a:t>
                      </a:r>
                      <a:endParaRPr lang="en-AU" sz="900" b="0" i="0" u="none" strike="noStrike" kern="120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2613419"/>
                  </a:ext>
                </a:extLst>
              </a:tr>
              <a:tr h="251374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1" i="0" u="none" strike="noStrike" kern="1200">
                          <a:solidFill>
                            <a:srgbClr val="FFFFFF"/>
                          </a:solidFill>
                          <a:effectLst/>
                          <a:latin typeface="Calibri"/>
                          <a:cs typeface="Calibri"/>
                        </a:rPr>
                        <a:t>20:00</a:t>
                      </a:r>
                      <a:endParaRPr lang="en-A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 panose="02020603050405020304" pitchFamily="18" charset="0"/>
                          <a:cs typeface="Calibri"/>
                        </a:rPr>
                        <a:t>04:50 </a:t>
                      </a:r>
                      <a:endParaRPr lang="en-A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Marine Warning issued for Lord Howe Island based on tide gauge measurements increasing at Norfolk Island.</a:t>
                      </a:r>
                      <a:endParaRPr lang="en-AU" sz="900" b="0" i="0" u="none" strike="noStrike" kern="120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4155689"/>
                  </a:ext>
                </a:extLst>
              </a:tr>
              <a:tr h="251374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1" i="0" u="none" strike="noStrike" kern="1200">
                          <a:solidFill>
                            <a:srgbClr val="FFFFFF"/>
                          </a:solidFill>
                          <a:effectLst/>
                          <a:latin typeface="Calibri"/>
                          <a:cs typeface="Calibri"/>
                        </a:rPr>
                        <a:t>20:37</a:t>
                      </a:r>
                      <a:endParaRPr lang="en-A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 panose="02020603050405020304" pitchFamily="18" charset="0"/>
                          <a:cs typeface="Calibri"/>
                        </a:rPr>
                        <a:t>05:27 </a:t>
                      </a:r>
                      <a:endParaRPr lang="en-A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Significant observations in NSW and QLD: (40cm at Twofold Bay at 8:10 PM AEDT; 25 cm at Gold Coast at 7:40 PM AEDT) prompts the issuing of Marine Warnings.</a:t>
                      </a:r>
                      <a:endParaRPr lang="en-AU" sz="900" b="0" i="0" u="none" strike="noStrike" kern="120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5581861"/>
                  </a:ext>
                </a:extLst>
              </a:tr>
              <a:tr h="251374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1" i="0" u="none" strike="noStrike" kern="1200">
                          <a:solidFill>
                            <a:srgbClr val="FFFFFF"/>
                          </a:solidFill>
                          <a:effectLst/>
                          <a:latin typeface="Calibri"/>
                          <a:cs typeface="Calibri"/>
                        </a:rPr>
                        <a:t>20:58</a:t>
                      </a:r>
                      <a:endParaRPr lang="en-A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05:48</a:t>
                      </a:r>
                      <a:endParaRPr lang="en-AU" sz="900" b="0" i="0" u="none" strike="noStrike">
                        <a:effectLst/>
                        <a:latin typeface="Calibri"/>
                        <a:cs typeface="Calibri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Norfolk Island Warning upgraded to Land Threat after wave observations exceed 1.0 m at the tide gauge.</a:t>
                      </a:r>
                      <a:endParaRPr lang="en-AU" sz="900" b="0" i="0" u="none" strike="noStrike" kern="120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542539"/>
                  </a:ext>
                </a:extLst>
              </a:tr>
              <a:tr h="377327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1" i="0" u="none" strike="noStrike" kern="1200">
                          <a:solidFill>
                            <a:srgbClr val="FFFFFF"/>
                          </a:solidFill>
                          <a:effectLst/>
                          <a:latin typeface="Calibri"/>
                          <a:cs typeface="Calibri"/>
                        </a:rPr>
                        <a:t>21:00</a:t>
                      </a:r>
                      <a:endParaRPr lang="en-A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05:50</a:t>
                      </a:r>
                      <a:endParaRPr lang="en-AU" sz="900" b="0" i="0" u="none" strike="noStrike">
                        <a:effectLst/>
                        <a:latin typeface="Calibri"/>
                        <a:cs typeface="Calibri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Marine Warnings extended to Victoria, Tasmania and Macquarie Island using a 7 hours travel time threat assessment.</a:t>
                      </a: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4005913"/>
                  </a:ext>
                </a:extLst>
              </a:tr>
              <a:tr h="319155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1" i="0" u="none" strike="noStrike" kern="1200">
                          <a:solidFill>
                            <a:srgbClr val="FFFFFF"/>
                          </a:solidFill>
                          <a:effectLst/>
                          <a:latin typeface="Calibri"/>
                          <a:cs typeface="Calibri"/>
                        </a:rPr>
                        <a:t>21:18</a:t>
                      </a:r>
                      <a:endParaRPr lang="en-A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0" i="0" u="none" strike="noStrike">
                          <a:effectLst/>
                          <a:latin typeface="+mn-lt"/>
                        </a:rPr>
                        <a:t>06:08</a:t>
                      </a: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Lord Howe Island Warning upgraded to Land Threat with evacuation order issued at 10:12 PM AEDT.</a:t>
                      </a: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229221"/>
                  </a:ext>
                </a:extLst>
              </a:tr>
              <a:tr h="251374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1" i="0" u="none" strike="noStrike" kern="1200">
                          <a:solidFill>
                            <a:srgbClr val="FFFFFF"/>
                          </a:solidFill>
                          <a:effectLst/>
                          <a:latin typeface="Calibri"/>
                          <a:ea typeface="Times New Roman" panose="02020603050405020304" pitchFamily="18" charset="0"/>
                          <a:cs typeface="Calibri"/>
                        </a:rPr>
                        <a:t>10:09 +1</a:t>
                      </a:r>
                      <a:endParaRPr lang="en-AU" sz="900" b="0" i="0" u="none" strike="noStrike">
                        <a:effectLst/>
                        <a:latin typeface="Calibri"/>
                        <a:cs typeface="Calibri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18:59</a:t>
                      </a:r>
                      <a:endParaRPr lang="en-AU" sz="900" b="0" i="0" u="none" strike="noStrike">
                        <a:effectLst/>
                        <a:latin typeface="Calibri"/>
                        <a:cs typeface="Calibri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Land warnings for Norfolk Island and Lord Howe Island downgraded to marine.</a:t>
                      </a: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0344460"/>
                  </a:ext>
                </a:extLst>
              </a:tr>
              <a:tr h="41243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1" i="0" u="none" strike="noStrike" kern="1200">
                          <a:solidFill>
                            <a:srgbClr val="FFFFFF"/>
                          </a:solidFill>
                          <a:effectLst/>
                          <a:latin typeface="Calibri"/>
                          <a:cs typeface="Calibri"/>
                        </a:rPr>
                        <a:t>10:30 to 11:50 +1</a:t>
                      </a:r>
                      <a:endParaRPr lang="en-AU" sz="900" b="0" i="0" u="none" strike="noStrike">
                        <a:effectLst/>
                        <a:latin typeface="Calibri"/>
                        <a:cs typeface="Calibri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 panose="02020603050405020304" pitchFamily="18" charset="0"/>
                          <a:cs typeface="Calibri"/>
                        </a:rPr>
                        <a:t>19:20 to 20:40 </a:t>
                      </a:r>
                      <a:endParaRPr lang="en-AU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QLD, Macquarie Island, Victoria and Tasmanian marine warnings cancelled.</a:t>
                      </a: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7598702"/>
                  </a:ext>
                </a:extLst>
              </a:tr>
              <a:tr h="251374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1" i="0" u="none" strike="noStrike" kern="1200">
                          <a:solidFill>
                            <a:srgbClr val="FFFFFF"/>
                          </a:solidFill>
                          <a:effectLst/>
                          <a:latin typeface="Calibri"/>
                          <a:cs typeface="Calibri"/>
                        </a:rPr>
                        <a:t>19:56 to 21:59 +1</a:t>
                      </a:r>
                      <a:endParaRPr lang="en-AU" sz="900" b="0" i="0" u="none" strike="noStrike">
                        <a:effectLst/>
                        <a:latin typeface="Calibri"/>
                        <a:cs typeface="Calibri"/>
                      </a:endParaRP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28:46</a:t>
                      </a:r>
                      <a:r>
                        <a:rPr lang="en-AU" sz="900" b="0" i="0" u="none" strike="noStrike">
                          <a:effectLst/>
                          <a:latin typeface="+mn-lt"/>
                        </a:rPr>
                        <a:t> to 30:49</a:t>
                      </a: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AU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Lord Howe Island, Norfolk Island and NSW warnings cancelled.</a:t>
                      </a:r>
                    </a:p>
                  </a:txBody>
                  <a:tcPr marL="38576" marR="38576" marT="103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0172573"/>
                  </a:ext>
                </a:extLst>
              </a:tr>
            </a:tbl>
          </a:graphicData>
        </a:graphic>
      </p:graphicFrame>
      <p:sp>
        <p:nvSpPr>
          <p:cNvPr id="22" name="Title 1">
            <a:extLst>
              <a:ext uri="{FF2B5EF4-FFF2-40B4-BE49-F238E27FC236}">
                <a16:creationId xmlns:a16="http://schemas.microsoft.com/office/drawing/2014/main" id="{358C4308-9D4D-4319-9C3B-B0E2145E0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65" y="123663"/>
            <a:ext cx="4441035" cy="708544"/>
          </a:xfrm>
        </p:spPr>
        <p:txBody>
          <a:bodyPr>
            <a:noAutofit/>
          </a:bodyPr>
          <a:lstStyle/>
          <a:p>
            <a:r>
              <a:rPr lang="en-AU" sz="2000">
                <a:solidFill>
                  <a:srgbClr val="0070C0"/>
                </a:solidFill>
                <a:latin typeface="+mn-lt"/>
              </a:rPr>
              <a:t>TSUNAMI – HUNGA TONGA-HUNGA HA'APAI VOLCANO</a:t>
            </a:r>
          </a:p>
        </p:txBody>
      </p:sp>
      <p:pic>
        <p:nvPicPr>
          <p:cNvPr id="3" name="Picture 2" descr="Map&#10;&#10;Description automatically generated">
            <a:extLst>
              <a:ext uri="{FF2B5EF4-FFF2-40B4-BE49-F238E27FC236}">
                <a16:creationId xmlns:a16="http://schemas.microsoft.com/office/drawing/2014/main" id="{44B9C7C7-4554-4037-8489-EA1DB9A3F4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3907" y="341999"/>
            <a:ext cx="4315146" cy="3103984"/>
          </a:xfrm>
          <a:prstGeom prst="rect">
            <a:avLst/>
          </a:prstGeom>
        </p:spPr>
      </p:pic>
      <p:pic>
        <p:nvPicPr>
          <p:cNvPr id="6" name="Picture 5" descr="Chart, line chart&#10;&#10;Description automatically generated">
            <a:extLst>
              <a:ext uri="{FF2B5EF4-FFF2-40B4-BE49-F238E27FC236}">
                <a16:creationId xmlns:a16="http://schemas.microsoft.com/office/drawing/2014/main" id="{9D3F1DBE-031E-4CB5-B348-141CB8B986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9083" y="3648783"/>
            <a:ext cx="4171034" cy="1653715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8C0879C7-0617-465B-A676-043E48769E0C}"/>
              </a:ext>
            </a:extLst>
          </p:cNvPr>
          <p:cNvSpPr txBox="1"/>
          <p:nvPr/>
        </p:nvSpPr>
        <p:spPr>
          <a:xfrm>
            <a:off x="4849083" y="90771"/>
            <a:ext cx="4231301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AU" sz="1200"/>
              <a:t>JATWC Tsunami Threat Assessment – Within 7 Hours Travel Time</a:t>
            </a:r>
            <a:endParaRPr lang="en-AU" sz="1200">
              <a:cs typeface="Calibri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ECE80F8-08DA-42EA-B965-25CC31966B6B}"/>
              </a:ext>
            </a:extLst>
          </p:cNvPr>
          <p:cNvSpPr txBox="1"/>
          <p:nvPr/>
        </p:nvSpPr>
        <p:spPr>
          <a:xfrm>
            <a:off x="6250032" y="5293899"/>
            <a:ext cx="14428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/>
              <a:t>Gold Coast – 0.82 m</a:t>
            </a:r>
          </a:p>
        </p:txBody>
      </p:sp>
      <p:pic>
        <p:nvPicPr>
          <p:cNvPr id="12" name="Picture 11" descr="Chart, line chart, scatter chart&#10;&#10;Description automatically generated">
            <a:extLst>
              <a:ext uri="{FF2B5EF4-FFF2-40B4-BE49-F238E27FC236}">
                <a16:creationId xmlns:a16="http://schemas.microsoft.com/office/drawing/2014/main" id="{45156379-A7A9-47BC-B5F1-D43F355011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3907" y="5530145"/>
            <a:ext cx="4206210" cy="1098542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0C5636B-37BB-4014-A29B-706ABC54F2C8}"/>
              </a:ext>
            </a:extLst>
          </p:cNvPr>
          <p:cNvSpPr txBox="1"/>
          <p:nvPr/>
        </p:nvSpPr>
        <p:spPr>
          <a:xfrm>
            <a:off x="7326798" y="1769472"/>
            <a:ext cx="78488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800" b="1"/>
              <a:t>Norfolk Island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9176D33-40A4-4982-B3CC-B2D6FC0D56C7}"/>
              </a:ext>
            </a:extLst>
          </p:cNvPr>
          <p:cNvSpPr txBox="1"/>
          <p:nvPr/>
        </p:nvSpPr>
        <p:spPr>
          <a:xfrm>
            <a:off x="6626408" y="1600156"/>
            <a:ext cx="78488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800" b="1"/>
              <a:t>Gold Coast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DAA50D8-85B1-4E60-966F-6AA06E3659E4}"/>
              </a:ext>
            </a:extLst>
          </p:cNvPr>
          <p:cNvSpPr txBox="1"/>
          <p:nvPr/>
        </p:nvSpPr>
        <p:spPr>
          <a:xfrm>
            <a:off x="6808559" y="1921493"/>
            <a:ext cx="924680" cy="2154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AU" sz="800" b="1"/>
              <a:t>Lord Howe Island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7888E86-44D6-4DF4-B043-9D3626AFEF6E}"/>
              </a:ext>
            </a:extLst>
          </p:cNvPr>
          <p:cNvSpPr txBox="1"/>
          <p:nvPr/>
        </p:nvSpPr>
        <p:spPr>
          <a:xfrm>
            <a:off x="6573640" y="3001858"/>
            <a:ext cx="93731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800" b="1"/>
              <a:t>Macquarie Island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81D586A-8B81-4AA8-97B5-F9493414461B}"/>
              </a:ext>
            </a:extLst>
          </p:cNvPr>
          <p:cNvSpPr txBox="1"/>
          <p:nvPr/>
        </p:nvSpPr>
        <p:spPr>
          <a:xfrm>
            <a:off x="92015" y="5570898"/>
            <a:ext cx="466706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>
                <a:solidFill>
                  <a:srgbClr val="0070C0"/>
                </a:solidFill>
                <a:ea typeface="+mj-ea"/>
                <a:cs typeface="Arial" panose="020B0604020202020204" pitchFamily="34" charset="0"/>
              </a:rPr>
              <a:t>Key Challenges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100"/>
              <a:t>Initial detection of the volcanic eruption / tsunami and scale of eruption.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100"/>
              <a:t>Lack of event-specific tsunami modelling.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100"/>
              <a:t>Lack of a unified sea-level observing tool.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AU" sz="1000"/>
          </a:p>
        </p:txBody>
      </p:sp>
    </p:spTree>
    <p:extLst>
      <p:ext uri="{BB962C8B-B14F-4D97-AF65-F5344CB8AC3E}">
        <p14:creationId xmlns:p14="http://schemas.microsoft.com/office/powerpoint/2010/main" val="4204059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d2870716-9ac7-493b-8b0e-80283f157150" xsi:nil="true"/>
    <i5dcbe53d52a49b4940a9cad590f3cec xmlns="8f9fbe1c-a256-49b7-b185-46ab65f4c9ee">
      <Terms xmlns="http://schemas.microsoft.com/office/infopath/2007/PartnerControls"/>
    </i5dcbe53d52a49b4940a9cad590f3cec>
    <FileCategory xmlns="8f9fbe1c-a256-49b7-b185-46ab65f4c9ee">
      <Value>International Engagement</Value>
    </FileCategory>
    <TaxCatchAll xmlns="8f9fbe1c-a256-49b7-b185-46ab65f4c9ee" xsi:nil="true"/>
    <FileClass xmlns="8f9fbe1c-a256-49b7-b185-46ab65f4c9ee">
      <Value>PTWS</Value>
    </FileClass>
    <SiteKeyword xmlns="8f9fbe1c-a256-49b7-b185-46ab65f4c9ee" xsi:nil="true"/>
    <RPNumber xmlns="8f9fbe1c-a256-49b7-b185-46ab65f4c9ee" xsi:nil="true"/>
    <TaxKeywordTaxHTField xmlns="8f9fbe1c-a256-49b7-b185-46ab65f4c9ee">
      <Terms xmlns="http://schemas.microsoft.com/office/infopath/2007/PartnerControls"/>
    </TaxKeywordTaxHTField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BoM Word Document" ma:contentTypeID="0x01010081A95D9E857BE94E8453E88AA81AE5A3004C87735266D0674B950D50CBEEF9E9CF" ma:contentTypeVersion="21" ma:contentTypeDescription="BoM Document Content Type is the base content type used to control all Bureau managed word document." ma:contentTypeScope="" ma:versionID="bc36f9d83e45f925cf862085ce177c59">
  <xsd:schema xmlns:xsd="http://www.w3.org/2001/XMLSchema" xmlns:xs="http://www.w3.org/2001/XMLSchema" xmlns:p="http://schemas.microsoft.com/office/2006/metadata/properties" xmlns:ns2="8f9fbe1c-a256-49b7-b185-46ab65f4c9ee" xmlns:ns3="d2870716-9ac7-493b-8b0e-80283f157150" targetNamespace="http://schemas.microsoft.com/office/2006/metadata/properties" ma:root="true" ma:fieldsID="ab2a2135ed6f48b8fa3efa4807500c1b" ns2:_="" ns3:_="">
    <xsd:import namespace="8f9fbe1c-a256-49b7-b185-46ab65f4c9ee"/>
    <xsd:import namespace="d2870716-9ac7-493b-8b0e-80283f157150"/>
    <xsd:element name="properties">
      <xsd:complexType>
        <xsd:sequence>
          <xsd:element name="documentManagement">
            <xsd:complexType>
              <xsd:all>
                <xsd:element ref="ns2:i5dcbe53d52a49b4940a9cad590f3cec" minOccurs="0"/>
                <xsd:element ref="ns2:TaxCatchAll" minOccurs="0"/>
                <xsd:element ref="ns2:TaxCatchAllLabel" minOccurs="0"/>
                <xsd:element ref="ns2:TaxKeywordTaxHTField" minOccurs="0"/>
                <xsd:element ref="ns2:SiteKeyword" minOccurs="0"/>
                <xsd:element ref="ns2:FileClass" minOccurs="0"/>
                <xsd:element ref="ns2:FileCategory" minOccurs="0"/>
                <xsd:element ref="ns2:RPNumber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9fbe1c-a256-49b7-b185-46ab65f4c9ee" elementFormDefault="qualified">
    <xsd:import namespace="http://schemas.microsoft.com/office/2006/documentManagement/types"/>
    <xsd:import namespace="http://schemas.microsoft.com/office/infopath/2007/PartnerControls"/>
    <xsd:element name="i5dcbe53d52a49b4940a9cad590f3cec" ma:index="8" nillable="true" ma:taxonomy="true" ma:internalName="i5dcbe53d52a49b4940a9cad590f3cec" ma:taxonomyFieldName="Record_x0020_Activity" ma:displayName="Record Activity" ma:default="" ma:fieldId="{25dcbe53-d52a-49b4-940a-9cad590f3cec}" ma:sspId="ec9612d0-dc94-4ffe-ad7d-ed54524ecfd4" ma:termSetId="2edc4fbf-5846-4093-a4e9-2dc17d184c0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6888b20f-673c-4089-a20d-a5a27590df35}" ma:internalName="TaxCatchAll" ma:showField="CatchAllData" ma:web="8f9fbe1c-a256-49b7-b185-46ab65f4c9e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6888b20f-673c-4089-a20d-a5a27590df35}" ma:internalName="TaxCatchAllLabel" ma:readOnly="true" ma:showField="CatchAllDataLabel" ma:web="8f9fbe1c-a256-49b7-b185-46ab65f4c9e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12" nillable="true" ma:taxonomy="true" ma:internalName="TaxKeywordTaxHTField" ma:taxonomyFieldName="TaxKeyword" ma:displayName="Enterprise Keywords" ma:fieldId="{23f27201-bee3-471e-b2e7-b64fd8b7ca38}" ma:taxonomyMulti="true" ma:sspId="ec9612d0-dc94-4ffe-ad7d-ed54524ecfd4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SiteKeyword" ma:index="14" nillable="true" ma:displayName="Site Keyword" ma:description="Site keywords with semicolon(;) delimiter." ma:hidden="true" ma:internalName="SiteKeyword" ma:readOnly="false">
      <xsd:simpleType>
        <xsd:restriction base="dms:Text"/>
      </xsd:simpleType>
    </xsd:element>
    <xsd:element name="FileClass" ma:index="15" nillable="true" ma:displayName="File Class" ma:internalName="FileClas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dvice"/>
                    <xsd:enumeration value="Agenda"/>
                    <xsd:enumeration value="Agreement"/>
                    <xsd:enumeration value="Application"/>
                    <xsd:enumeration value="Approval"/>
                    <xsd:enumeration value="Brief"/>
                    <xsd:enumeration value="Checklist"/>
                    <xsd:enumeration value="Contract"/>
                    <xsd:enumeration value="Correspondence"/>
                    <xsd:enumeration value="Data File"/>
                    <xsd:enumeration value="Diagram"/>
                    <xsd:enumeration value="Directive"/>
                    <xsd:enumeration value="Fact Sheet"/>
                    <xsd:enumeration value="FAQs"/>
                    <xsd:enumeration value="Feedback"/>
                    <xsd:enumeration value="Flow Chart"/>
                    <xsd:enumeration value="Form"/>
                    <xsd:enumeration value="Guide"/>
                    <xsd:enumeration value="Handover"/>
                    <xsd:enumeration value="Information"/>
                    <xsd:enumeration value="Instruction"/>
                    <xsd:enumeration value="IOC/UNESCO"/>
                    <xsd:enumeration value="IOTWMS"/>
                    <xsd:enumeration value="IOWave"/>
                    <xsd:enumeration value="Letter"/>
                    <xsd:enumeration value="Manual"/>
                    <xsd:enumeration value="Map"/>
                    <xsd:enumeration value="Media Release"/>
                    <xsd:enumeration value="Memo"/>
                    <xsd:enumeration value="Minutes"/>
                    <xsd:enumeration value="Newsletter"/>
                    <xsd:enumeration value="Notes"/>
                    <xsd:enumeration value="Notice"/>
                    <xsd:enumeration value="PacWave"/>
                    <xsd:enumeration value="Paper"/>
                    <xsd:enumeration value="Photo"/>
                    <xsd:enumeration value="Proposal"/>
                    <xsd:enumeration value="PTWS"/>
                    <xsd:enumeration value="Publication"/>
                    <xsd:enumeration value="Quote"/>
                    <xsd:enumeration value="Register"/>
                    <xsd:enumeration value="Report"/>
                    <xsd:enumeration value="Roster"/>
                    <xsd:enumeration value="SOP"/>
                    <xsd:enumeration value="Speech"/>
                    <xsd:enumeration value="Statement"/>
                    <xsd:enumeration value="Support Material"/>
                    <xsd:enumeration value="Survey"/>
                    <xsd:enumeration value="Template"/>
                    <xsd:enumeration value="Terms of Reference"/>
                    <xsd:enumeration value="Transcript"/>
                    <xsd:enumeration value="Video"/>
                    <xsd:enumeration value="Working Paper"/>
                  </xsd:restriction>
                </xsd:simpleType>
              </xsd:element>
            </xsd:sequence>
          </xsd:extension>
        </xsd:complexContent>
      </xsd:complexType>
    </xsd:element>
    <xsd:element name="FileCategory" ma:index="16" nillable="true" ma:displayName="TWS Category" ma:internalName="FileCategory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TAG"/>
                    <xsd:enumeration value="Administration"/>
                    <xsd:enumeration value="BACC"/>
                    <xsd:enumeration value="Budget"/>
                    <xsd:enumeration value="Business Case"/>
                    <xsd:enumeration value="Business Transformation"/>
                    <xsd:enumeration value="Capacity Planning"/>
                    <xsd:enumeration value="CCB"/>
                    <xsd:enumeration value="Change Management"/>
                    <xsd:enumeration value="Community Outreach"/>
                    <xsd:enumeration value="Education"/>
                    <xsd:enumeration value="Exercise"/>
                    <xsd:enumeration value="Finance"/>
                    <xsd:enumeration value="Geoscience Australia"/>
                    <xsd:enumeration value="Governance"/>
                    <xsd:enumeration value="Information Technology"/>
                    <xsd:enumeration value="International Engagement"/>
                    <xsd:enumeration value="Legal"/>
                    <xsd:enumeration value="Media"/>
                    <xsd:enumeration value="Meetings"/>
                    <xsd:enumeration value="Ministerial"/>
                    <xsd:enumeration value="OCG"/>
                    <xsd:enumeration value="Performance"/>
                    <xsd:enumeration value="PERM"/>
                    <xsd:enumeration value="People Management"/>
                    <xsd:enumeration value="Plans"/>
                    <xsd:enumeration value="Policy"/>
                    <xsd:enumeration value="Presentation"/>
                    <xsd:enumeration value="Procedures"/>
                    <xsd:enumeration value="Procurement"/>
                    <xsd:enumeration value="Products"/>
                    <xsd:enumeration value="Projects"/>
                    <xsd:enumeration value="Quality Management"/>
                    <xsd:enumeration value="Research"/>
                    <xsd:enumeration value="Reviews"/>
                    <xsd:enumeration value="Risk Assessment"/>
                    <xsd:enumeration value="Sea Level Observation"/>
                    <xsd:enumeration value="Services"/>
                    <xsd:enumeration value="Statutory"/>
                    <xsd:enumeration value="Strategy"/>
                    <xsd:enumeration value="Survey"/>
                    <xsd:enumeration value="SWG"/>
                    <xsd:enumeration value="Training"/>
                    <xsd:enumeration value="Travel"/>
                    <xsd:enumeration value="Workplace Health &amp; Safety"/>
                  </xsd:restriction>
                </xsd:simpleType>
              </xsd:element>
            </xsd:sequence>
          </xsd:extension>
        </xsd:complexContent>
      </xsd:complexType>
    </xsd:element>
    <xsd:element name="RPNumber" ma:index="17" nillable="true" ma:displayName="RPNumber" ma:description="Record Number from RecordPoint." ma:hidden="true" ma:internalName="RPNumber" ma:readOnly="false">
      <xsd:simpleType>
        <xsd:restriction base="dms:Text"/>
      </xsd:simple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870716-9ac7-493b-8b0e-80283f157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24" nillable="true" ma:displayName="Tags" ma:internalName="MediaServiceAutoTags" ma:readOnly="true">
      <xsd:simpleType>
        <xsd:restriction base="dms:Text"/>
      </xsd:simpleType>
    </xsd:element>
    <xsd:element name="MediaServiceOCR" ma:index="2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8" nillable="true" ma:displayName="MediaServiceDateTaken" ma:hidden="true" ma:internalName="MediaServiceDateTaken" ma:readOnly="true">
      <xsd:simpleType>
        <xsd:restriction base="dms:Text"/>
      </xsd:simpleType>
    </xsd:element>
    <xsd:element name="_Flow_SignoffStatus" ma:index="29" nillable="true" ma:displayName="Sign-off status" ma:internalName="Sign_x002d_off_x0020_status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3F08E0-4533-48A7-BCC0-566A397596C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C23604C-09EB-4877-A205-C1FF7DDA90FA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d2870716-9ac7-493b-8b0e-80283f157150"/>
    <ds:schemaRef ds:uri="8f9fbe1c-a256-49b7-b185-46ab65f4c9e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6BF157D-29CD-4DE5-8A16-CB417E15918F}">
  <ds:schemaRefs>
    <ds:schemaRef ds:uri="8f9fbe1c-a256-49b7-b185-46ab65f4c9ee"/>
    <ds:schemaRef ds:uri="d2870716-9ac7-493b-8b0e-80283f15715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346</Words>
  <Application>Microsoft Office PowerPoint</Application>
  <PresentationFormat>On-screen Show (4:3)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TSUNAMI – HUNGA TONGA-HUNGA HA'APAI VOLCANO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Australia Presentation - Tonga Tsunami</dc:title>
  <dc:creator>Kodijat, Ardito</dc:creator>
  <cp:lastModifiedBy>Robert Greenwood</cp:lastModifiedBy>
  <cp:revision>2</cp:revision>
  <cp:lastPrinted>2016-12-12T01:55:35Z</cp:lastPrinted>
  <dcterms:created xsi:type="dcterms:W3CDTF">2016-12-11T23:49:55Z</dcterms:created>
  <dcterms:modified xsi:type="dcterms:W3CDTF">2022-01-20T07:06:09Z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0x01010081A95D9E857BE94E8453E88AA81AE5A3004C87735266D0674B950D50CBEEF9E9CF</vt:lpwstr>
  </property>
  <property fmtid="{D5CDD505-2E9C-101B-9397-08002B2CF9AE}" pid="3" name="TaxKeyword">
    <vt:lpwstr/>
  </property>
  <property fmtid="{D5CDD505-2E9C-101B-9397-08002B2CF9AE}" pid="4" name="Record Activity">
    <vt:lpwstr/>
  </property>
</Properties>
</file>