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697" r:id="rId2"/>
    <p:sldId id="270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3"/>
    <p:restoredTop sz="94635"/>
  </p:normalViewPr>
  <p:slideViewPr>
    <p:cSldViewPr snapToGrid="0" snapToObjects="1" showGuides="1">
      <p:cViewPr varScale="1">
        <p:scale>
          <a:sx n="135" d="100"/>
          <a:sy n="135" d="100"/>
        </p:scale>
        <p:origin x="184" y="17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>
            <a:extLst>
              <a:ext uri="{FF2B5EF4-FFF2-40B4-BE49-F238E27FC236}">
                <a16:creationId xmlns:a16="http://schemas.microsoft.com/office/drawing/2014/main" id="{B9D612DB-5AC1-6C41-92FC-AD1D02606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3530601"/>
            <a:ext cx="10361083" cy="9101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lIns="90919" tIns="45461" rIns="90919" bIns="45461"/>
          <a:lstStyle/>
          <a:p>
            <a:pPr>
              <a:defRPr/>
            </a:pPr>
            <a:endParaRPr lang="en-US" sz="1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4158" y="4357688"/>
            <a:ext cx="7330017" cy="609600"/>
          </a:xfrm>
        </p:spPr>
        <p:txBody>
          <a:bodyPr/>
          <a:lstStyle>
            <a:lvl1pPr marL="0" indent="0" algn="r">
              <a:buFont typeface="Wingdings" charset="2"/>
              <a:buNone/>
              <a:defRPr sz="2100" b="0"/>
            </a:lvl1pPr>
          </a:lstStyle>
          <a:p>
            <a:r>
              <a:rPr lang="en-US"/>
              <a:t>Click to edit Master subtitle style</a:t>
            </a:r>
            <a:endParaRPr lang="th-TH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0C4BB5E-0122-6C4E-9651-8AF0FD8532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200" y="2616200"/>
            <a:ext cx="9086851" cy="762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Master title style</a:t>
            </a:r>
            <a:endParaRPr lang="fr-FR" dirty="0"/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1FA3B290-7572-9A4F-B888-F1EA94FF6B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92801" y="279400"/>
            <a:ext cx="5880100" cy="104046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7488" tIns="43743" rIns="87488" bIns="4374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ngsana New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9pPr>
          </a:lstStyle>
          <a:p>
            <a:pPr algn="ctr" eaLnBrk="1" hangingPunct="1">
              <a:defRPr/>
            </a:pP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International Tsunami Information Center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33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ICG/PTWS Post-Event Brief I: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15 January 2022 </a:t>
            </a:r>
            <a:r>
              <a:rPr lang="en-US" sz="1051" b="1" dirty="0" err="1">
                <a:solidFill>
                  <a:srgbClr val="002060"/>
                </a:solidFill>
                <a:latin typeface="Arial"/>
                <a:cs typeface="Arial"/>
              </a:rPr>
              <a:t>Honga</a:t>
            </a: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-Tonga-</a:t>
            </a:r>
            <a:r>
              <a:rPr lang="en-US" sz="1051" b="1" dirty="0" err="1">
                <a:solidFill>
                  <a:srgbClr val="002060"/>
                </a:solidFill>
                <a:latin typeface="Arial"/>
                <a:cs typeface="Arial"/>
              </a:rPr>
              <a:t>Hunga</a:t>
            </a: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-Ha-</a:t>
            </a:r>
            <a:r>
              <a:rPr lang="en-US" sz="1051" b="1" dirty="0" err="1">
                <a:solidFill>
                  <a:srgbClr val="002060"/>
                </a:solidFill>
                <a:latin typeface="Arial"/>
                <a:cs typeface="Arial"/>
              </a:rPr>
              <a:t>apai</a:t>
            </a: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 Volcanic Eruption and Tsunami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eaLnBrk="1" hangingPunct="1">
              <a:defRPr/>
            </a:pPr>
            <a:r>
              <a:rPr lang="en-US" sz="1051" b="1" dirty="0">
                <a:solidFill>
                  <a:srgbClr val="002060"/>
                </a:solidFill>
                <a:latin typeface="Arial"/>
                <a:cs typeface="Arial"/>
              </a:rPr>
              <a:t>20 January 2022  (virtual)</a:t>
            </a:r>
          </a:p>
          <a:p>
            <a:pPr algn="ctr" eaLnBrk="1" hangingPunct="1">
              <a:defRPr/>
            </a:pPr>
            <a:endParaRPr lang="en-US" sz="1051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7134ED2-D9B4-D54F-B60A-A17FD5AEFD7F}"/>
              </a:ext>
            </a:extLst>
          </p:cNvPr>
          <p:cNvGrpSpPr/>
          <p:nvPr userDrawn="1"/>
        </p:nvGrpSpPr>
        <p:grpSpPr>
          <a:xfrm>
            <a:off x="914401" y="381001"/>
            <a:ext cx="4458212" cy="1144276"/>
            <a:chOff x="381000" y="209550"/>
            <a:chExt cx="3343659" cy="858207"/>
          </a:xfrm>
        </p:grpSpPr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0923E408-F300-1247-A10B-9E94BDE2569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7035" y="209550"/>
              <a:ext cx="604619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0" descr="ITIC_logo_bw_20130809.png">
              <a:extLst>
                <a:ext uri="{FF2B5EF4-FFF2-40B4-BE49-F238E27FC236}">
                  <a16:creationId xmlns:a16="http://schemas.microsoft.com/office/drawing/2014/main" id="{5FACD421-6357-E247-AE22-16BFC35BFE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4306" y="209550"/>
              <a:ext cx="630353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" descr="10cm">
              <a:extLst>
                <a:ext uri="{FF2B5EF4-FFF2-40B4-BE49-F238E27FC236}">
                  <a16:creationId xmlns:a16="http://schemas.microsoft.com/office/drawing/2014/main" id="{9045A9CB-6623-0141-BD64-BD5086546DB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7856" y="209550"/>
              <a:ext cx="613395" cy="609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1CECF96-E435-5249-9949-CA7D0C6891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1000" y="209550"/>
              <a:ext cx="914400" cy="858207"/>
            </a:xfrm>
            <a:prstGeom prst="rect">
              <a:avLst/>
            </a:prstGeom>
          </p:spPr>
        </p:pic>
      </p:grpSp>
      <p:pic>
        <p:nvPicPr>
          <p:cNvPr id="17" name="Picture 11" descr="ITICbanner2.gif">
            <a:extLst>
              <a:ext uri="{FF2B5EF4-FFF2-40B4-BE49-F238E27FC236}">
                <a16:creationId xmlns:a16="http://schemas.microsoft.com/office/drawing/2014/main" id="{C7A3AAB3-9010-1649-ADEF-F4D0D6DE3E3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600" b="5040"/>
          <a:stretch>
            <a:fillRect/>
          </a:stretch>
        </p:blipFill>
        <p:spPr bwMode="auto">
          <a:xfrm>
            <a:off x="-186267" y="6324601"/>
            <a:ext cx="1261533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13">
            <a:extLst>
              <a:ext uri="{FF2B5EF4-FFF2-40B4-BE49-F238E27FC236}">
                <a16:creationId xmlns:a16="http://schemas.microsoft.com/office/drawing/2014/main" id="{72FDA67C-DC91-2A46-AD57-A00B9CB770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12334" y="6366934"/>
            <a:ext cx="3232008" cy="47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488" tIns="43743" rIns="87488" bIns="4374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2F2F2"/>
                </a:solidFill>
                <a:latin typeface="VAG Rounded Std Light" panose="020F0502020204020204" pitchFamily="34" charset="0"/>
                <a:ea typeface="VAG Rounded Std Light" panose="020F0502020204020204" pitchFamily="34" charset="0"/>
                <a:cs typeface="VAG Rounded Std Light" panose="020F0502020204020204" pitchFamily="34" charset="0"/>
              </a:rPr>
              <a:t>UNESCO/IOC-NOAA  SHOA</a:t>
            </a:r>
          </a:p>
          <a:p>
            <a:pPr>
              <a:defRPr/>
            </a:pPr>
            <a:r>
              <a:rPr lang="en-US" altLang="en-US" sz="1400" dirty="0">
                <a:solidFill>
                  <a:srgbClr val="F2F2F2"/>
                </a:solidFill>
                <a:latin typeface="VAG Rounded Std Light" panose="020F0502020204020204" pitchFamily="34" charset="0"/>
                <a:ea typeface="VAG Rounded Std Light" panose="020F0502020204020204" pitchFamily="34" charset="0"/>
                <a:cs typeface="VAG Rounded Std Light" panose="020F0502020204020204" pitchFamily="34" charset="0"/>
              </a:rPr>
              <a:t>International Tsunami Information Center</a:t>
            </a:r>
          </a:p>
        </p:txBody>
      </p:sp>
      <p:pic>
        <p:nvPicPr>
          <p:cNvPr id="26" name="Picture 1" descr="ITIC_logo_300dpi_20130806.png">
            <a:extLst>
              <a:ext uri="{FF2B5EF4-FFF2-40B4-BE49-F238E27FC236}">
                <a16:creationId xmlns:a16="http://schemas.microsoft.com/office/drawing/2014/main" id="{AD4DC42E-3F2C-1545-8CFD-A5FDCBC4B33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000" y="6375401"/>
            <a:ext cx="610541" cy="616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21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A869B-B659-FE42-A3A7-C024D553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54F1-44A8-406A-A4DE-280061BA59B9}" type="datetimeFigureOut">
              <a:rPr lang="fr-FR"/>
              <a:pPr>
                <a:defRPr/>
              </a:pPr>
              <a:t>19/02/2022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4CA1C-3486-9645-9AAA-21DF2C61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DF67C-19B9-164A-948D-6C76514C1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24030-A95C-8247-9667-8443795DE4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0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10972800" cy="88423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033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>
            <a:extLst>
              <a:ext uri="{FF2B5EF4-FFF2-40B4-BE49-F238E27FC236}">
                <a16:creationId xmlns:a16="http://schemas.microsoft.com/office/drawing/2014/main" id="{B9D612DB-5AC1-6C41-92FC-AD1D02606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3530601"/>
            <a:ext cx="10361083" cy="9101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lIns="90919" tIns="45461" rIns="90919" bIns="45461"/>
          <a:lstStyle/>
          <a:p>
            <a:pPr>
              <a:defRPr/>
            </a:pPr>
            <a:endParaRPr lang="en-US" sz="1000"/>
          </a:p>
        </p:txBody>
      </p:sp>
      <p:sp>
        <p:nvSpPr>
          <p:cNvPr id="4" name="Text Box 14">
            <a:extLst>
              <a:ext uri="{FF2B5EF4-FFF2-40B4-BE49-F238E27FC236}">
                <a16:creationId xmlns:a16="http://schemas.microsoft.com/office/drawing/2014/main" id="{8EE644C5-5221-2348-9372-A1753D8C03D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89601" y="381001"/>
            <a:ext cx="5880100" cy="7351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7488" tIns="43743" rIns="87488" bIns="4374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ngsana New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ngsana New" charset="0"/>
                <a:cs typeface="Angsana New" charset="0"/>
              </a:defRPr>
            </a:lvl9pPr>
          </a:lstStyle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1" b="1">
                <a:solidFill>
                  <a:srgbClr val="002060"/>
                </a:solidFill>
                <a:latin typeface="Arial"/>
                <a:cs typeface="Arial"/>
              </a:rPr>
              <a:t>Second Session of the Steering Group for the </a:t>
            </a:r>
            <a:r>
              <a:rPr lang="en-US" sz="1051" b="1" err="1">
                <a:solidFill>
                  <a:srgbClr val="002060"/>
                </a:solidFill>
                <a:latin typeface="Arial"/>
                <a:cs typeface="Arial"/>
              </a:rPr>
              <a:t>OceanTeacher</a:t>
            </a:r>
            <a:r>
              <a:rPr lang="en-US" sz="1051" b="1">
                <a:solidFill>
                  <a:srgbClr val="002060"/>
                </a:solidFill>
                <a:latin typeface="Arial"/>
                <a:cs typeface="Arial"/>
              </a:rPr>
              <a:t> Global Academy 2 Project (SG-OTGA-II) </a:t>
            </a:r>
          </a:p>
          <a:p>
            <a:pPr algn="ctr" eaLnBrk="1" hangingPunct="1">
              <a:defRPr/>
            </a:pPr>
            <a:r>
              <a:rPr lang="en-US" sz="1051" b="1">
                <a:solidFill>
                  <a:srgbClr val="002060"/>
                </a:solidFill>
                <a:latin typeface="Arial"/>
                <a:cs typeface="Arial"/>
              </a:rPr>
              <a:t>16, 18, 19 November 2021 (online)</a:t>
            </a:r>
          </a:p>
          <a:p>
            <a:pPr algn="ctr" eaLnBrk="1" hangingPunct="1">
              <a:defRPr/>
            </a:pPr>
            <a:endParaRPr lang="en-US" sz="1051" b="1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1" name="Picture 11" descr="ITICbanner2.gif">
            <a:extLst>
              <a:ext uri="{FF2B5EF4-FFF2-40B4-BE49-F238E27FC236}">
                <a16:creationId xmlns:a16="http://schemas.microsoft.com/office/drawing/2014/main" id="{E9F26B89-7E53-B141-B31C-C6637C7C78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00" b="5040"/>
          <a:stretch>
            <a:fillRect/>
          </a:stretch>
        </p:blipFill>
        <p:spPr bwMode="auto">
          <a:xfrm>
            <a:off x="-186267" y="6324601"/>
            <a:ext cx="1261533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0908A81-DFD1-BF4A-ADC9-6103BEBF78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12334" y="6366934"/>
            <a:ext cx="3232008" cy="47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488" tIns="43743" rIns="87488" bIns="4374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100">
                <a:solidFill>
                  <a:srgbClr val="F2F2F2"/>
                </a:solidFill>
                <a:latin typeface="VAG Rounded Std Light" panose="020F0502020204020204" pitchFamily="34" charset="0"/>
                <a:ea typeface="VAG Rounded Std Light" panose="020F0502020204020204" pitchFamily="34" charset="0"/>
                <a:cs typeface="VAG Rounded Std Light" panose="020F0502020204020204" pitchFamily="34" charset="0"/>
              </a:rPr>
              <a:t>UNESCO/IOC-NOAA  SHOA</a:t>
            </a:r>
          </a:p>
          <a:p>
            <a:pPr>
              <a:defRPr/>
            </a:pPr>
            <a:r>
              <a:rPr lang="en-US" altLang="en-US" sz="1400">
                <a:solidFill>
                  <a:srgbClr val="F2F2F2"/>
                </a:solidFill>
                <a:latin typeface="VAG Rounded Std Light" panose="020F0502020204020204" pitchFamily="34" charset="0"/>
                <a:ea typeface="VAG Rounded Std Light" panose="020F0502020204020204" pitchFamily="34" charset="0"/>
                <a:cs typeface="VAG Rounded Std Light" panose="020F0502020204020204" pitchFamily="34" charset="0"/>
              </a:rPr>
              <a:t>International Tsunami Information Center</a:t>
            </a:r>
          </a:p>
        </p:txBody>
      </p:sp>
      <p:pic>
        <p:nvPicPr>
          <p:cNvPr id="13" name="Picture 1" descr="ITIC_logo_300dpi_20130806.png">
            <a:extLst>
              <a:ext uri="{FF2B5EF4-FFF2-40B4-BE49-F238E27FC236}">
                <a16:creationId xmlns:a16="http://schemas.microsoft.com/office/drawing/2014/main" id="{B5637112-06B9-6E4B-B56B-2362E96D40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2" y="6358467"/>
            <a:ext cx="60324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4158" y="4357688"/>
            <a:ext cx="7330017" cy="609600"/>
          </a:xfrm>
        </p:spPr>
        <p:txBody>
          <a:bodyPr/>
          <a:lstStyle>
            <a:lvl1pPr marL="0" indent="0" algn="r">
              <a:buFont typeface="Wingdings" charset="2"/>
              <a:buNone/>
              <a:defRPr sz="2100" b="0"/>
            </a:lvl1pPr>
          </a:lstStyle>
          <a:p>
            <a:r>
              <a:rPr lang="en-US"/>
              <a:t>Click to edit Master subtitle style</a:t>
            </a:r>
            <a:endParaRPr lang="th-TH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D7638380-374B-7A48-8641-476554E3A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0918" tIns="45461" rIns="90918" bIns="454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0A3D042-E46E-6E4A-B76D-9593272791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0918" tIns="45461" rIns="90918" bIns="4546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2C35EAE2-95A1-CC49-80A0-2944B25331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0918" tIns="45461" rIns="90918" bIns="454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charset="0"/>
                <a:ea typeface="ＭＳ Ｐゴシック" charset="0"/>
                <a:cs typeface="Angsana New" charset="0"/>
              </a:defRPr>
            </a:lvl1pPr>
          </a:lstStyle>
          <a:p>
            <a:pPr>
              <a:defRPr/>
            </a:pPr>
            <a:fld id="{F6A502F2-0F7A-0040-97BD-CE4ADD0D2D4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0C4BB5E-0122-6C4E-9651-8AF0FD8532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200" y="2616200"/>
            <a:ext cx="9086851" cy="762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Master title style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9EDDA-1BE4-384D-BAF3-538FD298B185}"/>
              </a:ext>
            </a:extLst>
          </p:cNvPr>
          <p:cNvSpPr/>
          <p:nvPr userDrawn="1"/>
        </p:nvSpPr>
        <p:spPr bwMode="auto">
          <a:xfrm>
            <a:off x="508000" y="1193800"/>
            <a:ext cx="52832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5F15D64-AC33-E04C-84FA-C37134AFA9B1}"/>
              </a:ext>
            </a:extLst>
          </p:cNvPr>
          <p:cNvGrpSpPr/>
          <p:nvPr userDrawn="1"/>
        </p:nvGrpSpPr>
        <p:grpSpPr>
          <a:xfrm>
            <a:off x="812800" y="279401"/>
            <a:ext cx="4064000" cy="1043095"/>
            <a:chOff x="381000" y="209550"/>
            <a:chExt cx="3343659" cy="858207"/>
          </a:xfrm>
        </p:grpSpPr>
        <p:pic>
          <p:nvPicPr>
            <p:cNvPr id="33" name="Picture 4">
              <a:extLst>
                <a:ext uri="{FF2B5EF4-FFF2-40B4-BE49-F238E27FC236}">
                  <a16:creationId xmlns:a16="http://schemas.microsoft.com/office/drawing/2014/main" id="{619BA625-4A53-5C49-AA42-F47411BC42B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7035" y="209550"/>
              <a:ext cx="604619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10" descr="ITIC_logo_bw_20130809.png">
              <a:extLst>
                <a:ext uri="{FF2B5EF4-FFF2-40B4-BE49-F238E27FC236}">
                  <a16:creationId xmlns:a16="http://schemas.microsoft.com/office/drawing/2014/main" id="{D7AD2016-0F48-CE40-ADD8-2ACA9825AE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4306" y="209550"/>
              <a:ext cx="630353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" descr="10cm">
              <a:extLst>
                <a:ext uri="{FF2B5EF4-FFF2-40B4-BE49-F238E27FC236}">
                  <a16:creationId xmlns:a16="http://schemas.microsoft.com/office/drawing/2014/main" id="{9844E413-B826-6B42-83ED-B02ACB301FB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7856" y="209550"/>
              <a:ext cx="613395" cy="609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3310D66-5626-E94D-9767-43056E6FF5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1000" y="209550"/>
              <a:ext cx="914400" cy="8582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309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8796EBB-D962-C749-877E-83C3BF04F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152400"/>
            <a:ext cx="908685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9" tIns="45466" rIns="90929" bIns="4546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ED33D28-B1DF-C34A-8611-554B65445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1" y="1295400"/>
            <a:ext cx="1124796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9" tIns="45466" rIns="90929" bIns="454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21508" name="AutoShape 4">
            <a:extLst>
              <a:ext uri="{FF2B5EF4-FFF2-40B4-BE49-F238E27FC236}">
                <a16:creationId xmlns:a16="http://schemas.microsoft.com/office/drawing/2014/main" id="{6B5F3029-EA11-F14A-9CF3-941B887EB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518" y="990600"/>
            <a:ext cx="10610849" cy="11006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lIns="90929" tIns="45467" rIns="90929" bIns="45467"/>
          <a:lstStyle/>
          <a:p>
            <a:pPr>
              <a:defRPr/>
            </a:pPr>
            <a:endParaRPr lang="en-US" sz="1000"/>
          </a:p>
        </p:txBody>
      </p:sp>
      <p:pic>
        <p:nvPicPr>
          <p:cNvPr id="8" name="Picture 11" descr="ITICbanner2.gif">
            <a:extLst>
              <a:ext uri="{FF2B5EF4-FFF2-40B4-BE49-F238E27FC236}">
                <a16:creationId xmlns:a16="http://schemas.microsoft.com/office/drawing/2014/main" id="{A14779A7-CA7D-8544-93A1-EFB59A3390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600" b="5040"/>
          <a:stretch>
            <a:fillRect/>
          </a:stretch>
        </p:blipFill>
        <p:spPr bwMode="auto">
          <a:xfrm>
            <a:off x="-186267" y="6324601"/>
            <a:ext cx="1261533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>
            <a:extLst>
              <a:ext uri="{FF2B5EF4-FFF2-40B4-BE49-F238E27FC236}">
                <a16:creationId xmlns:a16="http://schemas.microsoft.com/office/drawing/2014/main" id="{F99C5718-1A91-E248-9171-4F15560FEA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12334" y="6366934"/>
            <a:ext cx="3232008" cy="47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488" tIns="43743" rIns="87488" bIns="4374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2F2F2"/>
                </a:solidFill>
                <a:latin typeface="VAG Rounded Std Light" panose="020F0502020204020204" pitchFamily="34" charset="0"/>
                <a:ea typeface="VAG Rounded Std Light" panose="020F0502020204020204" pitchFamily="34" charset="0"/>
                <a:cs typeface="VAG Rounded Std Light" panose="020F0502020204020204" pitchFamily="34" charset="0"/>
              </a:rPr>
              <a:t>UNESCO/IOC-NOAA  SHOA</a:t>
            </a:r>
          </a:p>
          <a:p>
            <a:pPr>
              <a:defRPr/>
            </a:pPr>
            <a:r>
              <a:rPr lang="en-US" altLang="en-US" sz="1400" dirty="0">
                <a:solidFill>
                  <a:srgbClr val="F2F2F2"/>
                </a:solidFill>
                <a:latin typeface="VAG Rounded Std Light" panose="020F0502020204020204" pitchFamily="34" charset="0"/>
                <a:ea typeface="VAG Rounded Std Light" panose="020F0502020204020204" pitchFamily="34" charset="0"/>
                <a:cs typeface="VAG Rounded Std Light" panose="020F0502020204020204" pitchFamily="34" charset="0"/>
              </a:rPr>
              <a:t>International Tsunami Information Center</a:t>
            </a:r>
          </a:p>
        </p:txBody>
      </p:sp>
      <p:pic>
        <p:nvPicPr>
          <p:cNvPr id="11" name="Picture 1" descr="ITIC_logo_300dpi_20130806.png">
            <a:extLst>
              <a:ext uri="{FF2B5EF4-FFF2-40B4-BE49-F238E27FC236}">
                <a16:creationId xmlns:a16="http://schemas.microsoft.com/office/drawing/2014/main" id="{EB8E3164-BD80-4C41-AC1C-4C5CB6A39AF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000" y="6375401"/>
            <a:ext cx="610541" cy="616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85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333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333" b="1">
          <a:solidFill>
            <a:schemeClr val="accent2"/>
          </a:solidFill>
          <a:latin typeface="Arial" charset="0"/>
          <a:ea typeface="ＭＳ Ｐゴシック" charset="0"/>
          <a:cs typeface="Angsana New" pitchFamily="18" charset="0"/>
        </a:defRPr>
      </a:lvl2pPr>
      <a:lvl3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333" b="1">
          <a:solidFill>
            <a:schemeClr val="accent2"/>
          </a:solidFill>
          <a:latin typeface="Arial" charset="0"/>
          <a:ea typeface="ＭＳ Ｐゴシック" charset="0"/>
          <a:cs typeface="Angsana New" pitchFamily="18" charset="0"/>
        </a:defRPr>
      </a:lvl3pPr>
      <a:lvl4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333" b="1">
          <a:solidFill>
            <a:schemeClr val="accent2"/>
          </a:solidFill>
          <a:latin typeface="Arial" charset="0"/>
          <a:ea typeface="ＭＳ Ｐゴシック" charset="0"/>
          <a:cs typeface="Angsana New" pitchFamily="18" charset="0"/>
        </a:defRPr>
      </a:lvl4pPr>
      <a:lvl5pPr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333" b="1">
          <a:solidFill>
            <a:schemeClr val="accent2"/>
          </a:solidFill>
          <a:latin typeface="Arial" charset="0"/>
          <a:ea typeface="ＭＳ Ｐゴシック" charset="0"/>
          <a:cs typeface="Angsana New" pitchFamily="18" charset="0"/>
        </a:defRPr>
      </a:lvl5pPr>
      <a:lvl6pPr marL="45469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6pPr>
      <a:lvl7pPr marL="909392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7pPr>
      <a:lvl8pPr marL="136409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8pPr>
      <a:lvl9pPr marL="1818781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9pPr>
    </p:titleStyle>
    <p:bodyStyle>
      <a:lvl1pPr marL="463539" indent="-463539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2933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899562" indent="-429673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295368" indent="-387341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80591" indent="-38099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78515" indent="-391574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37143" indent="-396285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2991840" indent="-396285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3446533" indent="-396285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3901233" indent="-396285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695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392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090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781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3483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8177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878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568" algn="l" defTabSz="4546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35D1-0A93-9F46-A077-378F3E325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HTHH Task Team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C0267-398A-6449-853D-AFCB1B932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Request WG2 to establish a small temporary HTHH Task Team to:</a:t>
            </a:r>
          </a:p>
          <a:p>
            <a:pPr lvl="1"/>
            <a:r>
              <a:rPr lang="en-US" sz="2400" dirty="0"/>
              <a:t>Based on the draft PTWC implementation Plan:</a:t>
            </a:r>
          </a:p>
          <a:p>
            <a:pPr lvl="1"/>
            <a:r>
              <a:rPr lang="en-US" sz="2400" dirty="0"/>
              <a:t>Consider and advise the format and content the interim products</a:t>
            </a:r>
          </a:p>
          <a:p>
            <a:pPr lvl="1"/>
            <a:r>
              <a:rPr lang="en-US" sz="2400" dirty="0"/>
              <a:t>Consider and advise the reach (target regions) of the interim products</a:t>
            </a:r>
          </a:p>
          <a:p>
            <a:pPr lvl="1"/>
            <a:r>
              <a:rPr lang="en-US" sz="2400" dirty="0"/>
              <a:t>Finalize guidelines/implementation plan on the interim products for </a:t>
            </a:r>
            <a:r>
              <a:rPr lang="en-US" sz="2400" b="1" dirty="0"/>
              <a:t>provisional</a:t>
            </a:r>
            <a:r>
              <a:rPr lang="en-US" sz="2400" dirty="0"/>
              <a:t> approval by SC (to enable implementation); </a:t>
            </a:r>
            <a:r>
              <a:rPr lang="en-US" sz="2400" b="1" dirty="0"/>
              <a:t>final ratification </a:t>
            </a:r>
            <a:r>
              <a:rPr lang="en-US" sz="2400" dirty="0"/>
              <a:t>by ICG in November</a:t>
            </a:r>
          </a:p>
          <a:p>
            <a:pPr lvl="1"/>
            <a:r>
              <a:rPr lang="en-US" sz="2400" dirty="0"/>
              <a:t>Timeframe: 1 week (SC to meet in 2 weeks)</a:t>
            </a:r>
          </a:p>
          <a:p>
            <a:pPr lvl="1"/>
            <a:r>
              <a:rPr lang="en-US" sz="2400" dirty="0"/>
              <a:t>Proposed composition of TT:</a:t>
            </a:r>
          </a:p>
          <a:p>
            <a:pPr lvl="2"/>
            <a:r>
              <a:rPr lang="en-US" dirty="0"/>
              <a:t>Chair, 1 NTWC, 1 NDMO, 2 TSP (NWPTAC, PTWC), ITIC</a:t>
            </a:r>
          </a:p>
          <a:p>
            <a:pPr marL="463539" lvl="1" indent="-463539">
              <a:buFont typeface="Wingdings" pitchFamily="2" charset="2"/>
              <a:buChar char="o"/>
            </a:pPr>
            <a:r>
              <a:rPr lang="en-US" sz="2400" b="1" dirty="0">
                <a:ea typeface="ＭＳ Ｐゴシック" charset="0"/>
              </a:rPr>
              <a:t>Request WG2 to continue working on atypical events in the context of TT TWO and report at the PTWS XXX</a:t>
            </a:r>
            <a:endParaRPr lang="en-NZ" sz="2400" b="1" dirty="0">
              <a:ea typeface="ＭＳ Ｐゴシック" charset="0"/>
            </a:endParaRPr>
          </a:p>
          <a:p>
            <a:pPr marL="469888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492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35D1-0A93-9F46-A077-378F3E325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52400"/>
            <a:ext cx="10817781" cy="762000"/>
          </a:xfrm>
        </p:spPr>
        <p:txBody>
          <a:bodyPr/>
          <a:lstStyle/>
          <a:p>
            <a:r>
              <a:rPr lang="en-US" dirty="0"/>
              <a:t>HTHH Task Team Proposal - Discussion and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C0267-398A-6449-853D-AFCB1B932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1" y="1295400"/>
            <a:ext cx="11247967" cy="5161961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/>
              <a:t>Meeting agreed with Proposal to </a:t>
            </a:r>
          </a:p>
          <a:p>
            <a:pPr lvl="1"/>
            <a:r>
              <a:rPr lang="en-US" sz="2133" dirty="0"/>
              <a:t>Establish TT </a:t>
            </a:r>
          </a:p>
          <a:p>
            <a:pPr lvl="1"/>
            <a:r>
              <a:rPr lang="en-US" sz="2133" dirty="0"/>
              <a:t>TT to finalize the Implementation Plan</a:t>
            </a:r>
          </a:p>
          <a:p>
            <a:pPr lvl="1"/>
            <a:r>
              <a:rPr lang="en-US" sz="2133" dirty="0"/>
              <a:t>WG 2 to submit to PTWS SC for consideration (1 week)</a:t>
            </a:r>
          </a:p>
          <a:p>
            <a:pPr lvl="1"/>
            <a:r>
              <a:rPr lang="en-US" sz="2133" dirty="0"/>
              <a:t>PTWS SC to meet for provisional approval of Implementation Plan (2 weeks after)</a:t>
            </a:r>
            <a:endParaRPr lang="en-US" sz="2400" dirty="0"/>
          </a:p>
          <a:p>
            <a:r>
              <a:rPr lang="en-US" sz="2400" dirty="0"/>
              <a:t>TT members</a:t>
            </a:r>
          </a:p>
          <a:p>
            <a:pPr lvl="1"/>
            <a:r>
              <a:rPr lang="en-US" sz="2133" dirty="0"/>
              <a:t>François </a:t>
            </a:r>
            <a:r>
              <a:rPr lang="fr-FR" sz="2133" dirty="0" err="1"/>
              <a:t>Schindelé</a:t>
            </a:r>
            <a:r>
              <a:rPr lang="en-US" sz="2133" dirty="0"/>
              <a:t>, Chair</a:t>
            </a:r>
          </a:p>
          <a:p>
            <a:pPr lvl="1"/>
            <a:r>
              <a:rPr lang="fr-FR" sz="2133" dirty="0"/>
              <a:t>DMO : NZ (David Coetzee)</a:t>
            </a:r>
          </a:p>
          <a:p>
            <a:pPr lvl="1"/>
            <a:r>
              <a:rPr lang="fr-FR" sz="2133" dirty="0"/>
              <a:t>WG 3: Chair, </a:t>
            </a:r>
            <a:r>
              <a:rPr lang="fr-FR" sz="2133" dirty="0" err="1"/>
              <a:t>Ashleigh</a:t>
            </a:r>
            <a:r>
              <a:rPr lang="fr-FR" sz="2133" dirty="0"/>
              <a:t> Fremont</a:t>
            </a:r>
          </a:p>
          <a:p>
            <a:pPr lvl="1"/>
            <a:r>
              <a:rPr lang="fr-FR" sz="2133" dirty="0"/>
              <a:t>TSP:  PTWC (Chip </a:t>
            </a:r>
            <a:r>
              <a:rPr lang="fr-FR" sz="2133" dirty="0" err="1"/>
              <a:t>McCreery</a:t>
            </a:r>
            <a:r>
              <a:rPr lang="fr-FR" sz="2133" dirty="0"/>
              <a:t>), NWPTAC (</a:t>
            </a:r>
            <a:r>
              <a:rPr lang="fr-FR" sz="2133" dirty="0" err="1"/>
              <a:t>Yuji</a:t>
            </a:r>
            <a:r>
              <a:rPr lang="fr-FR" sz="2133" dirty="0"/>
              <a:t> </a:t>
            </a:r>
            <a:r>
              <a:rPr lang="fr-FR" sz="2133" dirty="0" err="1"/>
              <a:t>Nishimae</a:t>
            </a:r>
            <a:r>
              <a:rPr lang="fr-FR" sz="2133" dirty="0"/>
              <a:t>)</a:t>
            </a:r>
            <a:endParaRPr lang="en-US" sz="2133" dirty="0"/>
          </a:p>
          <a:p>
            <a:pPr lvl="1"/>
            <a:r>
              <a:rPr lang="fr-FR" sz="2133" dirty="0"/>
              <a:t>PICT: Tonga ('</a:t>
            </a:r>
            <a:r>
              <a:rPr lang="fr-FR" sz="2133" dirty="0" err="1"/>
              <a:t>Ofa</a:t>
            </a:r>
            <a:r>
              <a:rPr lang="fr-FR" sz="2133" dirty="0"/>
              <a:t> </a:t>
            </a:r>
            <a:r>
              <a:rPr lang="fr-FR" sz="2133" dirty="0" err="1"/>
              <a:t>Fa'anunu</a:t>
            </a:r>
            <a:r>
              <a:rPr lang="fr-FR" sz="2133" dirty="0"/>
              <a:t>)</a:t>
            </a:r>
            <a:endParaRPr lang="en-US" sz="2133" dirty="0"/>
          </a:p>
          <a:p>
            <a:pPr lvl="1"/>
            <a:r>
              <a:rPr lang="fr-FR" sz="2133" dirty="0"/>
              <a:t>NTWC:  Chile (SHOA, Carlos </a:t>
            </a:r>
            <a:r>
              <a:rPr lang="en-US" sz="2133" dirty="0" err="1"/>
              <a:t>Zúñiga</a:t>
            </a:r>
            <a:r>
              <a:rPr lang="fr-FR" sz="2133" dirty="0"/>
              <a:t>), France (TNC, </a:t>
            </a:r>
            <a:r>
              <a:rPr lang="en-US" sz="2133" dirty="0"/>
              <a:t>François </a:t>
            </a:r>
            <a:r>
              <a:rPr lang="fr-FR" sz="2133" dirty="0" err="1"/>
              <a:t>Schindelé</a:t>
            </a:r>
            <a:r>
              <a:rPr lang="fr-FR" sz="2133" dirty="0"/>
              <a:t>)</a:t>
            </a:r>
            <a:endParaRPr lang="en-US" sz="2133" dirty="0"/>
          </a:p>
          <a:p>
            <a:pPr lvl="1"/>
            <a:r>
              <a:rPr lang="fr-FR" sz="2133" dirty="0"/>
              <a:t>ITIC:  Laura Kong</a:t>
            </a:r>
            <a:endParaRPr lang="en-US" sz="2133" dirty="0"/>
          </a:p>
          <a:p>
            <a:pPr lvl="1"/>
            <a:r>
              <a:rPr lang="fr-FR" sz="2133" dirty="0"/>
              <a:t>WG2:  Chair, Bill Fry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0004428"/>
      </p:ext>
    </p:extLst>
  </p:cSld>
  <p:clrMapOvr>
    <a:masterClrMapping/>
  </p:clrMapOvr>
</p:sld>
</file>

<file path=ppt/theme/theme1.xml><?xml version="1.0" encoding="utf-8"?>
<a:theme xmlns:a="http://schemas.openxmlformats.org/drawingml/2006/main" name="9_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Angsana New"/>
        <a:cs typeface="Angsana New"/>
      </a:majorFont>
      <a:minorFont>
        <a:latin typeface="Arial"/>
        <a:ea typeface="Angsana New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TWS_Post-EventBrief_10Feb2022_ActionsForward" id="{4E98DA51-9341-7D4F-B953-D6939DBF1063}" vid="{B9385A66-E233-B146-8945-0DCB12CBD1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247</Words>
  <Application>Microsoft Macintosh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Angsana New</vt:lpstr>
      <vt:lpstr>Arial</vt:lpstr>
      <vt:lpstr>VAG Rounded Std Light</vt:lpstr>
      <vt:lpstr>Verdana</vt:lpstr>
      <vt:lpstr>Wingdings</vt:lpstr>
      <vt:lpstr>9_ITTI.McKinnie</vt:lpstr>
      <vt:lpstr>HTHH Task Team Proposal</vt:lpstr>
      <vt:lpstr>HTHH Task Team Proposal - Discussion and Action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HTHH Task Team Proposal</dc:title>
  <dc:creator>Laura Kong</dc:creator>
  <cp:lastModifiedBy>Laura Kong</cp:lastModifiedBy>
  <cp:revision>2</cp:revision>
  <dcterms:created xsi:type="dcterms:W3CDTF">2022-02-20T02:29:41Z</dcterms:created>
  <dcterms:modified xsi:type="dcterms:W3CDTF">2022-02-20T02:34:48Z</dcterms:modified>
</cp:coreProperties>
</file>