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11"/>
  </p:notesMasterIdLst>
  <p:sldIdLst>
    <p:sldId id="4115" r:id="rId2"/>
    <p:sldId id="1172" r:id="rId3"/>
    <p:sldId id="3308" r:id="rId4"/>
    <p:sldId id="3309" r:id="rId5"/>
    <p:sldId id="3310" r:id="rId6"/>
    <p:sldId id="4117" r:id="rId7"/>
    <p:sldId id="4116" r:id="rId8"/>
    <p:sldId id="4119" r:id="rId9"/>
    <p:sldId id="4118" r:id="rId10"/>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52" pos="958" userDrawn="1">
          <p15:clr>
            <a:srgbClr val="A4A3A4"/>
          </p15:clr>
        </p15:guide>
        <p15:guide id="53" orient="horz" pos="8160" userDrawn="1">
          <p15:clr>
            <a:srgbClr val="A4A3A4"/>
          </p15:clr>
        </p15:guide>
        <p15:guide id="54" pos="14398" userDrawn="1">
          <p15:clr>
            <a:srgbClr val="A4A3A4"/>
          </p15:clr>
        </p15:guide>
        <p15:guide id="55" orient="horz" pos="4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78B3"/>
    <a:srgbClr val="FFE9A3"/>
    <a:srgbClr val="62CD7F"/>
    <a:srgbClr val="CCF6FF"/>
    <a:srgbClr val="2CB3EB"/>
    <a:srgbClr val="FC0D1B"/>
    <a:srgbClr val="FA7B87"/>
    <a:srgbClr val="FB4756"/>
    <a:srgbClr val="CA252D"/>
    <a:srgbClr val="FA40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5439" autoAdjust="0"/>
  </p:normalViewPr>
  <p:slideViewPr>
    <p:cSldViewPr snapToGrid="0" snapToObjects="1">
      <p:cViewPr varScale="1">
        <p:scale>
          <a:sx n="61" d="100"/>
          <a:sy n="61" d="100"/>
        </p:scale>
        <p:origin x="1360" y="240"/>
      </p:cViewPr>
      <p:guideLst>
        <p:guide pos="958"/>
        <p:guide orient="horz" pos="8160"/>
        <p:guide pos="14398"/>
        <p:guide orient="horz" pos="480"/>
      </p:guideLst>
    </p:cSldViewPr>
  </p:slideViewPr>
  <p:notesTextViewPr>
    <p:cViewPr>
      <p:scale>
        <a:sx n="20" d="100"/>
        <a:sy n="20" d="100"/>
      </p:scale>
      <p:origin x="0" y="0"/>
    </p:cViewPr>
  </p:notesTextViewPr>
  <p:sorterViewPr>
    <p:cViewPr>
      <p:scale>
        <a:sx n="50" d="100"/>
        <a:sy n="5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Lato Light" panose="020F0502020204030203"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Lato Light" panose="020F0502020204030203" pitchFamily="34" charset="0"/>
              </a:defRPr>
            </a:lvl1pPr>
          </a:lstStyle>
          <a:p>
            <a:fld id="{EFC10EE1-B198-C942-8235-326C972CBB30}" type="datetimeFigureOut">
              <a:rPr lang="en-US" smtClean="0"/>
              <a:pPr/>
              <a:t>2/24/22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Lato Light" panose="020F0502020204030203"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Lato Light" panose="020F0502020204030203" pitchFamily="34"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Lato Light" panose="020F0502020204030203" pitchFamily="34" charset="0"/>
        <a:ea typeface="+mn-ea"/>
        <a:cs typeface="+mn-cs"/>
      </a:defRPr>
    </a:lvl1pPr>
    <a:lvl2pPr marL="914217" algn="l" defTabSz="914217" rtl="0" eaLnBrk="1" latinLnBrk="0" hangingPunct="1">
      <a:defRPr sz="2400" b="0" i="0" kern="1200">
        <a:solidFill>
          <a:schemeClr val="tx1"/>
        </a:solidFill>
        <a:latin typeface="Lato Light" panose="020F0502020204030203" pitchFamily="34" charset="0"/>
        <a:ea typeface="+mn-ea"/>
        <a:cs typeface="+mn-cs"/>
      </a:defRPr>
    </a:lvl2pPr>
    <a:lvl3pPr marL="1828434" algn="l" defTabSz="914217" rtl="0" eaLnBrk="1" latinLnBrk="0" hangingPunct="1">
      <a:defRPr sz="2400" b="0" i="0" kern="1200">
        <a:solidFill>
          <a:schemeClr val="tx1"/>
        </a:solidFill>
        <a:latin typeface="Lato Light" panose="020F0502020204030203" pitchFamily="34" charset="0"/>
        <a:ea typeface="+mn-ea"/>
        <a:cs typeface="+mn-cs"/>
      </a:defRPr>
    </a:lvl3pPr>
    <a:lvl4pPr marL="2742651" algn="l" defTabSz="914217" rtl="0" eaLnBrk="1" latinLnBrk="0" hangingPunct="1">
      <a:defRPr sz="2400" b="0" i="0" kern="1200">
        <a:solidFill>
          <a:schemeClr val="tx1"/>
        </a:solidFill>
        <a:latin typeface="Lato Light" panose="020F0502020204030203" pitchFamily="34" charset="0"/>
        <a:ea typeface="+mn-ea"/>
        <a:cs typeface="+mn-cs"/>
      </a:defRPr>
    </a:lvl4pPr>
    <a:lvl5pPr marL="3656868" algn="l" defTabSz="914217" rtl="0" eaLnBrk="1" latinLnBrk="0" hangingPunct="1">
      <a:defRPr sz="2400" b="0" i="0" kern="1200">
        <a:solidFill>
          <a:schemeClr val="tx1"/>
        </a:solidFill>
        <a:latin typeface="Lato Light" panose="020F0502020204030203" pitchFamily="34"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Services associated with the Global Tsunami Warning</a:t>
            </a:r>
            <a:r>
              <a:rPr lang="en-US" b="0" baseline="0" dirty="0"/>
              <a:t> System are governed by the 4 ICGs, and advocated for by the Inter-ICG </a:t>
            </a:r>
            <a:r>
              <a:rPr lang="en-US" sz="1200" b="0" dirty="0"/>
              <a:t>Working Group on Tsunamis and Other Hazards Related to Sea-Level Warning and Mitigation System (TOWS WG). TOWS-WG</a:t>
            </a:r>
            <a:r>
              <a:rPr lang="en-US" sz="1200" b="0" baseline="0" dirty="0"/>
              <a:t> is informed by two standing task teams made up of ICG representatives on Tsunami Warning Operation and Disaster Management and Preparedness. The Chair of the TOWS WG ensures development and delivery of recommendations to the IOC Executive Council and General Assembly.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baseline="0" dirty="0">
                <a:solidFill>
                  <a:srgbClr val="00B0F0"/>
                </a:solidFill>
              </a:rPr>
              <a:t>TOWS-WG is composed with Chairs of the 4 ICGs, GOOS, IODE and JCOM, plus High-level representatives invited from the key TOWS-WG stakeholders (CTBTO, FSDN, UNDRR, WMO and now IUGG TC!). </a:t>
            </a:r>
            <a:endParaRPr lang="en-US" sz="1200" b="0" i="1" dirty="0">
              <a:solidFill>
                <a:srgbClr val="00B0F0"/>
              </a:solidFill>
            </a:endParaRPr>
          </a:p>
          <a:p>
            <a:endParaRPr lang="en-US" dirty="0"/>
          </a:p>
        </p:txBody>
      </p:sp>
      <p:sp>
        <p:nvSpPr>
          <p:cNvPr id="4" name="Slide Number Placeholder 3"/>
          <p:cNvSpPr>
            <a:spLocks noGrp="1"/>
          </p:cNvSpPr>
          <p:nvPr>
            <p:ph type="sldNum" sz="quarter" idx="10"/>
          </p:nvPr>
        </p:nvSpPr>
        <p:spPr/>
        <p:txBody>
          <a:bodyPr/>
          <a:lstStyle/>
          <a:p>
            <a:fld id="{A5980651-37F7-4C09-A639-75DC8E0156D3}" type="slidenum">
              <a:rPr lang="ru-RU" smtClean="0"/>
              <a:t>2</a:t>
            </a:fld>
            <a:endParaRPr lang="ru-RU"/>
          </a:p>
        </p:txBody>
      </p:sp>
    </p:spTree>
    <p:extLst>
      <p:ext uri="{BB962C8B-B14F-4D97-AF65-F5344CB8AC3E}">
        <p14:creationId xmlns:p14="http://schemas.microsoft.com/office/powerpoint/2010/main" val="1270537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6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700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35FE099E-88DB-3542-BB15-6C5BD3B98F7D}"/>
              </a:ext>
            </a:extLst>
          </p:cNvPr>
          <p:cNvSpPr>
            <a:spLocks noGrp="1"/>
          </p:cNvSpPr>
          <p:nvPr>
            <p:ph type="pic" sz="quarter" idx="11"/>
          </p:nvPr>
        </p:nvSpPr>
        <p:spPr>
          <a:xfrm>
            <a:off x="9133777" y="3033628"/>
            <a:ext cx="1812108" cy="1813500"/>
          </a:xfrm>
          <a:prstGeom prst="ellipse">
            <a:avLst/>
          </a:prstGeom>
          <a:solidFill>
            <a:schemeClr val="bg1">
              <a:lumMod val="95000"/>
            </a:schemeClr>
          </a:solidFill>
          <a:ln>
            <a:noFill/>
          </a:ln>
          <a:effectLst/>
        </p:spPr>
        <p:txBody>
          <a:bodyPr>
            <a:normAutofit/>
          </a:bodyPr>
          <a:lstStyle>
            <a:lvl1pPr marL="0" indent="0">
              <a:buNone/>
              <a:defRPr sz="2400"/>
            </a:lvl1pPr>
          </a:lstStyle>
          <a:p>
            <a:endParaRPr lang="uk-UA" dirty="0"/>
          </a:p>
        </p:txBody>
      </p:sp>
      <p:sp>
        <p:nvSpPr>
          <p:cNvPr id="4" name="Picture Placeholder 4">
            <a:extLst>
              <a:ext uri="{FF2B5EF4-FFF2-40B4-BE49-F238E27FC236}">
                <a16:creationId xmlns:a16="http://schemas.microsoft.com/office/drawing/2014/main" id="{E8921EC6-6B3D-E343-B001-CE8B5596E64D}"/>
              </a:ext>
            </a:extLst>
          </p:cNvPr>
          <p:cNvSpPr>
            <a:spLocks noGrp="1"/>
          </p:cNvSpPr>
          <p:nvPr>
            <p:ph type="pic" sz="quarter" idx="12"/>
          </p:nvPr>
        </p:nvSpPr>
        <p:spPr>
          <a:xfrm>
            <a:off x="5606544" y="5504330"/>
            <a:ext cx="1812108" cy="1813500"/>
          </a:xfrm>
          <a:prstGeom prst="ellipse">
            <a:avLst/>
          </a:prstGeom>
          <a:solidFill>
            <a:schemeClr val="bg1">
              <a:lumMod val="95000"/>
            </a:schemeClr>
          </a:solidFill>
          <a:ln>
            <a:noFill/>
          </a:ln>
          <a:effectLst/>
        </p:spPr>
        <p:txBody>
          <a:bodyPr>
            <a:normAutofit/>
          </a:bodyPr>
          <a:lstStyle>
            <a:lvl1pPr marL="0" indent="0">
              <a:buNone/>
              <a:defRPr sz="2400"/>
            </a:lvl1pPr>
          </a:lstStyle>
          <a:p>
            <a:endParaRPr lang="uk-UA" dirty="0"/>
          </a:p>
        </p:txBody>
      </p:sp>
      <p:sp>
        <p:nvSpPr>
          <p:cNvPr id="5" name="Picture Placeholder 4">
            <a:extLst>
              <a:ext uri="{FF2B5EF4-FFF2-40B4-BE49-F238E27FC236}">
                <a16:creationId xmlns:a16="http://schemas.microsoft.com/office/drawing/2014/main" id="{0A4C0A95-D732-AE45-83CA-B7A084FB487E}"/>
              </a:ext>
            </a:extLst>
          </p:cNvPr>
          <p:cNvSpPr>
            <a:spLocks noGrp="1"/>
          </p:cNvSpPr>
          <p:nvPr>
            <p:ph type="pic" sz="quarter" idx="13"/>
          </p:nvPr>
        </p:nvSpPr>
        <p:spPr>
          <a:xfrm>
            <a:off x="13357147" y="5504330"/>
            <a:ext cx="1812108" cy="1813500"/>
          </a:xfrm>
          <a:prstGeom prst="ellipse">
            <a:avLst/>
          </a:prstGeom>
          <a:solidFill>
            <a:schemeClr val="bg1">
              <a:lumMod val="95000"/>
            </a:schemeClr>
          </a:solidFill>
          <a:ln>
            <a:noFill/>
          </a:ln>
          <a:effectLst/>
        </p:spPr>
        <p:txBody>
          <a:bodyPr>
            <a:normAutofit/>
          </a:bodyPr>
          <a:lstStyle>
            <a:lvl1pPr marL="0" indent="0">
              <a:buNone/>
              <a:defRPr sz="2400"/>
            </a:lvl1pPr>
          </a:lstStyle>
          <a:p>
            <a:endParaRPr lang="uk-UA" dirty="0"/>
          </a:p>
        </p:txBody>
      </p:sp>
      <p:sp>
        <p:nvSpPr>
          <p:cNvPr id="6" name="Picture Placeholder 4">
            <a:extLst>
              <a:ext uri="{FF2B5EF4-FFF2-40B4-BE49-F238E27FC236}">
                <a16:creationId xmlns:a16="http://schemas.microsoft.com/office/drawing/2014/main" id="{225FC4A0-EA86-174E-80BF-B0C64A2AC778}"/>
              </a:ext>
            </a:extLst>
          </p:cNvPr>
          <p:cNvSpPr>
            <a:spLocks noGrp="1"/>
          </p:cNvSpPr>
          <p:nvPr>
            <p:ph type="pic" sz="quarter" idx="14"/>
          </p:nvPr>
        </p:nvSpPr>
        <p:spPr>
          <a:xfrm>
            <a:off x="5606544" y="7636788"/>
            <a:ext cx="1812108" cy="1813500"/>
          </a:xfrm>
          <a:prstGeom prst="ellipse">
            <a:avLst/>
          </a:prstGeom>
          <a:solidFill>
            <a:schemeClr val="bg1">
              <a:lumMod val="95000"/>
            </a:schemeClr>
          </a:solidFill>
          <a:ln>
            <a:noFill/>
          </a:ln>
          <a:effectLst/>
        </p:spPr>
        <p:txBody>
          <a:bodyPr>
            <a:normAutofit/>
          </a:bodyPr>
          <a:lstStyle>
            <a:lvl1pPr marL="0" indent="0">
              <a:buNone/>
              <a:defRPr sz="2400"/>
            </a:lvl1pPr>
          </a:lstStyle>
          <a:p>
            <a:endParaRPr lang="uk-UA" dirty="0"/>
          </a:p>
        </p:txBody>
      </p:sp>
      <p:sp>
        <p:nvSpPr>
          <p:cNvPr id="7" name="Picture Placeholder 4">
            <a:extLst>
              <a:ext uri="{FF2B5EF4-FFF2-40B4-BE49-F238E27FC236}">
                <a16:creationId xmlns:a16="http://schemas.microsoft.com/office/drawing/2014/main" id="{B773B40E-3248-D443-85D7-3CF9B96E2B25}"/>
              </a:ext>
            </a:extLst>
          </p:cNvPr>
          <p:cNvSpPr>
            <a:spLocks noGrp="1"/>
          </p:cNvSpPr>
          <p:nvPr>
            <p:ph type="pic" sz="quarter" idx="15"/>
          </p:nvPr>
        </p:nvSpPr>
        <p:spPr>
          <a:xfrm>
            <a:off x="13357147" y="7636788"/>
            <a:ext cx="1812108" cy="1813500"/>
          </a:xfrm>
          <a:prstGeom prst="ellipse">
            <a:avLst/>
          </a:prstGeom>
          <a:solidFill>
            <a:schemeClr val="bg1">
              <a:lumMod val="95000"/>
            </a:schemeClr>
          </a:solidFill>
          <a:ln>
            <a:noFill/>
          </a:ln>
          <a:effectLst/>
        </p:spPr>
        <p:txBody>
          <a:bodyPr>
            <a:normAutofit/>
          </a:bodyPr>
          <a:lstStyle>
            <a:lvl1pPr marL="0" indent="0">
              <a:buNone/>
              <a:defRPr sz="2400"/>
            </a:lvl1pPr>
          </a:lstStyle>
          <a:p>
            <a:endParaRPr lang="uk-UA" dirty="0"/>
          </a:p>
        </p:txBody>
      </p:sp>
      <p:sp>
        <p:nvSpPr>
          <p:cNvPr id="8" name="Picture Placeholder 4">
            <a:extLst>
              <a:ext uri="{FF2B5EF4-FFF2-40B4-BE49-F238E27FC236}">
                <a16:creationId xmlns:a16="http://schemas.microsoft.com/office/drawing/2014/main" id="{32D22F9A-533F-0B49-8C77-099A702450B7}"/>
              </a:ext>
            </a:extLst>
          </p:cNvPr>
          <p:cNvSpPr>
            <a:spLocks noGrp="1"/>
          </p:cNvSpPr>
          <p:nvPr>
            <p:ph type="pic" sz="quarter" idx="17"/>
          </p:nvPr>
        </p:nvSpPr>
        <p:spPr>
          <a:xfrm>
            <a:off x="13357147" y="9797028"/>
            <a:ext cx="1812108" cy="1813500"/>
          </a:xfrm>
          <a:prstGeom prst="ellipse">
            <a:avLst/>
          </a:prstGeom>
          <a:solidFill>
            <a:schemeClr val="bg1">
              <a:lumMod val="95000"/>
            </a:schemeClr>
          </a:solidFill>
          <a:ln>
            <a:noFill/>
          </a:ln>
          <a:effectLst/>
        </p:spPr>
        <p:txBody>
          <a:bodyPr>
            <a:normAutofit/>
          </a:bodyPr>
          <a:lstStyle>
            <a:lvl1pPr marL="0" indent="0">
              <a:buNone/>
              <a:defRPr sz="2400"/>
            </a:lvl1pPr>
          </a:lstStyle>
          <a:p>
            <a:endParaRPr lang="uk-UA" dirty="0"/>
          </a:p>
        </p:txBody>
      </p:sp>
      <p:sp>
        <p:nvSpPr>
          <p:cNvPr id="9" name="Picture Placeholder 4">
            <a:extLst>
              <a:ext uri="{FF2B5EF4-FFF2-40B4-BE49-F238E27FC236}">
                <a16:creationId xmlns:a16="http://schemas.microsoft.com/office/drawing/2014/main" id="{9FA9F395-3C47-2D45-AE6C-16E8184A065A}"/>
              </a:ext>
            </a:extLst>
          </p:cNvPr>
          <p:cNvSpPr>
            <a:spLocks noGrp="1"/>
          </p:cNvSpPr>
          <p:nvPr>
            <p:ph type="pic" sz="quarter" idx="18"/>
          </p:nvPr>
        </p:nvSpPr>
        <p:spPr>
          <a:xfrm>
            <a:off x="5606544" y="9797028"/>
            <a:ext cx="1812108" cy="1813500"/>
          </a:xfrm>
          <a:prstGeom prst="ellipse">
            <a:avLst/>
          </a:prstGeom>
          <a:solidFill>
            <a:schemeClr val="bg1">
              <a:lumMod val="95000"/>
            </a:schemeClr>
          </a:solidFill>
          <a:ln>
            <a:noFill/>
          </a:ln>
          <a:effectLst/>
        </p:spPr>
        <p:txBody>
          <a:bodyPr>
            <a:normAutofit/>
          </a:bodyPr>
          <a:lstStyle>
            <a:lvl1pPr marL="0" indent="0">
              <a:buNone/>
              <a:defRPr sz="2400"/>
            </a:lvl1pPr>
          </a:lstStyle>
          <a:p>
            <a:endParaRPr lang="uk-UA" dirty="0"/>
          </a:p>
        </p:txBody>
      </p:sp>
      <p:sp>
        <p:nvSpPr>
          <p:cNvPr id="10" name="Picture Placeholder 4">
            <a:extLst>
              <a:ext uri="{FF2B5EF4-FFF2-40B4-BE49-F238E27FC236}">
                <a16:creationId xmlns:a16="http://schemas.microsoft.com/office/drawing/2014/main" id="{C7625114-8843-4E67-B926-346F19C1CE66}"/>
              </a:ext>
            </a:extLst>
          </p:cNvPr>
          <p:cNvSpPr>
            <a:spLocks noGrp="1"/>
          </p:cNvSpPr>
          <p:nvPr>
            <p:ph type="pic" sz="quarter" idx="19"/>
          </p:nvPr>
        </p:nvSpPr>
        <p:spPr>
          <a:xfrm>
            <a:off x="5606544" y="11902500"/>
            <a:ext cx="1812108" cy="1813500"/>
          </a:xfrm>
          <a:prstGeom prst="ellipse">
            <a:avLst/>
          </a:prstGeom>
          <a:solidFill>
            <a:schemeClr val="bg1">
              <a:lumMod val="95000"/>
            </a:schemeClr>
          </a:solidFill>
          <a:ln>
            <a:noFill/>
          </a:ln>
          <a:effectLst/>
        </p:spPr>
        <p:txBody>
          <a:bodyPr>
            <a:normAutofit/>
          </a:bodyPr>
          <a:lstStyle>
            <a:lvl1pPr marL="0" indent="0">
              <a:buNone/>
              <a:defRPr sz="2400"/>
            </a:lvl1pPr>
          </a:lstStyle>
          <a:p>
            <a:endParaRPr lang="uk-UA" dirty="0"/>
          </a:p>
        </p:txBody>
      </p:sp>
      <p:sp>
        <p:nvSpPr>
          <p:cNvPr id="11" name="Picture Placeholder 4">
            <a:extLst>
              <a:ext uri="{FF2B5EF4-FFF2-40B4-BE49-F238E27FC236}">
                <a16:creationId xmlns:a16="http://schemas.microsoft.com/office/drawing/2014/main" id="{304C1925-08AE-4466-A485-0FEBCC72985D}"/>
              </a:ext>
            </a:extLst>
          </p:cNvPr>
          <p:cNvSpPr>
            <a:spLocks noGrp="1"/>
          </p:cNvSpPr>
          <p:nvPr>
            <p:ph type="pic" sz="quarter" idx="20"/>
          </p:nvPr>
        </p:nvSpPr>
        <p:spPr>
          <a:xfrm>
            <a:off x="13357147" y="11969336"/>
            <a:ext cx="1812108" cy="1813500"/>
          </a:xfrm>
          <a:prstGeom prst="ellipse">
            <a:avLst/>
          </a:prstGeom>
          <a:solidFill>
            <a:schemeClr val="bg1">
              <a:lumMod val="95000"/>
            </a:schemeClr>
          </a:solidFill>
          <a:ln>
            <a:noFill/>
          </a:ln>
          <a:effectLst/>
        </p:spPr>
        <p:txBody>
          <a:bodyPr>
            <a:normAutofit/>
          </a:bodyPr>
          <a:lstStyle>
            <a:lvl1pPr marL="0" indent="0">
              <a:buNone/>
              <a:defRPr sz="2400"/>
            </a:lvl1pPr>
          </a:lstStyle>
          <a:p>
            <a:endParaRPr lang="uk-UA" dirty="0"/>
          </a:p>
        </p:txBody>
      </p:sp>
    </p:spTree>
    <p:extLst>
      <p:ext uri="{BB962C8B-B14F-4D97-AF65-F5344CB8AC3E}">
        <p14:creationId xmlns:p14="http://schemas.microsoft.com/office/powerpoint/2010/main" val="604923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4603298A-F062-6142-85AC-5A748BB1D123}"/>
              </a:ext>
            </a:extLst>
          </p:cNvPr>
          <p:cNvSpPr>
            <a:spLocks noGrp="1" noChangeAspect="1"/>
          </p:cNvSpPr>
          <p:nvPr>
            <p:ph type="pic" sz="quarter" idx="11"/>
          </p:nvPr>
        </p:nvSpPr>
        <p:spPr>
          <a:xfrm>
            <a:off x="9123949" y="2922092"/>
            <a:ext cx="2741101" cy="2743200"/>
          </a:xfrm>
          <a:prstGeom prst="ellipse">
            <a:avLst/>
          </a:prstGeom>
          <a:solidFill>
            <a:schemeClr val="bg1">
              <a:lumMod val="95000"/>
            </a:schemeClr>
          </a:solidFill>
          <a:ln>
            <a:noFill/>
          </a:ln>
          <a:effectLst/>
        </p:spPr>
        <p:txBody>
          <a:bodyPr>
            <a:normAutofit/>
          </a:bodyPr>
          <a:lstStyle>
            <a:lvl1pPr marL="0" indent="0">
              <a:buNone/>
              <a:defRPr sz="2400"/>
            </a:lvl1pPr>
          </a:lstStyle>
          <a:p>
            <a:endParaRPr lang="uk-UA" dirty="0"/>
          </a:p>
        </p:txBody>
      </p:sp>
      <p:sp>
        <p:nvSpPr>
          <p:cNvPr id="4" name="Picture Placeholder 4">
            <a:extLst>
              <a:ext uri="{FF2B5EF4-FFF2-40B4-BE49-F238E27FC236}">
                <a16:creationId xmlns:a16="http://schemas.microsoft.com/office/drawing/2014/main" id="{AF7817D6-441C-464B-A160-F36A2695D475}"/>
              </a:ext>
            </a:extLst>
          </p:cNvPr>
          <p:cNvSpPr>
            <a:spLocks noGrp="1" noChangeAspect="1"/>
          </p:cNvSpPr>
          <p:nvPr>
            <p:ph type="pic" sz="quarter" idx="12"/>
          </p:nvPr>
        </p:nvSpPr>
        <p:spPr>
          <a:xfrm>
            <a:off x="2674612" y="9883722"/>
            <a:ext cx="2055269" cy="2057400"/>
          </a:xfrm>
          <a:prstGeom prst="ellipse">
            <a:avLst/>
          </a:prstGeom>
          <a:solidFill>
            <a:schemeClr val="bg1">
              <a:lumMod val="95000"/>
            </a:schemeClr>
          </a:solidFill>
          <a:ln>
            <a:noFill/>
          </a:ln>
          <a:effectLst/>
        </p:spPr>
        <p:txBody>
          <a:bodyPr>
            <a:normAutofit/>
          </a:bodyPr>
          <a:lstStyle>
            <a:lvl1pPr marL="0" indent="0">
              <a:buNone/>
              <a:defRPr sz="2400"/>
            </a:lvl1pPr>
          </a:lstStyle>
          <a:p>
            <a:endParaRPr lang="uk-UA" dirty="0"/>
          </a:p>
        </p:txBody>
      </p:sp>
      <p:sp>
        <p:nvSpPr>
          <p:cNvPr id="5" name="Picture Placeholder 4">
            <a:extLst>
              <a:ext uri="{FF2B5EF4-FFF2-40B4-BE49-F238E27FC236}">
                <a16:creationId xmlns:a16="http://schemas.microsoft.com/office/drawing/2014/main" id="{FF0F52F5-8DB3-A543-8FB8-D5F97AC4AC3F}"/>
              </a:ext>
            </a:extLst>
          </p:cNvPr>
          <p:cNvSpPr>
            <a:spLocks noGrp="1" noChangeAspect="1"/>
          </p:cNvSpPr>
          <p:nvPr>
            <p:ph type="pic" sz="quarter" idx="13"/>
          </p:nvPr>
        </p:nvSpPr>
        <p:spPr>
          <a:xfrm>
            <a:off x="9466866" y="9883722"/>
            <a:ext cx="2055269" cy="2057400"/>
          </a:xfrm>
          <a:prstGeom prst="ellipse">
            <a:avLst/>
          </a:prstGeom>
          <a:solidFill>
            <a:schemeClr val="bg1">
              <a:lumMod val="95000"/>
            </a:schemeClr>
          </a:solidFill>
          <a:ln>
            <a:noFill/>
          </a:ln>
          <a:effectLst/>
        </p:spPr>
        <p:txBody>
          <a:bodyPr>
            <a:normAutofit/>
          </a:bodyPr>
          <a:lstStyle>
            <a:lvl1pPr marL="0" indent="0">
              <a:buNone/>
              <a:defRPr sz="2400"/>
            </a:lvl1pPr>
          </a:lstStyle>
          <a:p>
            <a:endParaRPr lang="uk-UA" dirty="0"/>
          </a:p>
        </p:txBody>
      </p:sp>
      <p:sp>
        <p:nvSpPr>
          <p:cNvPr id="6" name="Picture Placeholder 4">
            <a:extLst>
              <a:ext uri="{FF2B5EF4-FFF2-40B4-BE49-F238E27FC236}">
                <a16:creationId xmlns:a16="http://schemas.microsoft.com/office/drawing/2014/main" id="{161244C2-AAD7-8546-9898-051E0408F948}"/>
              </a:ext>
            </a:extLst>
          </p:cNvPr>
          <p:cNvSpPr>
            <a:spLocks noGrp="1" noChangeAspect="1"/>
          </p:cNvSpPr>
          <p:nvPr>
            <p:ph type="pic" sz="quarter" idx="18"/>
          </p:nvPr>
        </p:nvSpPr>
        <p:spPr>
          <a:xfrm>
            <a:off x="16259120" y="9883722"/>
            <a:ext cx="2055269" cy="2057400"/>
          </a:xfrm>
          <a:prstGeom prst="ellipse">
            <a:avLst/>
          </a:prstGeom>
          <a:solidFill>
            <a:schemeClr val="bg1">
              <a:lumMod val="95000"/>
            </a:schemeClr>
          </a:solidFill>
          <a:ln>
            <a:noFill/>
          </a:ln>
          <a:effectLst/>
        </p:spPr>
        <p:txBody>
          <a:bodyPr>
            <a:normAutofit/>
          </a:bodyPr>
          <a:lstStyle>
            <a:lvl1pPr marL="0" indent="0">
              <a:buNone/>
              <a:defRPr sz="2400"/>
            </a:lvl1pPr>
          </a:lstStyle>
          <a:p>
            <a:endParaRPr lang="uk-UA" dirty="0"/>
          </a:p>
        </p:txBody>
      </p:sp>
      <p:sp>
        <p:nvSpPr>
          <p:cNvPr id="7" name="Picture Placeholder 4">
            <a:extLst>
              <a:ext uri="{FF2B5EF4-FFF2-40B4-BE49-F238E27FC236}">
                <a16:creationId xmlns:a16="http://schemas.microsoft.com/office/drawing/2014/main" id="{374BE935-2EF3-A04C-B468-854A761F8B93}"/>
              </a:ext>
            </a:extLst>
          </p:cNvPr>
          <p:cNvSpPr>
            <a:spLocks noGrp="1" noChangeAspect="1"/>
          </p:cNvSpPr>
          <p:nvPr>
            <p:ph type="pic" sz="quarter" idx="20"/>
          </p:nvPr>
        </p:nvSpPr>
        <p:spPr>
          <a:xfrm>
            <a:off x="5519590" y="6569968"/>
            <a:ext cx="2284250" cy="2286000"/>
          </a:xfrm>
          <a:prstGeom prst="ellipse">
            <a:avLst/>
          </a:prstGeom>
          <a:solidFill>
            <a:schemeClr val="bg1">
              <a:lumMod val="95000"/>
            </a:schemeClr>
          </a:solidFill>
          <a:ln>
            <a:noFill/>
          </a:ln>
          <a:effectLst/>
        </p:spPr>
        <p:txBody>
          <a:bodyPr>
            <a:normAutofit/>
          </a:bodyPr>
          <a:lstStyle>
            <a:lvl1pPr marL="0" indent="0">
              <a:buNone/>
              <a:defRPr sz="2400"/>
            </a:lvl1pPr>
          </a:lstStyle>
          <a:p>
            <a:endParaRPr lang="uk-UA" dirty="0"/>
          </a:p>
        </p:txBody>
      </p:sp>
      <p:sp>
        <p:nvSpPr>
          <p:cNvPr id="8" name="Picture Placeholder 4">
            <a:extLst>
              <a:ext uri="{FF2B5EF4-FFF2-40B4-BE49-F238E27FC236}">
                <a16:creationId xmlns:a16="http://schemas.microsoft.com/office/drawing/2014/main" id="{CC30F8D0-BEDB-A14F-8B66-2F8CBE881712}"/>
              </a:ext>
            </a:extLst>
          </p:cNvPr>
          <p:cNvSpPr>
            <a:spLocks noGrp="1" noChangeAspect="1"/>
          </p:cNvSpPr>
          <p:nvPr>
            <p:ph type="pic" sz="quarter" idx="21"/>
          </p:nvPr>
        </p:nvSpPr>
        <p:spPr>
          <a:xfrm>
            <a:off x="12626169" y="6569968"/>
            <a:ext cx="2284250" cy="2286000"/>
          </a:xfrm>
          <a:prstGeom prst="ellipse">
            <a:avLst/>
          </a:prstGeom>
          <a:solidFill>
            <a:schemeClr val="bg1">
              <a:lumMod val="95000"/>
            </a:schemeClr>
          </a:solidFill>
          <a:ln>
            <a:noFill/>
          </a:ln>
          <a:effectLst/>
        </p:spPr>
        <p:txBody>
          <a:bodyPr>
            <a:normAutofit/>
          </a:bodyPr>
          <a:lstStyle>
            <a:lvl1pPr marL="0" indent="0">
              <a:buNone/>
              <a:defRPr sz="2400"/>
            </a:lvl1pPr>
          </a:lstStyle>
          <a:p>
            <a:endParaRPr lang="uk-UA" dirty="0"/>
          </a:p>
        </p:txBody>
      </p:sp>
    </p:spTree>
    <p:extLst>
      <p:ext uri="{BB962C8B-B14F-4D97-AF65-F5344CB8AC3E}">
        <p14:creationId xmlns:p14="http://schemas.microsoft.com/office/powerpoint/2010/main" val="1784350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D1239C47-32B5-3447-93AD-F7797A2A5381}"/>
              </a:ext>
            </a:extLst>
          </p:cNvPr>
          <p:cNvSpPr>
            <a:spLocks noGrp="1"/>
          </p:cNvSpPr>
          <p:nvPr>
            <p:ph type="pic" sz="quarter" idx="11"/>
          </p:nvPr>
        </p:nvSpPr>
        <p:spPr>
          <a:xfrm>
            <a:off x="1520825" y="6462672"/>
            <a:ext cx="2291092" cy="2292848"/>
          </a:xfrm>
          <a:prstGeom prst="ellipse">
            <a:avLst/>
          </a:prstGeom>
          <a:solidFill>
            <a:schemeClr val="bg1">
              <a:lumMod val="95000"/>
            </a:schemeClr>
          </a:solidFill>
          <a:ln>
            <a:noFill/>
          </a:ln>
          <a:effectLst/>
        </p:spPr>
        <p:txBody>
          <a:bodyPr>
            <a:normAutofit/>
          </a:bodyPr>
          <a:lstStyle>
            <a:lvl1pPr marL="0" indent="0">
              <a:buNone/>
              <a:defRPr sz="2400"/>
            </a:lvl1pPr>
          </a:lstStyle>
          <a:p>
            <a:endParaRPr lang="uk-UA" dirty="0"/>
          </a:p>
        </p:txBody>
      </p:sp>
      <p:sp>
        <p:nvSpPr>
          <p:cNvPr id="4" name="Picture Placeholder 4">
            <a:extLst>
              <a:ext uri="{FF2B5EF4-FFF2-40B4-BE49-F238E27FC236}">
                <a16:creationId xmlns:a16="http://schemas.microsoft.com/office/drawing/2014/main" id="{01072D58-64D7-2542-AE97-B5E1EB45E9FA}"/>
              </a:ext>
            </a:extLst>
          </p:cNvPr>
          <p:cNvSpPr>
            <a:spLocks noGrp="1"/>
          </p:cNvSpPr>
          <p:nvPr>
            <p:ph type="pic" sz="quarter" idx="18"/>
          </p:nvPr>
        </p:nvSpPr>
        <p:spPr>
          <a:xfrm>
            <a:off x="7611993" y="3307263"/>
            <a:ext cx="1694660" cy="1696418"/>
          </a:xfrm>
          <a:prstGeom prst="ellipse">
            <a:avLst/>
          </a:prstGeom>
          <a:solidFill>
            <a:schemeClr val="bg1">
              <a:lumMod val="95000"/>
            </a:schemeClr>
          </a:solidFill>
          <a:ln>
            <a:noFill/>
          </a:ln>
          <a:effectLst/>
        </p:spPr>
        <p:txBody>
          <a:bodyPr>
            <a:normAutofit/>
          </a:bodyPr>
          <a:lstStyle>
            <a:lvl1pPr marL="0" indent="0">
              <a:buNone/>
              <a:defRPr sz="2400"/>
            </a:lvl1pPr>
          </a:lstStyle>
          <a:p>
            <a:endParaRPr lang="uk-UA" dirty="0"/>
          </a:p>
        </p:txBody>
      </p:sp>
      <p:sp>
        <p:nvSpPr>
          <p:cNvPr id="5" name="Picture Placeholder 4">
            <a:extLst>
              <a:ext uri="{FF2B5EF4-FFF2-40B4-BE49-F238E27FC236}">
                <a16:creationId xmlns:a16="http://schemas.microsoft.com/office/drawing/2014/main" id="{3030F755-1D86-0642-8E64-CEBADE1797C0}"/>
              </a:ext>
            </a:extLst>
          </p:cNvPr>
          <p:cNvSpPr>
            <a:spLocks noGrp="1"/>
          </p:cNvSpPr>
          <p:nvPr>
            <p:ph type="pic" sz="quarter" idx="23"/>
          </p:nvPr>
        </p:nvSpPr>
        <p:spPr>
          <a:xfrm>
            <a:off x="13110344" y="3371680"/>
            <a:ext cx="1565958" cy="1567584"/>
          </a:xfrm>
          <a:prstGeom prst="ellipse">
            <a:avLst/>
          </a:prstGeom>
          <a:solidFill>
            <a:schemeClr val="bg1">
              <a:lumMod val="95000"/>
            </a:schemeClr>
          </a:solidFill>
          <a:ln>
            <a:noFill/>
          </a:ln>
          <a:effectLst/>
        </p:spPr>
        <p:txBody>
          <a:bodyPr>
            <a:normAutofit/>
          </a:bodyPr>
          <a:lstStyle>
            <a:lvl1pPr marL="0" indent="0">
              <a:buNone/>
              <a:defRPr sz="2400"/>
            </a:lvl1pPr>
          </a:lstStyle>
          <a:p>
            <a:endParaRPr lang="uk-UA" dirty="0"/>
          </a:p>
        </p:txBody>
      </p:sp>
      <p:sp>
        <p:nvSpPr>
          <p:cNvPr id="7" name="Picture Placeholder 4">
            <a:extLst>
              <a:ext uri="{FF2B5EF4-FFF2-40B4-BE49-F238E27FC236}">
                <a16:creationId xmlns:a16="http://schemas.microsoft.com/office/drawing/2014/main" id="{EDB52E19-E389-D241-ACD6-F1C6A9E95038}"/>
              </a:ext>
            </a:extLst>
          </p:cNvPr>
          <p:cNvSpPr>
            <a:spLocks noGrp="1"/>
          </p:cNvSpPr>
          <p:nvPr>
            <p:ph type="pic" sz="quarter" idx="25"/>
          </p:nvPr>
        </p:nvSpPr>
        <p:spPr>
          <a:xfrm>
            <a:off x="7611993" y="6760885"/>
            <a:ext cx="1694660" cy="1696418"/>
          </a:xfrm>
          <a:prstGeom prst="ellipse">
            <a:avLst/>
          </a:prstGeom>
          <a:solidFill>
            <a:schemeClr val="bg1">
              <a:lumMod val="95000"/>
            </a:schemeClr>
          </a:solidFill>
          <a:ln>
            <a:noFill/>
          </a:ln>
          <a:effectLst/>
        </p:spPr>
        <p:txBody>
          <a:bodyPr>
            <a:normAutofit/>
          </a:bodyPr>
          <a:lstStyle>
            <a:lvl1pPr marL="0" indent="0">
              <a:buNone/>
              <a:defRPr sz="2400"/>
            </a:lvl1pPr>
          </a:lstStyle>
          <a:p>
            <a:endParaRPr lang="uk-UA" dirty="0"/>
          </a:p>
        </p:txBody>
      </p:sp>
      <p:sp>
        <p:nvSpPr>
          <p:cNvPr id="8" name="Picture Placeholder 4">
            <a:extLst>
              <a:ext uri="{FF2B5EF4-FFF2-40B4-BE49-F238E27FC236}">
                <a16:creationId xmlns:a16="http://schemas.microsoft.com/office/drawing/2014/main" id="{CCC9CCE1-C57B-ED44-83B3-443654C46D0D}"/>
              </a:ext>
            </a:extLst>
          </p:cNvPr>
          <p:cNvSpPr>
            <a:spLocks noGrp="1"/>
          </p:cNvSpPr>
          <p:nvPr>
            <p:ph type="pic" sz="quarter" idx="26"/>
          </p:nvPr>
        </p:nvSpPr>
        <p:spPr>
          <a:xfrm>
            <a:off x="7611993" y="10214507"/>
            <a:ext cx="1694660" cy="1696418"/>
          </a:xfrm>
          <a:prstGeom prst="ellipse">
            <a:avLst/>
          </a:prstGeom>
          <a:solidFill>
            <a:schemeClr val="bg1">
              <a:lumMod val="95000"/>
            </a:schemeClr>
          </a:solidFill>
          <a:ln>
            <a:noFill/>
          </a:ln>
          <a:effectLst/>
        </p:spPr>
        <p:txBody>
          <a:bodyPr>
            <a:normAutofit/>
          </a:bodyPr>
          <a:lstStyle>
            <a:lvl1pPr marL="0" indent="0">
              <a:buNone/>
              <a:defRPr sz="2400"/>
            </a:lvl1pPr>
          </a:lstStyle>
          <a:p>
            <a:endParaRPr lang="uk-UA" dirty="0"/>
          </a:p>
        </p:txBody>
      </p:sp>
      <p:sp>
        <p:nvSpPr>
          <p:cNvPr id="9" name="Picture Placeholder 4">
            <a:extLst>
              <a:ext uri="{FF2B5EF4-FFF2-40B4-BE49-F238E27FC236}">
                <a16:creationId xmlns:a16="http://schemas.microsoft.com/office/drawing/2014/main" id="{BF26411C-267B-334B-817A-8D7BA77EE743}"/>
              </a:ext>
            </a:extLst>
          </p:cNvPr>
          <p:cNvSpPr>
            <a:spLocks noGrp="1"/>
          </p:cNvSpPr>
          <p:nvPr>
            <p:ph type="pic" sz="quarter" idx="27"/>
          </p:nvPr>
        </p:nvSpPr>
        <p:spPr>
          <a:xfrm>
            <a:off x="13110344" y="6825302"/>
            <a:ext cx="1565958" cy="1567584"/>
          </a:xfrm>
          <a:prstGeom prst="ellipse">
            <a:avLst/>
          </a:prstGeom>
          <a:solidFill>
            <a:schemeClr val="bg1">
              <a:lumMod val="95000"/>
            </a:schemeClr>
          </a:solidFill>
          <a:ln>
            <a:noFill/>
          </a:ln>
          <a:effectLst/>
        </p:spPr>
        <p:txBody>
          <a:bodyPr>
            <a:normAutofit/>
          </a:bodyPr>
          <a:lstStyle>
            <a:lvl1pPr marL="0" indent="0">
              <a:buNone/>
              <a:defRPr sz="2400"/>
            </a:lvl1pPr>
          </a:lstStyle>
          <a:p>
            <a:endParaRPr lang="uk-UA" dirty="0"/>
          </a:p>
        </p:txBody>
      </p:sp>
      <p:sp>
        <p:nvSpPr>
          <p:cNvPr id="11" name="Picture Placeholder 4">
            <a:extLst>
              <a:ext uri="{FF2B5EF4-FFF2-40B4-BE49-F238E27FC236}">
                <a16:creationId xmlns:a16="http://schemas.microsoft.com/office/drawing/2014/main" id="{E9A07765-F64D-594F-98C1-F29AB2C31A89}"/>
              </a:ext>
            </a:extLst>
          </p:cNvPr>
          <p:cNvSpPr>
            <a:spLocks noGrp="1"/>
          </p:cNvSpPr>
          <p:nvPr>
            <p:ph type="pic" sz="quarter" idx="29"/>
          </p:nvPr>
        </p:nvSpPr>
        <p:spPr>
          <a:xfrm>
            <a:off x="13110344" y="10278924"/>
            <a:ext cx="1565958" cy="1567584"/>
          </a:xfrm>
          <a:prstGeom prst="ellipse">
            <a:avLst/>
          </a:prstGeom>
          <a:solidFill>
            <a:schemeClr val="bg1">
              <a:lumMod val="95000"/>
            </a:schemeClr>
          </a:solidFill>
          <a:ln>
            <a:noFill/>
          </a:ln>
          <a:effectLst/>
        </p:spPr>
        <p:txBody>
          <a:bodyPr>
            <a:normAutofit/>
          </a:bodyPr>
          <a:lstStyle>
            <a:lvl1pPr marL="0" indent="0">
              <a:buNone/>
              <a:defRPr sz="2400"/>
            </a:lvl1pPr>
          </a:lstStyle>
          <a:p>
            <a:endParaRPr lang="uk-UA" dirty="0"/>
          </a:p>
        </p:txBody>
      </p:sp>
      <p:sp>
        <p:nvSpPr>
          <p:cNvPr id="13" name="Picture Placeholder 4">
            <a:extLst>
              <a:ext uri="{FF2B5EF4-FFF2-40B4-BE49-F238E27FC236}">
                <a16:creationId xmlns:a16="http://schemas.microsoft.com/office/drawing/2014/main" id="{67A1C912-000D-DB40-B1D2-BF9C4CC85439}"/>
              </a:ext>
            </a:extLst>
          </p:cNvPr>
          <p:cNvSpPr>
            <a:spLocks noGrp="1"/>
          </p:cNvSpPr>
          <p:nvPr>
            <p:ph type="pic" sz="quarter" idx="31"/>
          </p:nvPr>
        </p:nvSpPr>
        <p:spPr>
          <a:xfrm>
            <a:off x="18479993" y="6825302"/>
            <a:ext cx="1565958" cy="1567584"/>
          </a:xfrm>
          <a:prstGeom prst="ellipse">
            <a:avLst/>
          </a:prstGeom>
          <a:solidFill>
            <a:schemeClr val="bg1">
              <a:lumMod val="95000"/>
            </a:schemeClr>
          </a:solidFill>
          <a:ln>
            <a:noFill/>
          </a:ln>
          <a:effectLst/>
        </p:spPr>
        <p:txBody>
          <a:bodyPr>
            <a:normAutofit/>
          </a:bodyPr>
          <a:lstStyle>
            <a:lvl1pPr marL="0" indent="0">
              <a:buNone/>
              <a:defRPr sz="2400"/>
            </a:lvl1pPr>
          </a:lstStyle>
          <a:p>
            <a:endParaRPr lang="uk-UA" dirty="0"/>
          </a:p>
        </p:txBody>
      </p:sp>
    </p:spTree>
    <p:extLst>
      <p:ext uri="{BB962C8B-B14F-4D97-AF65-F5344CB8AC3E}">
        <p14:creationId xmlns:p14="http://schemas.microsoft.com/office/powerpoint/2010/main" val="3460843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DAE3F6B-A0FA-9C46-86B0-759C05AE3270}" type="datetime1">
              <a:rPr lang="en-US" smtClean="0"/>
              <a:t>2/24/22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E91EC6-940A-44F4-9575-86FC82B01364}" type="slidenum">
              <a:rPr lang="ru-RU" smtClean="0"/>
              <a:t>‹#›</a:t>
            </a:fld>
            <a:endParaRPr lang="ru-RU"/>
          </a:p>
        </p:txBody>
      </p:sp>
    </p:spTree>
    <p:extLst>
      <p:ext uri="{BB962C8B-B14F-4D97-AF65-F5344CB8AC3E}">
        <p14:creationId xmlns:p14="http://schemas.microsoft.com/office/powerpoint/2010/main" val="2414821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D6E545C0-0F06-D245-ABEB-AADF2D9EEAB9}"/>
              </a:ext>
            </a:extLst>
          </p:cNvPr>
          <p:cNvSpPr/>
          <p:nvPr userDrawn="1"/>
        </p:nvSpPr>
        <p:spPr>
          <a:xfrm>
            <a:off x="22184983" y="738563"/>
            <a:ext cx="635415" cy="635413"/>
          </a:xfrm>
          <a:prstGeom prst="roundRect">
            <a:avLst/>
          </a:prstGeom>
          <a:solidFill>
            <a:srgbClr val="62C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F4AFA0A0-434E-E340-A675-5E45B45DDFED}"/>
              </a:ext>
            </a:extLst>
          </p:cNvPr>
          <p:cNvSpPr txBox="1"/>
          <p:nvPr userDrawn="1"/>
        </p:nvSpPr>
        <p:spPr>
          <a:xfrm>
            <a:off x="22184016" y="828360"/>
            <a:ext cx="714373" cy="497384"/>
          </a:xfrm>
          <a:prstGeom prst="roundRect">
            <a:avLst>
              <a:gd name="adj" fmla="val 13337"/>
            </a:avLst>
          </a:prstGeom>
          <a:noFill/>
          <a:ln>
            <a:noFill/>
          </a:ln>
        </p:spPr>
        <p:txBody>
          <a:bodyPr wrap="square" rtlCol="0" anchor="ctr">
            <a:spAutoFit/>
          </a:bodyPr>
          <a:lstStyle/>
          <a:p>
            <a:pPr algn="ctr"/>
            <a:fld id="{C2130A1F-96FE-9345-9E91-FD9BE4197128}" type="slidenum">
              <a:rPr lang="en-US" sz="2400" b="0" i="0" spc="0" smtClean="0">
                <a:solidFill>
                  <a:schemeClr val="bg1"/>
                </a:solidFill>
                <a:latin typeface="Poppins Medium" pitchFamily="2" charset="77"/>
                <a:cs typeface="Poppins Medium" pitchFamily="2" charset="77"/>
              </a:rPr>
              <a:pPr algn="ctr"/>
              <a:t>‹#›</a:t>
            </a:fld>
            <a:endParaRPr lang="en-US" sz="2800" b="0" i="0" spc="0" dirty="0">
              <a:solidFill>
                <a:schemeClr val="bg1"/>
              </a:solidFill>
              <a:latin typeface="Poppins Medium" pitchFamily="2" charset="77"/>
              <a:cs typeface="Poppins Medium" pitchFamily="2" charset="77"/>
            </a:endParaRPr>
          </a:p>
        </p:txBody>
      </p:sp>
    </p:spTree>
    <p:extLst>
      <p:ext uri="{BB962C8B-B14F-4D97-AF65-F5344CB8AC3E}">
        <p14:creationId xmlns:p14="http://schemas.microsoft.com/office/powerpoint/2010/main" val="1631059664"/>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80" r:id="rId3"/>
    <p:sldLayoutId id="2147483982" r:id="rId4"/>
    <p:sldLayoutId id="2147483984" r:id="rId5"/>
    <p:sldLayoutId id="2147483986" r:id="rId6"/>
  </p:sldLayoutIdLst>
  <p:hf hdr="0" ftr="0" dt="0"/>
  <p:txStyles>
    <p:titleStyle>
      <a:lvl1pPr algn="l" defTabSz="1828343" rtl="0" eaLnBrk="1" latinLnBrk="0" hangingPunct="1">
        <a:lnSpc>
          <a:spcPct val="90000"/>
        </a:lnSpc>
        <a:spcBef>
          <a:spcPct val="0"/>
        </a:spcBef>
        <a:buNone/>
        <a:defRPr sz="8798" b="1" i="0" kern="1200">
          <a:solidFill>
            <a:schemeClr val="tx2"/>
          </a:solidFill>
          <a:latin typeface="Poppins" pitchFamily="2" charset="77"/>
          <a:ea typeface="+mj-ea"/>
          <a:cs typeface="+mj-cs"/>
        </a:defRPr>
      </a:lvl1pPr>
    </p:titleStyle>
    <p:bodyStyle>
      <a:lvl1pPr marL="0" indent="0" algn="l" defTabSz="1828343" rtl="0" eaLnBrk="1" latinLnBrk="0" hangingPunct="1">
        <a:lnSpc>
          <a:spcPct val="90000"/>
        </a:lnSpc>
        <a:spcBef>
          <a:spcPts val="2000"/>
        </a:spcBef>
        <a:buFont typeface="Arial" panose="020B0604020202020204" pitchFamily="34" charset="0"/>
        <a:buNone/>
        <a:defRPr sz="5599" b="0" i="0" kern="1200">
          <a:solidFill>
            <a:schemeClr val="tx1"/>
          </a:solidFill>
          <a:latin typeface="Lato Light" panose="020F0502020204030203" pitchFamily="34" charset="0"/>
          <a:ea typeface="+mn-ea"/>
          <a:cs typeface="+mn-cs"/>
        </a:defRPr>
      </a:lvl1pPr>
      <a:lvl2pPr marL="914171" indent="0" algn="l" defTabSz="1828343" rtl="0" eaLnBrk="1" latinLnBrk="0" hangingPunct="1">
        <a:lnSpc>
          <a:spcPct val="90000"/>
        </a:lnSpc>
        <a:spcBef>
          <a:spcPts val="1000"/>
        </a:spcBef>
        <a:buFont typeface="Arial" panose="020B0604020202020204" pitchFamily="34" charset="0"/>
        <a:buNone/>
        <a:defRPr sz="4799" b="0" i="0" kern="1200">
          <a:solidFill>
            <a:schemeClr val="tx1"/>
          </a:solidFill>
          <a:latin typeface="Lato Light" panose="020F0502020204030203" pitchFamily="34" charset="0"/>
          <a:ea typeface="+mn-ea"/>
          <a:cs typeface="+mn-cs"/>
        </a:defRPr>
      </a:lvl2pPr>
      <a:lvl3pPr marL="1828343" indent="0" algn="l" defTabSz="1828343" rtl="0" eaLnBrk="1" latinLnBrk="0" hangingPunct="1">
        <a:lnSpc>
          <a:spcPct val="90000"/>
        </a:lnSpc>
        <a:spcBef>
          <a:spcPts val="1000"/>
        </a:spcBef>
        <a:buFont typeface="Arial" panose="020B0604020202020204" pitchFamily="34" charset="0"/>
        <a:buNone/>
        <a:defRPr sz="3999" b="0" i="0" kern="1200">
          <a:solidFill>
            <a:schemeClr val="tx1"/>
          </a:solidFill>
          <a:latin typeface="Lato Light" panose="020F0502020204030203" pitchFamily="34" charset="0"/>
          <a:ea typeface="+mn-ea"/>
          <a:cs typeface="+mn-cs"/>
        </a:defRPr>
      </a:lvl3pPr>
      <a:lvl4pPr marL="2742514"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Lato Light" panose="020F0502020204030203" pitchFamily="34" charset="0"/>
          <a:ea typeface="+mn-ea"/>
          <a:cs typeface="+mn-cs"/>
        </a:defRPr>
      </a:lvl4pPr>
      <a:lvl5pPr marL="3656685"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Lato Light" panose="020F0502020204030203" pitchFamily="34" charset="0"/>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oceanexpert.org/document/27621"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0ACA04-1A5D-4C6F-AEBC-CC1CBDE585DA}"/>
              </a:ext>
            </a:extLst>
          </p:cNvPr>
          <p:cNvSpPr>
            <a:spLocks noGrp="1"/>
          </p:cNvSpPr>
          <p:nvPr>
            <p:ph type="sldNum" sz="quarter" idx="12"/>
          </p:nvPr>
        </p:nvSpPr>
        <p:spPr/>
        <p:txBody>
          <a:bodyPr/>
          <a:lstStyle/>
          <a:p>
            <a:fld id="{29E91EC6-940A-44F4-9575-86FC82B01364}" type="slidenum">
              <a:rPr lang="ru-RU" smtClean="0"/>
              <a:t>1</a:t>
            </a:fld>
            <a:endParaRPr lang="ru-RU"/>
          </a:p>
        </p:txBody>
      </p:sp>
      <p:pic>
        <p:nvPicPr>
          <p:cNvPr id="9" name="Content Placeholder 8" descr="Logo, company name&#10;&#10;Description automatically generated">
            <a:extLst>
              <a:ext uri="{FF2B5EF4-FFF2-40B4-BE49-F238E27FC236}">
                <a16:creationId xmlns:a16="http://schemas.microsoft.com/office/drawing/2014/main" id="{6521BDD6-B5B3-4F50-BC86-D719AA31FC43}"/>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923920" y="805494"/>
            <a:ext cx="3494756" cy="3284368"/>
          </a:xfrm>
        </p:spPr>
      </p:pic>
      <p:pic>
        <p:nvPicPr>
          <p:cNvPr id="11" name="Picture 10">
            <a:extLst>
              <a:ext uri="{FF2B5EF4-FFF2-40B4-BE49-F238E27FC236}">
                <a16:creationId xmlns:a16="http://schemas.microsoft.com/office/drawing/2014/main" id="{F7E027E5-4405-4FCC-B9EC-DC962A43C69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10566" b="9973"/>
          <a:stretch/>
        </p:blipFill>
        <p:spPr>
          <a:xfrm>
            <a:off x="17452263" y="607786"/>
            <a:ext cx="5511016" cy="3284368"/>
          </a:xfrm>
          <a:prstGeom prst="rect">
            <a:avLst/>
          </a:prstGeom>
        </p:spPr>
      </p:pic>
      <p:sp>
        <p:nvSpPr>
          <p:cNvPr id="10" name="TextBox 9">
            <a:extLst>
              <a:ext uri="{FF2B5EF4-FFF2-40B4-BE49-F238E27FC236}">
                <a16:creationId xmlns:a16="http://schemas.microsoft.com/office/drawing/2014/main" id="{C4FEAF4A-91CD-47C6-8442-1B1E78B9CE13}"/>
              </a:ext>
            </a:extLst>
          </p:cNvPr>
          <p:cNvSpPr txBox="1"/>
          <p:nvPr/>
        </p:nvSpPr>
        <p:spPr>
          <a:xfrm>
            <a:off x="3722914" y="4481577"/>
            <a:ext cx="17667515" cy="6155531"/>
          </a:xfrm>
          <a:prstGeom prst="rect">
            <a:avLst/>
          </a:prstGeom>
          <a:noFill/>
        </p:spPr>
        <p:txBody>
          <a:bodyPr wrap="square" rtlCol="0">
            <a:spAutoFit/>
          </a:bodyPr>
          <a:lstStyle/>
          <a:p>
            <a:pPr marL="471805" marR="520700" algn="ctr">
              <a:spcBef>
                <a:spcPts val="0"/>
              </a:spcBef>
              <a:spcAft>
                <a:spcPts val="600"/>
              </a:spcAft>
            </a:pPr>
            <a:r>
              <a:rPr lang="en-US" sz="6600" b="1" kern="0" dirty="0">
                <a:solidFill>
                  <a:srgbClr val="0070C0"/>
                </a:solidFill>
                <a:effectLst/>
                <a:latin typeface="Arial" panose="020B0604020202020204" pitchFamily="34" charset="0"/>
                <a:ea typeface="Arial" panose="020B0604020202020204" pitchFamily="34" charset="0"/>
              </a:rPr>
              <a:t>UN Ocean Decade Tsunami </a:t>
            </a:r>
            <a:r>
              <a:rPr lang="en-US" sz="6600" b="1" kern="0" dirty="0" err="1">
                <a:solidFill>
                  <a:srgbClr val="0070C0"/>
                </a:solidFill>
                <a:effectLst/>
                <a:latin typeface="Arial" panose="020B0604020202020204" pitchFamily="34" charset="0"/>
                <a:ea typeface="Arial" panose="020B0604020202020204" pitchFamily="34" charset="0"/>
              </a:rPr>
              <a:t>Programme</a:t>
            </a:r>
            <a:r>
              <a:rPr lang="en-US" sz="6600" b="1" kern="0" dirty="0">
                <a:solidFill>
                  <a:srgbClr val="0070C0"/>
                </a:solidFill>
                <a:effectLst/>
                <a:latin typeface="Arial" panose="020B0604020202020204" pitchFamily="34" charset="0"/>
                <a:ea typeface="Arial" panose="020B0604020202020204" pitchFamily="34" charset="0"/>
              </a:rPr>
              <a:t> </a:t>
            </a:r>
          </a:p>
          <a:p>
            <a:pPr marL="471805" marR="520700" algn="ctr">
              <a:spcBef>
                <a:spcPts val="0"/>
              </a:spcBef>
              <a:spcAft>
                <a:spcPts val="600"/>
              </a:spcAft>
            </a:pPr>
            <a:r>
              <a:rPr lang="en-US" sz="6600" b="1" kern="0" dirty="0">
                <a:solidFill>
                  <a:srgbClr val="0070C0"/>
                </a:solidFill>
                <a:effectLst/>
                <a:latin typeface="Arial" panose="020B0604020202020204" pitchFamily="34" charset="0"/>
                <a:ea typeface="Arial" panose="020B0604020202020204" pitchFamily="34" charset="0"/>
              </a:rPr>
              <a:t>Scientific Committee</a:t>
            </a:r>
            <a:r>
              <a:rPr lang="en-US" sz="6600" b="1" kern="0" spc="-50" dirty="0">
                <a:solidFill>
                  <a:srgbClr val="0070C0"/>
                </a:solidFill>
                <a:effectLst/>
                <a:latin typeface="Arial" panose="020B0604020202020204" pitchFamily="34" charset="0"/>
                <a:ea typeface="Arial" panose="020B0604020202020204" pitchFamily="34" charset="0"/>
              </a:rPr>
              <a:t> </a:t>
            </a:r>
            <a:r>
              <a:rPr lang="en-US" sz="6600" b="1" kern="0" dirty="0">
                <a:solidFill>
                  <a:srgbClr val="0070C0"/>
                </a:solidFill>
                <a:effectLst/>
                <a:latin typeface="Arial" panose="020B0604020202020204" pitchFamily="34" charset="0"/>
                <a:ea typeface="Arial" panose="020B0604020202020204" pitchFamily="34" charset="0"/>
              </a:rPr>
              <a:t>(ODTP-SC) </a:t>
            </a:r>
            <a:endParaRPr lang="en-US" sz="6600" b="1" kern="0" dirty="0">
              <a:solidFill>
                <a:srgbClr val="0070C0"/>
              </a:solidFill>
              <a:latin typeface="Arial" panose="020B0604020202020204" pitchFamily="34" charset="0"/>
              <a:ea typeface="Arial" panose="020B0604020202020204" pitchFamily="34" charset="0"/>
            </a:endParaRPr>
          </a:p>
          <a:p>
            <a:pPr marL="471805" marR="520700" algn="ctr">
              <a:spcBef>
                <a:spcPts val="0"/>
              </a:spcBef>
              <a:spcAft>
                <a:spcPts val="600"/>
              </a:spcAft>
            </a:pPr>
            <a:endParaRPr lang="en-US" sz="4800" b="1" kern="0" dirty="0">
              <a:solidFill>
                <a:srgbClr val="0070C0"/>
              </a:solidFill>
              <a:effectLst/>
              <a:latin typeface="Arial" panose="020B0604020202020204" pitchFamily="34" charset="0"/>
              <a:ea typeface="Arial" panose="020B0604020202020204" pitchFamily="34" charset="0"/>
            </a:endParaRPr>
          </a:p>
          <a:p>
            <a:pPr marL="471805" marR="520700" algn="ctr">
              <a:spcBef>
                <a:spcPts val="0"/>
              </a:spcBef>
              <a:spcAft>
                <a:spcPts val="600"/>
              </a:spcAft>
            </a:pPr>
            <a:r>
              <a:rPr lang="en-US" sz="4800" b="1" kern="0" dirty="0">
                <a:solidFill>
                  <a:schemeClr val="tx2"/>
                </a:solidFill>
                <a:effectLst/>
                <a:latin typeface="Arial" panose="020B0604020202020204" pitchFamily="34" charset="0"/>
                <a:ea typeface="Arial" panose="020B0604020202020204" pitchFamily="34" charset="0"/>
              </a:rPr>
              <a:t>Outcome of the First Meeting held on 17 Feb 2022</a:t>
            </a:r>
          </a:p>
          <a:p>
            <a:pPr marL="469900" marR="520700" algn="ctr">
              <a:spcBef>
                <a:spcPts val="0"/>
              </a:spcBef>
              <a:spcAft>
                <a:spcPts val="600"/>
              </a:spcAft>
            </a:pPr>
            <a:endParaRPr lang="en-US" sz="4800" b="1" dirty="0">
              <a:solidFill>
                <a:srgbClr val="0070C0"/>
              </a:solidFill>
              <a:effectLst/>
              <a:latin typeface="Arial" panose="020B0604020202020204" pitchFamily="34" charset="0"/>
              <a:ea typeface="Arial" panose="020B0604020202020204" pitchFamily="34" charset="0"/>
            </a:endParaRPr>
          </a:p>
          <a:p>
            <a:pPr marL="469900" marR="520700" algn="ctr">
              <a:spcBef>
                <a:spcPts val="0"/>
              </a:spcBef>
              <a:spcAft>
                <a:spcPts val="600"/>
              </a:spcAft>
            </a:pPr>
            <a:r>
              <a:rPr lang="en-US" sz="4800" b="1" dirty="0">
                <a:solidFill>
                  <a:schemeClr val="tx2"/>
                </a:solidFill>
                <a:latin typeface="Arial" panose="020B0604020202020204" pitchFamily="34" charset="0"/>
                <a:ea typeface="Arial" panose="020B0604020202020204" pitchFamily="34" charset="0"/>
              </a:rPr>
              <a:t>Srinivasa Kumar </a:t>
            </a:r>
            <a:r>
              <a:rPr lang="en-US" sz="4800" b="1" dirty="0" err="1">
                <a:solidFill>
                  <a:schemeClr val="tx2"/>
                </a:solidFill>
                <a:latin typeface="Arial" panose="020B0604020202020204" pitchFamily="34" charset="0"/>
                <a:ea typeface="Arial" panose="020B0604020202020204" pitchFamily="34" charset="0"/>
              </a:rPr>
              <a:t>Tummala</a:t>
            </a:r>
            <a:endParaRPr lang="en-US" sz="4800" b="1" dirty="0">
              <a:solidFill>
                <a:schemeClr val="tx2"/>
              </a:solidFill>
              <a:latin typeface="Arial" panose="020B0604020202020204" pitchFamily="34" charset="0"/>
              <a:ea typeface="Arial" panose="020B0604020202020204" pitchFamily="34" charset="0"/>
            </a:endParaRPr>
          </a:p>
          <a:p>
            <a:pPr marL="469900" marR="520700" algn="ctr">
              <a:spcBef>
                <a:spcPts val="0"/>
              </a:spcBef>
              <a:spcAft>
                <a:spcPts val="600"/>
              </a:spcAft>
            </a:pPr>
            <a:r>
              <a:rPr lang="en-US" sz="4000" b="1" dirty="0">
                <a:solidFill>
                  <a:schemeClr val="tx2"/>
                </a:solidFill>
                <a:effectLst/>
                <a:latin typeface="Arial" panose="020B0604020202020204" pitchFamily="34" charset="0"/>
                <a:ea typeface="Arial" panose="020B0604020202020204" pitchFamily="34" charset="0"/>
              </a:rPr>
              <a:t>Chair, ODTP-SC</a:t>
            </a:r>
          </a:p>
        </p:txBody>
      </p:sp>
      <p:sp>
        <p:nvSpPr>
          <p:cNvPr id="2" name="TextBox 1">
            <a:extLst>
              <a:ext uri="{FF2B5EF4-FFF2-40B4-BE49-F238E27FC236}">
                <a16:creationId xmlns:a16="http://schemas.microsoft.com/office/drawing/2014/main" id="{F0A72E44-D304-8F44-BEF1-C08A72066601}"/>
              </a:ext>
            </a:extLst>
          </p:cNvPr>
          <p:cNvSpPr txBox="1"/>
          <p:nvPr/>
        </p:nvSpPr>
        <p:spPr>
          <a:xfrm>
            <a:off x="8763648" y="12246429"/>
            <a:ext cx="7083991" cy="1200329"/>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TOWS WG and TT Meetings</a:t>
            </a:r>
          </a:p>
          <a:p>
            <a:pPr algn="ctr"/>
            <a:r>
              <a:rPr lang="en-US" dirty="0">
                <a:latin typeface="Arial" panose="020B0604020202020204" pitchFamily="34" charset="0"/>
                <a:cs typeface="Arial" panose="020B0604020202020204" pitchFamily="34" charset="0"/>
              </a:rPr>
              <a:t>February 21 – 22 &amp; 24 – 25, 2022</a:t>
            </a:r>
          </a:p>
        </p:txBody>
      </p:sp>
    </p:spTree>
    <p:extLst>
      <p:ext uri="{BB962C8B-B14F-4D97-AF65-F5344CB8AC3E}">
        <p14:creationId xmlns:p14="http://schemas.microsoft.com/office/powerpoint/2010/main" val="961081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17D4A6BE-3F70-4652-8DEC-5F147CDAD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3969"/>
            <a:ext cx="24377650" cy="13712428"/>
          </a:xfrm>
          <a:prstGeom prst="rect">
            <a:avLst/>
          </a:prstGeom>
        </p:spPr>
      </p:pic>
      <p:sp>
        <p:nvSpPr>
          <p:cNvPr id="45" name="Прямоугольник 44">
            <a:extLst>
              <a:ext uri="{FF2B5EF4-FFF2-40B4-BE49-F238E27FC236}">
                <a16:creationId xmlns:a16="http://schemas.microsoft.com/office/drawing/2014/main" id="{93DD676D-7963-4ADF-8503-398B12526B9B}"/>
              </a:ext>
            </a:extLst>
          </p:cNvPr>
          <p:cNvSpPr/>
          <p:nvPr/>
        </p:nvSpPr>
        <p:spPr>
          <a:xfrm>
            <a:off x="9984218" y="3858770"/>
            <a:ext cx="2836903" cy="480003"/>
          </a:xfrm>
          <a:prstGeom prst="rect">
            <a:avLst/>
          </a:prstGeom>
        </p:spPr>
        <p:txBody>
          <a:bodyPr wrap="square">
            <a:spAutoFit/>
          </a:bodyPr>
          <a:lstStyle/>
          <a:p>
            <a:pPr algn="ctr">
              <a:lnSpc>
                <a:spcPct val="90000"/>
              </a:lnSpc>
              <a:buClr>
                <a:srgbClr val="006BBC"/>
              </a:buClr>
            </a:pPr>
            <a:r>
              <a:rPr lang="en-US" sz="2799" b="1" dirty="0"/>
              <a:t>IOC Assembly</a:t>
            </a:r>
          </a:p>
        </p:txBody>
      </p:sp>
      <p:sp>
        <p:nvSpPr>
          <p:cNvPr id="46" name="Прямоугольник 45">
            <a:extLst>
              <a:ext uri="{FF2B5EF4-FFF2-40B4-BE49-F238E27FC236}">
                <a16:creationId xmlns:a16="http://schemas.microsoft.com/office/drawing/2014/main" id="{1716B1C6-0DBC-4DFB-BA5F-2AA800F78E90}"/>
              </a:ext>
            </a:extLst>
          </p:cNvPr>
          <p:cNvSpPr/>
          <p:nvPr/>
        </p:nvSpPr>
        <p:spPr>
          <a:xfrm>
            <a:off x="9984214" y="5587702"/>
            <a:ext cx="2836903" cy="867673"/>
          </a:xfrm>
          <a:prstGeom prst="rect">
            <a:avLst/>
          </a:prstGeom>
        </p:spPr>
        <p:txBody>
          <a:bodyPr wrap="square">
            <a:spAutoFit/>
          </a:bodyPr>
          <a:lstStyle/>
          <a:p>
            <a:pPr algn="ctr">
              <a:lnSpc>
                <a:spcPct val="90000"/>
              </a:lnSpc>
              <a:buClr>
                <a:srgbClr val="006BBC"/>
              </a:buClr>
            </a:pPr>
            <a:r>
              <a:rPr lang="en-US" sz="2799" b="1" dirty="0"/>
              <a:t>IOC Executive </a:t>
            </a:r>
            <a:br>
              <a:rPr lang="en-US" sz="2799" b="1" dirty="0"/>
            </a:br>
            <a:r>
              <a:rPr lang="en-US" sz="2799" b="1" dirty="0"/>
              <a:t>Council</a:t>
            </a:r>
          </a:p>
        </p:txBody>
      </p:sp>
      <p:sp>
        <p:nvSpPr>
          <p:cNvPr id="47" name="Прямоугольник 46">
            <a:extLst>
              <a:ext uri="{FF2B5EF4-FFF2-40B4-BE49-F238E27FC236}">
                <a16:creationId xmlns:a16="http://schemas.microsoft.com/office/drawing/2014/main" id="{0A147F5C-0CC4-4EC6-802A-4B84CCE5C8B3}"/>
              </a:ext>
            </a:extLst>
          </p:cNvPr>
          <p:cNvSpPr/>
          <p:nvPr/>
        </p:nvSpPr>
        <p:spPr>
          <a:xfrm>
            <a:off x="16526410" y="5584219"/>
            <a:ext cx="2819000" cy="867673"/>
          </a:xfrm>
          <a:prstGeom prst="rect">
            <a:avLst/>
          </a:prstGeom>
        </p:spPr>
        <p:txBody>
          <a:bodyPr wrap="square">
            <a:spAutoFit/>
          </a:bodyPr>
          <a:lstStyle/>
          <a:p>
            <a:pPr algn="ctr">
              <a:lnSpc>
                <a:spcPct val="90000"/>
              </a:lnSpc>
              <a:buClr>
                <a:srgbClr val="006BBC"/>
              </a:buClr>
            </a:pPr>
            <a:r>
              <a:rPr lang="en-US" sz="2799" b="1" dirty="0"/>
              <a:t>IOC Secretariat</a:t>
            </a:r>
          </a:p>
          <a:p>
            <a:pPr algn="ctr">
              <a:lnSpc>
                <a:spcPct val="90000"/>
              </a:lnSpc>
              <a:buClr>
                <a:srgbClr val="006BBC"/>
              </a:buClr>
            </a:pPr>
            <a:r>
              <a:rPr lang="en-US" sz="2799" b="1" dirty="0"/>
              <a:t>Tsunami Unit</a:t>
            </a:r>
          </a:p>
        </p:txBody>
      </p:sp>
      <p:sp>
        <p:nvSpPr>
          <p:cNvPr id="48" name="Прямоугольник 47">
            <a:extLst>
              <a:ext uri="{FF2B5EF4-FFF2-40B4-BE49-F238E27FC236}">
                <a16:creationId xmlns:a16="http://schemas.microsoft.com/office/drawing/2014/main" id="{E2607393-BC65-497A-B70D-77A55BC832F5}"/>
              </a:ext>
            </a:extLst>
          </p:cNvPr>
          <p:cNvSpPr/>
          <p:nvPr/>
        </p:nvSpPr>
        <p:spPr>
          <a:xfrm>
            <a:off x="6090980" y="7847374"/>
            <a:ext cx="3571200" cy="2381421"/>
          </a:xfrm>
          <a:prstGeom prst="rect">
            <a:avLst/>
          </a:prstGeom>
        </p:spPr>
        <p:txBody>
          <a:bodyPr wrap="square">
            <a:spAutoFit/>
          </a:bodyPr>
          <a:lstStyle/>
          <a:p>
            <a:pPr>
              <a:lnSpc>
                <a:spcPct val="90000"/>
              </a:lnSpc>
              <a:spcBef>
                <a:spcPts val="1200"/>
              </a:spcBef>
              <a:buClr>
                <a:srgbClr val="006BBC"/>
              </a:buClr>
            </a:pPr>
            <a:r>
              <a:rPr lang="en-US" sz="2199" b="1" dirty="0"/>
              <a:t>Pacific</a:t>
            </a:r>
          </a:p>
          <a:p>
            <a:pPr>
              <a:lnSpc>
                <a:spcPct val="90000"/>
              </a:lnSpc>
              <a:spcBef>
                <a:spcPts val="1200"/>
              </a:spcBef>
              <a:buClr>
                <a:srgbClr val="006BBC"/>
              </a:buClr>
            </a:pPr>
            <a:r>
              <a:rPr lang="en-US" sz="2199" b="1" dirty="0"/>
              <a:t>Indian</a:t>
            </a:r>
          </a:p>
          <a:p>
            <a:pPr>
              <a:lnSpc>
                <a:spcPct val="90000"/>
              </a:lnSpc>
              <a:spcBef>
                <a:spcPts val="1200"/>
              </a:spcBef>
              <a:buClr>
                <a:srgbClr val="006BBC"/>
              </a:buClr>
            </a:pPr>
            <a:r>
              <a:rPr lang="en-US" sz="2199" b="1" dirty="0"/>
              <a:t>Caribbean and Adjacent Regions</a:t>
            </a:r>
          </a:p>
          <a:p>
            <a:pPr>
              <a:lnSpc>
                <a:spcPct val="90000"/>
              </a:lnSpc>
              <a:spcBef>
                <a:spcPts val="1200"/>
              </a:spcBef>
              <a:buClr>
                <a:srgbClr val="006BBC"/>
              </a:buClr>
            </a:pPr>
            <a:r>
              <a:rPr lang="en-US" sz="2199" b="1" dirty="0"/>
              <a:t>NE Atlantic </a:t>
            </a:r>
            <a:br>
              <a:rPr lang="en-US" sz="2199" b="1" dirty="0"/>
            </a:br>
            <a:r>
              <a:rPr lang="en-US" sz="2199" b="1" dirty="0"/>
              <a:t>and Mediterranean</a:t>
            </a:r>
          </a:p>
        </p:txBody>
      </p:sp>
      <p:sp>
        <p:nvSpPr>
          <p:cNvPr id="49" name="Прямоугольник 48">
            <a:extLst>
              <a:ext uri="{FF2B5EF4-FFF2-40B4-BE49-F238E27FC236}">
                <a16:creationId xmlns:a16="http://schemas.microsoft.com/office/drawing/2014/main" id="{EB826552-D6DA-4977-B8D7-F45FAC14FC11}"/>
              </a:ext>
            </a:extLst>
          </p:cNvPr>
          <p:cNvSpPr/>
          <p:nvPr/>
        </p:nvSpPr>
        <p:spPr>
          <a:xfrm>
            <a:off x="12651284" y="8063285"/>
            <a:ext cx="3863034" cy="1393715"/>
          </a:xfrm>
          <a:prstGeom prst="rect">
            <a:avLst/>
          </a:prstGeom>
        </p:spPr>
        <p:txBody>
          <a:bodyPr wrap="square">
            <a:spAutoFit/>
          </a:bodyPr>
          <a:lstStyle/>
          <a:p>
            <a:pPr algn="ctr">
              <a:lnSpc>
                <a:spcPct val="90000"/>
              </a:lnSpc>
              <a:buClr>
                <a:srgbClr val="006BBC"/>
              </a:buClr>
            </a:pPr>
            <a:r>
              <a:rPr lang="en-US" sz="2799" b="1" dirty="0"/>
              <a:t>TOWS-WG </a:t>
            </a:r>
          </a:p>
          <a:p>
            <a:pPr algn="ctr">
              <a:lnSpc>
                <a:spcPct val="90000"/>
              </a:lnSpc>
              <a:buClr>
                <a:srgbClr val="006BBC"/>
              </a:buClr>
            </a:pPr>
            <a:r>
              <a:rPr lang="en-US" sz="2199" b="1" dirty="0"/>
              <a:t>WG on Tsunamis and Other Hazards Related to Sea-Level Warning and Mitigation System</a:t>
            </a:r>
          </a:p>
        </p:txBody>
      </p:sp>
      <p:sp>
        <p:nvSpPr>
          <p:cNvPr id="50" name="Прямоугольник 49">
            <a:extLst>
              <a:ext uri="{FF2B5EF4-FFF2-40B4-BE49-F238E27FC236}">
                <a16:creationId xmlns:a16="http://schemas.microsoft.com/office/drawing/2014/main" id="{107349D5-330D-4A63-B0C9-CD0A8E3E37F6}"/>
              </a:ext>
            </a:extLst>
          </p:cNvPr>
          <p:cNvSpPr/>
          <p:nvPr/>
        </p:nvSpPr>
        <p:spPr>
          <a:xfrm>
            <a:off x="19201587" y="9842686"/>
            <a:ext cx="3217200" cy="1393715"/>
          </a:xfrm>
          <a:prstGeom prst="rect">
            <a:avLst/>
          </a:prstGeom>
        </p:spPr>
        <p:txBody>
          <a:bodyPr wrap="square">
            <a:spAutoFit/>
          </a:bodyPr>
          <a:lstStyle/>
          <a:p>
            <a:pPr algn="ctr">
              <a:lnSpc>
                <a:spcPct val="90000"/>
              </a:lnSpc>
              <a:buClr>
                <a:srgbClr val="006BBC"/>
              </a:buClr>
            </a:pPr>
            <a:r>
              <a:rPr lang="en-US" sz="2799" b="1" dirty="0"/>
              <a:t>TT on DMP</a:t>
            </a:r>
          </a:p>
          <a:p>
            <a:pPr algn="ctr">
              <a:lnSpc>
                <a:spcPct val="90000"/>
              </a:lnSpc>
              <a:buClr>
                <a:srgbClr val="006BBC"/>
              </a:buClr>
            </a:pPr>
            <a:r>
              <a:rPr lang="en-US" sz="2199" b="1" dirty="0"/>
              <a:t>Task Team on Disaster Management and Preparedness </a:t>
            </a:r>
          </a:p>
        </p:txBody>
      </p:sp>
      <p:sp>
        <p:nvSpPr>
          <p:cNvPr id="52" name="Прямоугольник 51">
            <a:extLst>
              <a:ext uri="{FF2B5EF4-FFF2-40B4-BE49-F238E27FC236}">
                <a16:creationId xmlns:a16="http://schemas.microsoft.com/office/drawing/2014/main" id="{3DBB6F8B-D459-4829-85B8-7ADD5E07A1DA}"/>
              </a:ext>
            </a:extLst>
          </p:cNvPr>
          <p:cNvSpPr/>
          <p:nvPr/>
        </p:nvSpPr>
        <p:spPr>
          <a:xfrm>
            <a:off x="19201580" y="7902758"/>
            <a:ext cx="3217206" cy="1089144"/>
          </a:xfrm>
          <a:prstGeom prst="rect">
            <a:avLst/>
          </a:prstGeom>
        </p:spPr>
        <p:txBody>
          <a:bodyPr wrap="square">
            <a:spAutoFit/>
          </a:bodyPr>
          <a:lstStyle/>
          <a:p>
            <a:pPr algn="ctr">
              <a:lnSpc>
                <a:spcPct val="90000"/>
              </a:lnSpc>
              <a:buClr>
                <a:srgbClr val="006BBC"/>
              </a:buClr>
            </a:pPr>
            <a:r>
              <a:rPr lang="en-US" sz="2799" b="1" dirty="0"/>
              <a:t>TT on TWO</a:t>
            </a:r>
          </a:p>
          <a:p>
            <a:pPr algn="ctr">
              <a:lnSpc>
                <a:spcPct val="90000"/>
              </a:lnSpc>
              <a:buClr>
                <a:srgbClr val="006BBC"/>
              </a:buClr>
            </a:pPr>
            <a:r>
              <a:rPr lang="en-US" sz="2199" b="1" dirty="0"/>
              <a:t>Task Team on Tsunami Watch Operation</a:t>
            </a:r>
          </a:p>
        </p:txBody>
      </p:sp>
      <p:sp>
        <p:nvSpPr>
          <p:cNvPr id="53" name="Прямоугольник 52">
            <a:extLst>
              <a:ext uri="{FF2B5EF4-FFF2-40B4-BE49-F238E27FC236}">
                <a16:creationId xmlns:a16="http://schemas.microsoft.com/office/drawing/2014/main" id="{1495C3C6-8A1C-4490-8B2F-73D222368770}"/>
              </a:ext>
            </a:extLst>
          </p:cNvPr>
          <p:cNvSpPr/>
          <p:nvPr/>
        </p:nvSpPr>
        <p:spPr>
          <a:xfrm>
            <a:off x="2943163" y="7868964"/>
            <a:ext cx="3209724" cy="2236894"/>
          </a:xfrm>
          <a:prstGeom prst="rect">
            <a:avLst/>
          </a:prstGeom>
        </p:spPr>
        <p:txBody>
          <a:bodyPr wrap="square">
            <a:spAutoFit/>
          </a:bodyPr>
          <a:lstStyle/>
          <a:p>
            <a:pPr algn="r">
              <a:lnSpc>
                <a:spcPct val="90000"/>
              </a:lnSpc>
              <a:spcBef>
                <a:spcPts val="600"/>
              </a:spcBef>
              <a:buClr>
                <a:srgbClr val="006BBC"/>
              </a:buClr>
            </a:pPr>
            <a:r>
              <a:rPr lang="en-US" sz="2799" b="1" dirty="0"/>
              <a:t>ICG/PTWS</a:t>
            </a:r>
          </a:p>
          <a:p>
            <a:pPr algn="r">
              <a:lnSpc>
                <a:spcPct val="90000"/>
              </a:lnSpc>
              <a:spcBef>
                <a:spcPts val="600"/>
              </a:spcBef>
              <a:buClr>
                <a:srgbClr val="006BBC"/>
              </a:buClr>
            </a:pPr>
            <a:r>
              <a:rPr lang="en-US" sz="2799" b="1" dirty="0"/>
              <a:t>ICG/IOTWMS</a:t>
            </a:r>
          </a:p>
          <a:p>
            <a:pPr algn="r">
              <a:buClr>
                <a:srgbClr val="006BBC"/>
              </a:buClr>
            </a:pPr>
            <a:r>
              <a:rPr lang="en-US" sz="2799" b="1" dirty="0"/>
              <a:t>ICG/CARIBE EWS</a:t>
            </a:r>
          </a:p>
          <a:p>
            <a:pPr algn="r">
              <a:buClr>
                <a:srgbClr val="006BBC"/>
              </a:buClr>
            </a:pPr>
            <a:endParaRPr lang="en-US" sz="2799" b="1" dirty="0"/>
          </a:p>
          <a:p>
            <a:pPr algn="r">
              <a:buClr>
                <a:srgbClr val="006BBC"/>
              </a:buClr>
            </a:pPr>
            <a:r>
              <a:rPr lang="en-US" sz="2799" b="1" dirty="0"/>
              <a:t>ICG/NEAMTWS</a:t>
            </a:r>
          </a:p>
        </p:txBody>
      </p:sp>
      <p:sp>
        <p:nvSpPr>
          <p:cNvPr id="54" name="Прямоугольник 53">
            <a:extLst>
              <a:ext uri="{FF2B5EF4-FFF2-40B4-BE49-F238E27FC236}">
                <a16:creationId xmlns:a16="http://schemas.microsoft.com/office/drawing/2014/main" id="{D9033C57-EEBF-45A3-8F49-194B09840B9D}"/>
              </a:ext>
            </a:extLst>
          </p:cNvPr>
          <p:cNvSpPr/>
          <p:nvPr/>
        </p:nvSpPr>
        <p:spPr>
          <a:xfrm>
            <a:off x="3212262" y="10159410"/>
            <a:ext cx="6449918" cy="480003"/>
          </a:xfrm>
          <a:prstGeom prst="rect">
            <a:avLst/>
          </a:prstGeom>
        </p:spPr>
        <p:txBody>
          <a:bodyPr wrap="square">
            <a:spAutoFit/>
          </a:bodyPr>
          <a:lstStyle/>
          <a:p>
            <a:pPr algn="ctr">
              <a:lnSpc>
                <a:spcPct val="90000"/>
              </a:lnSpc>
              <a:buClr>
                <a:srgbClr val="006BBC"/>
              </a:buClr>
            </a:pPr>
            <a:r>
              <a:rPr lang="en-US" sz="2799" b="1" dirty="0">
                <a:solidFill>
                  <a:schemeClr val="bg1"/>
                </a:solidFill>
              </a:rPr>
              <a:t>Coordination of Regional TWS</a:t>
            </a:r>
          </a:p>
        </p:txBody>
      </p:sp>
      <p:sp>
        <p:nvSpPr>
          <p:cNvPr id="55" name="Прямоугольник 54">
            <a:extLst>
              <a:ext uri="{FF2B5EF4-FFF2-40B4-BE49-F238E27FC236}">
                <a16:creationId xmlns:a16="http://schemas.microsoft.com/office/drawing/2014/main" id="{A181E963-F1D8-446B-8183-EFDA003B3884}"/>
              </a:ext>
            </a:extLst>
          </p:cNvPr>
          <p:cNvSpPr/>
          <p:nvPr/>
        </p:nvSpPr>
        <p:spPr>
          <a:xfrm>
            <a:off x="2396932" y="11088700"/>
            <a:ext cx="8027053" cy="480003"/>
          </a:xfrm>
          <a:prstGeom prst="rect">
            <a:avLst/>
          </a:prstGeom>
        </p:spPr>
        <p:txBody>
          <a:bodyPr wrap="square">
            <a:spAutoFit/>
          </a:bodyPr>
          <a:lstStyle/>
          <a:p>
            <a:pPr algn="ctr">
              <a:lnSpc>
                <a:spcPct val="90000"/>
              </a:lnSpc>
              <a:buClr>
                <a:srgbClr val="006BBC"/>
              </a:buClr>
            </a:pPr>
            <a:r>
              <a:rPr lang="en-US" sz="2799" b="1" dirty="0">
                <a:solidFill>
                  <a:schemeClr val="bg1"/>
                </a:solidFill>
              </a:rPr>
              <a:t>Capacity Development</a:t>
            </a:r>
          </a:p>
        </p:txBody>
      </p:sp>
      <p:sp>
        <p:nvSpPr>
          <p:cNvPr id="56" name="Прямоугольник 55">
            <a:extLst>
              <a:ext uri="{FF2B5EF4-FFF2-40B4-BE49-F238E27FC236}">
                <a16:creationId xmlns:a16="http://schemas.microsoft.com/office/drawing/2014/main" id="{3F8EFA43-77F5-4FE8-B45F-E06A5FE058E4}"/>
              </a:ext>
            </a:extLst>
          </p:cNvPr>
          <p:cNvSpPr/>
          <p:nvPr/>
        </p:nvSpPr>
        <p:spPr>
          <a:xfrm>
            <a:off x="12349447" y="9899455"/>
            <a:ext cx="4447861" cy="1255344"/>
          </a:xfrm>
          <a:prstGeom prst="rect">
            <a:avLst/>
          </a:prstGeom>
        </p:spPr>
        <p:txBody>
          <a:bodyPr wrap="square">
            <a:spAutoFit/>
          </a:bodyPr>
          <a:lstStyle/>
          <a:p>
            <a:pPr algn="ctr">
              <a:lnSpc>
                <a:spcPct val="90000"/>
              </a:lnSpc>
              <a:buClr>
                <a:srgbClr val="006BBC"/>
              </a:buClr>
            </a:pPr>
            <a:r>
              <a:rPr lang="en-US" sz="2799" b="1" dirty="0">
                <a:solidFill>
                  <a:schemeClr val="bg1"/>
                </a:solidFill>
              </a:rPr>
              <a:t>Standards, </a:t>
            </a:r>
            <a:br>
              <a:rPr lang="en-US" sz="2799" b="1" dirty="0">
                <a:solidFill>
                  <a:schemeClr val="bg1"/>
                </a:solidFill>
              </a:rPr>
            </a:br>
            <a:r>
              <a:rPr lang="en-US" sz="2799" b="1" dirty="0">
                <a:solidFill>
                  <a:schemeClr val="bg1"/>
                </a:solidFill>
              </a:rPr>
              <a:t>Best Practice, Advisory to IOC Governing bodies </a:t>
            </a:r>
          </a:p>
        </p:txBody>
      </p:sp>
      <p:sp>
        <p:nvSpPr>
          <p:cNvPr id="33" name="Номер слайда 5">
            <a:extLst>
              <a:ext uri="{FF2B5EF4-FFF2-40B4-BE49-F238E27FC236}">
                <a16:creationId xmlns:a16="http://schemas.microsoft.com/office/drawing/2014/main" id="{BBB4BF54-9F40-40EA-9ED1-E1FC92E6E46B}"/>
              </a:ext>
            </a:extLst>
          </p:cNvPr>
          <p:cNvSpPr>
            <a:spLocks noGrp="1" noChangeAspect="1"/>
          </p:cNvSpPr>
          <p:nvPr>
            <p:ph type="sldNum" sz="quarter" idx="12"/>
          </p:nvPr>
        </p:nvSpPr>
        <p:spPr>
          <a:xfrm>
            <a:off x="23513877" y="12994634"/>
            <a:ext cx="575850" cy="575850"/>
          </a:xfrm>
          <a:prstGeom prst="flowChartConnector">
            <a:avLst/>
          </a:prstGeom>
          <a:solidFill>
            <a:schemeClr val="bg1">
              <a:alpha val="40000"/>
            </a:schemeClr>
          </a:solidFill>
          <a:ln w="6350">
            <a:noFill/>
            <a:prstDash val="solid"/>
          </a:ln>
        </p:spPr>
        <p:txBody>
          <a:bodyPr lIns="0" tIns="0" rIns="0" bIns="0"/>
          <a:lstStyle/>
          <a:p>
            <a:pPr algn="ctr"/>
            <a:fld id="{16CA7347-4776-487A-BB57-D0C09A6B820D}" type="slidenum">
              <a:rPr lang="ru-RU" smtClean="0">
                <a:solidFill>
                  <a:schemeClr val="accent1"/>
                </a:solidFill>
              </a:rPr>
              <a:pPr algn="ctr"/>
              <a:t>2</a:t>
            </a:fld>
            <a:endParaRPr lang="ru-RU" dirty="0">
              <a:solidFill>
                <a:schemeClr val="accent1"/>
              </a:solidFill>
            </a:endParaRPr>
          </a:p>
        </p:txBody>
      </p:sp>
      <p:sp>
        <p:nvSpPr>
          <p:cNvPr id="22" name="TextBox 21">
            <a:extLst>
              <a:ext uri="{FF2B5EF4-FFF2-40B4-BE49-F238E27FC236}">
                <a16:creationId xmlns:a16="http://schemas.microsoft.com/office/drawing/2014/main" id="{4D77728A-A68E-0C4E-B448-B9D8F72289D8}"/>
              </a:ext>
            </a:extLst>
          </p:cNvPr>
          <p:cNvSpPr txBox="1"/>
          <p:nvPr/>
        </p:nvSpPr>
        <p:spPr>
          <a:xfrm>
            <a:off x="5383176" y="85760"/>
            <a:ext cx="16057098" cy="830997"/>
          </a:xfrm>
          <a:prstGeom prst="rect">
            <a:avLst/>
          </a:prstGeom>
          <a:noFill/>
        </p:spPr>
        <p:txBody>
          <a:bodyPr wrap="square">
            <a:spAutoFit/>
          </a:bodyPr>
          <a:lstStyle/>
          <a:p>
            <a:pPr algn="ctr"/>
            <a:r>
              <a:rPr lang="en-US" sz="4800" b="1" dirty="0">
                <a:solidFill>
                  <a:schemeClr val="tx2"/>
                </a:solidFill>
                <a:latin typeface="Poppins" pitchFamily="2" charset="77"/>
                <a:cs typeface="Poppins" pitchFamily="2" charset="77"/>
              </a:rPr>
              <a:t>IOC Tsunami </a:t>
            </a:r>
            <a:r>
              <a:rPr lang="en-US" sz="4800" b="1" dirty="0" err="1">
                <a:solidFill>
                  <a:schemeClr val="tx2"/>
                </a:solidFill>
                <a:latin typeface="Poppins" pitchFamily="2" charset="77"/>
                <a:cs typeface="Poppins" pitchFamily="2" charset="77"/>
              </a:rPr>
              <a:t>Programme</a:t>
            </a:r>
            <a:r>
              <a:rPr lang="en-US" sz="4800" b="1" dirty="0">
                <a:solidFill>
                  <a:schemeClr val="tx2"/>
                </a:solidFill>
                <a:latin typeface="Poppins" pitchFamily="2" charset="77"/>
                <a:cs typeface="Poppins" pitchFamily="2" charset="77"/>
              </a:rPr>
              <a:t> and UN Ocean Decade</a:t>
            </a:r>
            <a:endParaRPr lang="en-US" sz="4800" dirty="0"/>
          </a:p>
        </p:txBody>
      </p:sp>
      <p:sp>
        <p:nvSpPr>
          <p:cNvPr id="20" name="TextBox 19">
            <a:extLst>
              <a:ext uri="{FF2B5EF4-FFF2-40B4-BE49-F238E27FC236}">
                <a16:creationId xmlns:a16="http://schemas.microsoft.com/office/drawing/2014/main" id="{052544A6-1F3A-934B-B824-7C84C86C4F22}"/>
              </a:ext>
            </a:extLst>
          </p:cNvPr>
          <p:cNvSpPr txBox="1"/>
          <p:nvPr/>
        </p:nvSpPr>
        <p:spPr>
          <a:xfrm>
            <a:off x="478211" y="1068651"/>
            <a:ext cx="9296627" cy="6124754"/>
          </a:xfrm>
          <a:prstGeom prst="rect">
            <a:avLst/>
          </a:prstGeom>
          <a:noFill/>
          <a:ln w="9525">
            <a:solidFill>
              <a:schemeClr val="tx1"/>
            </a:solidFill>
          </a:ln>
        </p:spPr>
        <p:txBody>
          <a:bodyPr wrap="square" rtlCol="0">
            <a:spAutoFit/>
          </a:bodyPr>
          <a:lstStyle/>
          <a:p>
            <a:r>
              <a:rPr lang="en-US" sz="4000" b="1" dirty="0">
                <a:solidFill>
                  <a:schemeClr val="tx2"/>
                </a:solidFill>
                <a:latin typeface="+mj-lt"/>
              </a:rPr>
              <a:t>UN Ocean Decade (2021-30) </a:t>
            </a:r>
          </a:p>
          <a:p>
            <a:pPr marL="457200" indent="-457200">
              <a:buFont typeface="Arial" panose="020B0604020202020204" pitchFamily="34" charset="0"/>
              <a:buChar char="•"/>
            </a:pPr>
            <a:r>
              <a:rPr lang="en-IN" sz="3200" b="1" dirty="0">
                <a:solidFill>
                  <a:schemeClr val="tx2"/>
                </a:solidFill>
                <a:latin typeface="+mj-lt"/>
              </a:rPr>
              <a:t>Once-in-a-generation opportunity to address gaps in tsunami warning , enhance community preparedness and contribute to “A Safe Ocean” </a:t>
            </a:r>
          </a:p>
          <a:p>
            <a:pPr marL="457200" indent="-457200">
              <a:buFont typeface="Arial" panose="020B0604020202020204" pitchFamily="34" charset="0"/>
              <a:buChar char="•"/>
            </a:pPr>
            <a:r>
              <a:rPr lang="en-IN" sz="3200" b="1" dirty="0">
                <a:solidFill>
                  <a:schemeClr val="tx2"/>
                </a:solidFill>
              </a:rPr>
              <a:t>IOC Assembly 31 (</a:t>
            </a:r>
            <a:r>
              <a:rPr lang="en-US" sz="3200" b="1" dirty="0">
                <a:solidFill>
                  <a:schemeClr val="tx2"/>
                </a:solidFill>
              </a:rPr>
              <a:t>Dec. A-31/3.4.1)</a:t>
            </a:r>
            <a:r>
              <a:rPr lang="en-IN" sz="3200" b="1" dirty="0">
                <a:solidFill>
                  <a:schemeClr val="tx2"/>
                </a:solidFill>
              </a:rPr>
              <a:t> established the Ocean Decade Tsunami Programme + Scientific Committee to </a:t>
            </a:r>
            <a:r>
              <a:rPr lang="en-IN" sz="3200" b="1" dirty="0">
                <a:solidFill>
                  <a:schemeClr val="tx2"/>
                </a:solidFill>
                <a:latin typeface="+mj-lt"/>
              </a:rPr>
              <a:t>Develop Research, Development &amp; Implementation Plan</a:t>
            </a:r>
          </a:p>
          <a:p>
            <a:pPr marL="811213" lvl="1" indent="-312738">
              <a:buFont typeface="Arial" panose="020B0604020202020204" pitchFamily="34" charset="0"/>
              <a:buChar char="•"/>
            </a:pPr>
            <a:r>
              <a:rPr lang="en-IN" sz="3200" b="1" dirty="0">
                <a:solidFill>
                  <a:schemeClr val="tx2"/>
                </a:solidFill>
                <a:latin typeface="+mj-lt"/>
              </a:rPr>
              <a:t>Technological &amp; Observational Advances to reduce uncertainties</a:t>
            </a:r>
          </a:p>
          <a:p>
            <a:pPr marL="811213" lvl="1" indent="-312738">
              <a:buFont typeface="Arial" panose="020B0604020202020204" pitchFamily="34" charset="0"/>
              <a:buChar char="•"/>
            </a:pPr>
            <a:r>
              <a:rPr lang="en-IN" sz="3200" b="1" dirty="0">
                <a:solidFill>
                  <a:schemeClr val="tx2"/>
                </a:solidFill>
                <a:latin typeface="+mj-lt"/>
              </a:rPr>
              <a:t>100 % at risk communities prepared &amp; resilient to tsunamis by 2030 (Tsunami Ready, etc.)</a:t>
            </a:r>
          </a:p>
        </p:txBody>
      </p:sp>
      <p:sp>
        <p:nvSpPr>
          <p:cNvPr id="21" name="TextBox 20">
            <a:extLst>
              <a:ext uri="{FF2B5EF4-FFF2-40B4-BE49-F238E27FC236}">
                <a16:creationId xmlns:a16="http://schemas.microsoft.com/office/drawing/2014/main" id="{49AC3849-5DEC-7546-AA24-0E0368983399}"/>
              </a:ext>
            </a:extLst>
          </p:cNvPr>
          <p:cNvSpPr txBox="1"/>
          <p:nvPr/>
        </p:nvSpPr>
        <p:spPr>
          <a:xfrm>
            <a:off x="13452022" y="2618045"/>
            <a:ext cx="9040970" cy="1938992"/>
          </a:xfrm>
          <a:prstGeom prst="rect">
            <a:avLst/>
          </a:prstGeom>
          <a:noFill/>
          <a:ln w="9525">
            <a:solidFill>
              <a:schemeClr val="tx1"/>
            </a:solidFill>
          </a:ln>
        </p:spPr>
        <p:txBody>
          <a:bodyPr wrap="square" rtlCol="0">
            <a:spAutoFit/>
          </a:bodyPr>
          <a:lstStyle>
            <a:defPPr>
              <a:defRPr lang="en-US"/>
            </a:defPPr>
            <a:lvl1pPr>
              <a:defRPr sz="4000" b="1">
                <a:solidFill>
                  <a:schemeClr val="tx2"/>
                </a:solidFill>
                <a:latin typeface="+mj-lt"/>
              </a:defRPr>
            </a:lvl1pPr>
          </a:lstStyle>
          <a:p>
            <a:r>
              <a:rPr lang="en-IN" sz="3600" dirty="0"/>
              <a:t>Governance</a:t>
            </a:r>
          </a:p>
          <a:p>
            <a:pPr marL="571500" indent="-571500">
              <a:buFont typeface="Arial" panose="020B0604020202020204" pitchFamily="34" charset="0"/>
              <a:buChar char="•"/>
            </a:pPr>
            <a:r>
              <a:rPr lang="en-IN" sz="2800" dirty="0"/>
              <a:t>TOWS-WG &amp; ICGs: Global &amp; Regional Steering Committee </a:t>
            </a:r>
          </a:p>
          <a:p>
            <a:pPr marL="571500" indent="-571500">
              <a:buFont typeface="Arial" panose="020B0604020202020204" pitchFamily="34" charset="0"/>
              <a:buChar char="•"/>
            </a:pPr>
            <a:r>
              <a:rPr lang="en-IN" sz="2800" dirty="0"/>
              <a:t>Scientific Committee: Advisory Role </a:t>
            </a:r>
          </a:p>
          <a:p>
            <a:pPr marL="571500" indent="-571500">
              <a:buFont typeface="Arial" panose="020B0604020202020204" pitchFamily="34" charset="0"/>
              <a:buChar char="•"/>
            </a:pPr>
            <a:r>
              <a:rPr lang="en-IN" sz="2800" dirty="0"/>
              <a:t>Special coalition for Tsunami Ready</a:t>
            </a:r>
          </a:p>
        </p:txBody>
      </p:sp>
      <p:sp>
        <p:nvSpPr>
          <p:cNvPr id="23" name="Oval 22">
            <a:extLst>
              <a:ext uri="{FF2B5EF4-FFF2-40B4-BE49-F238E27FC236}">
                <a16:creationId xmlns:a16="http://schemas.microsoft.com/office/drawing/2014/main" id="{AC5170D1-9522-0A41-AC24-F6848020684D}"/>
              </a:ext>
            </a:extLst>
          </p:cNvPr>
          <p:cNvSpPr/>
          <p:nvPr/>
        </p:nvSpPr>
        <p:spPr>
          <a:xfrm>
            <a:off x="16698456" y="8500984"/>
            <a:ext cx="2548102" cy="2135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ODTP Science Committee</a:t>
            </a:r>
          </a:p>
        </p:txBody>
      </p:sp>
      <p:sp>
        <p:nvSpPr>
          <p:cNvPr id="24" name="TextBox 23">
            <a:extLst>
              <a:ext uri="{FF2B5EF4-FFF2-40B4-BE49-F238E27FC236}">
                <a16:creationId xmlns:a16="http://schemas.microsoft.com/office/drawing/2014/main" id="{961E5FFD-0A0B-E945-A81D-7D889CCD1BAD}"/>
              </a:ext>
            </a:extLst>
          </p:cNvPr>
          <p:cNvSpPr txBox="1"/>
          <p:nvPr/>
        </p:nvSpPr>
        <p:spPr>
          <a:xfrm>
            <a:off x="11757355" y="1452323"/>
            <a:ext cx="12044447" cy="646331"/>
          </a:xfrm>
          <a:prstGeom prst="rect">
            <a:avLst/>
          </a:prstGeom>
          <a:noFill/>
          <a:ln w="9525">
            <a:solidFill>
              <a:schemeClr val="tx1"/>
            </a:solidFill>
          </a:ln>
        </p:spPr>
        <p:txBody>
          <a:bodyPr wrap="square" rtlCol="0">
            <a:spAutoFit/>
          </a:bodyPr>
          <a:lstStyle>
            <a:defPPr>
              <a:defRPr lang="en-US"/>
            </a:defPPr>
            <a:lvl1pPr>
              <a:defRPr sz="4000" b="1">
                <a:solidFill>
                  <a:schemeClr val="tx2"/>
                </a:solidFill>
                <a:latin typeface="+mj-lt"/>
              </a:defRPr>
            </a:lvl1pPr>
          </a:lstStyle>
          <a:p>
            <a:r>
              <a:rPr lang="en-IN" sz="3600" dirty="0"/>
              <a:t>ODTP-SC established by the IOC through CL 2876 dt 24 Jan 2022 </a:t>
            </a:r>
            <a:endParaRPr lang="en-IN" sz="2800" dirty="0"/>
          </a:p>
        </p:txBody>
      </p:sp>
      <p:sp>
        <p:nvSpPr>
          <p:cNvPr id="25" name="TextBox 24">
            <a:extLst>
              <a:ext uri="{FF2B5EF4-FFF2-40B4-BE49-F238E27FC236}">
                <a16:creationId xmlns:a16="http://schemas.microsoft.com/office/drawing/2014/main" id="{824791CB-7C3C-F544-B4C7-0C7F12DCE83E}"/>
              </a:ext>
            </a:extLst>
          </p:cNvPr>
          <p:cNvSpPr txBox="1"/>
          <p:nvPr/>
        </p:nvSpPr>
        <p:spPr>
          <a:xfrm>
            <a:off x="354355" y="12337623"/>
            <a:ext cx="23611516" cy="523220"/>
          </a:xfrm>
          <a:prstGeom prst="rect">
            <a:avLst/>
          </a:prstGeom>
          <a:noFill/>
        </p:spPr>
        <p:txBody>
          <a:bodyPr wrap="square" rtlCol="0">
            <a:spAutoFit/>
          </a:bodyPr>
          <a:lstStyle/>
          <a:p>
            <a:pPr algn="ctr" defTabSz="914171"/>
            <a:r>
              <a:rPr lang="en-IN" sz="2800" b="1" dirty="0">
                <a:solidFill>
                  <a:schemeClr val="tx2"/>
                </a:solidFill>
                <a:latin typeface="+mj-lt"/>
              </a:rPr>
              <a:t>Protecting Communities from the World's Most Dangerous Waves: A Framework for Action under the UN Decade of Ocean Science for Sustainable Development</a:t>
            </a:r>
          </a:p>
        </p:txBody>
      </p:sp>
    </p:spTree>
    <p:extLst>
      <p:ext uri="{BB962C8B-B14F-4D97-AF65-F5344CB8AC3E}">
        <p14:creationId xmlns:p14="http://schemas.microsoft.com/office/powerpoint/2010/main" val="3788573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11">
            <a:extLst>
              <a:ext uri="{FF2B5EF4-FFF2-40B4-BE49-F238E27FC236}">
                <a16:creationId xmlns:a16="http://schemas.microsoft.com/office/drawing/2014/main" id="{6C0D8DA3-BF27-AD4C-9C4E-23839412BF55}"/>
              </a:ext>
            </a:extLst>
          </p:cNvPr>
          <p:cNvSpPr/>
          <p:nvPr/>
        </p:nvSpPr>
        <p:spPr bwMode="auto">
          <a:xfrm>
            <a:off x="9597211" y="5161243"/>
            <a:ext cx="5183226" cy="1965558"/>
          </a:xfrm>
          <a:prstGeom prst="roundRect">
            <a:avLst>
              <a:gd name="adj" fmla="val 5329"/>
            </a:avLst>
          </a:prstGeom>
          <a:solidFill>
            <a:srgbClr val="5178B3"/>
          </a:solidFill>
          <a:ln w="12700" cap="flat" cmpd="sng" algn="ctr">
            <a:no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a:solidFill>
                <a:srgbClr val="74808C"/>
              </a:solidFill>
              <a:latin typeface="Poppins" charset="0"/>
              <a:ea typeface="Poppins" charset="0"/>
              <a:cs typeface="Poppins" charset="0"/>
              <a:sym typeface="Poppins" charset="0"/>
            </a:endParaRPr>
          </a:p>
        </p:txBody>
      </p:sp>
      <p:sp>
        <p:nvSpPr>
          <p:cNvPr id="6" name="Скругленный прямоугольник 7">
            <a:extLst>
              <a:ext uri="{FF2B5EF4-FFF2-40B4-BE49-F238E27FC236}">
                <a16:creationId xmlns:a16="http://schemas.microsoft.com/office/drawing/2014/main" id="{3F874B7C-AB5A-2443-9050-8F9EC7888574}"/>
              </a:ext>
            </a:extLst>
          </p:cNvPr>
          <p:cNvSpPr/>
          <p:nvPr/>
        </p:nvSpPr>
        <p:spPr bwMode="auto">
          <a:xfrm>
            <a:off x="1574362" y="7680897"/>
            <a:ext cx="4246894" cy="1655568"/>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2400">
              <a:solidFill>
                <a:srgbClr val="74808C"/>
              </a:solidFill>
              <a:latin typeface="Poppins" charset="0"/>
              <a:ea typeface="Poppins" charset="0"/>
              <a:cs typeface="Poppins" charset="0"/>
              <a:sym typeface="Poppins" charset="0"/>
            </a:endParaRPr>
          </a:p>
        </p:txBody>
      </p:sp>
      <p:sp>
        <p:nvSpPr>
          <p:cNvPr id="9" name="Скругленный прямоугольник 28">
            <a:extLst>
              <a:ext uri="{FF2B5EF4-FFF2-40B4-BE49-F238E27FC236}">
                <a16:creationId xmlns:a16="http://schemas.microsoft.com/office/drawing/2014/main" id="{864DF617-BB91-6446-BF54-6AB8F295D623}"/>
              </a:ext>
            </a:extLst>
          </p:cNvPr>
          <p:cNvSpPr/>
          <p:nvPr/>
        </p:nvSpPr>
        <p:spPr bwMode="auto">
          <a:xfrm>
            <a:off x="7240897" y="7680897"/>
            <a:ext cx="4246894" cy="1655568"/>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a:solidFill>
                <a:srgbClr val="74808C"/>
              </a:solidFill>
              <a:latin typeface="Poppins" charset="0"/>
              <a:ea typeface="Poppins" charset="0"/>
              <a:cs typeface="Poppins" charset="0"/>
              <a:sym typeface="Poppins" charset="0"/>
            </a:endParaRPr>
          </a:p>
        </p:txBody>
      </p:sp>
      <p:sp>
        <p:nvSpPr>
          <p:cNvPr id="12" name="Скругленный прямоугольник 36">
            <a:extLst>
              <a:ext uri="{FF2B5EF4-FFF2-40B4-BE49-F238E27FC236}">
                <a16:creationId xmlns:a16="http://schemas.microsoft.com/office/drawing/2014/main" id="{950402B6-0C05-C74E-AF5D-65ABC494B0BF}"/>
              </a:ext>
            </a:extLst>
          </p:cNvPr>
          <p:cNvSpPr/>
          <p:nvPr/>
        </p:nvSpPr>
        <p:spPr bwMode="auto">
          <a:xfrm>
            <a:off x="12911767" y="7680897"/>
            <a:ext cx="4246894" cy="1655568"/>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a:solidFill>
                <a:srgbClr val="74808C"/>
              </a:solidFill>
              <a:latin typeface="Poppins" charset="0"/>
              <a:ea typeface="Poppins" charset="0"/>
              <a:cs typeface="Poppins" charset="0"/>
              <a:sym typeface="Poppins" charset="0"/>
            </a:endParaRPr>
          </a:p>
        </p:txBody>
      </p:sp>
      <p:sp>
        <p:nvSpPr>
          <p:cNvPr id="15" name="Скругленный прямоугольник 40">
            <a:extLst>
              <a:ext uri="{FF2B5EF4-FFF2-40B4-BE49-F238E27FC236}">
                <a16:creationId xmlns:a16="http://schemas.microsoft.com/office/drawing/2014/main" id="{58AF3BC3-2CBB-7948-BEAE-1A1247C1C79A}"/>
              </a:ext>
            </a:extLst>
          </p:cNvPr>
          <p:cNvSpPr/>
          <p:nvPr/>
        </p:nvSpPr>
        <p:spPr bwMode="auto">
          <a:xfrm>
            <a:off x="18578301" y="7680897"/>
            <a:ext cx="4246894" cy="1655568"/>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a:solidFill>
                <a:srgbClr val="74808C"/>
              </a:solidFill>
              <a:latin typeface="Poppins" charset="0"/>
              <a:ea typeface="Poppins" charset="0"/>
              <a:cs typeface="Poppins" charset="0"/>
              <a:sym typeface="Poppins" charset="0"/>
            </a:endParaRPr>
          </a:p>
        </p:txBody>
      </p:sp>
      <p:sp>
        <p:nvSpPr>
          <p:cNvPr id="18" name="Скругленный прямоугольник 31">
            <a:extLst>
              <a:ext uri="{FF2B5EF4-FFF2-40B4-BE49-F238E27FC236}">
                <a16:creationId xmlns:a16="http://schemas.microsoft.com/office/drawing/2014/main" id="{C97A05C8-1F28-124C-A25C-F559BEDD1249}"/>
              </a:ext>
            </a:extLst>
          </p:cNvPr>
          <p:cNvSpPr/>
          <p:nvPr/>
        </p:nvSpPr>
        <p:spPr bwMode="auto">
          <a:xfrm>
            <a:off x="1574362" y="9804654"/>
            <a:ext cx="4246894" cy="1511606"/>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a:solidFill>
                <a:srgbClr val="74808C"/>
              </a:solidFill>
              <a:latin typeface="Poppins" charset="0"/>
              <a:ea typeface="Poppins" charset="0"/>
              <a:cs typeface="Poppins" charset="0"/>
              <a:sym typeface="Poppins" charset="0"/>
            </a:endParaRPr>
          </a:p>
        </p:txBody>
      </p:sp>
      <p:sp>
        <p:nvSpPr>
          <p:cNvPr id="21" name="Скругленный прямоугольник 44">
            <a:extLst>
              <a:ext uri="{FF2B5EF4-FFF2-40B4-BE49-F238E27FC236}">
                <a16:creationId xmlns:a16="http://schemas.microsoft.com/office/drawing/2014/main" id="{7F6BA7FE-D7A2-984E-ADFE-4A8C3CCF3D3D}"/>
              </a:ext>
            </a:extLst>
          </p:cNvPr>
          <p:cNvSpPr/>
          <p:nvPr/>
        </p:nvSpPr>
        <p:spPr bwMode="auto">
          <a:xfrm>
            <a:off x="1574362" y="11784452"/>
            <a:ext cx="4246894" cy="1511606"/>
          </a:xfrm>
          <a:prstGeom prst="roundRect">
            <a:avLst>
              <a:gd name="adj" fmla="val 5329"/>
            </a:avLst>
          </a:prstGeom>
          <a:solidFill>
            <a:schemeClr val="accent4"/>
          </a:solidFill>
          <a:ln w="12700" cap="flat" cmpd="sng" algn="ctr">
            <a:no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a:solidFill>
                <a:srgbClr val="74808C"/>
              </a:solidFill>
              <a:latin typeface="Poppins" charset="0"/>
              <a:ea typeface="Poppins" charset="0"/>
              <a:cs typeface="Poppins" charset="0"/>
              <a:sym typeface="Poppins" charset="0"/>
            </a:endParaRPr>
          </a:p>
        </p:txBody>
      </p:sp>
      <p:sp>
        <p:nvSpPr>
          <p:cNvPr id="24" name="Скругленный прямоугольник 49">
            <a:extLst>
              <a:ext uri="{FF2B5EF4-FFF2-40B4-BE49-F238E27FC236}">
                <a16:creationId xmlns:a16="http://schemas.microsoft.com/office/drawing/2014/main" id="{8F1DDCC4-69CD-AC43-A5FB-35D547BE38E3}"/>
              </a:ext>
            </a:extLst>
          </p:cNvPr>
          <p:cNvSpPr/>
          <p:nvPr/>
        </p:nvSpPr>
        <p:spPr bwMode="auto">
          <a:xfrm>
            <a:off x="7240897" y="9804654"/>
            <a:ext cx="4246894" cy="1511606"/>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a:solidFill>
                <a:srgbClr val="74808C"/>
              </a:solidFill>
              <a:latin typeface="Poppins" charset="0"/>
              <a:ea typeface="Poppins" charset="0"/>
              <a:cs typeface="Poppins" charset="0"/>
              <a:sym typeface="Poppins" charset="0"/>
            </a:endParaRPr>
          </a:p>
        </p:txBody>
      </p:sp>
      <p:sp>
        <p:nvSpPr>
          <p:cNvPr id="27" name="Скругленный прямоугольник 57">
            <a:extLst>
              <a:ext uri="{FF2B5EF4-FFF2-40B4-BE49-F238E27FC236}">
                <a16:creationId xmlns:a16="http://schemas.microsoft.com/office/drawing/2014/main" id="{3EEE3B6C-6F5E-514E-9590-5784A315864A}"/>
              </a:ext>
            </a:extLst>
          </p:cNvPr>
          <p:cNvSpPr/>
          <p:nvPr/>
        </p:nvSpPr>
        <p:spPr bwMode="auto">
          <a:xfrm>
            <a:off x="7240897" y="11784452"/>
            <a:ext cx="4246894" cy="1511606"/>
          </a:xfrm>
          <a:prstGeom prst="roundRect">
            <a:avLst>
              <a:gd name="adj" fmla="val 5329"/>
            </a:avLst>
          </a:prstGeom>
          <a:solidFill>
            <a:schemeClr val="accent4"/>
          </a:solidFill>
          <a:ln w="12700" cap="flat" cmpd="sng" algn="ctr">
            <a:no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a:solidFill>
                <a:srgbClr val="74808C"/>
              </a:solidFill>
              <a:latin typeface="Poppins" charset="0"/>
              <a:ea typeface="Poppins" charset="0"/>
              <a:cs typeface="Poppins" charset="0"/>
              <a:sym typeface="Poppins" charset="0"/>
            </a:endParaRPr>
          </a:p>
        </p:txBody>
      </p:sp>
      <p:sp>
        <p:nvSpPr>
          <p:cNvPr id="30" name="Скругленный прямоугольник 61">
            <a:extLst>
              <a:ext uri="{FF2B5EF4-FFF2-40B4-BE49-F238E27FC236}">
                <a16:creationId xmlns:a16="http://schemas.microsoft.com/office/drawing/2014/main" id="{D50F934F-8BD8-524C-861A-FB9BFBD63C09}"/>
              </a:ext>
            </a:extLst>
          </p:cNvPr>
          <p:cNvSpPr/>
          <p:nvPr/>
        </p:nvSpPr>
        <p:spPr bwMode="auto">
          <a:xfrm>
            <a:off x="12911767" y="9804654"/>
            <a:ext cx="4246894" cy="1511606"/>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a:solidFill>
                <a:srgbClr val="74808C"/>
              </a:solidFill>
              <a:latin typeface="Poppins" charset="0"/>
              <a:ea typeface="Poppins" charset="0"/>
              <a:cs typeface="Poppins" charset="0"/>
              <a:sym typeface="Poppins" charset="0"/>
            </a:endParaRPr>
          </a:p>
        </p:txBody>
      </p:sp>
      <p:sp>
        <p:nvSpPr>
          <p:cNvPr id="33" name="Скругленный прямоугольник 65">
            <a:extLst>
              <a:ext uri="{FF2B5EF4-FFF2-40B4-BE49-F238E27FC236}">
                <a16:creationId xmlns:a16="http://schemas.microsoft.com/office/drawing/2014/main" id="{2C9CA49C-3C69-BD4F-A840-ED36584010E7}"/>
              </a:ext>
            </a:extLst>
          </p:cNvPr>
          <p:cNvSpPr/>
          <p:nvPr/>
        </p:nvSpPr>
        <p:spPr bwMode="auto">
          <a:xfrm>
            <a:off x="12994892" y="11784452"/>
            <a:ext cx="4246894" cy="1511606"/>
          </a:xfrm>
          <a:prstGeom prst="roundRect">
            <a:avLst>
              <a:gd name="adj" fmla="val 5329"/>
            </a:avLst>
          </a:prstGeom>
          <a:solidFill>
            <a:schemeClr val="accent4"/>
          </a:solidFill>
          <a:ln w="12700" cap="flat" cmpd="sng" algn="ctr">
            <a:no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a:solidFill>
                <a:srgbClr val="74808C"/>
              </a:solidFill>
              <a:latin typeface="Poppins" charset="0"/>
              <a:ea typeface="Poppins" charset="0"/>
              <a:cs typeface="Poppins" charset="0"/>
              <a:sym typeface="Poppins" charset="0"/>
            </a:endParaRPr>
          </a:p>
        </p:txBody>
      </p:sp>
      <p:sp>
        <p:nvSpPr>
          <p:cNvPr id="36" name="Скругленный прямоугольник 69">
            <a:extLst>
              <a:ext uri="{FF2B5EF4-FFF2-40B4-BE49-F238E27FC236}">
                <a16:creationId xmlns:a16="http://schemas.microsoft.com/office/drawing/2014/main" id="{653F883A-BB01-8A4F-B6BF-B3787AEE57E9}"/>
              </a:ext>
            </a:extLst>
          </p:cNvPr>
          <p:cNvSpPr/>
          <p:nvPr/>
        </p:nvSpPr>
        <p:spPr bwMode="auto">
          <a:xfrm>
            <a:off x="18578301" y="9804654"/>
            <a:ext cx="4246894" cy="1511606"/>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a:solidFill>
                <a:srgbClr val="74808C"/>
              </a:solidFill>
              <a:latin typeface="Poppins" charset="0"/>
              <a:ea typeface="Poppins" charset="0"/>
              <a:cs typeface="Poppins" charset="0"/>
              <a:sym typeface="Poppins" charset="0"/>
            </a:endParaRPr>
          </a:p>
        </p:txBody>
      </p:sp>
      <p:sp>
        <p:nvSpPr>
          <p:cNvPr id="65" name="TextBox 64">
            <a:extLst>
              <a:ext uri="{FF2B5EF4-FFF2-40B4-BE49-F238E27FC236}">
                <a16:creationId xmlns:a16="http://schemas.microsoft.com/office/drawing/2014/main" id="{E94BD9D3-DE03-294B-A00E-8B22C8F53F95}"/>
              </a:ext>
            </a:extLst>
          </p:cNvPr>
          <p:cNvSpPr txBox="1"/>
          <p:nvPr/>
        </p:nvSpPr>
        <p:spPr>
          <a:xfrm>
            <a:off x="10379939" y="5395790"/>
            <a:ext cx="4089647" cy="1077218"/>
          </a:xfrm>
          <a:prstGeom prst="rect">
            <a:avLst/>
          </a:prstGeom>
          <a:noFill/>
        </p:spPr>
        <p:txBody>
          <a:bodyPr wrap="squar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Srinivasa Kumar Tummala</a:t>
            </a:r>
          </a:p>
        </p:txBody>
      </p:sp>
      <p:sp>
        <p:nvSpPr>
          <p:cNvPr id="66" name="Subtitle 2">
            <a:extLst>
              <a:ext uri="{FF2B5EF4-FFF2-40B4-BE49-F238E27FC236}">
                <a16:creationId xmlns:a16="http://schemas.microsoft.com/office/drawing/2014/main" id="{A8AD4DB3-9491-6D48-871C-9F991419D9FB}"/>
              </a:ext>
            </a:extLst>
          </p:cNvPr>
          <p:cNvSpPr txBox="1">
            <a:spLocks/>
          </p:cNvSpPr>
          <p:nvPr/>
        </p:nvSpPr>
        <p:spPr>
          <a:xfrm>
            <a:off x="11145968" y="6431889"/>
            <a:ext cx="2066591" cy="523220"/>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8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Chairperson</a:t>
            </a:r>
          </a:p>
        </p:txBody>
      </p:sp>
      <p:sp>
        <p:nvSpPr>
          <p:cNvPr id="70" name="TextBox 69">
            <a:extLst>
              <a:ext uri="{FF2B5EF4-FFF2-40B4-BE49-F238E27FC236}">
                <a16:creationId xmlns:a16="http://schemas.microsoft.com/office/drawing/2014/main" id="{DF89CE14-CD96-B242-B8EA-C36B350CA219}"/>
              </a:ext>
            </a:extLst>
          </p:cNvPr>
          <p:cNvSpPr txBox="1"/>
          <p:nvPr/>
        </p:nvSpPr>
        <p:spPr>
          <a:xfrm>
            <a:off x="2176108" y="7892597"/>
            <a:ext cx="3061239" cy="830997"/>
          </a:xfrm>
          <a:prstGeom prst="rect">
            <a:avLst/>
          </a:prstGeom>
          <a:noFill/>
        </p:spPr>
        <p:txBody>
          <a:bodyPr wrap="squar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Christa von </a:t>
            </a:r>
            <a:r>
              <a:rPr lang="en-US" sz="2400" b="1" dirty="0" err="1">
                <a:solidFill>
                  <a:schemeClr val="bg1"/>
                </a:solidFill>
                <a:latin typeface="Poppins" pitchFamily="2" charset="77"/>
                <a:ea typeface="League Spartan" charset="0"/>
                <a:cs typeface="Poppins" pitchFamily="2" charset="77"/>
              </a:rPr>
              <a:t>Hillebrandt</a:t>
            </a:r>
            <a:endParaRPr lang="en-US" sz="2400" b="1" dirty="0">
              <a:solidFill>
                <a:schemeClr val="bg1"/>
              </a:solidFill>
              <a:latin typeface="Poppins" pitchFamily="2" charset="77"/>
              <a:ea typeface="League Spartan" charset="0"/>
              <a:cs typeface="Poppins" pitchFamily="2" charset="77"/>
            </a:endParaRPr>
          </a:p>
        </p:txBody>
      </p:sp>
      <p:sp>
        <p:nvSpPr>
          <p:cNvPr id="96" name="TextBox 95">
            <a:extLst>
              <a:ext uri="{FF2B5EF4-FFF2-40B4-BE49-F238E27FC236}">
                <a16:creationId xmlns:a16="http://schemas.microsoft.com/office/drawing/2014/main" id="{578BBF4F-962A-3B46-BA07-813E32D81283}"/>
              </a:ext>
            </a:extLst>
          </p:cNvPr>
          <p:cNvSpPr txBox="1"/>
          <p:nvPr/>
        </p:nvSpPr>
        <p:spPr>
          <a:xfrm>
            <a:off x="8346212" y="8010288"/>
            <a:ext cx="2048959"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Amir Yahav</a:t>
            </a:r>
          </a:p>
        </p:txBody>
      </p:sp>
      <p:sp>
        <p:nvSpPr>
          <p:cNvPr id="98" name="TextBox 97">
            <a:extLst>
              <a:ext uri="{FF2B5EF4-FFF2-40B4-BE49-F238E27FC236}">
                <a16:creationId xmlns:a16="http://schemas.microsoft.com/office/drawing/2014/main" id="{4E9051E3-1964-094F-BF55-5AA22EE64E08}"/>
              </a:ext>
            </a:extLst>
          </p:cNvPr>
          <p:cNvSpPr txBox="1"/>
          <p:nvPr/>
        </p:nvSpPr>
        <p:spPr>
          <a:xfrm>
            <a:off x="13751379" y="7862218"/>
            <a:ext cx="2948160" cy="830997"/>
          </a:xfrm>
          <a:prstGeom prst="rect">
            <a:avLst/>
          </a:prstGeom>
          <a:noFill/>
        </p:spPr>
        <p:txBody>
          <a:bodyPr wrap="squar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Harkunti Pertiwi Rahayu</a:t>
            </a:r>
          </a:p>
        </p:txBody>
      </p:sp>
      <p:sp>
        <p:nvSpPr>
          <p:cNvPr id="100" name="TextBox 99">
            <a:extLst>
              <a:ext uri="{FF2B5EF4-FFF2-40B4-BE49-F238E27FC236}">
                <a16:creationId xmlns:a16="http://schemas.microsoft.com/office/drawing/2014/main" id="{5CDAEB92-342A-AF40-9AB2-2E3A7AC443D1}"/>
              </a:ext>
            </a:extLst>
          </p:cNvPr>
          <p:cNvSpPr txBox="1"/>
          <p:nvPr/>
        </p:nvSpPr>
        <p:spPr>
          <a:xfrm>
            <a:off x="19568160" y="8005175"/>
            <a:ext cx="2485884" cy="461665"/>
          </a:xfrm>
          <a:prstGeom prst="rect">
            <a:avLst/>
          </a:prstGeom>
          <a:noFill/>
        </p:spPr>
        <p:txBody>
          <a:bodyPr wrap="squar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David Coetzee</a:t>
            </a:r>
          </a:p>
        </p:txBody>
      </p:sp>
      <p:sp>
        <p:nvSpPr>
          <p:cNvPr id="102" name="TextBox 101">
            <a:extLst>
              <a:ext uri="{FF2B5EF4-FFF2-40B4-BE49-F238E27FC236}">
                <a16:creationId xmlns:a16="http://schemas.microsoft.com/office/drawing/2014/main" id="{DD8A8EED-53A1-264F-A3FF-D3E37124F617}"/>
              </a:ext>
            </a:extLst>
          </p:cNvPr>
          <p:cNvSpPr txBox="1"/>
          <p:nvPr/>
        </p:nvSpPr>
        <p:spPr>
          <a:xfrm>
            <a:off x="2528195" y="10063294"/>
            <a:ext cx="2351926"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Silvia Chacon</a:t>
            </a:r>
          </a:p>
        </p:txBody>
      </p:sp>
      <p:sp>
        <p:nvSpPr>
          <p:cNvPr id="104" name="TextBox 103">
            <a:extLst>
              <a:ext uri="{FF2B5EF4-FFF2-40B4-BE49-F238E27FC236}">
                <a16:creationId xmlns:a16="http://schemas.microsoft.com/office/drawing/2014/main" id="{3C0E26AD-3548-2C4B-8C87-331AC8D528C4}"/>
              </a:ext>
            </a:extLst>
          </p:cNvPr>
          <p:cNvSpPr txBox="1"/>
          <p:nvPr/>
        </p:nvSpPr>
        <p:spPr>
          <a:xfrm>
            <a:off x="8001842" y="9891122"/>
            <a:ext cx="2888590" cy="830997"/>
          </a:xfrm>
          <a:prstGeom prst="rect">
            <a:avLst/>
          </a:prstGeom>
          <a:noFill/>
        </p:spPr>
        <p:txBody>
          <a:bodyPr wrap="squar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Srinivasa Kumar Tummala</a:t>
            </a:r>
          </a:p>
        </p:txBody>
      </p:sp>
      <p:sp>
        <p:nvSpPr>
          <p:cNvPr id="106" name="TextBox 105">
            <a:extLst>
              <a:ext uri="{FF2B5EF4-FFF2-40B4-BE49-F238E27FC236}">
                <a16:creationId xmlns:a16="http://schemas.microsoft.com/office/drawing/2014/main" id="{9DF50FF2-8F2B-094E-93B2-2D9A177D1ECD}"/>
              </a:ext>
            </a:extLst>
          </p:cNvPr>
          <p:cNvSpPr txBox="1"/>
          <p:nvPr/>
        </p:nvSpPr>
        <p:spPr>
          <a:xfrm>
            <a:off x="13451289" y="10057743"/>
            <a:ext cx="3167855"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Fran</a:t>
            </a:r>
            <a:r>
              <a:rPr lang="fr-FR" sz="2400" b="1" dirty="0">
                <a:solidFill>
                  <a:schemeClr val="bg1"/>
                </a:solidFill>
                <a:latin typeface="Poppins" pitchFamily="2" charset="77"/>
                <a:ea typeface="League Spartan" charset="0"/>
                <a:cs typeface="Poppins" pitchFamily="2" charset="77"/>
              </a:rPr>
              <a:t>ç</a:t>
            </a:r>
            <a:r>
              <a:rPr lang="en-US" sz="2400" b="1" dirty="0" err="1">
                <a:solidFill>
                  <a:schemeClr val="bg1"/>
                </a:solidFill>
                <a:latin typeface="Poppins" pitchFamily="2" charset="77"/>
                <a:ea typeface="League Spartan" charset="0"/>
                <a:cs typeface="Poppins" pitchFamily="2" charset="77"/>
              </a:rPr>
              <a:t>ois</a:t>
            </a:r>
            <a:r>
              <a:rPr lang="en-US" sz="2400" b="1" dirty="0">
                <a:solidFill>
                  <a:schemeClr val="bg1"/>
                </a:solidFill>
                <a:latin typeface="Poppins" pitchFamily="2" charset="77"/>
                <a:ea typeface="League Spartan" charset="0"/>
                <a:cs typeface="Poppins" pitchFamily="2" charset="77"/>
              </a:rPr>
              <a:t> Schindele</a:t>
            </a:r>
          </a:p>
        </p:txBody>
      </p:sp>
      <p:sp>
        <p:nvSpPr>
          <p:cNvPr id="108" name="TextBox 107">
            <a:extLst>
              <a:ext uri="{FF2B5EF4-FFF2-40B4-BE49-F238E27FC236}">
                <a16:creationId xmlns:a16="http://schemas.microsoft.com/office/drawing/2014/main" id="{33FB008C-2A08-854A-96AE-511CA7682F35}"/>
              </a:ext>
            </a:extLst>
          </p:cNvPr>
          <p:cNvSpPr txBox="1"/>
          <p:nvPr/>
        </p:nvSpPr>
        <p:spPr>
          <a:xfrm>
            <a:off x="19351063" y="10057743"/>
            <a:ext cx="2701382"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Yutaka Hayashi</a:t>
            </a:r>
          </a:p>
        </p:txBody>
      </p:sp>
      <p:sp>
        <p:nvSpPr>
          <p:cNvPr id="110" name="TextBox 109">
            <a:extLst>
              <a:ext uri="{FF2B5EF4-FFF2-40B4-BE49-F238E27FC236}">
                <a16:creationId xmlns:a16="http://schemas.microsoft.com/office/drawing/2014/main" id="{FA0C0BEB-7DC6-764A-A2E3-E47286EA4C85}"/>
              </a:ext>
            </a:extLst>
          </p:cNvPr>
          <p:cNvSpPr txBox="1"/>
          <p:nvPr/>
        </p:nvSpPr>
        <p:spPr>
          <a:xfrm>
            <a:off x="2341448" y="12032165"/>
            <a:ext cx="2725426"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Michael Angove</a:t>
            </a:r>
          </a:p>
        </p:txBody>
      </p:sp>
      <p:sp>
        <p:nvSpPr>
          <p:cNvPr id="112" name="TextBox 111">
            <a:extLst>
              <a:ext uri="{FF2B5EF4-FFF2-40B4-BE49-F238E27FC236}">
                <a16:creationId xmlns:a16="http://schemas.microsoft.com/office/drawing/2014/main" id="{54D79545-ED3B-BF4D-9E50-086A60908400}"/>
              </a:ext>
            </a:extLst>
          </p:cNvPr>
          <p:cNvSpPr txBox="1"/>
          <p:nvPr/>
        </p:nvSpPr>
        <p:spPr>
          <a:xfrm>
            <a:off x="7915808" y="12031727"/>
            <a:ext cx="2909772"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Sergio Barrientos</a:t>
            </a:r>
          </a:p>
        </p:txBody>
      </p:sp>
      <p:sp>
        <p:nvSpPr>
          <p:cNvPr id="114" name="TextBox 113">
            <a:extLst>
              <a:ext uri="{FF2B5EF4-FFF2-40B4-BE49-F238E27FC236}">
                <a16:creationId xmlns:a16="http://schemas.microsoft.com/office/drawing/2014/main" id="{79C5E259-3438-364D-AEBF-B6126AF47B0B}"/>
              </a:ext>
            </a:extLst>
          </p:cNvPr>
          <p:cNvSpPr txBox="1"/>
          <p:nvPr/>
        </p:nvSpPr>
        <p:spPr>
          <a:xfrm>
            <a:off x="13448994" y="12026614"/>
            <a:ext cx="3671198"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Alexander Rabinovich</a:t>
            </a:r>
          </a:p>
        </p:txBody>
      </p:sp>
      <p:sp>
        <p:nvSpPr>
          <p:cNvPr id="116" name="TextBox 115">
            <a:extLst>
              <a:ext uri="{FF2B5EF4-FFF2-40B4-BE49-F238E27FC236}">
                <a16:creationId xmlns:a16="http://schemas.microsoft.com/office/drawing/2014/main" id="{C42291BA-D6D9-D149-AC90-02EE4CA0421D}"/>
              </a:ext>
            </a:extLst>
          </p:cNvPr>
          <p:cNvSpPr txBox="1"/>
          <p:nvPr/>
        </p:nvSpPr>
        <p:spPr>
          <a:xfrm>
            <a:off x="18931074" y="11965059"/>
            <a:ext cx="3541354"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BRIAN WILLIAMS</a:t>
            </a:r>
          </a:p>
        </p:txBody>
      </p:sp>
      <p:sp>
        <p:nvSpPr>
          <p:cNvPr id="117" name="Subtitle 2">
            <a:extLst>
              <a:ext uri="{FF2B5EF4-FFF2-40B4-BE49-F238E27FC236}">
                <a16:creationId xmlns:a16="http://schemas.microsoft.com/office/drawing/2014/main" id="{0A625424-865F-D047-97FE-E3ABA3036D77}"/>
              </a:ext>
            </a:extLst>
          </p:cNvPr>
          <p:cNvSpPr txBox="1">
            <a:spLocks/>
          </p:cNvSpPr>
          <p:nvPr/>
        </p:nvSpPr>
        <p:spPr>
          <a:xfrm>
            <a:off x="19926536" y="12568715"/>
            <a:ext cx="1550424" cy="523220"/>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8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Manager</a:t>
            </a:r>
          </a:p>
        </p:txBody>
      </p:sp>
      <p:sp>
        <p:nvSpPr>
          <p:cNvPr id="118" name="TextBox 117">
            <a:extLst>
              <a:ext uri="{FF2B5EF4-FFF2-40B4-BE49-F238E27FC236}">
                <a16:creationId xmlns:a16="http://schemas.microsoft.com/office/drawing/2014/main" id="{2A779748-5E0F-D94D-8C51-FC08EBAE3A12}"/>
              </a:ext>
            </a:extLst>
          </p:cNvPr>
          <p:cNvSpPr txBox="1"/>
          <p:nvPr/>
        </p:nvSpPr>
        <p:spPr>
          <a:xfrm>
            <a:off x="4166097" y="374209"/>
            <a:ext cx="16791710" cy="1938992"/>
          </a:xfrm>
          <a:prstGeom prst="rect">
            <a:avLst/>
          </a:prstGeom>
          <a:noFill/>
        </p:spPr>
        <p:txBody>
          <a:bodyPr wrap="square" rtlCol="0">
            <a:spAutoFit/>
          </a:bodyPr>
          <a:lstStyle/>
          <a:p>
            <a:pPr algn="ctr"/>
            <a:r>
              <a:rPr lang="en-US" sz="6000" b="1" dirty="0">
                <a:solidFill>
                  <a:schemeClr val="tx2"/>
                </a:solidFill>
                <a:latin typeface="Poppins" pitchFamily="2" charset="77"/>
                <a:cs typeface="Poppins" pitchFamily="2" charset="77"/>
              </a:rPr>
              <a:t>UN Ocean Decade Tsunami Programme Scientific Committee - Membership</a:t>
            </a:r>
          </a:p>
        </p:txBody>
      </p:sp>
      <p:sp>
        <p:nvSpPr>
          <p:cNvPr id="119" name="TextBox 118">
            <a:extLst>
              <a:ext uri="{FF2B5EF4-FFF2-40B4-BE49-F238E27FC236}">
                <a16:creationId xmlns:a16="http://schemas.microsoft.com/office/drawing/2014/main" id="{ABE99F89-6C20-1A48-82E9-301CCBD7CCA5}"/>
              </a:ext>
            </a:extLst>
          </p:cNvPr>
          <p:cNvSpPr txBox="1"/>
          <p:nvPr/>
        </p:nvSpPr>
        <p:spPr>
          <a:xfrm>
            <a:off x="11232674" y="3704597"/>
            <a:ext cx="2130711"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2022-2023</a:t>
            </a:r>
          </a:p>
        </p:txBody>
      </p:sp>
      <p:pic>
        <p:nvPicPr>
          <p:cNvPr id="7" name="Picture Placeholder 6" descr="A picture containing logo&#10;&#10;Description automatically generated">
            <a:extLst>
              <a:ext uri="{FF2B5EF4-FFF2-40B4-BE49-F238E27FC236}">
                <a16:creationId xmlns:a16="http://schemas.microsoft.com/office/drawing/2014/main" id="{A79EC222-3E87-4427-B6C7-F4626A7E0156}"/>
              </a:ext>
            </a:extLst>
          </p:cNvPr>
          <p:cNvPicPr>
            <a:picLocks noGrp="1" noChangeAspect="1"/>
          </p:cNvPicPr>
          <p:nvPr>
            <p:ph type="pic" sz="quarter" idx="11"/>
          </p:nvPr>
        </p:nvPicPr>
        <p:blipFill>
          <a:blip r:embed="rId2" cstate="email">
            <a:extLst>
              <a:ext uri="{28A0092B-C50C-407E-A947-70E740481C1C}">
                <a14:useLocalDpi xmlns:a14="http://schemas.microsoft.com/office/drawing/2010/main" val="0"/>
              </a:ext>
            </a:extLst>
          </a:blip>
          <a:srcRect l="16718" r="16718"/>
          <a:stretch>
            <a:fillRect/>
          </a:stretch>
        </p:blipFill>
        <p:spPr>
          <a:xfrm>
            <a:off x="8331200" y="5218605"/>
            <a:ext cx="1811338" cy="1814512"/>
          </a:xfrm>
        </p:spPr>
      </p:pic>
      <p:pic>
        <p:nvPicPr>
          <p:cNvPr id="17" name="Picture Placeholder 16">
            <a:extLst>
              <a:ext uri="{FF2B5EF4-FFF2-40B4-BE49-F238E27FC236}">
                <a16:creationId xmlns:a16="http://schemas.microsoft.com/office/drawing/2014/main" id="{01DC831F-FD20-4DF3-B86E-A826927A2683}"/>
              </a:ext>
            </a:extLst>
          </p:cNvPr>
          <p:cNvPicPr>
            <a:picLocks noGrp="1" noChangeAspect="1"/>
          </p:cNvPicPr>
          <p:nvPr>
            <p:ph type="pic" sz="quarter" idx="12"/>
          </p:nvPr>
        </p:nvPicPr>
        <p:blipFill>
          <a:blip r:embed="rId3" cstate="email">
            <a:extLst>
              <a:ext uri="{28A0092B-C50C-407E-A947-70E740481C1C}">
                <a14:useLocalDpi xmlns:a14="http://schemas.microsoft.com/office/drawing/2010/main" val="0"/>
              </a:ext>
            </a:extLst>
          </a:blip>
          <a:srcRect l="23714" r="23714"/>
          <a:stretch/>
        </p:blipFill>
        <p:spPr>
          <a:xfrm>
            <a:off x="153989" y="7601442"/>
            <a:ext cx="1812108" cy="1813695"/>
          </a:xfrm>
        </p:spPr>
      </p:pic>
      <p:pic>
        <p:nvPicPr>
          <p:cNvPr id="23" name="Picture Placeholder 22" descr="Shape&#10;&#10;Description automatically generated">
            <a:extLst>
              <a:ext uri="{FF2B5EF4-FFF2-40B4-BE49-F238E27FC236}">
                <a16:creationId xmlns:a16="http://schemas.microsoft.com/office/drawing/2014/main" id="{F5E592CA-7502-4C66-8526-8462D0AB71A0}"/>
              </a:ext>
            </a:extLst>
          </p:cNvPr>
          <p:cNvPicPr>
            <a:picLocks noGrp="1" noChangeAspect="1"/>
          </p:cNvPicPr>
          <p:nvPr>
            <p:ph type="pic" sz="quarter" idx="13"/>
          </p:nvPr>
        </p:nvPicPr>
        <p:blipFill>
          <a:blip r:embed="rId4" cstate="email">
            <a:extLst>
              <a:ext uri="{28A0092B-C50C-407E-A947-70E740481C1C}">
                <a14:useLocalDpi xmlns:a14="http://schemas.microsoft.com/office/drawing/2010/main" val="0"/>
              </a:ext>
            </a:extLst>
          </a:blip>
          <a:srcRect l="16689" r="16689"/>
          <a:stretch>
            <a:fillRect/>
          </a:stretch>
        </p:blipFill>
        <p:spPr>
          <a:xfrm>
            <a:off x="11661775" y="7556992"/>
            <a:ext cx="1811338" cy="1812925"/>
          </a:xfrm>
          <a:ln>
            <a:solidFill>
              <a:schemeClr val="bg1">
                <a:lumMod val="75000"/>
              </a:schemeClr>
            </a:solidFill>
          </a:ln>
        </p:spPr>
      </p:pic>
      <p:pic>
        <p:nvPicPr>
          <p:cNvPr id="20" name="Picture Placeholder 19" descr="Logo, company name&#10;&#10;Description automatically generated">
            <a:extLst>
              <a:ext uri="{FF2B5EF4-FFF2-40B4-BE49-F238E27FC236}">
                <a16:creationId xmlns:a16="http://schemas.microsoft.com/office/drawing/2014/main" id="{A5ECB215-EB2E-4325-B2EB-290C3D3078B1}"/>
              </a:ext>
            </a:extLst>
          </p:cNvPr>
          <p:cNvPicPr>
            <a:picLocks noGrp="1" noChangeAspect="1"/>
          </p:cNvPicPr>
          <p:nvPr>
            <p:ph type="pic" sz="quarter" idx="14"/>
          </p:nvPr>
        </p:nvPicPr>
        <p:blipFill>
          <a:blip r:embed="rId5" cstate="email">
            <a:extLst>
              <a:ext uri="{28A0092B-C50C-407E-A947-70E740481C1C}">
                <a14:useLocalDpi xmlns:a14="http://schemas.microsoft.com/office/drawing/2010/main" val="0"/>
              </a:ext>
            </a:extLst>
          </a:blip>
          <a:srcRect l="13633" r="13633"/>
          <a:stretch>
            <a:fillRect/>
          </a:stretch>
        </p:blipFill>
        <p:spPr>
          <a:xfrm>
            <a:off x="5907088" y="7556992"/>
            <a:ext cx="1812925" cy="1812925"/>
          </a:xfrm>
        </p:spPr>
      </p:pic>
      <p:pic>
        <p:nvPicPr>
          <p:cNvPr id="26" name="Picture Placeholder 25" descr="Logo&#10;&#10;Description automatically generated">
            <a:extLst>
              <a:ext uri="{FF2B5EF4-FFF2-40B4-BE49-F238E27FC236}">
                <a16:creationId xmlns:a16="http://schemas.microsoft.com/office/drawing/2014/main" id="{A577511C-ACE2-4A5D-8EEE-F7AB95C8BA1A}"/>
              </a:ext>
            </a:extLst>
          </p:cNvPr>
          <p:cNvPicPr>
            <a:picLocks noGrp="1" noChangeAspect="1"/>
          </p:cNvPicPr>
          <p:nvPr>
            <p:ph type="pic" sz="quarter" idx="15"/>
          </p:nvPr>
        </p:nvPicPr>
        <p:blipFill>
          <a:blip r:embed="rId6" cstate="email">
            <a:extLst>
              <a:ext uri="{28A0092B-C50C-407E-A947-70E740481C1C}">
                <a14:useLocalDpi xmlns:a14="http://schemas.microsoft.com/office/drawing/2010/main" val="0"/>
              </a:ext>
            </a:extLst>
          </a:blip>
          <a:srcRect l="25022" r="25022"/>
          <a:stretch>
            <a:fillRect/>
          </a:stretch>
        </p:blipFill>
        <p:spPr>
          <a:xfrm>
            <a:off x="17314863" y="7601442"/>
            <a:ext cx="1812925" cy="1814513"/>
          </a:xfrm>
        </p:spPr>
      </p:pic>
      <p:pic>
        <p:nvPicPr>
          <p:cNvPr id="41" name="Picture Placeholder 40" descr="A picture containing logo&#10;&#10;Description automatically generated">
            <a:extLst>
              <a:ext uri="{FF2B5EF4-FFF2-40B4-BE49-F238E27FC236}">
                <a16:creationId xmlns:a16="http://schemas.microsoft.com/office/drawing/2014/main" id="{80DC71E7-6C79-4F7A-B55D-D52E5D20E31F}"/>
              </a:ext>
            </a:extLst>
          </p:cNvPr>
          <p:cNvPicPr>
            <a:picLocks noGrp="1" noChangeAspect="1"/>
          </p:cNvPicPr>
          <p:nvPr>
            <p:ph type="pic" sz="quarter" idx="17"/>
          </p:nvPr>
        </p:nvPicPr>
        <p:blipFill>
          <a:blip r:embed="rId2" cstate="email">
            <a:extLst>
              <a:ext uri="{28A0092B-C50C-407E-A947-70E740481C1C}">
                <a14:useLocalDpi xmlns:a14="http://schemas.microsoft.com/office/drawing/2010/main" val="0"/>
              </a:ext>
            </a:extLst>
          </a:blip>
          <a:srcRect l="16660" r="16660"/>
          <a:stretch>
            <a:fillRect/>
          </a:stretch>
        </p:blipFill>
        <p:spPr>
          <a:xfrm>
            <a:off x="5862638" y="9619155"/>
            <a:ext cx="1812925" cy="1812925"/>
          </a:xfrm>
        </p:spPr>
      </p:pic>
      <p:pic>
        <p:nvPicPr>
          <p:cNvPr id="29" name="Picture Placeholder 28" descr="A picture containing text&#10;&#10;Description automatically generated">
            <a:extLst>
              <a:ext uri="{FF2B5EF4-FFF2-40B4-BE49-F238E27FC236}">
                <a16:creationId xmlns:a16="http://schemas.microsoft.com/office/drawing/2014/main" id="{23BD58C7-6DF3-4319-B285-24D716BA886E}"/>
              </a:ext>
            </a:extLst>
          </p:cNvPr>
          <p:cNvPicPr>
            <a:picLocks noGrp="1" noChangeAspect="1"/>
          </p:cNvPicPr>
          <p:nvPr>
            <p:ph type="pic" sz="quarter" idx="18"/>
          </p:nvPr>
        </p:nvPicPr>
        <p:blipFill>
          <a:blip r:embed="rId7" cstate="email">
            <a:extLst>
              <a:ext uri="{28A0092B-C50C-407E-A947-70E740481C1C}">
                <a14:useLocalDpi xmlns:a14="http://schemas.microsoft.com/office/drawing/2010/main" val="0"/>
              </a:ext>
            </a:extLst>
          </a:blip>
          <a:srcRect l="20000" r="20000"/>
          <a:stretch>
            <a:fillRect/>
          </a:stretch>
        </p:blipFill>
        <p:spPr>
          <a:xfrm>
            <a:off x="84138" y="9693767"/>
            <a:ext cx="1812925" cy="1812925"/>
          </a:xfrm>
        </p:spPr>
      </p:pic>
      <p:pic>
        <p:nvPicPr>
          <p:cNvPr id="45" name="Picture Placeholder 44" descr="Shape, circle&#10;&#10;Description automatically generated">
            <a:extLst>
              <a:ext uri="{FF2B5EF4-FFF2-40B4-BE49-F238E27FC236}">
                <a16:creationId xmlns:a16="http://schemas.microsoft.com/office/drawing/2014/main" id="{277D10C1-74E3-443A-96D8-CFEB63CA4A54}"/>
              </a:ext>
            </a:extLst>
          </p:cNvPr>
          <p:cNvPicPr>
            <a:picLocks noGrp="1" noChangeAspect="1"/>
          </p:cNvPicPr>
          <p:nvPr>
            <p:ph type="pic" sz="quarter" idx="19"/>
          </p:nvPr>
        </p:nvPicPr>
        <p:blipFill>
          <a:blip r:embed="rId8" cstate="email">
            <a:extLst>
              <a:ext uri="{28A0092B-C50C-407E-A947-70E740481C1C}">
                <a14:useLocalDpi xmlns:a14="http://schemas.microsoft.com/office/drawing/2010/main" val="0"/>
              </a:ext>
            </a:extLst>
          </a:blip>
          <a:srcRect l="16689" r="16689"/>
          <a:stretch>
            <a:fillRect/>
          </a:stretch>
        </p:blipFill>
        <p:spPr>
          <a:xfrm>
            <a:off x="17298988" y="9654080"/>
            <a:ext cx="1811337" cy="1812925"/>
          </a:xfrm>
          <a:ln>
            <a:solidFill>
              <a:schemeClr val="bg1">
                <a:lumMod val="75000"/>
              </a:schemeClr>
            </a:solidFill>
          </a:ln>
        </p:spPr>
      </p:pic>
      <p:pic>
        <p:nvPicPr>
          <p:cNvPr id="43" name="Picture Placeholder 42" descr="Shape&#10;&#10;Description automatically generated">
            <a:extLst>
              <a:ext uri="{FF2B5EF4-FFF2-40B4-BE49-F238E27FC236}">
                <a16:creationId xmlns:a16="http://schemas.microsoft.com/office/drawing/2014/main" id="{4C2DD30C-634A-46E0-999F-F1672E0405F7}"/>
              </a:ext>
            </a:extLst>
          </p:cNvPr>
          <p:cNvPicPr>
            <a:picLocks noGrp="1" noChangeAspect="1"/>
          </p:cNvPicPr>
          <p:nvPr>
            <p:ph type="pic" sz="quarter" idx="20"/>
          </p:nvPr>
        </p:nvPicPr>
        <p:blipFill>
          <a:blip r:embed="rId9" cstate="email">
            <a:extLst>
              <a:ext uri="{28A0092B-C50C-407E-A947-70E740481C1C}">
                <a14:useLocalDpi xmlns:a14="http://schemas.microsoft.com/office/drawing/2010/main" val="0"/>
              </a:ext>
            </a:extLst>
          </a:blip>
          <a:srcRect l="16718" r="16718"/>
          <a:stretch>
            <a:fillRect/>
          </a:stretch>
        </p:blipFill>
        <p:spPr>
          <a:xfrm>
            <a:off x="11661775" y="9631855"/>
            <a:ext cx="1811338" cy="1814512"/>
          </a:xfrm>
          <a:ln>
            <a:solidFill>
              <a:schemeClr val="bg1">
                <a:lumMod val="75000"/>
              </a:schemeClr>
            </a:solidFill>
          </a:ln>
        </p:spPr>
      </p:pic>
      <p:sp>
        <p:nvSpPr>
          <p:cNvPr id="42" name="TextBox 41">
            <a:extLst>
              <a:ext uri="{FF2B5EF4-FFF2-40B4-BE49-F238E27FC236}">
                <a16:creationId xmlns:a16="http://schemas.microsoft.com/office/drawing/2014/main" id="{F19695E0-B590-C54F-943E-2EFEF3C2DD13}"/>
              </a:ext>
            </a:extLst>
          </p:cNvPr>
          <p:cNvSpPr txBox="1"/>
          <p:nvPr/>
        </p:nvSpPr>
        <p:spPr>
          <a:xfrm>
            <a:off x="677495" y="3091543"/>
            <a:ext cx="7267276" cy="2492990"/>
          </a:xfrm>
          <a:prstGeom prst="rect">
            <a:avLst/>
          </a:prstGeom>
          <a:noFill/>
        </p:spPr>
        <p:txBody>
          <a:bodyPr wrap="square" rtlCol="0">
            <a:spAutoFit/>
          </a:bodyPr>
          <a:lstStyle/>
          <a:p>
            <a:r>
              <a:rPr lang="en-US" b="1" dirty="0"/>
              <a:t>Annex to Dec. A-31/3.4.1</a:t>
            </a:r>
          </a:p>
          <a:p>
            <a:r>
              <a:rPr lang="en-US" sz="2400" dirty="0"/>
              <a:t>Membership:</a:t>
            </a:r>
          </a:p>
          <a:p>
            <a:r>
              <a:rPr lang="en-US" sz="2400" dirty="0"/>
              <a:t>• Four (4) members nominated by the each of the TOWS-WG Task Teams;</a:t>
            </a:r>
          </a:p>
          <a:p>
            <a:r>
              <a:rPr lang="en-US" sz="2400" dirty="0"/>
              <a:t>• Three (3) members nominated by the TOWS-WG on the basis of their scientific expertise;</a:t>
            </a:r>
          </a:p>
        </p:txBody>
      </p:sp>
      <p:sp>
        <p:nvSpPr>
          <p:cNvPr id="44" name="TextBox 43">
            <a:extLst>
              <a:ext uri="{FF2B5EF4-FFF2-40B4-BE49-F238E27FC236}">
                <a16:creationId xmlns:a16="http://schemas.microsoft.com/office/drawing/2014/main" id="{86403487-8A2C-1640-8335-DF6A2320D484}"/>
              </a:ext>
            </a:extLst>
          </p:cNvPr>
          <p:cNvSpPr txBox="1"/>
          <p:nvPr/>
        </p:nvSpPr>
        <p:spPr>
          <a:xfrm>
            <a:off x="16619144" y="3091543"/>
            <a:ext cx="6810021" cy="2492990"/>
          </a:xfrm>
          <a:prstGeom prst="rect">
            <a:avLst/>
          </a:prstGeom>
          <a:noFill/>
        </p:spPr>
        <p:txBody>
          <a:bodyPr wrap="square" rtlCol="0">
            <a:spAutoFit/>
          </a:bodyPr>
          <a:lstStyle/>
          <a:p>
            <a:r>
              <a:rPr lang="en-US" b="1" dirty="0"/>
              <a:t>Annex to Dec. A-31/3.4.1 (cont.)</a:t>
            </a:r>
          </a:p>
          <a:p>
            <a:r>
              <a:rPr lang="en-US" sz="2400" dirty="0"/>
              <a:t>• All members will serve for a period of two years and would be eligible for renewal once.</a:t>
            </a:r>
          </a:p>
          <a:p>
            <a:r>
              <a:rPr lang="en-US" sz="2400" dirty="0"/>
              <a:t>• In selecting Expert Members, due consideration will be given to geographic, generational and gender balance.</a:t>
            </a:r>
            <a:endParaRPr lang="fr-FR" sz="2400" dirty="0"/>
          </a:p>
        </p:txBody>
      </p:sp>
      <p:pic>
        <p:nvPicPr>
          <p:cNvPr id="48" name="Picture 2">
            <a:extLst>
              <a:ext uri="{FF2B5EF4-FFF2-40B4-BE49-F238E27FC236}">
                <a16:creationId xmlns:a16="http://schemas.microsoft.com/office/drawing/2014/main" id="{988D1049-BE3B-4BAC-8E75-3F918B4A531C}"/>
              </a:ext>
            </a:extLst>
          </p:cNvPr>
          <p:cNvPicPr>
            <a:picLocks noChangeAspect="1" noChangeArrowheads="1"/>
          </p:cNvPicPr>
          <p:nvPr/>
        </p:nvPicPr>
        <p:blipFill rotWithShape="1">
          <a:blip r:embed="rId10" cstate="email">
            <a:extLst>
              <a:ext uri="{28A0092B-C50C-407E-A947-70E740481C1C}">
                <a14:useLocalDpi xmlns:a14="http://schemas.microsoft.com/office/drawing/2010/main" val="0"/>
              </a:ext>
            </a:extLst>
          </a:blip>
          <a:srcRect l="16688" r="16688"/>
          <a:stretch/>
        </p:blipFill>
        <p:spPr bwMode="auto">
          <a:xfrm>
            <a:off x="11636513" y="11569505"/>
            <a:ext cx="1812925" cy="1812925"/>
          </a:xfrm>
          <a:prstGeom prst="ellipse">
            <a:avLst/>
          </a:prstGeom>
          <a:noFill/>
          <a:extLst>
            <a:ext uri="{909E8E84-426E-40DD-AFC4-6F175D3DCCD1}">
              <a14:hiddenFill xmlns:a14="http://schemas.microsoft.com/office/drawing/2010/main">
                <a:solidFill>
                  <a:srgbClr val="FFFFFF"/>
                </a:solidFill>
              </a14:hiddenFill>
            </a:ext>
          </a:extLst>
        </p:spPr>
      </p:pic>
      <p:pic>
        <p:nvPicPr>
          <p:cNvPr id="49" name="Picture Placeholder 16">
            <a:extLst>
              <a:ext uri="{FF2B5EF4-FFF2-40B4-BE49-F238E27FC236}">
                <a16:creationId xmlns:a16="http://schemas.microsoft.com/office/drawing/2014/main" id="{5CDF2222-99E2-4E2F-B3FB-B58283BEFC75}"/>
              </a:ext>
            </a:extLst>
          </p:cNvPr>
          <p:cNvPicPr>
            <a:picLocks noChangeAspect="1"/>
          </p:cNvPicPr>
          <p:nvPr/>
        </p:nvPicPr>
        <p:blipFill>
          <a:blip r:embed="rId3" cstate="email">
            <a:extLst>
              <a:ext uri="{28A0092B-C50C-407E-A947-70E740481C1C}">
                <a14:useLocalDpi xmlns:a14="http://schemas.microsoft.com/office/drawing/2010/main" val="0"/>
              </a:ext>
            </a:extLst>
          </a:blip>
          <a:srcRect l="23714" r="23714"/>
          <a:stretch/>
        </p:blipFill>
        <p:spPr>
          <a:xfrm>
            <a:off x="125190" y="11620232"/>
            <a:ext cx="1812108" cy="1813695"/>
          </a:xfrm>
          <a:prstGeom prst="ellipse">
            <a:avLst/>
          </a:prstGeom>
          <a:solidFill>
            <a:schemeClr val="bg1">
              <a:lumMod val="95000"/>
            </a:schemeClr>
          </a:solidFill>
          <a:ln>
            <a:noFill/>
          </a:ln>
          <a:effectLst/>
        </p:spPr>
      </p:pic>
      <p:pic>
        <p:nvPicPr>
          <p:cNvPr id="5" name="Picture 4" descr="Logo, icon, company name&#10;&#10;Description automatically generated">
            <a:extLst>
              <a:ext uri="{FF2B5EF4-FFF2-40B4-BE49-F238E27FC236}">
                <a16:creationId xmlns:a16="http://schemas.microsoft.com/office/drawing/2014/main" id="{FAB73DB9-5DA2-4F7A-945A-AF25C243A3CC}"/>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5871462" y="11655195"/>
            <a:ext cx="1790329" cy="1790329"/>
          </a:xfrm>
          <a:prstGeom prst="rect">
            <a:avLst/>
          </a:prstGeom>
        </p:spPr>
      </p:pic>
    </p:spTree>
    <p:extLst>
      <p:ext uri="{BB962C8B-B14F-4D97-AF65-F5344CB8AC3E}">
        <p14:creationId xmlns:p14="http://schemas.microsoft.com/office/powerpoint/2010/main" val="1825077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17">
            <a:extLst>
              <a:ext uri="{FF2B5EF4-FFF2-40B4-BE49-F238E27FC236}">
                <a16:creationId xmlns:a16="http://schemas.microsoft.com/office/drawing/2014/main" id="{2A779748-5E0F-D94D-8C51-FC08EBAE3A12}"/>
              </a:ext>
            </a:extLst>
          </p:cNvPr>
          <p:cNvSpPr txBox="1"/>
          <p:nvPr/>
        </p:nvSpPr>
        <p:spPr>
          <a:xfrm>
            <a:off x="4171589" y="183749"/>
            <a:ext cx="16791710" cy="1938992"/>
          </a:xfrm>
          <a:prstGeom prst="rect">
            <a:avLst/>
          </a:prstGeom>
          <a:noFill/>
        </p:spPr>
        <p:txBody>
          <a:bodyPr wrap="square" rtlCol="0">
            <a:spAutoFit/>
          </a:bodyPr>
          <a:lstStyle/>
          <a:p>
            <a:pPr algn="ctr"/>
            <a:r>
              <a:rPr lang="en-US" sz="6000" b="1" dirty="0">
                <a:solidFill>
                  <a:schemeClr val="tx2"/>
                </a:solidFill>
                <a:latin typeface="Poppins" pitchFamily="2" charset="77"/>
                <a:cs typeface="Poppins" pitchFamily="2" charset="77"/>
              </a:rPr>
              <a:t>UN Ocean Decade Tsunami Programme Scientific Committee - </a:t>
            </a:r>
            <a:r>
              <a:rPr lang="en-US" sz="6000" b="1" dirty="0" err="1">
                <a:solidFill>
                  <a:schemeClr val="tx2"/>
                </a:solidFill>
                <a:latin typeface="Poppins" pitchFamily="2" charset="77"/>
                <a:cs typeface="Poppins" pitchFamily="2" charset="77"/>
              </a:rPr>
              <a:t>ToR</a:t>
            </a:r>
            <a:endParaRPr lang="en-US" sz="6000" b="1" dirty="0">
              <a:solidFill>
                <a:schemeClr val="tx2"/>
              </a:solidFill>
              <a:latin typeface="Poppins" pitchFamily="2" charset="77"/>
              <a:cs typeface="Poppins" pitchFamily="2" charset="77"/>
            </a:endParaRPr>
          </a:p>
        </p:txBody>
      </p:sp>
      <p:sp>
        <p:nvSpPr>
          <p:cNvPr id="61" name="TextBox 60">
            <a:extLst>
              <a:ext uri="{FF2B5EF4-FFF2-40B4-BE49-F238E27FC236}">
                <a16:creationId xmlns:a16="http://schemas.microsoft.com/office/drawing/2014/main" id="{658C7DB0-C9B6-7F45-964A-C12814C2A23B}"/>
              </a:ext>
            </a:extLst>
          </p:cNvPr>
          <p:cNvSpPr txBox="1"/>
          <p:nvPr/>
        </p:nvSpPr>
        <p:spPr>
          <a:xfrm>
            <a:off x="1186429" y="2612598"/>
            <a:ext cx="22762029" cy="9864239"/>
          </a:xfrm>
          <a:prstGeom prst="rect">
            <a:avLst/>
          </a:prstGeom>
          <a:noFill/>
        </p:spPr>
        <p:txBody>
          <a:bodyPr wrap="square">
            <a:spAutoFit/>
          </a:bodyPr>
          <a:lstStyle/>
          <a:p>
            <a:pPr indent="-498475">
              <a:spcBef>
                <a:spcPts val="600"/>
              </a:spcBef>
              <a:spcAft>
                <a:spcPts val="1200"/>
              </a:spcAft>
            </a:pPr>
            <a:r>
              <a:rPr lang="en-IN" dirty="0">
                <a:latin typeface="Arial" panose="020B0604020202020204" pitchFamily="34" charset="0"/>
              </a:rPr>
              <a:t>1</a:t>
            </a:r>
            <a:r>
              <a:rPr lang="en-IN" dirty="0">
                <a:effectLst/>
                <a:latin typeface="Arial" panose="020B0604020202020204" pitchFamily="34" charset="0"/>
              </a:rPr>
              <a:t>. </a:t>
            </a:r>
            <a:r>
              <a:rPr lang="en-IN" sz="4000" dirty="0">
                <a:solidFill>
                  <a:srgbClr val="FF0000"/>
                </a:solidFill>
              </a:rPr>
              <a:t>Develop a Draft 10-Year Research, Development and Implementation Plan</a:t>
            </a:r>
            <a:r>
              <a:rPr lang="en-IN" sz="4000" dirty="0"/>
              <a:t> for the Ocean Decade Tsunami Programme based on the concept paper </a:t>
            </a:r>
            <a:r>
              <a:rPr lang="en-IN" sz="4000" b="1" i="1" dirty="0"/>
              <a:t>“Protecting Communities from the World's Most Dangerous Waves: A Framework for Action under the UN Decade of Ocean Science for Sustainable Development”</a:t>
            </a:r>
            <a:r>
              <a:rPr lang="en-IN" sz="4000" dirty="0"/>
              <a:t>;</a:t>
            </a:r>
          </a:p>
          <a:p>
            <a:pPr indent="-498475">
              <a:spcBef>
                <a:spcPts val="600"/>
              </a:spcBef>
              <a:spcAft>
                <a:spcPts val="1200"/>
              </a:spcAft>
            </a:pPr>
            <a:r>
              <a:rPr lang="en-IN" sz="4000" dirty="0"/>
              <a:t>2. </a:t>
            </a:r>
            <a:r>
              <a:rPr lang="en-IN" sz="4000" dirty="0">
                <a:solidFill>
                  <a:srgbClr val="FF0000"/>
                </a:solidFill>
              </a:rPr>
              <a:t>Identify and address gaps in global tsunami hazard assessment </a:t>
            </a:r>
            <a:r>
              <a:rPr lang="en-IN" sz="4000" dirty="0"/>
              <a:t>as follows:</a:t>
            </a:r>
          </a:p>
          <a:p>
            <a:pPr marL="1371417" lvl="2" indent="-498475">
              <a:spcBef>
                <a:spcPts val="600"/>
              </a:spcBef>
              <a:spcAft>
                <a:spcPts val="1200"/>
              </a:spcAft>
            </a:pPr>
            <a:r>
              <a:rPr lang="en-IN" sz="4000" dirty="0"/>
              <a:t>a. comprehensive </a:t>
            </a:r>
            <a:r>
              <a:rPr lang="en-IN" sz="4000" dirty="0">
                <a:solidFill>
                  <a:srgbClr val="FF0000"/>
                </a:solidFill>
              </a:rPr>
              <a:t>assessment to include all potential tsunamis</a:t>
            </a:r>
            <a:r>
              <a:rPr lang="en-IN" sz="4000" dirty="0"/>
              <a:t>, anywhere in the world, regardless of their source,</a:t>
            </a:r>
          </a:p>
          <a:p>
            <a:pPr marL="1371417" lvl="2" indent="-498475">
              <a:spcBef>
                <a:spcPts val="600"/>
              </a:spcBef>
              <a:spcAft>
                <a:spcPts val="1200"/>
              </a:spcAft>
            </a:pPr>
            <a:r>
              <a:rPr lang="en-IN" sz="4000" dirty="0"/>
              <a:t>b. </a:t>
            </a:r>
            <a:r>
              <a:rPr lang="en-IN" sz="4000" dirty="0">
                <a:solidFill>
                  <a:srgbClr val="FF0000"/>
                </a:solidFill>
              </a:rPr>
              <a:t>strategies to validate historical tsunami sources</a:t>
            </a:r>
            <a:r>
              <a:rPr lang="en-IN" sz="4000" dirty="0"/>
              <a:t>, through the application of </a:t>
            </a:r>
            <a:r>
              <a:rPr lang="en-IN" sz="4000" dirty="0" err="1"/>
              <a:t>paleotsunami</a:t>
            </a:r>
            <a:r>
              <a:rPr lang="en-IN" sz="4000" dirty="0"/>
              <a:t> techniques and historical seismology</a:t>
            </a:r>
          </a:p>
          <a:p>
            <a:pPr indent="-498475">
              <a:spcBef>
                <a:spcPts val="600"/>
              </a:spcBef>
              <a:spcAft>
                <a:spcPts val="1200"/>
              </a:spcAft>
            </a:pPr>
            <a:r>
              <a:rPr lang="en-IN" sz="4000" dirty="0"/>
              <a:t>3. </a:t>
            </a:r>
            <a:r>
              <a:rPr lang="en-IN" sz="4000" dirty="0">
                <a:solidFill>
                  <a:srgbClr val="FF0000"/>
                </a:solidFill>
              </a:rPr>
              <a:t>Identify gaps in tsunami detection, measurement, forecasting</a:t>
            </a:r>
            <a:r>
              <a:rPr lang="en-IN" sz="4000" dirty="0"/>
              <a:t>, with a special emphasis on tsunamis generated close to populated coastlines;</a:t>
            </a:r>
          </a:p>
          <a:p>
            <a:pPr indent="-498475">
              <a:spcBef>
                <a:spcPts val="600"/>
              </a:spcBef>
              <a:spcAft>
                <a:spcPts val="1200"/>
              </a:spcAft>
            </a:pPr>
            <a:r>
              <a:rPr lang="en-IN" sz="4000" dirty="0"/>
              <a:t>4. Propose to enhance </a:t>
            </a:r>
            <a:r>
              <a:rPr lang="en-IN" sz="4000" dirty="0">
                <a:solidFill>
                  <a:srgbClr val="FF0000"/>
                </a:solidFill>
              </a:rPr>
              <a:t>sensing and analysis strategies to enable the rapid characterization of tsunami sources </a:t>
            </a:r>
            <a:r>
              <a:rPr lang="en-IN" sz="4000" dirty="0"/>
              <a:t>through the combined use of land-based seismic and geodetic sensors, GNSS terminals, coastal sea level gauges, deep-ocean </a:t>
            </a:r>
            <a:r>
              <a:rPr lang="en-IN" sz="4000" dirty="0" err="1"/>
              <a:t>tsunameters</a:t>
            </a:r>
            <a:r>
              <a:rPr lang="en-IN" sz="4000" dirty="0"/>
              <a:t>, SMART repeaters on deep-ocean </a:t>
            </a:r>
            <a:r>
              <a:rPr lang="en-IN" sz="4000" dirty="0" err="1"/>
              <a:t>fiber</a:t>
            </a:r>
            <a:r>
              <a:rPr lang="en-IN" sz="4000" dirty="0"/>
              <a:t>-optic cables and satellite-based observations;</a:t>
            </a:r>
          </a:p>
        </p:txBody>
      </p:sp>
    </p:spTree>
    <p:extLst>
      <p:ext uri="{BB962C8B-B14F-4D97-AF65-F5344CB8AC3E}">
        <p14:creationId xmlns:p14="http://schemas.microsoft.com/office/powerpoint/2010/main" val="3995532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17">
            <a:extLst>
              <a:ext uri="{FF2B5EF4-FFF2-40B4-BE49-F238E27FC236}">
                <a16:creationId xmlns:a16="http://schemas.microsoft.com/office/drawing/2014/main" id="{2A779748-5E0F-D94D-8C51-FC08EBAE3A12}"/>
              </a:ext>
            </a:extLst>
          </p:cNvPr>
          <p:cNvSpPr txBox="1"/>
          <p:nvPr/>
        </p:nvSpPr>
        <p:spPr>
          <a:xfrm>
            <a:off x="4171589" y="183749"/>
            <a:ext cx="16791710" cy="1938992"/>
          </a:xfrm>
          <a:prstGeom prst="rect">
            <a:avLst/>
          </a:prstGeom>
          <a:noFill/>
        </p:spPr>
        <p:txBody>
          <a:bodyPr wrap="square" rtlCol="0">
            <a:spAutoFit/>
          </a:bodyPr>
          <a:lstStyle/>
          <a:p>
            <a:pPr algn="ctr"/>
            <a:r>
              <a:rPr lang="en-US" sz="6000" b="1" dirty="0">
                <a:solidFill>
                  <a:schemeClr val="tx2"/>
                </a:solidFill>
                <a:latin typeface="Poppins" pitchFamily="2" charset="77"/>
                <a:cs typeface="Poppins" pitchFamily="2" charset="77"/>
              </a:rPr>
              <a:t>UN Ocean Decade Tsunami Programme Scientific Committee - </a:t>
            </a:r>
            <a:r>
              <a:rPr lang="en-US" sz="6000" b="1" dirty="0" err="1">
                <a:solidFill>
                  <a:schemeClr val="tx2"/>
                </a:solidFill>
                <a:latin typeface="Poppins" pitchFamily="2" charset="77"/>
                <a:cs typeface="Poppins" pitchFamily="2" charset="77"/>
              </a:rPr>
              <a:t>ToR</a:t>
            </a:r>
            <a:endParaRPr lang="en-US" sz="6000" b="1" dirty="0">
              <a:solidFill>
                <a:schemeClr val="tx2"/>
              </a:solidFill>
              <a:latin typeface="Poppins" pitchFamily="2" charset="77"/>
              <a:cs typeface="Poppins" pitchFamily="2" charset="77"/>
            </a:endParaRPr>
          </a:p>
        </p:txBody>
      </p:sp>
      <p:sp>
        <p:nvSpPr>
          <p:cNvPr id="61" name="TextBox 60">
            <a:extLst>
              <a:ext uri="{FF2B5EF4-FFF2-40B4-BE49-F238E27FC236}">
                <a16:creationId xmlns:a16="http://schemas.microsoft.com/office/drawing/2014/main" id="{658C7DB0-C9B6-7F45-964A-C12814C2A23B}"/>
              </a:ext>
            </a:extLst>
          </p:cNvPr>
          <p:cNvSpPr txBox="1"/>
          <p:nvPr/>
        </p:nvSpPr>
        <p:spPr>
          <a:xfrm>
            <a:off x="808351" y="2673024"/>
            <a:ext cx="22760948" cy="9864239"/>
          </a:xfrm>
          <a:prstGeom prst="rect">
            <a:avLst/>
          </a:prstGeom>
          <a:noFill/>
        </p:spPr>
        <p:txBody>
          <a:bodyPr wrap="square">
            <a:spAutoFit/>
          </a:bodyPr>
          <a:lstStyle/>
          <a:p>
            <a:pPr marL="498475" indent="-498475">
              <a:spcBef>
                <a:spcPts val="600"/>
              </a:spcBef>
              <a:spcAft>
                <a:spcPts val="1200"/>
              </a:spcAft>
            </a:pPr>
            <a:r>
              <a:rPr lang="en-IN" dirty="0"/>
              <a:t>5. </a:t>
            </a:r>
            <a:r>
              <a:rPr lang="en-IN" sz="4000" dirty="0"/>
              <a:t>Propose a </a:t>
            </a:r>
            <a:r>
              <a:rPr lang="en-IN" sz="4000" dirty="0">
                <a:solidFill>
                  <a:srgbClr val="FF0000"/>
                </a:solidFill>
              </a:rPr>
              <a:t>roadmap for collaboration with the ITU/WMO/IOC SMART Joint Task Force</a:t>
            </a:r>
            <a:r>
              <a:rPr lang="en-IN" sz="4000" dirty="0"/>
              <a:t> cable initiative to fully explore the feasibility of widespread deployment of scientific instrumentation on deep-ocean </a:t>
            </a:r>
            <a:r>
              <a:rPr lang="en-IN" sz="4000" dirty="0" err="1"/>
              <a:t>fiber</a:t>
            </a:r>
            <a:r>
              <a:rPr lang="en-IN" sz="4000" dirty="0"/>
              <a:t>-optic cables to improve capability to rapidly detect and characterize tsunami sources as well as propagating tsunami wave fields;</a:t>
            </a:r>
          </a:p>
          <a:p>
            <a:pPr marL="498475" indent="-498475">
              <a:spcBef>
                <a:spcPts val="600"/>
              </a:spcBef>
              <a:spcAft>
                <a:spcPts val="1200"/>
              </a:spcAft>
            </a:pPr>
            <a:r>
              <a:rPr lang="en-IN" sz="4000" dirty="0"/>
              <a:t>6. Consider and propose </a:t>
            </a:r>
            <a:r>
              <a:rPr lang="en-IN" sz="4000" dirty="0">
                <a:solidFill>
                  <a:srgbClr val="FF0000"/>
                </a:solidFill>
              </a:rPr>
              <a:t>strategies, programmes and content to enhance societal resilience </a:t>
            </a:r>
            <a:r>
              <a:rPr lang="en-IN" sz="4000" dirty="0"/>
              <a:t>for tsunami and other ocean hazards;</a:t>
            </a:r>
          </a:p>
          <a:p>
            <a:pPr marL="1412692" lvl="2" indent="-498475">
              <a:spcBef>
                <a:spcPts val="600"/>
              </a:spcBef>
              <a:spcAft>
                <a:spcPts val="1200"/>
              </a:spcAft>
            </a:pPr>
            <a:r>
              <a:rPr lang="en-IN" sz="4000" dirty="0"/>
              <a:t>a. build the framework needed to ensure the </a:t>
            </a:r>
            <a:r>
              <a:rPr lang="en-IN" sz="4000" dirty="0">
                <a:solidFill>
                  <a:srgbClr val="FF0000"/>
                </a:solidFill>
              </a:rPr>
              <a:t>training and development </a:t>
            </a:r>
            <a:r>
              <a:rPr lang="en-IN" sz="4000" dirty="0"/>
              <a:t>of the next generation of technical-scientific expertise,</a:t>
            </a:r>
          </a:p>
          <a:p>
            <a:pPr marL="1412692" lvl="2" indent="-498475">
              <a:spcBef>
                <a:spcPts val="600"/>
              </a:spcBef>
              <a:spcAft>
                <a:spcPts val="1200"/>
              </a:spcAft>
            </a:pPr>
            <a:r>
              <a:rPr lang="en-IN" sz="4000" dirty="0"/>
              <a:t>b. identify strategies that allow to </a:t>
            </a:r>
            <a:r>
              <a:rPr lang="en-IN" sz="4000" dirty="0">
                <a:solidFill>
                  <a:srgbClr val="FF0000"/>
                </a:solidFill>
              </a:rPr>
              <a:t>characterize structural and social vulnerability </a:t>
            </a:r>
            <a:r>
              <a:rPr lang="en-IN" sz="4000" dirty="0"/>
              <a:t>in tsunami hazard zones</a:t>
            </a:r>
          </a:p>
          <a:p>
            <a:pPr marL="498475" indent="-498475">
              <a:spcBef>
                <a:spcPts val="600"/>
              </a:spcBef>
              <a:spcAft>
                <a:spcPts val="1200"/>
              </a:spcAft>
            </a:pPr>
            <a:r>
              <a:rPr lang="en-IN" sz="4000" dirty="0"/>
              <a:t>7. Overview the </a:t>
            </a:r>
            <a:r>
              <a:rPr lang="en-IN" sz="4000" dirty="0">
                <a:solidFill>
                  <a:srgbClr val="FF0000"/>
                </a:solidFill>
              </a:rPr>
              <a:t>consolidation of inputs received to IOC </a:t>
            </a:r>
            <a:r>
              <a:rPr lang="en-IN" sz="4000" u="sng" dirty="0">
                <a:solidFill>
                  <a:srgbClr val="FF0000"/>
                </a:solidFill>
                <a:hlinkClick r:id="rId2">
                  <a:extLst>
                    <a:ext uri="{A12FA001-AC4F-418D-AE19-62706E023703}">
                      <ahyp:hlinkClr xmlns:ahyp="http://schemas.microsoft.com/office/drawing/2018/hyperlinkcolor" val="tx"/>
                    </a:ext>
                  </a:extLst>
                </a:hlinkClick>
              </a:rPr>
              <a:t>Circular Letter 2825 </a:t>
            </a:r>
            <a:r>
              <a:rPr lang="en-IN" sz="4000" dirty="0">
                <a:solidFill>
                  <a:srgbClr val="FF0000"/>
                </a:solidFill>
              </a:rPr>
              <a:t>on Inventory of actions </a:t>
            </a:r>
            <a:r>
              <a:rPr lang="en-IN" sz="4000" dirty="0"/>
              <a:t>being considered under the United Nations Decade of Ocean Science for Sustainable Development (2021–2030) in the field of Tsunamis and Other Sea-Level Related Hazards warning and mitigation;</a:t>
            </a:r>
          </a:p>
          <a:p>
            <a:pPr marL="498475" indent="-498475">
              <a:spcBef>
                <a:spcPts val="600"/>
              </a:spcBef>
              <a:spcAft>
                <a:spcPts val="1200"/>
              </a:spcAft>
            </a:pPr>
            <a:r>
              <a:rPr lang="en-IN" sz="4000" dirty="0"/>
              <a:t>8. Submit a Draft 10-Year Research, Development and Implementation Plan for </a:t>
            </a:r>
            <a:r>
              <a:rPr lang="en-IN" sz="4000" dirty="0">
                <a:solidFill>
                  <a:srgbClr val="FF0000"/>
                </a:solidFill>
              </a:rPr>
              <a:t>endorsement by the TOWS-WG</a:t>
            </a:r>
            <a:r>
              <a:rPr lang="en-IN" sz="4000" dirty="0"/>
              <a:t> </a:t>
            </a:r>
            <a:r>
              <a:rPr lang="en-IN" sz="4000" dirty="0">
                <a:solidFill>
                  <a:srgbClr val="FF0000"/>
                </a:solidFill>
              </a:rPr>
              <a:t>at its 15th meeting</a:t>
            </a:r>
            <a:r>
              <a:rPr lang="en-IN" sz="4000" dirty="0"/>
              <a:t>.</a:t>
            </a:r>
          </a:p>
        </p:txBody>
      </p:sp>
    </p:spTree>
    <p:extLst>
      <p:ext uri="{BB962C8B-B14F-4D97-AF65-F5344CB8AC3E}">
        <p14:creationId xmlns:p14="http://schemas.microsoft.com/office/powerpoint/2010/main" val="3559216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a:extLst>
              <a:ext uri="{FF2B5EF4-FFF2-40B4-BE49-F238E27FC236}">
                <a16:creationId xmlns:a16="http://schemas.microsoft.com/office/drawing/2014/main" id="{658C7DB0-C9B6-7F45-964A-C12814C2A23B}"/>
              </a:ext>
            </a:extLst>
          </p:cNvPr>
          <p:cNvSpPr txBox="1"/>
          <p:nvPr/>
        </p:nvSpPr>
        <p:spPr>
          <a:xfrm>
            <a:off x="589618" y="2360597"/>
            <a:ext cx="12636525" cy="10556736"/>
          </a:xfrm>
          <a:prstGeom prst="rect">
            <a:avLst/>
          </a:prstGeom>
          <a:noFill/>
        </p:spPr>
        <p:txBody>
          <a:bodyPr wrap="square">
            <a:spAutoFit/>
          </a:bodyPr>
          <a:lstStyle/>
          <a:p>
            <a:pPr marL="914400" lvl="0" indent="-914400">
              <a:buAutoNum type="arabicPeriod"/>
            </a:pPr>
            <a:r>
              <a:rPr lang="en-IN" sz="4400" dirty="0"/>
              <a:t>Introductions by Members:</a:t>
            </a:r>
          </a:p>
          <a:p>
            <a:pPr marL="1600017" lvl="1" indent="-685800">
              <a:buFont typeface="Arial" panose="020B0604020202020204" pitchFamily="34" charset="0"/>
              <a:buChar char="•"/>
            </a:pPr>
            <a:r>
              <a:rPr lang="en-IN" dirty="0"/>
              <a:t>Acknowledged the wide expertise within the group. Suggestion to post brief CVs + Picture of SC Members on website for ready reference.</a:t>
            </a:r>
            <a:endParaRPr lang="en-IN" sz="4000" dirty="0"/>
          </a:p>
          <a:p>
            <a:pPr marL="914400" lvl="0" indent="-914400">
              <a:buFont typeface="+mj-lt"/>
              <a:buAutoNum type="arabicPeriod"/>
            </a:pPr>
            <a:r>
              <a:rPr lang="en-IN" sz="4400" dirty="0" err="1"/>
              <a:t>ToRs</a:t>
            </a:r>
            <a:r>
              <a:rPr lang="en-IN" sz="4400" dirty="0"/>
              <a:t> discussed and acknowledged:</a:t>
            </a:r>
          </a:p>
          <a:p>
            <a:pPr marL="1600017" lvl="1" indent="-685800">
              <a:buFont typeface="Arial" panose="020B0604020202020204" pitchFamily="34" charset="0"/>
              <a:buChar char="•"/>
            </a:pPr>
            <a:r>
              <a:rPr lang="en-IN" dirty="0"/>
              <a:t>Tsunami Ready Programme is an integral part of our work in the context of the Decade. Suggestion to include wording under </a:t>
            </a:r>
            <a:r>
              <a:rPr lang="en-IN" dirty="0" err="1"/>
              <a:t>ToR</a:t>
            </a:r>
            <a:r>
              <a:rPr lang="en-IN" dirty="0"/>
              <a:t> # 6 </a:t>
            </a:r>
          </a:p>
          <a:p>
            <a:pPr marL="742950" indent="-742950">
              <a:buFont typeface="+mj-lt"/>
              <a:buAutoNum type="arabicPeriod"/>
            </a:pPr>
            <a:r>
              <a:rPr lang="en-IN" sz="4400" dirty="0"/>
              <a:t>Timeline of actions: </a:t>
            </a:r>
          </a:p>
          <a:p>
            <a:pPr marL="1600017" lvl="1" indent="-685800">
              <a:buFont typeface="Arial" panose="020B0604020202020204" pitchFamily="34" charset="0"/>
              <a:buChar char="•"/>
            </a:pPr>
            <a:r>
              <a:rPr lang="en-IN" dirty="0"/>
              <a:t>Agreed on the broad timeline of actions. Tsunami Symposium (PTWS/IOTWMS) to be added to the timeline and perhaps combined with 3rd SC in person meeting</a:t>
            </a:r>
          </a:p>
          <a:p>
            <a:pPr marL="1600017" lvl="1" indent="-685800">
              <a:buFont typeface="Arial" panose="020B0604020202020204" pitchFamily="34" charset="0"/>
              <a:buChar char="•"/>
            </a:pPr>
            <a:r>
              <a:rPr lang="en-IN" dirty="0"/>
              <a:t>Acknowledged resource issues for participation in in-person meetings</a:t>
            </a:r>
          </a:p>
          <a:p>
            <a:pPr marL="742950" indent="-742950">
              <a:buFont typeface="+mj-lt"/>
              <a:buAutoNum type="arabicPeriod"/>
            </a:pPr>
            <a:r>
              <a:rPr lang="en-IN" sz="4400" dirty="0"/>
              <a:t>Consultant Support:</a:t>
            </a:r>
          </a:p>
          <a:p>
            <a:pPr marL="1600017" lvl="1" indent="-685800">
              <a:buFont typeface="Arial" panose="020B0604020202020204" pitchFamily="34" charset="0"/>
              <a:buChar char="•"/>
            </a:pPr>
            <a:r>
              <a:rPr lang="en-IN" dirty="0"/>
              <a:t>2 to 3 consultants to assist the SC in drafting the important chapters</a:t>
            </a:r>
          </a:p>
          <a:p>
            <a:pPr marL="1600017" lvl="1" indent="-685800">
              <a:buFont typeface="Arial" panose="020B0604020202020204" pitchFamily="34" charset="0"/>
              <a:buChar char="•"/>
            </a:pPr>
            <a:r>
              <a:rPr lang="en-IN" dirty="0" err="1"/>
              <a:t>ToRs</a:t>
            </a:r>
            <a:r>
              <a:rPr lang="en-IN" dirty="0"/>
              <a:t> to be defined by SC</a:t>
            </a:r>
          </a:p>
        </p:txBody>
      </p:sp>
      <p:sp>
        <p:nvSpPr>
          <p:cNvPr id="7" name="TextBox 6">
            <a:extLst>
              <a:ext uri="{FF2B5EF4-FFF2-40B4-BE49-F238E27FC236}">
                <a16:creationId xmlns:a16="http://schemas.microsoft.com/office/drawing/2014/main" id="{32E11F58-E8AA-7345-94A8-356ABD0EAA49}"/>
              </a:ext>
            </a:extLst>
          </p:cNvPr>
          <p:cNvSpPr txBox="1"/>
          <p:nvPr/>
        </p:nvSpPr>
        <p:spPr>
          <a:xfrm>
            <a:off x="13571990" y="8383621"/>
            <a:ext cx="10627566" cy="5309146"/>
          </a:xfrm>
          <a:prstGeom prst="rect">
            <a:avLst/>
          </a:prstGeom>
          <a:noFill/>
        </p:spPr>
        <p:txBody>
          <a:bodyPr wrap="square">
            <a:spAutoFit/>
          </a:bodyPr>
          <a:lstStyle/>
          <a:p>
            <a:pPr marL="316230">
              <a:spcAft>
                <a:spcPts val="600"/>
              </a:spcAft>
              <a:tabLst>
                <a:tab pos="544195" algn="l"/>
              </a:tabLst>
            </a:pPr>
            <a:r>
              <a:rPr lang="en-IN" sz="3600" dirty="0">
                <a:effectLst/>
                <a:latin typeface="Arial" panose="020B0604020202020204" pitchFamily="34" charset="0"/>
                <a:ea typeface="Arial" panose="020B0604020202020204" pitchFamily="34" charset="0"/>
              </a:rPr>
              <a:t>Other important suggestions:</a:t>
            </a:r>
          </a:p>
          <a:p>
            <a:pPr marL="887730" indent="-571500">
              <a:spcAft>
                <a:spcPts val="600"/>
              </a:spcAft>
              <a:buFont typeface="Arial" panose="020B0604020202020204" pitchFamily="34" charset="0"/>
              <a:buChar char="•"/>
              <a:tabLst>
                <a:tab pos="544195" algn="l"/>
              </a:tabLst>
            </a:pPr>
            <a:r>
              <a:rPr lang="en-IN" sz="3200" dirty="0">
                <a:effectLst/>
                <a:latin typeface="Arial" panose="020B0604020202020204" pitchFamily="34" charset="0"/>
                <a:ea typeface="Arial" panose="020B0604020202020204" pitchFamily="34" charset="0"/>
              </a:rPr>
              <a:t>Important link for UN Ocean Decade</a:t>
            </a:r>
            <a:r>
              <a:rPr lang="en-IN" sz="3200" dirty="0">
                <a:latin typeface="Arial" panose="020B0604020202020204" pitchFamily="34" charset="0"/>
                <a:ea typeface="Arial" panose="020B0604020202020204" pitchFamily="34" charset="0"/>
              </a:rPr>
              <a:t> </a:t>
            </a:r>
            <a:r>
              <a:rPr lang="en-IN" sz="3200" dirty="0">
                <a:effectLst/>
                <a:latin typeface="Arial" panose="020B0604020202020204" pitchFamily="34" charset="0"/>
                <a:ea typeface="Arial" panose="020B0604020202020204" pitchFamily="34" charset="0"/>
              </a:rPr>
              <a:t>with SDG 11 through mainstreaming DRR (tsunami preparedness) in urban planning.</a:t>
            </a:r>
          </a:p>
          <a:p>
            <a:pPr marL="887730" indent="-571500">
              <a:spcAft>
                <a:spcPts val="600"/>
              </a:spcAft>
              <a:buFont typeface="Arial" panose="020B0604020202020204" pitchFamily="34" charset="0"/>
              <a:buChar char="•"/>
              <a:tabLst>
                <a:tab pos="544195" algn="l"/>
              </a:tabLst>
            </a:pPr>
            <a:r>
              <a:rPr lang="en-IN" sz="3200" dirty="0">
                <a:latin typeface="Arial" panose="020B0604020202020204" pitchFamily="34" charset="0"/>
                <a:ea typeface="Arial" panose="020B0604020202020204" pitchFamily="34" charset="0"/>
              </a:rPr>
              <a:t>Integration of Tsunami with other ocean hazard warning systems.</a:t>
            </a:r>
            <a:endParaRPr lang="en-IN" sz="3200" dirty="0">
              <a:effectLst/>
              <a:latin typeface="Arial" panose="020B0604020202020204" pitchFamily="34" charset="0"/>
              <a:ea typeface="Arial" panose="020B0604020202020204" pitchFamily="34" charset="0"/>
            </a:endParaRPr>
          </a:p>
          <a:p>
            <a:pPr marL="887730" indent="-571500">
              <a:spcAft>
                <a:spcPts val="600"/>
              </a:spcAft>
              <a:buFont typeface="Arial" panose="020B0604020202020204" pitchFamily="34" charset="0"/>
              <a:buChar char="•"/>
              <a:tabLst>
                <a:tab pos="544195" algn="l"/>
              </a:tabLst>
            </a:pPr>
            <a:r>
              <a:rPr lang="en-IN" sz="3200" dirty="0">
                <a:latin typeface="Arial" panose="020B0604020202020204" pitchFamily="34" charset="0"/>
                <a:ea typeface="Arial" panose="020B0604020202020204" pitchFamily="34" charset="0"/>
              </a:rPr>
              <a:t>Useful to work in smaller groups within the SC to address specific topics, with a provision to invite other experts outside the SC membership, as needed.</a:t>
            </a:r>
            <a:endParaRPr lang="en-IN" sz="2800" dirty="0">
              <a:effectLst/>
              <a:latin typeface="Arial" panose="020B0604020202020204" pitchFamily="34" charset="0"/>
              <a:ea typeface="Arial" panose="020B0604020202020204" pitchFamily="34" charset="0"/>
            </a:endParaRPr>
          </a:p>
        </p:txBody>
      </p:sp>
      <p:sp>
        <p:nvSpPr>
          <p:cNvPr id="8" name="TextBox 7">
            <a:extLst>
              <a:ext uri="{FF2B5EF4-FFF2-40B4-BE49-F238E27FC236}">
                <a16:creationId xmlns:a16="http://schemas.microsoft.com/office/drawing/2014/main" id="{415D30DD-36A5-7E4A-9B7A-A8407714506C}"/>
              </a:ext>
            </a:extLst>
          </p:cNvPr>
          <p:cNvSpPr txBox="1"/>
          <p:nvPr/>
        </p:nvSpPr>
        <p:spPr>
          <a:xfrm>
            <a:off x="947056" y="183749"/>
            <a:ext cx="22370143" cy="1938992"/>
          </a:xfrm>
          <a:prstGeom prst="rect">
            <a:avLst/>
          </a:prstGeom>
          <a:noFill/>
        </p:spPr>
        <p:txBody>
          <a:bodyPr wrap="square" rtlCol="0">
            <a:spAutoFit/>
          </a:bodyPr>
          <a:lstStyle/>
          <a:p>
            <a:pPr algn="ctr"/>
            <a:r>
              <a:rPr lang="en-US" sz="6000" b="1" dirty="0">
                <a:solidFill>
                  <a:schemeClr val="tx2"/>
                </a:solidFill>
                <a:latin typeface="Poppins" pitchFamily="2" charset="77"/>
                <a:cs typeface="Poppins" pitchFamily="2" charset="77"/>
              </a:rPr>
              <a:t>UN Ocean Decade Tsunami Programme Scientific Committee – Outcome of First Meeting on 17 Feb 2022</a:t>
            </a:r>
          </a:p>
        </p:txBody>
      </p:sp>
      <p:pic>
        <p:nvPicPr>
          <p:cNvPr id="4" name="Picture 3" descr="Graphical user interface, application, website&#10;&#10;Description automatically generated">
            <a:extLst>
              <a:ext uri="{FF2B5EF4-FFF2-40B4-BE49-F238E27FC236}">
                <a16:creationId xmlns:a16="http://schemas.microsoft.com/office/drawing/2014/main" id="{80BC9795-283C-CB45-8549-3D77BFA41857}"/>
              </a:ext>
            </a:extLst>
          </p:cNvPr>
          <p:cNvPicPr>
            <a:picLocks noChangeAspect="1"/>
          </p:cNvPicPr>
          <p:nvPr/>
        </p:nvPicPr>
        <p:blipFill rotWithShape="1">
          <a:blip r:embed="rId2">
            <a:extLst>
              <a:ext uri="{28A0092B-C50C-407E-A947-70E740481C1C}">
                <a14:useLocalDpi xmlns:a14="http://schemas.microsoft.com/office/drawing/2010/main" val="0"/>
              </a:ext>
            </a:extLst>
          </a:blip>
          <a:srcRect l="6738" t="3467" r="19166" b="50000"/>
          <a:stretch/>
        </p:blipFill>
        <p:spPr>
          <a:xfrm>
            <a:off x="13226143" y="2232806"/>
            <a:ext cx="10627566" cy="6040750"/>
          </a:xfrm>
          <a:prstGeom prst="rect">
            <a:avLst/>
          </a:prstGeom>
        </p:spPr>
      </p:pic>
    </p:spTree>
    <p:extLst>
      <p:ext uri="{BB962C8B-B14F-4D97-AF65-F5344CB8AC3E}">
        <p14:creationId xmlns:p14="http://schemas.microsoft.com/office/powerpoint/2010/main" val="1994787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8CD785-9E6F-7647-81CC-11F7E37F18D6}"/>
              </a:ext>
            </a:extLst>
          </p:cNvPr>
          <p:cNvSpPr txBox="1"/>
          <p:nvPr/>
        </p:nvSpPr>
        <p:spPr>
          <a:xfrm>
            <a:off x="722093" y="2406739"/>
            <a:ext cx="21745055" cy="461665"/>
          </a:xfrm>
          <a:prstGeom prst="rect">
            <a:avLst/>
          </a:prstGeom>
          <a:noFill/>
        </p:spPr>
        <p:txBody>
          <a:bodyPr wrap="none" rtlCol="0">
            <a:spAutoFit/>
          </a:bodyPr>
          <a:lstStyle/>
          <a:p>
            <a:pPr algn="ctr"/>
            <a:r>
              <a:rPr lang="en-US" sz="2400" b="1" spc="300" dirty="0">
                <a:solidFill>
                  <a:srgbClr val="002060"/>
                </a:solidFill>
                <a:latin typeface="72 Black" panose="020B0A04030603020204" pitchFamily="34" charset="0"/>
                <a:cs typeface="72 Black" panose="020B0A04030603020204" pitchFamily="34" charset="0"/>
              </a:rPr>
              <a:t>Goal</a:t>
            </a:r>
            <a:r>
              <a:rPr lang="en-US" sz="2400" b="1" spc="300" dirty="0">
                <a:solidFill>
                  <a:schemeClr val="tx2">
                    <a:lumMod val="75000"/>
                  </a:schemeClr>
                </a:solidFill>
                <a:latin typeface="Poppins Light" pitchFamily="2" charset="77"/>
                <a:cs typeface="Poppins Light" pitchFamily="2" charset="77"/>
              </a:rPr>
              <a:t>=Draft a 10-Year Research, Development and Implementation Plan for the Ocean Decade Tsunami Programme</a:t>
            </a:r>
          </a:p>
        </p:txBody>
      </p:sp>
      <p:sp>
        <p:nvSpPr>
          <p:cNvPr id="7" name="Freeform 144">
            <a:extLst>
              <a:ext uri="{FF2B5EF4-FFF2-40B4-BE49-F238E27FC236}">
                <a16:creationId xmlns:a16="http://schemas.microsoft.com/office/drawing/2014/main" id="{BA1A0E97-14D7-984A-948D-DAFD0BB487B4}"/>
              </a:ext>
            </a:extLst>
          </p:cNvPr>
          <p:cNvSpPr>
            <a:spLocks noChangeArrowheads="1"/>
          </p:cNvSpPr>
          <p:nvPr/>
        </p:nvSpPr>
        <p:spPr bwMode="auto">
          <a:xfrm>
            <a:off x="1565517" y="4053321"/>
            <a:ext cx="20829582" cy="76911"/>
          </a:xfrm>
          <a:custGeom>
            <a:avLst/>
            <a:gdLst>
              <a:gd name="T0" fmla="*/ 17151 w 17152"/>
              <a:gd name="T1" fmla="*/ 61 h 62"/>
              <a:gd name="T2" fmla="*/ 0 w 17152"/>
              <a:gd name="T3" fmla="*/ 61 h 62"/>
              <a:gd name="T4" fmla="*/ 0 w 17152"/>
              <a:gd name="T5" fmla="*/ 0 h 62"/>
              <a:gd name="T6" fmla="*/ 17151 w 17152"/>
              <a:gd name="T7" fmla="*/ 0 h 62"/>
              <a:gd name="T8" fmla="*/ 17151 w 17152"/>
              <a:gd name="T9" fmla="*/ 61 h 62"/>
            </a:gdLst>
            <a:ahLst/>
            <a:cxnLst>
              <a:cxn ang="0">
                <a:pos x="T0" y="T1"/>
              </a:cxn>
              <a:cxn ang="0">
                <a:pos x="T2" y="T3"/>
              </a:cxn>
              <a:cxn ang="0">
                <a:pos x="T4" y="T5"/>
              </a:cxn>
              <a:cxn ang="0">
                <a:pos x="T6" y="T7"/>
              </a:cxn>
              <a:cxn ang="0">
                <a:pos x="T8" y="T9"/>
              </a:cxn>
            </a:cxnLst>
            <a:rect l="0" t="0" r="r" b="b"/>
            <a:pathLst>
              <a:path w="17152" h="62">
                <a:moveTo>
                  <a:pt x="17151" y="61"/>
                </a:moveTo>
                <a:lnTo>
                  <a:pt x="0" y="61"/>
                </a:lnTo>
                <a:lnTo>
                  <a:pt x="0" y="0"/>
                </a:lnTo>
                <a:lnTo>
                  <a:pt x="17151" y="0"/>
                </a:lnTo>
                <a:lnTo>
                  <a:pt x="17151" y="61"/>
                </a:lnTo>
              </a:path>
            </a:pathLst>
          </a:custGeom>
          <a:solidFill>
            <a:schemeClr val="tx1">
              <a:lumMod val="20000"/>
              <a:lumOff val="80000"/>
            </a:schemeClr>
          </a:solidFill>
          <a:ln>
            <a:noFill/>
          </a:ln>
          <a:effectLst/>
        </p:spPr>
        <p:txBody>
          <a:bodyPr wrap="none" anchor="ctr"/>
          <a:lstStyle/>
          <a:p>
            <a:endParaRPr lang="en-US" sz="6530" dirty="0">
              <a:latin typeface="Lato Light" panose="020F0502020204030203" pitchFamily="34" charset="0"/>
            </a:endParaRPr>
          </a:p>
        </p:txBody>
      </p:sp>
      <p:sp>
        <p:nvSpPr>
          <p:cNvPr id="11" name="Freeform 226">
            <a:extLst>
              <a:ext uri="{FF2B5EF4-FFF2-40B4-BE49-F238E27FC236}">
                <a16:creationId xmlns:a16="http://schemas.microsoft.com/office/drawing/2014/main" id="{90A4F681-14B4-FB47-93C4-1C562EA6C9DB}"/>
              </a:ext>
            </a:extLst>
          </p:cNvPr>
          <p:cNvSpPr>
            <a:spLocks noChangeArrowheads="1"/>
          </p:cNvSpPr>
          <p:nvPr/>
        </p:nvSpPr>
        <p:spPr bwMode="auto">
          <a:xfrm>
            <a:off x="15412946" y="5799999"/>
            <a:ext cx="3490077" cy="6910927"/>
          </a:xfrm>
          <a:custGeom>
            <a:avLst/>
            <a:gdLst>
              <a:gd name="T0" fmla="*/ 1665 w 2860"/>
              <a:gd name="T1" fmla="*/ 0 h 4949"/>
              <a:gd name="T2" fmla="*/ 1429 w 2860"/>
              <a:gd name="T3" fmla="*/ 247 h 4949"/>
              <a:gd name="T4" fmla="*/ 1194 w 2860"/>
              <a:gd name="T5" fmla="*/ 0 h 4949"/>
              <a:gd name="T6" fmla="*/ 0 w 2860"/>
              <a:gd name="T7" fmla="*/ 0 h 4949"/>
              <a:gd name="T8" fmla="*/ 0 w 2860"/>
              <a:gd name="T9" fmla="*/ 4948 h 4949"/>
              <a:gd name="T10" fmla="*/ 2859 w 2860"/>
              <a:gd name="T11" fmla="*/ 4948 h 4949"/>
              <a:gd name="T12" fmla="*/ 2859 w 2860"/>
              <a:gd name="T13" fmla="*/ 0 h 4949"/>
              <a:gd name="T14" fmla="*/ 1665 w 2860"/>
              <a:gd name="T15" fmla="*/ 0 h 49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0" h="4949">
                <a:moveTo>
                  <a:pt x="1665" y="0"/>
                </a:moveTo>
                <a:lnTo>
                  <a:pt x="1429" y="247"/>
                </a:lnTo>
                <a:lnTo>
                  <a:pt x="1194" y="0"/>
                </a:lnTo>
                <a:lnTo>
                  <a:pt x="0" y="0"/>
                </a:lnTo>
                <a:lnTo>
                  <a:pt x="0" y="4948"/>
                </a:lnTo>
                <a:lnTo>
                  <a:pt x="2859" y="4948"/>
                </a:lnTo>
                <a:lnTo>
                  <a:pt x="2859" y="0"/>
                </a:lnTo>
                <a:lnTo>
                  <a:pt x="1665" y="0"/>
                </a:lnTo>
              </a:path>
            </a:pathLst>
          </a:custGeom>
          <a:solidFill>
            <a:schemeClr val="accent5"/>
          </a:solidFill>
          <a:ln>
            <a:noFill/>
          </a:ln>
          <a:effectLst/>
        </p:spPr>
        <p:txBody>
          <a:bodyPr wrap="none" anchor="ctr"/>
          <a:lstStyle/>
          <a:p>
            <a:endParaRPr lang="en-US" sz="6530" dirty="0">
              <a:latin typeface="Lato Light" panose="020F0502020204030203" pitchFamily="34" charset="0"/>
            </a:endParaRPr>
          </a:p>
        </p:txBody>
      </p:sp>
      <p:sp>
        <p:nvSpPr>
          <p:cNvPr id="23" name="Freeform 540">
            <a:extLst>
              <a:ext uri="{FF2B5EF4-FFF2-40B4-BE49-F238E27FC236}">
                <a16:creationId xmlns:a16="http://schemas.microsoft.com/office/drawing/2014/main" id="{B4ECD640-84BB-2C4B-9ADB-CFDBEEBCC556}"/>
              </a:ext>
            </a:extLst>
          </p:cNvPr>
          <p:cNvSpPr>
            <a:spLocks noChangeArrowheads="1"/>
          </p:cNvSpPr>
          <p:nvPr/>
        </p:nvSpPr>
        <p:spPr bwMode="auto">
          <a:xfrm>
            <a:off x="3187098" y="3821102"/>
            <a:ext cx="422745" cy="447148"/>
          </a:xfrm>
          <a:custGeom>
            <a:avLst/>
            <a:gdLst>
              <a:gd name="T0" fmla="*/ 198 w 199"/>
              <a:gd name="T1" fmla="*/ 99 h 199"/>
              <a:gd name="T2" fmla="*/ 198 w 199"/>
              <a:gd name="T3" fmla="*/ 99 h 199"/>
              <a:gd name="T4" fmla="*/ 99 w 199"/>
              <a:gd name="T5" fmla="*/ 198 h 199"/>
              <a:gd name="T6" fmla="*/ 99 w 199"/>
              <a:gd name="T7" fmla="*/ 198 h 199"/>
              <a:gd name="T8" fmla="*/ 0 w 199"/>
              <a:gd name="T9" fmla="*/ 99 h 199"/>
              <a:gd name="T10" fmla="*/ 0 w 199"/>
              <a:gd name="T11" fmla="*/ 99 h 199"/>
              <a:gd name="T12" fmla="*/ 99 w 199"/>
              <a:gd name="T13" fmla="*/ 0 h 199"/>
              <a:gd name="T14" fmla="*/ 99 w 199"/>
              <a:gd name="T15" fmla="*/ 0 h 199"/>
              <a:gd name="T16" fmla="*/ 198 w 199"/>
              <a:gd name="T1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198" y="99"/>
                </a:moveTo>
                <a:lnTo>
                  <a:pt x="198" y="99"/>
                </a:lnTo>
                <a:cubicBezTo>
                  <a:pt x="198" y="154"/>
                  <a:pt x="154" y="198"/>
                  <a:pt x="99" y="198"/>
                </a:cubicBezTo>
                <a:lnTo>
                  <a:pt x="99" y="198"/>
                </a:lnTo>
                <a:cubicBezTo>
                  <a:pt x="45" y="198"/>
                  <a:pt x="0" y="154"/>
                  <a:pt x="0" y="99"/>
                </a:cubicBezTo>
                <a:lnTo>
                  <a:pt x="0" y="99"/>
                </a:lnTo>
                <a:cubicBezTo>
                  <a:pt x="0" y="45"/>
                  <a:pt x="45" y="0"/>
                  <a:pt x="99" y="0"/>
                </a:cubicBezTo>
                <a:lnTo>
                  <a:pt x="99" y="0"/>
                </a:lnTo>
                <a:cubicBezTo>
                  <a:pt x="154" y="0"/>
                  <a:pt x="198" y="45"/>
                  <a:pt x="198" y="99"/>
                </a:cubicBezTo>
              </a:path>
            </a:pathLst>
          </a:custGeom>
          <a:solidFill>
            <a:schemeClr val="accent1"/>
          </a:solidFill>
          <a:ln>
            <a:noFill/>
          </a:ln>
          <a:effectLst/>
        </p:spPr>
        <p:txBody>
          <a:bodyPr wrap="none" anchor="ctr"/>
          <a:lstStyle/>
          <a:p>
            <a:endParaRPr lang="en-US" sz="6530" dirty="0">
              <a:latin typeface="Lato Light" panose="020F0502020204030203" pitchFamily="34" charset="0"/>
            </a:endParaRPr>
          </a:p>
        </p:txBody>
      </p:sp>
      <p:sp>
        <p:nvSpPr>
          <p:cNvPr id="24" name="Freeform 541">
            <a:extLst>
              <a:ext uri="{FF2B5EF4-FFF2-40B4-BE49-F238E27FC236}">
                <a16:creationId xmlns:a16="http://schemas.microsoft.com/office/drawing/2014/main" id="{DA1FC0A2-D716-1F49-BE3F-9408C198A40B}"/>
              </a:ext>
            </a:extLst>
          </p:cNvPr>
          <p:cNvSpPr>
            <a:spLocks noChangeArrowheads="1"/>
          </p:cNvSpPr>
          <p:nvPr/>
        </p:nvSpPr>
        <p:spPr bwMode="auto">
          <a:xfrm>
            <a:off x="6567776" y="3892329"/>
            <a:ext cx="422752" cy="447148"/>
          </a:xfrm>
          <a:custGeom>
            <a:avLst/>
            <a:gdLst>
              <a:gd name="T0" fmla="*/ 198 w 199"/>
              <a:gd name="T1" fmla="*/ 99 h 199"/>
              <a:gd name="T2" fmla="*/ 198 w 199"/>
              <a:gd name="T3" fmla="*/ 99 h 199"/>
              <a:gd name="T4" fmla="*/ 99 w 199"/>
              <a:gd name="T5" fmla="*/ 198 h 199"/>
              <a:gd name="T6" fmla="*/ 99 w 199"/>
              <a:gd name="T7" fmla="*/ 198 h 199"/>
              <a:gd name="T8" fmla="*/ 0 w 199"/>
              <a:gd name="T9" fmla="*/ 99 h 199"/>
              <a:gd name="T10" fmla="*/ 0 w 199"/>
              <a:gd name="T11" fmla="*/ 99 h 199"/>
              <a:gd name="T12" fmla="*/ 99 w 199"/>
              <a:gd name="T13" fmla="*/ 0 h 199"/>
              <a:gd name="T14" fmla="*/ 99 w 199"/>
              <a:gd name="T15" fmla="*/ 0 h 199"/>
              <a:gd name="T16" fmla="*/ 198 w 199"/>
              <a:gd name="T1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198" y="99"/>
                </a:moveTo>
                <a:lnTo>
                  <a:pt x="198" y="99"/>
                </a:lnTo>
                <a:cubicBezTo>
                  <a:pt x="198" y="154"/>
                  <a:pt x="154" y="198"/>
                  <a:pt x="99" y="198"/>
                </a:cubicBezTo>
                <a:lnTo>
                  <a:pt x="99" y="198"/>
                </a:lnTo>
                <a:cubicBezTo>
                  <a:pt x="44" y="198"/>
                  <a:pt x="0" y="154"/>
                  <a:pt x="0" y="99"/>
                </a:cubicBezTo>
                <a:lnTo>
                  <a:pt x="0" y="99"/>
                </a:lnTo>
                <a:cubicBezTo>
                  <a:pt x="0" y="45"/>
                  <a:pt x="44" y="0"/>
                  <a:pt x="99" y="0"/>
                </a:cubicBezTo>
                <a:lnTo>
                  <a:pt x="99" y="0"/>
                </a:lnTo>
                <a:cubicBezTo>
                  <a:pt x="154" y="0"/>
                  <a:pt x="198" y="45"/>
                  <a:pt x="198" y="99"/>
                </a:cubicBezTo>
              </a:path>
            </a:pathLst>
          </a:custGeom>
          <a:solidFill>
            <a:schemeClr val="accent2"/>
          </a:solidFill>
          <a:ln>
            <a:noFill/>
          </a:ln>
          <a:effectLst/>
        </p:spPr>
        <p:txBody>
          <a:bodyPr wrap="none" anchor="ctr"/>
          <a:lstStyle/>
          <a:p>
            <a:endParaRPr lang="en-US" sz="6530" dirty="0">
              <a:latin typeface="Lato Light" panose="020F0502020204030203" pitchFamily="34" charset="0"/>
            </a:endParaRPr>
          </a:p>
        </p:txBody>
      </p:sp>
      <p:sp>
        <p:nvSpPr>
          <p:cNvPr id="25" name="Freeform 542">
            <a:extLst>
              <a:ext uri="{FF2B5EF4-FFF2-40B4-BE49-F238E27FC236}">
                <a16:creationId xmlns:a16="http://schemas.microsoft.com/office/drawing/2014/main" id="{170BF5FC-DEFB-A64F-A718-1806508F2F16}"/>
              </a:ext>
            </a:extLst>
          </p:cNvPr>
          <p:cNvSpPr>
            <a:spLocks noChangeArrowheads="1"/>
          </p:cNvSpPr>
          <p:nvPr/>
        </p:nvSpPr>
        <p:spPr bwMode="auto">
          <a:xfrm>
            <a:off x="10285431" y="3891979"/>
            <a:ext cx="422752" cy="447148"/>
          </a:xfrm>
          <a:custGeom>
            <a:avLst/>
            <a:gdLst>
              <a:gd name="T0" fmla="*/ 197 w 198"/>
              <a:gd name="T1" fmla="*/ 99 h 199"/>
              <a:gd name="T2" fmla="*/ 197 w 198"/>
              <a:gd name="T3" fmla="*/ 99 h 199"/>
              <a:gd name="T4" fmla="*/ 99 w 198"/>
              <a:gd name="T5" fmla="*/ 198 h 199"/>
              <a:gd name="T6" fmla="*/ 99 w 198"/>
              <a:gd name="T7" fmla="*/ 198 h 199"/>
              <a:gd name="T8" fmla="*/ 0 w 198"/>
              <a:gd name="T9" fmla="*/ 99 h 199"/>
              <a:gd name="T10" fmla="*/ 0 w 198"/>
              <a:gd name="T11" fmla="*/ 99 h 199"/>
              <a:gd name="T12" fmla="*/ 99 w 198"/>
              <a:gd name="T13" fmla="*/ 0 h 199"/>
              <a:gd name="T14" fmla="*/ 99 w 198"/>
              <a:gd name="T15" fmla="*/ 0 h 199"/>
              <a:gd name="T16" fmla="*/ 197 w 198"/>
              <a:gd name="T1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199">
                <a:moveTo>
                  <a:pt x="197" y="99"/>
                </a:moveTo>
                <a:lnTo>
                  <a:pt x="197" y="99"/>
                </a:lnTo>
                <a:cubicBezTo>
                  <a:pt x="197" y="154"/>
                  <a:pt x="153" y="198"/>
                  <a:pt x="99" y="198"/>
                </a:cubicBezTo>
                <a:lnTo>
                  <a:pt x="99" y="198"/>
                </a:lnTo>
                <a:cubicBezTo>
                  <a:pt x="44" y="198"/>
                  <a:pt x="0" y="154"/>
                  <a:pt x="0" y="99"/>
                </a:cubicBezTo>
                <a:lnTo>
                  <a:pt x="0" y="99"/>
                </a:lnTo>
                <a:cubicBezTo>
                  <a:pt x="0" y="45"/>
                  <a:pt x="44" y="0"/>
                  <a:pt x="99" y="0"/>
                </a:cubicBezTo>
                <a:lnTo>
                  <a:pt x="99" y="0"/>
                </a:lnTo>
                <a:cubicBezTo>
                  <a:pt x="153" y="0"/>
                  <a:pt x="197" y="45"/>
                  <a:pt x="197" y="99"/>
                </a:cubicBezTo>
              </a:path>
            </a:pathLst>
          </a:custGeom>
          <a:solidFill>
            <a:schemeClr val="accent3"/>
          </a:solidFill>
          <a:ln>
            <a:noFill/>
          </a:ln>
          <a:effectLst/>
        </p:spPr>
        <p:txBody>
          <a:bodyPr wrap="none" anchor="ctr"/>
          <a:lstStyle/>
          <a:p>
            <a:endParaRPr lang="en-US" sz="6530" dirty="0">
              <a:latin typeface="Lato Light" panose="020F0502020204030203" pitchFamily="34" charset="0"/>
            </a:endParaRPr>
          </a:p>
        </p:txBody>
      </p:sp>
      <p:sp>
        <p:nvSpPr>
          <p:cNvPr id="26" name="Freeform 543">
            <a:extLst>
              <a:ext uri="{FF2B5EF4-FFF2-40B4-BE49-F238E27FC236}">
                <a16:creationId xmlns:a16="http://schemas.microsoft.com/office/drawing/2014/main" id="{73A72C45-C149-F441-BBA3-321A9B6A35CD}"/>
              </a:ext>
            </a:extLst>
          </p:cNvPr>
          <p:cNvSpPr>
            <a:spLocks noChangeArrowheads="1"/>
          </p:cNvSpPr>
          <p:nvPr/>
        </p:nvSpPr>
        <p:spPr bwMode="auto">
          <a:xfrm>
            <a:off x="13458093" y="3826383"/>
            <a:ext cx="422752" cy="446515"/>
          </a:xfrm>
          <a:custGeom>
            <a:avLst/>
            <a:gdLst>
              <a:gd name="T0" fmla="*/ 197 w 198"/>
              <a:gd name="T1" fmla="*/ 99 h 199"/>
              <a:gd name="T2" fmla="*/ 197 w 198"/>
              <a:gd name="T3" fmla="*/ 99 h 199"/>
              <a:gd name="T4" fmla="*/ 98 w 198"/>
              <a:gd name="T5" fmla="*/ 198 h 199"/>
              <a:gd name="T6" fmla="*/ 98 w 198"/>
              <a:gd name="T7" fmla="*/ 198 h 199"/>
              <a:gd name="T8" fmla="*/ 0 w 198"/>
              <a:gd name="T9" fmla="*/ 99 h 199"/>
              <a:gd name="T10" fmla="*/ 0 w 198"/>
              <a:gd name="T11" fmla="*/ 99 h 199"/>
              <a:gd name="T12" fmla="*/ 98 w 198"/>
              <a:gd name="T13" fmla="*/ 0 h 199"/>
              <a:gd name="T14" fmla="*/ 98 w 198"/>
              <a:gd name="T15" fmla="*/ 0 h 199"/>
              <a:gd name="T16" fmla="*/ 197 w 198"/>
              <a:gd name="T1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199">
                <a:moveTo>
                  <a:pt x="197" y="99"/>
                </a:moveTo>
                <a:lnTo>
                  <a:pt x="197" y="99"/>
                </a:lnTo>
                <a:cubicBezTo>
                  <a:pt x="197" y="154"/>
                  <a:pt x="153" y="198"/>
                  <a:pt x="98" y="198"/>
                </a:cubicBezTo>
                <a:lnTo>
                  <a:pt x="98" y="198"/>
                </a:lnTo>
                <a:cubicBezTo>
                  <a:pt x="44" y="198"/>
                  <a:pt x="0" y="154"/>
                  <a:pt x="0" y="99"/>
                </a:cubicBezTo>
                <a:lnTo>
                  <a:pt x="0" y="99"/>
                </a:lnTo>
                <a:cubicBezTo>
                  <a:pt x="0" y="45"/>
                  <a:pt x="44" y="0"/>
                  <a:pt x="98" y="0"/>
                </a:cubicBezTo>
                <a:lnTo>
                  <a:pt x="98" y="0"/>
                </a:lnTo>
                <a:cubicBezTo>
                  <a:pt x="153" y="0"/>
                  <a:pt x="197" y="45"/>
                  <a:pt x="197" y="99"/>
                </a:cubicBezTo>
              </a:path>
            </a:pathLst>
          </a:custGeom>
          <a:solidFill>
            <a:schemeClr val="accent4"/>
          </a:solidFill>
          <a:ln>
            <a:noFill/>
          </a:ln>
          <a:effectLst/>
        </p:spPr>
        <p:txBody>
          <a:bodyPr wrap="none" anchor="ctr"/>
          <a:lstStyle/>
          <a:p>
            <a:endParaRPr lang="en-US" sz="6530" dirty="0">
              <a:latin typeface="Lato Light" panose="020F0502020204030203" pitchFamily="34" charset="0"/>
            </a:endParaRPr>
          </a:p>
        </p:txBody>
      </p:sp>
      <p:sp>
        <p:nvSpPr>
          <p:cNvPr id="27" name="Freeform 544">
            <a:extLst>
              <a:ext uri="{FF2B5EF4-FFF2-40B4-BE49-F238E27FC236}">
                <a16:creationId xmlns:a16="http://schemas.microsoft.com/office/drawing/2014/main" id="{2372DE2B-95C1-2B47-9BE3-4F0BEC9B3C6D}"/>
              </a:ext>
            </a:extLst>
          </p:cNvPr>
          <p:cNvSpPr>
            <a:spLocks noChangeArrowheads="1"/>
          </p:cNvSpPr>
          <p:nvPr/>
        </p:nvSpPr>
        <p:spPr bwMode="auto">
          <a:xfrm>
            <a:off x="16989527" y="3836632"/>
            <a:ext cx="422752" cy="447148"/>
          </a:xfrm>
          <a:custGeom>
            <a:avLst/>
            <a:gdLst>
              <a:gd name="T0" fmla="*/ 198 w 199"/>
              <a:gd name="T1" fmla="*/ 99 h 199"/>
              <a:gd name="T2" fmla="*/ 198 w 199"/>
              <a:gd name="T3" fmla="*/ 99 h 199"/>
              <a:gd name="T4" fmla="*/ 99 w 199"/>
              <a:gd name="T5" fmla="*/ 198 h 199"/>
              <a:gd name="T6" fmla="*/ 99 w 199"/>
              <a:gd name="T7" fmla="*/ 198 h 199"/>
              <a:gd name="T8" fmla="*/ 0 w 199"/>
              <a:gd name="T9" fmla="*/ 99 h 199"/>
              <a:gd name="T10" fmla="*/ 0 w 199"/>
              <a:gd name="T11" fmla="*/ 99 h 199"/>
              <a:gd name="T12" fmla="*/ 99 w 199"/>
              <a:gd name="T13" fmla="*/ 0 h 199"/>
              <a:gd name="T14" fmla="*/ 99 w 199"/>
              <a:gd name="T15" fmla="*/ 0 h 199"/>
              <a:gd name="T16" fmla="*/ 198 w 199"/>
              <a:gd name="T1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198" y="99"/>
                </a:moveTo>
                <a:lnTo>
                  <a:pt x="198" y="99"/>
                </a:lnTo>
                <a:cubicBezTo>
                  <a:pt x="198" y="154"/>
                  <a:pt x="154" y="198"/>
                  <a:pt x="99" y="198"/>
                </a:cubicBezTo>
                <a:lnTo>
                  <a:pt x="99" y="198"/>
                </a:lnTo>
                <a:cubicBezTo>
                  <a:pt x="44" y="198"/>
                  <a:pt x="0" y="154"/>
                  <a:pt x="0" y="99"/>
                </a:cubicBezTo>
                <a:lnTo>
                  <a:pt x="0" y="99"/>
                </a:lnTo>
                <a:cubicBezTo>
                  <a:pt x="0" y="45"/>
                  <a:pt x="44" y="0"/>
                  <a:pt x="99" y="0"/>
                </a:cubicBezTo>
                <a:lnTo>
                  <a:pt x="99" y="0"/>
                </a:lnTo>
                <a:cubicBezTo>
                  <a:pt x="154" y="0"/>
                  <a:pt x="198" y="45"/>
                  <a:pt x="198" y="99"/>
                </a:cubicBezTo>
              </a:path>
            </a:pathLst>
          </a:custGeom>
          <a:solidFill>
            <a:schemeClr val="accent5"/>
          </a:solidFill>
          <a:ln>
            <a:noFill/>
          </a:ln>
          <a:effectLst/>
        </p:spPr>
        <p:txBody>
          <a:bodyPr wrap="none" anchor="ctr"/>
          <a:lstStyle/>
          <a:p>
            <a:endParaRPr lang="en-US" sz="6530" dirty="0">
              <a:latin typeface="Lato Light" panose="020F0502020204030203" pitchFamily="34" charset="0"/>
            </a:endParaRPr>
          </a:p>
        </p:txBody>
      </p:sp>
      <p:sp>
        <p:nvSpPr>
          <p:cNvPr id="32" name="Freeform 544">
            <a:extLst>
              <a:ext uri="{FF2B5EF4-FFF2-40B4-BE49-F238E27FC236}">
                <a16:creationId xmlns:a16="http://schemas.microsoft.com/office/drawing/2014/main" id="{6EC0E4CE-CEB3-40F8-A384-0A671F735ED6}"/>
              </a:ext>
            </a:extLst>
          </p:cNvPr>
          <p:cNvSpPr>
            <a:spLocks noChangeArrowheads="1"/>
          </p:cNvSpPr>
          <p:nvPr/>
        </p:nvSpPr>
        <p:spPr bwMode="auto">
          <a:xfrm>
            <a:off x="20625672" y="3891696"/>
            <a:ext cx="422752" cy="447148"/>
          </a:xfrm>
          <a:custGeom>
            <a:avLst/>
            <a:gdLst>
              <a:gd name="T0" fmla="*/ 198 w 199"/>
              <a:gd name="T1" fmla="*/ 99 h 199"/>
              <a:gd name="T2" fmla="*/ 198 w 199"/>
              <a:gd name="T3" fmla="*/ 99 h 199"/>
              <a:gd name="T4" fmla="*/ 99 w 199"/>
              <a:gd name="T5" fmla="*/ 198 h 199"/>
              <a:gd name="T6" fmla="*/ 99 w 199"/>
              <a:gd name="T7" fmla="*/ 198 h 199"/>
              <a:gd name="T8" fmla="*/ 0 w 199"/>
              <a:gd name="T9" fmla="*/ 99 h 199"/>
              <a:gd name="T10" fmla="*/ 0 w 199"/>
              <a:gd name="T11" fmla="*/ 99 h 199"/>
              <a:gd name="T12" fmla="*/ 99 w 199"/>
              <a:gd name="T13" fmla="*/ 0 h 199"/>
              <a:gd name="T14" fmla="*/ 99 w 199"/>
              <a:gd name="T15" fmla="*/ 0 h 199"/>
              <a:gd name="T16" fmla="*/ 198 w 199"/>
              <a:gd name="T1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198" y="99"/>
                </a:moveTo>
                <a:lnTo>
                  <a:pt x="198" y="99"/>
                </a:lnTo>
                <a:cubicBezTo>
                  <a:pt x="198" y="154"/>
                  <a:pt x="154" y="198"/>
                  <a:pt x="99" y="198"/>
                </a:cubicBezTo>
                <a:lnTo>
                  <a:pt x="99" y="198"/>
                </a:lnTo>
                <a:cubicBezTo>
                  <a:pt x="44" y="198"/>
                  <a:pt x="0" y="154"/>
                  <a:pt x="0" y="99"/>
                </a:cubicBezTo>
                <a:lnTo>
                  <a:pt x="0" y="99"/>
                </a:lnTo>
                <a:cubicBezTo>
                  <a:pt x="0" y="45"/>
                  <a:pt x="44" y="0"/>
                  <a:pt x="99" y="0"/>
                </a:cubicBezTo>
                <a:lnTo>
                  <a:pt x="99" y="0"/>
                </a:lnTo>
                <a:cubicBezTo>
                  <a:pt x="154" y="0"/>
                  <a:pt x="198" y="45"/>
                  <a:pt x="198" y="99"/>
                </a:cubicBezTo>
              </a:path>
            </a:pathLst>
          </a:custGeom>
          <a:solidFill>
            <a:srgbClr val="00B0F0"/>
          </a:solidFill>
          <a:ln>
            <a:noFill/>
          </a:ln>
          <a:effectLst/>
        </p:spPr>
        <p:txBody>
          <a:bodyPr wrap="none" anchor="ctr"/>
          <a:lstStyle/>
          <a:p>
            <a:endParaRPr lang="en-US" sz="6530" dirty="0">
              <a:latin typeface="Lato Light" panose="020F0502020204030203" pitchFamily="34" charset="0"/>
            </a:endParaRPr>
          </a:p>
        </p:txBody>
      </p:sp>
      <p:grpSp>
        <p:nvGrpSpPr>
          <p:cNvPr id="9" name="Group 8">
            <a:extLst>
              <a:ext uri="{FF2B5EF4-FFF2-40B4-BE49-F238E27FC236}">
                <a16:creationId xmlns:a16="http://schemas.microsoft.com/office/drawing/2014/main" id="{54ED0A45-B68C-421F-A87C-96789895E0A0}"/>
              </a:ext>
            </a:extLst>
          </p:cNvPr>
          <p:cNvGrpSpPr/>
          <p:nvPr/>
        </p:nvGrpSpPr>
        <p:grpSpPr>
          <a:xfrm>
            <a:off x="1468761" y="4908698"/>
            <a:ext cx="20924339" cy="7781879"/>
            <a:chOff x="1520826" y="4355492"/>
            <a:chExt cx="20924339" cy="7781879"/>
          </a:xfrm>
        </p:grpSpPr>
        <p:sp>
          <p:nvSpPr>
            <p:cNvPr id="48" name="TextBox 47">
              <a:extLst>
                <a:ext uri="{FF2B5EF4-FFF2-40B4-BE49-F238E27FC236}">
                  <a16:creationId xmlns:a16="http://schemas.microsoft.com/office/drawing/2014/main" id="{258CE9AC-E530-CB4F-810E-90470E8653A1}"/>
                </a:ext>
              </a:extLst>
            </p:cNvPr>
            <p:cNvSpPr txBox="1"/>
            <p:nvPr/>
          </p:nvSpPr>
          <p:spPr>
            <a:xfrm>
              <a:off x="2156594" y="4478601"/>
              <a:ext cx="2173993" cy="523220"/>
            </a:xfrm>
            <a:prstGeom prst="rect">
              <a:avLst/>
            </a:prstGeom>
            <a:noFill/>
          </p:spPr>
          <p:txBody>
            <a:bodyPr wrap="none" rtlCol="0" anchor="ctr" anchorCtr="0">
              <a:spAutoFit/>
            </a:bodyPr>
            <a:lstStyle/>
            <a:p>
              <a:pPr algn="ctr"/>
              <a:r>
                <a:rPr lang="en-US" sz="2800" b="1" dirty="0">
                  <a:solidFill>
                    <a:schemeClr val="accent1"/>
                  </a:solidFill>
                  <a:latin typeface="Poppins" pitchFamily="2" charset="77"/>
                  <a:ea typeface="League Spartan" charset="0"/>
                  <a:cs typeface="Poppins" pitchFamily="2" charset="77"/>
                </a:rPr>
                <a:t>17 Feb 2022</a:t>
              </a:r>
            </a:p>
          </p:txBody>
        </p:sp>
        <p:sp>
          <p:nvSpPr>
            <p:cNvPr id="49" name="TextBox 48">
              <a:extLst>
                <a:ext uri="{FF2B5EF4-FFF2-40B4-BE49-F238E27FC236}">
                  <a16:creationId xmlns:a16="http://schemas.microsoft.com/office/drawing/2014/main" id="{16F0C9B5-6103-A247-A2CE-22886B48335A}"/>
                </a:ext>
              </a:extLst>
            </p:cNvPr>
            <p:cNvSpPr txBox="1"/>
            <p:nvPr/>
          </p:nvSpPr>
          <p:spPr>
            <a:xfrm>
              <a:off x="5169791" y="4355492"/>
              <a:ext cx="3063659" cy="769441"/>
            </a:xfrm>
            <a:prstGeom prst="rect">
              <a:avLst/>
            </a:prstGeom>
            <a:noFill/>
          </p:spPr>
          <p:txBody>
            <a:bodyPr wrap="none" rtlCol="0" anchor="ctr" anchorCtr="0">
              <a:spAutoFit/>
            </a:bodyPr>
            <a:lstStyle/>
            <a:p>
              <a:pPr algn="ctr"/>
              <a:r>
                <a:rPr lang="en-US" sz="2800" b="1" dirty="0">
                  <a:solidFill>
                    <a:schemeClr val="accent2"/>
                  </a:solidFill>
                  <a:latin typeface="Poppins" pitchFamily="2" charset="77"/>
                  <a:ea typeface="League Spartan" charset="0"/>
                  <a:cs typeface="Poppins" pitchFamily="2" charset="77"/>
                </a:rPr>
                <a:t>24-25 Feb 2022</a:t>
              </a:r>
              <a:r>
                <a:rPr lang="en-US" sz="4400" b="1" dirty="0">
                  <a:solidFill>
                    <a:schemeClr val="accent2"/>
                  </a:solidFill>
                  <a:latin typeface="Poppins" pitchFamily="2" charset="77"/>
                  <a:ea typeface="League Spartan" charset="0"/>
                  <a:cs typeface="Poppins" pitchFamily="2" charset="77"/>
                </a:rPr>
                <a:t> </a:t>
              </a:r>
            </a:p>
          </p:txBody>
        </p:sp>
        <p:sp>
          <p:nvSpPr>
            <p:cNvPr id="50" name="TextBox 49">
              <a:extLst>
                <a:ext uri="{FF2B5EF4-FFF2-40B4-BE49-F238E27FC236}">
                  <a16:creationId xmlns:a16="http://schemas.microsoft.com/office/drawing/2014/main" id="{82759BEC-6EAD-5D4A-B5F6-6D72054F49CE}"/>
                </a:ext>
              </a:extLst>
            </p:cNvPr>
            <p:cNvSpPr txBox="1"/>
            <p:nvPr/>
          </p:nvSpPr>
          <p:spPr>
            <a:xfrm>
              <a:off x="8789822" y="4478602"/>
              <a:ext cx="2733442" cy="523220"/>
            </a:xfrm>
            <a:prstGeom prst="rect">
              <a:avLst/>
            </a:prstGeom>
            <a:noFill/>
          </p:spPr>
          <p:txBody>
            <a:bodyPr wrap="none" rtlCol="0" anchor="ctr" anchorCtr="0">
              <a:spAutoFit/>
            </a:bodyPr>
            <a:lstStyle/>
            <a:p>
              <a:pPr algn="ctr"/>
              <a:r>
                <a:rPr lang="en-US" sz="2800" b="1" dirty="0">
                  <a:solidFill>
                    <a:schemeClr val="accent3"/>
                  </a:solidFill>
                  <a:latin typeface="Poppins" pitchFamily="2" charset="77"/>
                  <a:ea typeface="League Spartan" charset="0"/>
                  <a:cs typeface="Poppins" pitchFamily="2" charset="77"/>
                </a:rPr>
                <a:t>5-7 April 2022</a:t>
              </a:r>
            </a:p>
          </p:txBody>
        </p:sp>
        <p:sp>
          <p:nvSpPr>
            <p:cNvPr id="51" name="TextBox 50">
              <a:extLst>
                <a:ext uri="{FF2B5EF4-FFF2-40B4-BE49-F238E27FC236}">
                  <a16:creationId xmlns:a16="http://schemas.microsoft.com/office/drawing/2014/main" id="{CB6D04B2-B7CD-DD41-944B-C7139C03776D}"/>
                </a:ext>
              </a:extLst>
            </p:cNvPr>
            <p:cNvSpPr txBox="1"/>
            <p:nvPr/>
          </p:nvSpPr>
          <p:spPr>
            <a:xfrm>
              <a:off x="12355970" y="4478601"/>
              <a:ext cx="2985112" cy="523220"/>
            </a:xfrm>
            <a:prstGeom prst="rect">
              <a:avLst/>
            </a:prstGeom>
            <a:noFill/>
          </p:spPr>
          <p:txBody>
            <a:bodyPr wrap="none" rtlCol="0" anchor="ctr" anchorCtr="0">
              <a:spAutoFit/>
            </a:bodyPr>
            <a:lstStyle/>
            <a:p>
              <a:pPr algn="ctr"/>
              <a:r>
                <a:rPr lang="en-US" sz="2800" b="1" dirty="0">
                  <a:solidFill>
                    <a:schemeClr val="accent4"/>
                  </a:solidFill>
                  <a:latin typeface="Poppins" pitchFamily="2" charset="77"/>
                  <a:ea typeface="League Spartan" charset="0"/>
                  <a:cs typeface="Poppins" pitchFamily="2" charset="77"/>
                </a:rPr>
                <a:t>13-17 June 2022</a:t>
              </a:r>
            </a:p>
          </p:txBody>
        </p:sp>
        <p:sp>
          <p:nvSpPr>
            <p:cNvPr id="52" name="TextBox 51">
              <a:extLst>
                <a:ext uri="{FF2B5EF4-FFF2-40B4-BE49-F238E27FC236}">
                  <a16:creationId xmlns:a16="http://schemas.microsoft.com/office/drawing/2014/main" id="{6F98B595-1D5A-2A4C-8B8B-D3BEF0BD664A}"/>
                </a:ext>
              </a:extLst>
            </p:cNvPr>
            <p:cNvSpPr txBox="1"/>
            <p:nvPr/>
          </p:nvSpPr>
          <p:spPr>
            <a:xfrm>
              <a:off x="15830175" y="4478601"/>
              <a:ext cx="2741456" cy="523220"/>
            </a:xfrm>
            <a:prstGeom prst="rect">
              <a:avLst/>
            </a:prstGeom>
            <a:noFill/>
          </p:spPr>
          <p:txBody>
            <a:bodyPr wrap="none" rtlCol="0" anchor="ctr" anchorCtr="0">
              <a:spAutoFit/>
            </a:bodyPr>
            <a:lstStyle/>
            <a:p>
              <a:pPr algn="ctr"/>
              <a:r>
                <a:rPr lang="en-US" sz="2800" b="1" dirty="0">
                  <a:solidFill>
                    <a:schemeClr val="accent5"/>
                  </a:solidFill>
                  <a:latin typeface="Poppins" pitchFamily="2" charset="77"/>
                  <a:ea typeface="League Spartan" charset="0"/>
                  <a:cs typeface="Poppins" pitchFamily="2" charset="77"/>
                </a:rPr>
                <a:t>Nov-Dec 2022</a:t>
              </a:r>
              <a:endParaRPr lang="en-US" sz="3200" b="1" dirty="0">
                <a:solidFill>
                  <a:schemeClr val="accent5"/>
                </a:solidFill>
                <a:latin typeface="Poppins" pitchFamily="2" charset="77"/>
                <a:ea typeface="League Spartan" charset="0"/>
                <a:cs typeface="Poppins" pitchFamily="2" charset="77"/>
              </a:endParaRPr>
            </a:p>
          </p:txBody>
        </p:sp>
        <p:sp>
          <p:nvSpPr>
            <p:cNvPr id="4" name="Freeform 69">
              <a:extLst>
                <a:ext uri="{FF2B5EF4-FFF2-40B4-BE49-F238E27FC236}">
                  <a16:creationId xmlns:a16="http://schemas.microsoft.com/office/drawing/2014/main" id="{636CACDF-562A-284D-AFD9-332AD7F74633}"/>
                </a:ext>
              </a:extLst>
            </p:cNvPr>
            <p:cNvSpPr>
              <a:spLocks noChangeArrowheads="1"/>
            </p:cNvSpPr>
            <p:nvPr/>
          </p:nvSpPr>
          <p:spPr bwMode="auto">
            <a:xfrm>
              <a:off x="1520826" y="5226444"/>
              <a:ext cx="3490079" cy="6910927"/>
            </a:xfrm>
            <a:custGeom>
              <a:avLst/>
              <a:gdLst>
                <a:gd name="T0" fmla="*/ 1665 w 2860"/>
                <a:gd name="T1" fmla="*/ 0 h 4949"/>
                <a:gd name="T2" fmla="*/ 1429 w 2860"/>
                <a:gd name="T3" fmla="*/ 247 h 4949"/>
                <a:gd name="T4" fmla="*/ 1194 w 2860"/>
                <a:gd name="T5" fmla="*/ 0 h 4949"/>
                <a:gd name="T6" fmla="*/ 0 w 2860"/>
                <a:gd name="T7" fmla="*/ 0 h 4949"/>
                <a:gd name="T8" fmla="*/ 0 w 2860"/>
                <a:gd name="T9" fmla="*/ 4948 h 4949"/>
                <a:gd name="T10" fmla="*/ 2859 w 2860"/>
                <a:gd name="T11" fmla="*/ 4948 h 4949"/>
                <a:gd name="T12" fmla="*/ 2859 w 2860"/>
                <a:gd name="T13" fmla="*/ 0 h 4949"/>
                <a:gd name="T14" fmla="*/ 1665 w 2860"/>
                <a:gd name="T15" fmla="*/ 0 h 49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0" h="4949">
                  <a:moveTo>
                    <a:pt x="1665" y="0"/>
                  </a:moveTo>
                  <a:lnTo>
                    <a:pt x="1429" y="247"/>
                  </a:lnTo>
                  <a:lnTo>
                    <a:pt x="1194" y="0"/>
                  </a:lnTo>
                  <a:lnTo>
                    <a:pt x="0" y="0"/>
                  </a:lnTo>
                  <a:lnTo>
                    <a:pt x="0" y="4948"/>
                  </a:lnTo>
                  <a:lnTo>
                    <a:pt x="2859" y="4948"/>
                  </a:lnTo>
                  <a:lnTo>
                    <a:pt x="2859" y="0"/>
                  </a:lnTo>
                  <a:lnTo>
                    <a:pt x="1665" y="0"/>
                  </a:lnTo>
                </a:path>
              </a:pathLst>
            </a:custGeom>
            <a:solidFill>
              <a:schemeClr val="accent1"/>
            </a:solidFill>
            <a:ln>
              <a:noFill/>
            </a:ln>
            <a:effectLst/>
          </p:spPr>
          <p:txBody>
            <a:bodyPr wrap="none" anchor="ctr"/>
            <a:lstStyle/>
            <a:p>
              <a:endParaRPr lang="en-US" sz="6530" dirty="0">
                <a:latin typeface="Lato Light" panose="020F0502020204030203" pitchFamily="34" charset="0"/>
              </a:endParaRPr>
            </a:p>
          </p:txBody>
        </p:sp>
        <p:sp>
          <p:nvSpPr>
            <p:cNvPr id="14" name="Freeform 302">
              <a:extLst>
                <a:ext uri="{FF2B5EF4-FFF2-40B4-BE49-F238E27FC236}">
                  <a16:creationId xmlns:a16="http://schemas.microsoft.com/office/drawing/2014/main" id="{97F411E7-0686-5A40-89DC-AC2615705CBB}"/>
                </a:ext>
              </a:extLst>
            </p:cNvPr>
            <p:cNvSpPr>
              <a:spLocks noChangeArrowheads="1"/>
            </p:cNvSpPr>
            <p:nvPr/>
          </p:nvSpPr>
          <p:spPr bwMode="auto">
            <a:xfrm>
              <a:off x="11980308" y="5226444"/>
              <a:ext cx="3484700" cy="6910927"/>
            </a:xfrm>
            <a:custGeom>
              <a:avLst/>
              <a:gdLst>
                <a:gd name="T0" fmla="*/ 1668 w 2859"/>
                <a:gd name="T1" fmla="*/ 0 h 4949"/>
                <a:gd name="T2" fmla="*/ 1428 w 2859"/>
                <a:gd name="T3" fmla="*/ 252 h 4949"/>
                <a:gd name="T4" fmla="*/ 1189 w 2859"/>
                <a:gd name="T5" fmla="*/ 0 h 4949"/>
                <a:gd name="T6" fmla="*/ 0 w 2859"/>
                <a:gd name="T7" fmla="*/ 0 h 4949"/>
                <a:gd name="T8" fmla="*/ 0 w 2859"/>
                <a:gd name="T9" fmla="*/ 4948 h 4949"/>
                <a:gd name="T10" fmla="*/ 2858 w 2859"/>
                <a:gd name="T11" fmla="*/ 4948 h 4949"/>
                <a:gd name="T12" fmla="*/ 2858 w 2859"/>
                <a:gd name="T13" fmla="*/ 0 h 4949"/>
                <a:gd name="T14" fmla="*/ 1668 w 2859"/>
                <a:gd name="T15" fmla="*/ 0 h 49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9" h="4949">
                  <a:moveTo>
                    <a:pt x="1668" y="0"/>
                  </a:moveTo>
                  <a:lnTo>
                    <a:pt x="1428" y="252"/>
                  </a:lnTo>
                  <a:lnTo>
                    <a:pt x="1189" y="0"/>
                  </a:lnTo>
                  <a:lnTo>
                    <a:pt x="0" y="0"/>
                  </a:lnTo>
                  <a:lnTo>
                    <a:pt x="0" y="4948"/>
                  </a:lnTo>
                  <a:lnTo>
                    <a:pt x="2858" y="4948"/>
                  </a:lnTo>
                  <a:lnTo>
                    <a:pt x="2858" y="0"/>
                  </a:lnTo>
                  <a:lnTo>
                    <a:pt x="1668" y="0"/>
                  </a:lnTo>
                </a:path>
              </a:pathLst>
            </a:custGeom>
            <a:solidFill>
              <a:schemeClr val="accent4"/>
            </a:solidFill>
            <a:ln>
              <a:noFill/>
            </a:ln>
            <a:effectLst/>
          </p:spPr>
          <p:txBody>
            <a:bodyPr wrap="none" anchor="ctr"/>
            <a:lstStyle/>
            <a:p>
              <a:endParaRPr lang="en-US" sz="6530" dirty="0">
                <a:latin typeface="Lato Light" panose="020F0502020204030203" pitchFamily="34" charset="0"/>
              </a:endParaRPr>
            </a:p>
          </p:txBody>
        </p:sp>
        <p:sp>
          <p:nvSpPr>
            <p:cNvPr id="17" name="Freeform 378">
              <a:extLst>
                <a:ext uri="{FF2B5EF4-FFF2-40B4-BE49-F238E27FC236}">
                  <a16:creationId xmlns:a16="http://schemas.microsoft.com/office/drawing/2014/main" id="{75079037-7DA3-9E41-88BB-CEE49868F3B6}"/>
                </a:ext>
              </a:extLst>
            </p:cNvPr>
            <p:cNvSpPr>
              <a:spLocks noChangeArrowheads="1"/>
            </p:cNvSpPr>
            <p:nvPr/>
          </p:nvSpPr>
          <p:spPr bwMode="auto">
            <a:xfrm>
              <a:off x="8490227" y="5226444"/>
              <a:ext cx="3484700" cy="6910927"/>
            </a:xfrm>
            <a:custGeom>
              <a:avLst/>
              <a:gdLst>
                <a:gd name="T0" fmla="*/ 1664 w 2859"/>
                <a:gd name="T1" fmla="*/ 0 h 4949"/>
                <a:gd name="T2" fmla="*/ 1429 w 2859"/>
                <a:gd name="T3" fmla="*/ 247 h 4949"/>
                <a:gd name="T4" fmla="*/ 1193 w 2859"/>
                <a:gd name="T5" fmla="*/ 0 h 4949"/>
                <a:gd name="T6" fmla="*/ 0 w 2859"/>
                <a:gd name="T7" fmla="*/ 0 h 4949"/>
                <a:gd name="T8" fmla="*/ 0 w 2859"/>
                <a:gd name="T9" fmla="*/ 4948 h 4949"/>
                <a:gd name="T10" fmla="*/ 2858 w 2859"/>
                <a:gd name="T11" fmla="*/ 4948 h 4949"/>
                <a:gd name="T12" fmla="*/ 2858 w 2859"/>
                <a:gd name="T13" fmla="*/ 0 h 4949"/>
                <a:gd name="T14" fmla="*/ 1664 w 2859"/>
                <a:gd name="T15" fmla="*/ 0 h 49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9" h="4949">
                  <a:moveTo>
                    <a:pt x="1664" y="0"/>
                  </a:moveTo>
                  <a:lnTo>
                    <a:pt x="1429" y="247"/>
                  </a:lnTo>
                  <a:lnTo>
                    <a:pt x="1193" y="0"/>
                  </a:lnTo>
                  <a:lnTo>
                    <a:pt x="0" y="0"/>
                  </a:lnTo>
                  <a:lnTo>
                    <a:pt x="0" y="4948"/>
                  </a:lnTo>
                  <a:lnTo>
                    <a:pt x="2858" y="4948"/>
                  </a:lnTo>
                  <a:lnTo>
                    <a:pt x="2858" y="0"/>
                  </a:lnTo>
                  <a:lnTo>
                    <a:pt x="1664" y="0"/>
                  </a:lnTo>
                </a:path>
              </a:pathLst>
            </a:custGeom>
            <a:solidFill>
              <a:schemeClr val="accent3"/>
            </a:solidFill>
            <a:ln>
              <a:noFill/>
            </a:ln>
            <a:effectLst/>
          </p:spPr>
          <p:txBody>
            <a:bodyPr wrap="none" anchor="ctr"/>
            <a:lstStyle/>
            <a:p>
              <a:endParaRPr lang="en-US" sz="6530" dirty="0">
                <a:latin typeface="Lato Light" panose="020F0502020204030203" pitchFamily="34" charset="0"/>
              </a:endParaRPr>
            </a:p>
          </p:txBody>
        </p:sp>
        <p:sp>
          <p:nvSpPr>
            <p:cNvPr id="20" name="Freeform 456">
              <a:extLst>
                <a:ext uri="{FF2B5EF4-FFF2-40B4-BE49-F238E27FC236}">
                  <a16:creationId xmlns:a16="http://schemas.microsoft.com/office/drawing/2014/main" id="{245871EE-9D92-9D4E-804E-4F0FF0DE8F26}"/>
                </a:ext>
              </a:extLst>
            </p:cNvPr>
            <p:cNvSpPr>
              <a:spLocks noChangeArrowheads="1"/>
            </p:cNvSpPr>
            <p:nvPr/>
          </p:nvSpPr>
          <p:spPr bwMode="auto">
            <a:xfrm>
              <a:off x="5005526" y="5226444"/>
              <a:ext cx="3490079" cy="6910927"/>
            </a:xfrm>
            <a:custGeom>
              <a:avLst/>
              <a:gdLst>
                <a:gd name="T0" fmla="*/ 1664 w 2860"/>
                <a:gd name="T1" fmla="*/ 0 h 4949"/>
                <a:gd name="T2" fmla="*/ 1429 w 2860"/>
                <a:gd name="T3" fmla="*/ 247 h 4949"/>
                <a:gd name="T4" fmla="*/ 1193 w 2860"/>
                <a:gd name="T5" fmla="*/ 0 h 4949"/>
                <a:gd name="T6" fmla="*/ 0 w 2860"/>
                <a:gd name="T7" fmla="*/ 0 h 4949"/>
                <a:gd name="T8" fmla="*/ 0 w 2860"/>
                <a:gd name="T9" fmla="*/ 4948 h 4949"/>
                <a:gd name="T10" fmla="*/ 2859 w 2860"/>
                <a:gd name="T11" fmla="*/ 4948 h 4949"/>
                <a:gd name="T12" fmla="*/ 2859 w 2860"/>
                <a:gd name="T13" fmla="*/ 0 h 4949"/>
                <a:gd name="T14" fmla="*/ 1664 w 2860"/>
                <a:gd name="T15" fmla="*/ 0 h 49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0" h="4949">
                  <a:moveTo>
                    <a:pt x="1664" y="0"/>
                  </a:moveTo>
                  <a:lnTo>
                    <a:pt x="1429" y="247"/>
                  </a:lnTo>
                  <a:lnTo>
                    <a:pt x="1193" y="0"/>
                  </a:lnTo>
                  <a:lnTo>
                    <a:pt x="0" y="0"/>
                  </a:lnTo>
                  <a:lnTo>
                    <a:pt x="0" y="4948"/>
                  </a:lnTo>
                  <a:lnTo>
                    <a:pt x="2859" y="4948"/>
                  </a:lnTo>
                  <a:lnTo>
                    <a:pt x="2859" y="0"/>
                  </a:lnTo>
                  <a:lnTo>
                    <a:pt x="1664" y="0"/>
                  </a:lnTo>
                </a:path>
              </a:pathLst>
            </a:custGeom>
            <a:solidFill>
              <a:schemeClr val="accent2"/>
            </a:solidFill>
            <a:ln>
              <a:noFill/>
            </a:ln>
            <a:effectLst/>
          </p:spPr>
          <p:txBody>
            <a:bodyPr wrap="none" anchor="ctr"/>
            <a:lstStyle/>
            <a:p>
              <a:endParaRPr lang="en-US" sz="6530" dirty="0">
                <a:latin typeface="Lato Light" panose="020F0502020204030203" pitchFamily="34" charset="0"/>
              </a:endParaRPr>
            </a:p>
          </p:txBody>
        </p:sp>
        <p:sp>
          <p:nvSpPr>
            <p:cNvPr id="53" name="Subtitle 2">
              <a:extLst>
                <a:ext uri="{FF2B5EF4-FFF2-40B4-BE49-F238E27FC236}">
                  <a16:creationId xmlns:a16="http://schemas.microsoft.com/office/drawing/2014/main" id="{88CBE20A-39B0-4345-A30E-78FF5ED38456}"/>
                </a:ext>
              </a:extLst>
            </p:cNvPr>
            <p:cNvSpPr txBox="1">
              <a:spLocks/>
            </p:cNvSpPr>
            <p:nvPr/>
          </p:nvSpPr>
          <p:spPr>
            <a:xfrm>
              <a:off x="1814617" y="7077239"/>
              <a:ext cx="2886366" cy="498290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The purpose of this meeting is to first and foremost meet (virtually) and present each other, but also to broadly discuss the terms of reference and agree on a timeline for delivering the 10-year plan</a:t>
              </a:r>
            </a:p>
          </p:txBody>
        </p:sp>
        <p:sp>
          <p:nvSpPr>
            <p:cNvPr id="54" name="TextBox 53">
              <a:extLst>
                <a:ext uri="{FF2B5EF4-FFF2-40B4-BE49-F238E27FC236}">
                  <a16:creationId xmlns:a16="http://schemas.microsoft.com/office/drawing/2014/main" id="{57A44A4A-95E6-3E4A-B38F-26865901A769}"/>
                </a:ext>
              </a:extLst>
            </p:cNvPr>
            <p:cNvSpPr txBox="1"/>
            <p:nvPr/>
          </p:nvSpPr>
          <p:spPr>
            <a:xfrm>
              <a:off x="1898787" y="5711066"/>
              <a:ext cx="2954467" cy="954107"/>
            </a:xfrm>
            <a:prstGeom prst="rect">
              <a:avLst/>
            </a:prstGeom>
            <a:noFill/>
          </p:spPr>
          <p:txBody>
            <a:bodyPr wrap="square" rtlCol="0" anchor="b" anchorCtr="0">
              <a:spAutoFit/>
            </a:bodyPr>
            <a:lstStyle/>
            <a:p>
              <a:pPr algn="ctr"/>
              <a:r>
                <a:rPr lang="en-US" sz="2800" b="1" dirty="0">
                  <a:solidFill>
                    <a:schemeClr val="bg1"/>
                  </a:solidFill>
                  <a:latin typeface="Poppins" pitchFamily="2" charset="77"/>
                  <a:ea typeface="League Spartan" charset="0"/>
                  <a:cs typeface="Poppins" pitchFamily="2" charset="77"/>
                </a:rPr>
                <a:t>SC 1</a:t>
              </a:r>
              <a:r>
                <a:rPr lang="en-US" sz="2800" b="1" baseline="30000" dirty="0">
                  <a:solidFill>
                    <a:schemeClr val="bg1"/>
                  </a:solidFill>
                  <a:latin typeface="Poppins" pitchFamily="2" charset="77"/>
                  <a:ea typeface="League Spartan" charset="0"/>
                  <a:cs typeface="Poppins" pitchFamily="2" charset="77"/>
                </a:rPr>
                <a:t>st</a:t>
              </a:r>
              <a:r>
                <a:rPr lang="en-US" sz="2800" b="1" dirty="0">
                  <a:solidFill>
                    <a:schemeClr val="bg1"/>
                  </a:solidFill>
                  <a:latin typeface="Poppins" pitchFamily="2" charset="77"/>
                  <a:ea typeface="League Spartan" charset="0"/>
                  <a:cs typeface="Poppins" pitchFamily="2" charset="77"/>
                </a:rPr>
                <a:t> meeting</a:t>
              </a:r>
            </a:p>
            <a:p>
              <a:pPr algn="ctr"/>
              <a:r>
                <a:rPr lang="en-US" sz="2800" b="1" dirty="0">
                  <a:solidFill>
                    <a:schemeClr val="bg1"/>
                  </a:solidFill>
                  <a:latin typeface="Poppins" pitchFamily="2" charset="77"/>
                  <a:ea typeface="League Spartan" charset="0"/>
                  <a:cs typeface="Poppins" pitchFamily="2" charset="77"/>
                </a:rPr>
                <a:t>(online)</a:t>
              </a:r>
              <a:endParaRPr lang="en-US" sz="3200" b="1" dirty="0">
                <a:solidFill>
                  <a:schemeClr val="bg1"/>
                </a:solidFill>
                <a:latin typeface="Poppins" pitchFamily="2" charset="77"/>
                <a:ea typeface="League Spartan" charset="0"/>
                <a:cs typeface="Poppins" pitchFamily="2" charset="77"/>
              </a:endParaRPr>
            </a:p>
          </p:txBody>
        </p:sp>
        <p:sp>
          <p:nvSpPr>
            <p:cNvPr id="57" name="Subtitle 2">
              <a:extLst>
                <a:ext uri="{FF2B5EF4-FFF2-40B4-BE49-F238E27FC236}">
                  <a16:creationId xmlns:a16="http://schemas.microsoft.com/office/drawing/2014/main" id="{27B577FD-708E-6E48-83B9-42CB9FD2991F}"/>
                </a:ext>
              </a:extLst>
            </p:cNvPr>
            <p:cNvSpPr txBox="1">
              <a:spLocks/>
            </p:cNvSpPr>
            <p:nvPr/>
          </p:nvSpPr>
          <p:spPr>
            <a:xfrm>
              <a:off x="5304693" y="7077239"/>
              <a:ext cx="2998449" cy="498290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TOWS-WG is a standard setting and advisory body to the IOC on tsunami and other coastal hazards. This session will discuss among other matters, SMART Cable, Tsunami Ready &amp; UN Decade</a:t>
              </a:r>
            </a:p>
          </p:txBody>
        </p:sp>
        <p:sp>
          <p:nvSpPr>
            <p:cNvPr id="58" name="TextBox 57">
              <a:extLst>
                <a:ext uri="{FF2B5EF4-FFF2-40B4-BE49-F238E27FC236}">
                  <a16:creationId xmlns:a16="http://schemas.microsoft.com/office/drawing/2014/main" id="{482B3723-B3FC-C746-BFDD-F4024A1A7CF9}"/>
                </a:ext>
              </a:extLst>
            </p:cNvPr>
            <p:cNvSpPr txBox="1"/>
            <p:nvPr/>
          </p:nvSpPr>
          <p:spPr>
            <a:xfrm>
              <a:off x="5418209" y="5760131"/>
              <a:ext cx="2650109" cy="954107"/>
            </a:xfrm>
            <a:prstGeom prst="rect">
              <a:avLst/>
            </a:prstGeom>
            <a:noFill/>
          </p:spPr>
          <p:txBody>
            <a:bodyPr wrap="square" rtlCol="0" anchor="b" anchorCtr="0">
              <a:spAutoFit/>
            </a:bodyPr>
            <a:lstStyle/>
            <a:p>
              <a:pPr algn="ctr"/>
              <a:r>
                <a:rPr lang="en-US" sz="2800" b="1" dirty="0">
                  <a:solidFill>
                    <a:schemeClr val="bg1"/>
                  </a:solidFill>
                  <a:latin typeface="Poppins" pitchFamily="2" charset="77"/>
                  <a:ea typeface="League Spartan" charset="0"/>
                  <a:cs typeface="Poppins" pitchFamily="2" charset="77"/>
                </a:rPr>
                <a:t>TOWS-WG-XV</a:t>
              </a:r>
            </a:p>
          </p:txBody>
        </p:sp>
        <p:sp>
          <p:nvSpPr>
            <p:cNvPr id="60" name="Subtitle 2">
              <a:extLst>
                <a:ext uri="{FF2B5EF4-FFF2-40B4-BE49-F238E27FC236}">
                  <a16:creationId xmlns:a16="http://schemas.microsoft.com/office/drawing/2014/main" id="{9A33A3EC-01FE-A245-BF25-431624144711}"/>
                </a:ext>
              </a:extLst>
            </p:cNvPr>
            <p:cNvSpPr txBox="1">
              <a:spLocks/>
            </p:cNvSpPr>
            <p:nvPr/>
          </p:nvSpPr>
          <p:spPr>
            <a:xfrm>
              <a:off x="8713359" y="6751707"/>
              <a:ext cx="3074484" cy="498290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Laboratories are innovative formats that function as self-sustaining events. They act as a creative platform to link diverse stakeholders and topics to trigger collaborative efforts regarding the UN Ocean Decade.</a:t>
              </a:r>
            </a:p>
          </p:txBody>
        </p:sp>
        <p:sp>
          <p:nvSpPr>
            <p:cNvPr id="61" name="TextBox 60">
              <a:extLst>
                <a:ext uri="{FF2B5EF4-FFF2-40B4-BE49-F238E27FC236}">
                  <a16:creationId xmlns:a16="http://schemas.microsoft.com/office/drawing/2014/main" id="{D1AAF2FD-78B6-8D42-9D34-4B91DEB15EA6}"/>
                </a:ext>
              </a:extLst>
            </p:cNvPr>
            <p:cNvSpPr txBox="1"/>
            <p:nvPr/>
          </p:nvSpPr>
          <p:spPr>
            <a:xfrm>
              <a:off x="8947923" y="5680695"/>
              <a:ext cx="2698763" cy="954107"/>
            </a:xfrm>
            <a:prstGeom prst="rect">
              <a:avLst/>
            </a:prstGeom>
            <a:noFill/>
          </p:spPr>
          <p:txBody>
            <a:bodyPr wrap="square" rtlCol="0" anchor="b" anchorCtr="0">
              <a:spAutoFit/>
            </a:bodyPr>
            <a:lstStyle/>
            <a:p>
              <a:pPr algn="ctr"/>
              <a:r>
                <a:rPr lang="en-US" sz="2800" b="1" dirty="0">
                  <a:solidFill>
                    <a:schemeClr val="bg1"/>
                  </a:solidFill>
                  <a:latin typeface="Poppins" pitchFamily="2" charset="77"/>
                  <a:ea typeface="League Spartan" charset="0"/>
                  <a:cs typeface="Poppins" pitchFamily="2" charset="77"/>
                </a:rPr>
                <a:t>Safe Oceans</a:t>
              </a:r>
            </a:p>
            <a:p>
              <a:pPr algn="ctr"/>
              <a:r>
                <a:rPr lang="en-US" sz="2800" b="1" dirty="0">
                  <a:solidFill>
                    <a:schemeClr val="bg1"/>
                  </a:solidFill>
                  <a:latin typeface="Poppins" pitchFamily="2" charset="77"/>
                  <a:ea typeface="League Spartan" charset="0"/>
                  <a:cs typeface="Poppins" pitchFamily="2" charset="77"/>
                </a:rPr>
                <a:t>Lab </a:t>
              </a:r>
              <a:endParaRPr lang="en-US" sz="3200" b="1" dirty="0">
                <a:solidFill>
                  <a:schemeClr val="bg1"/>
                </a:solidFill>
                <a:latin typeface="Poppins" pitchFamily="2" charset="77"/>
                <a:ea typeface="League Spartan" charset="0"/>
                <a:cs typeface="Poppins" pitchFamily="2" charset="77"/>
              </a:endParaRPr>
            </a:p>
          </p:txBody>
        </p:sp>
        <p:sp>
          <p:nvSpPr>
            <p:cNvPr id="63" name="Subtitle 2">
              <a:extLst>
                <a:ext uri="{FF2B5EF4-FFF2-40B4-BE49-F238E27FC236}">
                  <a16:creationId xmlns:a16="http://schemas.microsoft.com/office/drawing/2014/main" id="{22CC56ED-F138-BB41-A79E-DA5E873858BF}"/>
                </a:ext>
              </a:extLst>
            </p:cNvPr>
            <p:cNvSpPr txBox="1">
              <a:spLocks/>
            </p:cNvSpPr>
            <p:nvPr/>
          </p:nvSpPr>
          <p:spPr>
            <a:xfrm>
              <a:off x="12314614" y="6347120"/>
              <a:ext cx="2886366" cy="94333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IOC Governing body .</a:t>
              </a:r>
            </a:p>
          </p:txBody>
        </p:sp>
        <p:sp>
          <p:nvSpPr>
            <p:cNvPr id="64" name="TextBox 63">
              <a:extLst>
                <a:ext uri="{FF2B5EF4-FFF2-40B4-BE49-F238E27FC236}">
                  <a16:creationId xmlns:a16="http://schemas.microsoft.com/office/drawing/2014/main" id="{AB3B7784-1ABD-FB45-AC76-63065751F205}"/>
                </a:ext>
              </a:extLst>
            </p:cNvPr>
            <p:cNvSpPr txBox="1"/>
            <p:nvPr/>
          </p:nvSpPr>
          <p:spPr>
            <a:xfrm>
              <a:off x="12533369" y="5755815"/>
              <a:ext cx="2516956" cy="584775"/>
            </a:xfrm>
            <a:prstGeom prst="rect">
              <a:avLst/>
            </a:prstGeom>
            <a:noFill/>
          </p:spPr>
          <p:txBody>
            <a:bodyPr wrap="square" rtlCol="0" anchor="b" anchorCtr="0">
              <a:spAutoFit/>
            </a:bodyPr>
            <a:lstStyle/>
            <a:p>
              <a:pPr algn="ctr"/>
              <a:r>
                <a:rPr lang="en-US" sz="3200" b="1" dirty="0">
                  <a:solidFill>
                    <a:schemeClr val="bg1"/>
                  </a:solidFill>
                  <a:latin typeface="Poppins" pitchFamily="2" charset="77"/>
                  <a:ea typeface="League Spartan" charset="0"/>
                  <a:cs typeface="Poppins" pitchFamily="2" charset="77"/>
                </a:rPr>
                <a:t>IOC -EC 55</a:t>
              </a:r>
            </a:p>
          </p:txBody>
        </p:sp>
        <p:sp>
          <p:nvSpPr>
            <p:cNvPr id="66" name="Subtitle 2">
              <a:extLst>
                <a:ext uri="{FF2B5EF4-FFF2-40B4-BE49-F238E27FC236}">
                  <a16:creationId xmlns:a16="http://schemas.microsoft.com/office/drawing/2014/main" id="{27ABBEC2-4A46-644D-AB00-716CB3E52120}"/>
                </a:ext>
              </a:extLst>
            </p:cNvPr>
            <p:cNvSpPr txBox="1">
              <a:spLocks/>
            </p:cNvSpPr>
            <p:nvPr/>
          </p:nvSpPr>
          <p:spPr>
            <a:xfrm>
              <a:off x="15418231" y="9334927"/>
              <a:ext cx="3490079" cy="2738698"/>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Final version of the Draft 10-Year Research, Development and Implementation Plan for the Ocean Decade Tsunami Programme.</a:t>
              </a:r>
            </a:p>
          </p:txBody>
        </p:sp>
        <p:sp>
          <p:nvSpPr>
            <p:cNvPr id="67" name="TextBox 66">
              <a:extLst>
                <a:ext uri="{FF2B5EF4-FFF2-40B4-BE49-F238E27FC236}">
                  <a16:creationId xmlns:a16="http://schemas.microsoft.com/office/drawing/2014/main" id="{FE0D2F42-6716-3E4D-8F4A-C0D7601E43E0}"/>
                </a:ext>
              </a:extLst>
            </p:cNvPr>
            <p:cNvSpPr txBox="1"/>
            <p:nvPr/>
          </p:nvSpPr>
          <p:spPr>
            <a:xfrm>
              <a:off x="15699252" y="8440646"/>
              <a:ext cx="3021588" cy="954107"/>
            </a:xfrm>
            <a:prstGeom prst="rect">
              <a:avLst/>
            </a:prstGeom>
            <a:noFill/>
          </p:spPr>
          <p:txBody>
            <a:bodyPr wrap="square" rtlCol="0" anchor="b" anchorCtr="0">
              <a:spAutoFit/>
            </a:bodyPr>
            <a:lstStyle/>
            <a:p>
              <a:pPr algn="ctr"/>
              <a:r>
                <a:rPr lang="en-US" sz="2800" b="1" dirty="0">
                  <a:solidFill>
                    <a:schemeClr val="bg1"/>
                  </a:solidFill>
                  <a:latin typeface="Poppins" pitchFamily="2" charset="77"/>
                  <a:ea typeface="League Spartan" charset="0"/>
                  <a:cs typeface="Poppins" pitchFamily="2" charset="77"/>
                </a:rPr>
                <a:t>3</a:t>
              </a:r>
              <a:r>
                <a:rPr lang="en-US" sz="2800" b="1" baseline="30000" dirty="0">
                  <a:solidFill>
                    <a:schemeClr val="bg1"/>
                  </a:solidFill>
                  <a:latin typeface="Poppins" pitchFamily="2" charset="77"/>
                  <a:ea typeface="League Spartan" charset="0"/>
                  <a:cs typeface="Poppins" pitchFamily="2" charset="77"/>
                </a:rPr>
                <a:t>rd</a:t>
              </a:r>
              <a:r>
                <a:rPr lang="en-US" sz="2800" b="1" dirty="0">
                  <a:solidFill>
                    <a:schemeClr val="bg1"/>
                  </a:solidFill>
                  <a:latin typeface="Poppins" pitchFamily="2" charset="77"/>
                  <a:ea typeface="League Spartan" charset="0"/>
                  <a:cs typeface="Poppins" pitchFamily="2" charset="77"/>
                </a:rPr>
                <a:t> SC meeting (in person)</a:t>
              </a:r>
            </a:p>
          </p:txBody>
        </p:sp>
        <p:sp>
          <p:nvSpPr>
            <p:cNvPr id="33" name="TextBox 32">
              <a:extLst>
                <a:ext uri="{FF2B5EF4-FFF2-40B4-BE49-F238E27FC236}">
                  <a16:creationId xmlns:a16="http://schemas.microsoft.com/office/drawing/2014/main" id="{9230D2B2-BFC1-4868-9533-FC5B6C763F7B}"/>
                </a:ext>
              </a:extLst>
            </p:cNvPr>
            <p:cNvSpPr txBox="1"/>
            <p:nvPr/>
          </p:nvSpPr>
          <p:spPr>
            <a:xfrm>
              <a:off x="19260975" y="4478602"/>
              <a:ext cx="2940228" cy="523220"/>
            </a:xfrm>
            <a:prstGeom prst="rect">
              <a:avLst/>
            </a:prstGeom>
            <a:solidFill>
              <a:srgbClr val="00B0F0"/>
            </a:solidFill>
          </p:spPr>
          <p:txBody>
            <a:bodyPr wrap="none" rtlCol="0" anchor="ctr" anchorCtr="0">
              <a:spAutoFit/>
            </a:bodyPr>
            <a:lstStyle/>
            <a:p>
              <a:pPr algn="ctr"/>
              <a:r>
                <a:rPr lang="en-US" sz="2800" b="1" dirty="0">
                  <a:solidFill>
                    <a:schemeClr val="tx2">
                      <a:lumMod val="75000"/>
                    </a:schemeClr>
                  </a:solidFill>
                  <a:latin typeface="Poppins" pitchFamily="2" charset="77"/>
                  <a:ea typeface="League Spartan" charset="0"/>
                  <a:cs typeface="Poppins" pitchFamily="2" charset="77"/>
                </a:rPr>
                <a:t>23-24 Feb 2023</a:t>
              </a:r>
            </a:p>
          </p:txBody>
        </p:sp>
        <p:sp>
          <p:nvSpPr>
            <p:cNvPr id="34" name="Freeform 226">
              <a:extLst>
                <a:ext uri="{FF2B5EF4-FFF2-40B4-BE49-F238E27FC236}">
                  <a16:creationId xmlns:a16="http://schemas.microsoft.com/office/drawing/2014/main" id="{2C5928D0-D97A-4D34-9894-7D78E4D9510B}"/>
                </a:ext>
              </a:extLst>
            </p:cNvPr>
            <p:cNvSpPr>
              <a:spLocks noChangeArrowheads="1"/>
            </p:cNvSpPr>
            <p:nvPr/>
          </p:nvSpPr>
          <p:spPr bwMode="auto">
            <a:xfrm>
              <a:off x="18955088" y="5226444"/>
              <a:ext cx="3490077" cy="6910927"/>
            </a:xfrm>
            <a:custGeom>
              <a:avLst/>
              <a:gdLst>
                <a:gd name="T0" fmla="*/ 1665 w 2860"/>
                <a:gd name="T1" fmla="*/ 0 h 4949"/>
                <a:gd name="T2" fmla="*/ 1429 w 2860"/>
                <a:gd name="T3" fmla="*/ 247 h 4949"/>
                <a:gd name="T4" fmla="*/ 1194 w 2860"/>
                <a:gd name="T5" fmla="*/ 0 h 4949"/>
                <a:gd name="T6" fmla="*/ 0 w 2860"/>
                <a:gd name="T7" fmla="*/ 0 h 4949"/>
                <a:gd name="T8" fmla="*/ 0 w 2860"/>
                <a:gd name="T9" fmla="*/ 4948 h 4949"/>
                <a:gd name="T10" fmla="*/ 2859 w 2860"/>
                <a:gd name="T11" fmla="*/ 4948 h 4949"/>
                <a:gd name="T12" fmla="*/ 2859 w 2860"/>
                <a:gd name="T13" fmla="*/ 0 h 4949"/>
                <a:gd name="T14" fmla="*/ 1665 w 2860"/>
                <a:gd name="T15" fmla="*/ 0 h 49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0" h="4949">
                  <a:moveTo>
                    <a:pt x="1665" y="0"/>
                  </a:moveTo>
                  <a:lnTo>
                    <a:pt x="1429" y="247"/>
                  </a:lnTo>
                  <a:lnTo>
                    <a:pt x="1194" y="0"/>
                  </a:lnTo>
                  <a:lnTo>
                    <a:pt x="0" y="0"/>
                  </a:lnTo>
                  <a:lnTo>
                    <a:pt x="0" y="4948"/>
                  </a:lnTo>
                  <a:lnTo>
                    <a:pt x="2859" y="4948"/>
                  </a:lnTo>
                  <a:lnTo>
                    <a:pt x="2859" y="0"/>
                  </a:lnTo>
                  <a:lnTo>
                    <a:pt x="1665" y="0"/>
                  </a:lnTo>
                </a:path>
              </a:pathLst>
            </a:custGeom>
            <a:solidFill>
              <a:srgbClr val="00B0F0"/>
            </a:solidFill>
            <a:ln>
              <a:noFill/>
            </a:ln>
            <a:effectLst/>
          </p:spPr>
          <p:txBody>
            <a:bodyPr wrap="none" anchor="ctr"/>
            <a:lstStyle/>
            <a:p>
              <a:endParaRPr lang="en-US" sz="6530" dirty="0">
                <a:latin typeface="Lato Light" panose="020F0502020204030203" pitchFamily="34" charset="0"/>
              </a:endParaRPr>
            </a:p>
          </p:txBody>
        </p:sp>
        <p:sp>
          <p:nvSpPr>
            <p:cNvPr id="35" name="Subtitle 2">
              <a:extLst>
                <a:ext uri="{FF2B5EF4-FFF2-40B4-BE49-F238E27FC236}">
                  <a16:creationId xmlns:a16="http://schemas.microsoft.com/office/drawing/2014/main" id="{1452628E-6970-47CE-8AB7-F81341F585E1}"/>
                </a:ext>
              </a:extLst>
            </p:cNvPr>
            <p:cNvSpPr txBox="1">
              <a:spLocks/>
            </p:cNvSpPr>
            <p:nvPr/>
          </p:nvSpPr>
          <p:spPr>
            <a:xfrm>
              <a:off x="19256682" y="7381765"/>
              <a:ext cx="2886366" cy="318753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Endorsement of the 10-Year Research, Development and Implementation Plan for the Ocean Decade Tsunami Programme  </a:t>
              </a:r>
            </a:p>
          </p:txBody>
        </p:sp>
        <p:sp>
          <p:nvSpPr>
            <p:cNvPr id="36" name="TextBox 35">
              <a:extLst>
                <a:ext uri="{FF2B5EF4-FFF2-40B4-BE49-F238E27FC236}">
                  <a16:creationId xmlns:a16="http://schemas.microsoft.com/office/drawing/2014/main" id="{6A046C05-FC5B-4391-9A13-33C362CCE0C7}"/>
                </a:ext>
              </a:extLst>
            </p:cNvPr>
            <p:cNvSpPr txBox="1"/>
            <p:nvPr/>
          </p:nvSpPr>
          <p:spPr>
            <a:xfrm>
              <a:off x="19446198" y="6634802"/>
              <a:ext cx="2507335" cy="655653"/>
            </a:xfrm>
            <a:prstGeom prst="rect">
              <a:avLst/>
            </a:prstGeom>
            <a:noFill/>
          </p:spPr>
          <p:txBody>
            <a:bodyPr wrap="square" rtlCol="0" anchor="b" anchorCtr="0">
              <a:spAutoFit/>
            </a:bodyPr>
            <a:lstStyle/>
            <a:p>
              <a:pPr algn="ctr"/>
              <a:r>
                <a:rPr lang="en-US" sz="3200" b="1" dirty="0">
                  <a:solidFill>
                    <a:schemeClr val="bg1"/>
                  </a:solidFill>
                  <a:latin typeface="Poppins" pitchFamily="2" charset="77"/>
                  <a:ea typeface="League Spartan" charset="0"/>
                  <a:cs typeface="Poppins" pitchFamily="2" charset="77"/>
                </a:rPr>
                <a:t>TOWS WG XVI</a:t>
              </a:r>
            </a:p>
          </p:txBody>
        </p:sp>
        <p:sp>
          <p:nvSpPr>
            <p:cNvPr id="39" name="Subtitle 2">
              <a:extLst>
                <a:ext uri="{FF2B5EF4-FFF2-40B4-BE49-F238E27FC236}">
                  <a16:creationId xmlns:a16="http://schemas.microsoft.com/office/drawing/2014/main" id="{B20F62DF-4DC1-4246-87C3-067E34084065}"/>
                </a:ext>
              </a:extLst>
            </p:cNvPr>
            <p:cNvSpPr txBox="1">
              <a:spLocks/>
            </p:cNvSpPr>
            <p:nvPr/>
          </p:nvSpPr>
          <p:spPr>
            <a:xfrm>
              <a:off x="12367215" y="9873216"/>
              <a:ext cx="2886366" cy="184101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Opportunity for an in-person SC meeting – 1</a:t>
              </a:r>
              <a:r>
                <a:rPr lang="en-US" baseline="300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st</a:t>
              </a:r>
              <a:r>
                <a:rPr lang="en-US"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Draft of the 10-Year Plan</a:t>
              </a:r>
            </a:p>
          </p:txBody>
        </p:sp>
        <p:sp>
          <p:nvSpPr>
            <p:cNvPr id="40" name="TextBox 39">
              <a:extLst>
                <a:ext uri="{FF2B5EF4-FFF2-40B4-BE49-F238E27FC236}">
                  <a16:creationId xmlns:a16="http://schemas.microsoft.com/office/drawing/2014/main" id="{C6BCF392-92E3-4A2E-905D-6A45DE644B0B}"/>
                </a:ext>
              </a:extLst>
            </p:cNvPr>
            <p:cNvSpPr txBox="1"/>
            <p:nvPr/>
          </p:nvSpPr>
          <p:spPr>
            <a:xfrm>
              <a:off x="12299114" y="8586794"/>
              <a:ext cx="2954467" cy="954107"/>
            </a:xfrm>
            <a:prstGeom prst="rect">
              <a:avLst/>
            </a:prstGeom>
            <a:noFill/>
          </p:spPr>
          <p:txBody>
            <a:bodyPr wrap="square" rtlCol="0" anchor="b" anchorCtr="0">
              <a:spAutoFit/>
            </a:bodyPr>
            <a:lstStyle/>
            <a:p>
              <a:pPr algn="ctr"/>
              <a:r>
                <a:rPr lang="en-US" sz="2800" b="1" dirty="0">
                  <a:solidFill>
                    <a:schemeClr val="bg1"/>
                  </a:solidFill>
                  <a:latin typeface="Poppins" pitchFamily="2" charset="77"/>
                  <a:ea typeface="League Spartan" charset="0"/>
                  <a:cs typeface="Poppins" pitchFamily="2" charset="77"/>
                </a:rPr>
                <a:t>2</a:t>
              </a:r>
              <a:r>
                <a:rPr lang="en-US" sz="2800" b="1" baseline="30000" dirty="0">
                  <a:solidFill>
                    <a:schemeClr val="bg1"/>
                  </a:solidFill>
                  <a:latin typeface="Poppins" pitchFamily="2" charset="77"/>
                  <a:ea typeface="League Spartan" charset="0"/>
                  <a:cs typeface="Poppins" pitchFamily="2" charset="77"/>
                </a:rPr>
                <a:t>nd</a:t>
              </a:r>
              <a:r>
                <a:rPr lang="en-US" sz="2800" b="1" dirty="0">
                  <a:solidFill>
                    <a:schemeClr val="bg1"/>
                  </a:solidFill>
                  <a:latin typeface="Poppins" pitchFamily="2" charset="77"/>
                  <a:ea typeface="League Spartan" charset="0"/>
                  <a:cs typeface="Poppins" pitchFamily="2" charset="77"/>
                </a:rPr>
                <a:t> SC meeting</a:t>
              </a:r>
            </a:p>
            <a:p>
              <a:pPr algn="ctr"/>
              <a:r>
                <a:rPr lang="en-US" sz="2800" b="1" dirty="0">
                  <a:solidFill>
                    <a:schemeClr val="bg1"/>
                  </a:solidFill>
                  <a:latin typeface="Poppins" pitchFamily="2" charset="77"/>
                  <a:ea typeface="League Spartan" charset="0"/>
                  <a:cs typeface="Poppins" pitchFamily="2" charset="77"/>
                </a:rPr>
                <a:t>(in person)</a:t>
              </a:r>
              <a:endParaRPr lang="en-US" sz="3200" b="1" dirty="0">
                <a:solidFill>
                  <a:schemeClr val="bg1"/>
                </a:solidFill>
                <a:latin typeface="Poppins" pitchFamily="2" charset="77"/>
                <a:ea typeface="League Spartan" charset="0"/>
                <a:cs typeface="Poppins" pitchFamily="2" charset="77"/>
              </a:endParaRPr>
            </a:p>
          </p:txBody>
        </p:sp>
      </p:grpSp>
      <p:sp>
        <p:nvSpPr>
          <p:cNvPr id="5" name="TextBox 4">
            <a:extLst>
              <a:ext uri="{FF2B5EF4-FFF2-40B4-BE49-F238E27FC236}">
                <a16:creationId xmlns:a16="http://schemas.microsoft.com/office/drawing/2014/main" id="{B67027D7-3667-4D9D-A9DC-450DB7EFD8DE}"/>
              </a:ext>
            </a:extLst>
          </p:cNvPr>
          <p:cNvSpPr txBox="1"/>
          <p:nvPr/>
        </p:nvSpPr>
        <p:spPr>
          <a:xfrm>
            <a:off x="6310970" y="3219217"/>
            <a:ext cx="4506490" cy="523220"/>
          </a:xfrm>
          <a:prstGeom prst="rect">
            <a:avLst/>
          </a:prstGeom>
          <a:solidFill>
            <a:srgbClr val="DDDDDD"/>
          </a:solidFill>
          <a:ln w="6350">
            <a:solidFill>
              <a:schemeClr val="tx1"/>
            </a:solidFill>
          </a:ln>
        </p:spPr>
        <p:txBody>
          <a:bodyPr wrap="none" rtlCol="0">
            <a:spAutoFit/>
          </a:bodyPr>
          <a:lstStyle/>
          <a:p>
            <a:r>
              <a:rPr lang="en-US" sz="2800" b="1" dirty="0">
                <a:solidFill>
                  <a:schemeClr val="accent6">
                    <a:lumMod val="25000"/>
                  </a:schemeClr>
                </a:solidFill>
              </a:rPr>
              <a:t>Consultants to draft chapters</a:t>
            </a:r>
            <a:endParaRPr lang="fr-FR" sz="2800" b="1" dirty="0">
              <a:solidFill>
                <a:schemeClr val="accent6">
                  <a:lumMod val="25000"/>
                </a:schemeClr>
              </a:solidFill>
            </a:endParaRPr>
          </a:p>
        </p:txBody>
      </p:sp>
      <p:sp>
        <p:nvSpPr>
          <p:cNvPr id="6" name="Arrow: Right 5">
            <a:extLst>
              <a:ext uri="{FF2B5EF4-FFF2-40B4-BE49-F238E27FC236}">
                <a16:creationId xmlns:a16="http://schemas.microsoft.com/office/drawing/2014/main" id="{27918612-350C-4BA4-A285-AA9B0AD72611}"/>
              </a:ext>
            </a:extLst>
          </p:cNvPr>
          <p:cNvSpPr/>
          <p:nvPr/>
        </p:nvSpPr>
        <p:spPr>
          <a:xfrm>
            <a:off x="9639922" y="3821101"/>
            <a:ext cx="645278" cy="359357"/>
          </a:xfrm>
          <a:prstGeom prst="rightArrow">
            <a:avLst/>
          </a:prstGeom>
          <a:gradFill flip="none" rotWithShape="1">
            <a:gsLst>
              <a:gs pos="0">
                <a:srgbClr val="6FBFFF"/>
              </a:gs>
              <a:gs pos="98000">
                <a:srgbClr val="3C8B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Arrow: Right 40">
            <a:extLst>
              <a:ext uri="{FF2B5EF4-FFF2-40B4-BE49-F238E27FC236}">
                <a16:creationId xmlns:a16="http://schemas.microsoft.com/office/drawing/2014/main" id="{BE7D0942-2549-446E-8C4B-A84ADA2B6C18}"/>
              </a:ext>
            </a:extLst>
          </p:cNvPr>
          <p:cNvSpPr/>
          <p:nvPr/>
        </p:nvSpPr>
        <p:spPr>
          <a:xfrm flipH="1">
            <a:off x="6968856" y="3759157"/>
            <a:ext cx="645278" cy="371075"/>
          </a:xfrm>
          <a:prstGeom prst="rightArrow">
            <a:avLst/>
          </a:prstGeom>
          <a:gradFill flip="none" rotWithShape="1">
            <a:gsLst>
              <a:gs pos="0">
                <a:srgbClr val="6FBFFF"/>
              </a:gs>
              <a:gs pos="98000">
                <a:srgbClr val="3C8B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TextBox 41">
            <a:extLst>
              <a:ext uri="{FF2B5EF4-FFF2-40B4-BE49-F238E27FC236}">
                <a16:creationId xmlns:a16="http://schemas.microsoft.com/office/drawing/2014/main" id="{BDD6FE92-A232-441F-8165-81B147890A47}"/>
              </a:ext>
            </a:extLst>
          </p:cNvPr>
          <p:cNvSpPr txBox="1"/>
          <p:nvPr/>
        </p:nvSpPr>
        <p:spPr>
          <a:xfrm>
            <a:off x="12314614" y="3207581"/>
            <a:ext cx="7086862" cy="523220"/>
          </a:xfrm>
          <a:prstGeom prst="rect">
            <a:avLst/>
          </a:prstGeom>
          <a:solidFill>
            <a:srgbClr val="DDDDDD"/>
          </a:solidFill>
          <a:ln w="6350">
            <a:solidFill>
              <a:schemeClr val="tx1"/>
            </a:solidFill>
          </a:ln>
        </p:spPr>
        <p:txBody>
          <a:bodyPr wrap="square" rtlCol="0">
            <a:spAutoFit/>
          </a:bodyPr>
          <a:lstStyle/>
          <a:p>
            <a:r>
              <a:rPr lang="en-US" sz="2800" b="1" dirty="0">
                <a:solidFill>
                  <a:schemeClr val="accent6">
                    <a:lumMod val="25000"/>
                  </a:schemeClr>
                </a:solidFill>
              </a:rPr>
              <a:t>Consultations with TSU community (TTs/ICGS)</a:t>
            </a:r>
            <a:endParaRPr lang="fr-FR" sz="2800" b="1" dirty="0">
              <a:solidFill>
                <a:schemeClr val="accent6">
                  <a:lumMod val="25000"/>
                </a:schemeClr>
              </a:solidFill>
            </a:endParaRPr>
          </a:p>
        </p:txBody>
      </p:sp>
      <p:sp>
        <p:nvSpPr>
          <p:cNvPr id="43" name="Arrow: Right 42">
            <a:extLst>
              <a:ext uri="{FF2B5EF4-FFF2-40B4-BE49-F238E27FC236}">
                <a16:creationId xmlns:a16="http://schemas.microsoft.com/office/drawing/2014/main" id="{236F8636-9BBE-4031-A511-8D590B407BC5}"/>
              </a:ext>
            </a:extLst>
          </p:cNvPr>
          <p:cNvSpPr/>
          <p:nvPr/>
        </p:nvSpPr>
        <p:spPr>
          <a:xfrm>
            <a:off x="16343713" y="3819859"/>
            <a:ext cx="645278" cy="359357"/>
          </a:xfrm>
          <a:prstGeom prst="rightArrow">
            <a:avLst/>
          </a:prstGeom>
          <a:gradFill flip="none" rotWithShape="1">
            <a:gsLst>
              <a:gs pos="0">
                <a:srgbClr val="6FBFFF"/>
              </a:gs>
              <a:gs pos="98000">
                <a:srgbClr val="3C8B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Arrow: Right 43">
            <a:extLst>
              <a:ext uri="{FF2B5EF4-FFF2-40B4-BE49-F238E27FC236}">
                <a16:creationId xmlns:a16="http://schemas.microsoft.com/office/drawing/2014/main" id="{BC3F35F9-A1F5-49C7-9D22-EC9AF3F8539B}"/>
              </a:ext>
            </a:extLst>
          </p:cNvPr>
          <p:cNvSpPr/>
          <p:nvPr/>
        </p:nvSpPr>
        <p:spPr>
          <a:xfrm flipH="1">
            <a:off x="13862244" y="3808141"/>
            <a:ext cx="645278" cy="371075"/>
          </a:xfrm>
          <a:prstGeom prst="rightArrow">
            <a:avLst/>
          </a:prstGeom>
          <a:gradFill flip="none" rotWithShape="1">
            <a:gsLst>
              <a:gs pos="0">
                <a:srgbClr val="6FBFFF"/>
              </a:gs>
              <a:gs pos="98000">
                <a:srgbClr val="3C8B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TextBox 44">
            <a:extLst>
              <a:ext uri="{FF2B5EF4-FFF2-40B4-BE49-F238E27FC236}">
                <a16:creationId xmlns:a16="http://schemas.microsoft.com/office/drawing/2014/main" id="{685C6028-2028-4061-8803-C0FD32BE5F6E}"/>
              </a:ext>
            </a:extLst>
          </p:cNvPr>
          <p:cNvSpPr txBox="1"/>
          <p:nvPr/>
        </p:nvSpPr>
        <p:spPr>
          <a:xfrm>
            <a:off x="12393642" y="4345374"/>
            <a:ext cx="6462603" cy="523220"/>
          </a:xfrm>
          <a:prstGeom prst="rect">
            <a:avLst/>
          </a:prstGeom>
          <a:solidFill>
            <a:srgbClr val="DDDDDD"/>
          </a:solidFill>
          <a:ln w="6350">
            <a:solidFill>
              <a:schemeClr val="tx1"/>
            </a:solidFill>
          </a:ln>
        </p:spPr>
        <p:txBody>
          <a:bodyPr wrap="none" rtlCol="0">
            <a:spAutoFit/>
          </a:bodyPr>
          <a:lstStyle/>
          <a:p>
            <a:r>
              <a:rPr lang="en-US" sz="2800" b="1" dirty="0">
                <a:solidFill>
                  <a:schemeClr val="accent6">
                    <a:lumMod val="25000"/>
                  </a:schemeClr>
                </a:solidFill>
              </a:rPr>
              <a:t>Consult/contributions Member States (CL)</a:t>
            </a:r>
            <a:endParaRPr lang="fr-FR" sz="2800" b="1" dirty="0">
              <a:solidFill>
                <a:schemeClr val="accent6">
                  <a:lumMod val="25000"/>
                </a:schemeClr>
              </a:solidFill>
            </a:endParaRPr>
          </a:p>
        </p:txBody>
      </p:sp>
      <p:sp>
        <p:nvSpPr>
          <p:cNvPr id="46" name="Arrow: Right 45">
            <a:extLst>
              <a:ext uri="{FF2B5EF4-FFF2-40B4-BE49-F238E27FC236}">
                <a16:creationId xmlns:a16="http://schemas.microsoft.com/office/drawing/2014/main" id="{8A49BAB9-8F8F-4084-9EC6-72E5A9E8B47B}"/>
              </a:ext>
            </a:extLst>
          </p:cNvPr>
          <p:cNvSpPr/>
          <p:nvPr/>
        </p:nvSpPr>
        <p:spPr>
          <a:xfrm flipH="1">
            <a:off x="3903222" y="13329171"/>
            <a:ext cx="645278" cy="371075"/>
          </a:xfrm>
          <a:prstGeom prst="rightArrow">
            <a:avLst/>
          </a:prstGeom>
          <a:gradFill flip="none" rotWithShape="1">
            <a:gsLst>
              <a:gs pos="0">
                <a:srgbClr val="6FBFFF"/>
              </a:gs>
              <a:gs pos="98000">
                <a:srgbClr val="3C8B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Arrow: Right 46">
            <a:extLst>
              <a:ext uri="{FF2B5EF4-FFF2-40B4-BE49-F238E27FC236}">
                <a16:creationId xmlns:a16="http://schemas.microsoft.com/office/drawing/2014/main" id="{C171250C-20B3-4735-B0DA-BCEC42FA6B54}"/>
              </a:ext>
            </a:extLst>
          </p:cNvPr>
          <p:cNvSpPr/>
          <p:nvPr/>
        </p:nvSpPr>
        <p:spPr>
          <a:xfrm>
            <a:off x="7614134" y="13326814"/>
            <a:ext cx="645278" cy="359357"/>
          </a:xfrm>
          <a:prstGeom prst="rightArrow">
            <a:avLst/>
          </a:prstGeom>
          <a:gradFill flip="none" rotWithShape="1">
            <a:gsLst>
              <a:gs pos="0">
                <a:srgbClr val="6FBFFF"/>
              </a:gs>
              <a:gs pos="98000">
                <a:srgbClr val="3C8B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TextBox 54">
            <a:extLst>
              <a:ext uri="{FF2B5EF4-FFF2-40B4-BE49-F238E27FC236}">
                <a16:creationId xmlns:a16="http://schemas.microsoft.com/office/drawing/2014/main" id="{27164631-85BD-462F-B984-149CCBD7CBD5}"/>
              </a:ext>
            </a:extLst>
          </p:cNvPr>
          <p:cNvSpPr txBox="1"/>
          <p:nvPr/>
        </p:nvSpPr>
        <p:spPr>
          <a:xfrm>
            <a:off x="4148869" y="12841033"/>
            <a:ext cx="3875741" cy="523220"/>
          </a:xfrm>
          <a:prstGeom prst="rect">
            <a:avLst/>
          </a:prstGeom>
          <a:solidFill>
            <a:srgbClr val="DDDDDD"/>
          </a:solidFill>
          <a:ln w="6350">
            <a:solidFill>
              <a:schemeClr val="tx1"/>
            </a:solidFill>
          </a:ln>
        </p:spPr>
        <p:txBody>
          <a:bodyPr wrap="none" rtlCol="0">
            <a:spAutoFit/>
          </a:bodyPr>
          <a:lstStyle/>
          <a:p>
            <a:r>
              <a:rPr lang="en-US" sz="2800" b="1" dirty="0">
                <a:solidFill>
                  <a:schemeClr val="accent6">
                    <a:lumMod val="25000"/>
                  </a:schemeClr>
                </a:solidFill>
              </a:rPr>
              <a:t>Draft TORs consultancies</a:t>
            </a:r>
            <a:endParaRPr lang="fr-FR" sz="2800" b="1" dirty="0">
              <a:solidFill>
                <a:schemeClr val="accent6">
                  <a:lumMod val="25000"/>
                </a:schemeClr>
              </a:solidFill>
            </a:endParaRPr>
          </a:p>
        </p:txBody>
      </p:sp>
      <p:sp>
        <p:nvSpPr>
          <p:cNvPr id="56" name="TextBox 55">
            <a:extLst>
              <a:ext uri="{FF2B5EF4-FFF2-40B4-BE49-F238E27FC236}">
                <a16:creationId xmlns:a16="http://schemas.microsoft.com/office/drawing/2014/main" id="{C58968CE-16C6-40BB-BABD-6446D0FB100A}"/>
              </a:ext>
            </a:extLst>
          </p:cNvPr>
          <p:cNvSpPr txBox="1"/>
          <p:nvPr/>
        </p:nvSpPr>
        <p:spPr>
          <a:xfrm>
            <a:off x="10708183" y="12841033"/>
            <a:ext cx="2825069" cy="523220"/>
          </a:xfrm>
          <a:prstGeom prst="rect">
            <a:avLst/>
          </a:prstGeom>
          <a:solidFill>
            <a:srgbClr val="DDDDDD"/>
          </a:solidFill>
          <a:ln w="6350">
            <a:solidFill>
              <a:schemeClr val="tx1"/>
            </a:solidFill>
          </a:ln>
        </p:spPr>
        <p:txBody>
          <a:bodyPr wrap="none" rtlCol="0">
            <a:spAutoFit/>
          </a:bodyPr>
          <a:lstStyle/>
          <a:p>
            <a:r>
              <a:rPr lang="en-US" sz="2800" b="1" dirty="0">
                <a:solidFill>
                  <a:schemeClr val="accent6">
                    <a:lumMod val="25000"/>
                  </a:schemeClr>
                </a:solidFill>
              </a:rPr>
              <a:t>1</a:t>
            </a:r>
            <a:r>
              <a:rPr lang="en-US" sz="2800" b="1" baseline="30000" dirty="0">
                <a:solidFill>
                  <a:schemeClr val="accent6">
                    <a:lumMod val="25000"/>
                  </a:schemeClr>
                </a:solidFill>
              </a:rPr>
              <a:t>st</a:t>
            </a:r>
            <a:r>
              <a:rPr lang="en-US" sz="2800" b="1" dirty="0">
                <a:solidFill>
                  <a:schemeClr val="accent6">
                    <a:lumMod val="25000"/>
                  </a:schemeClr>
                </a:solidFill>
              </a:rPr>
              <a:t> Draft by email</a:t>
            </a:r>
            <a:endParaRPr lang="fr-FR" sz="2800" b="1" dirty="0">
              <a:solidFill>
                <a:schemeClr val="accent6">
                  <a:lumMod val="25000"/>
                </a:schemeClr>
              </a:solidFill>
            </a:endParaRPr>
          </a:p>
        </p:txBody>
      </p:sp>
      <p:sp>
        <p:nvSpPr>
          <p:cNvPr id="59" name="Arrow: Right 58">
            <a:extLst>
              <a:ext uri="{FF2B5EF4-FFF2-40B4-BE49-F238E27FC236}">
                <a16:creationId xmlns:a16="http://schemas.microsoft.com/office/drawing/2014/main" id="{CBBF482A-203D-49CB-99A6-3A44DBB1E216}"/>
              </a:ext>
            </a:extLst>
          </p:cNvPr>
          <p:cNvSpPr/>
          <p:nvPr/>
        </p:nvSpPr>
        <p:spPr>
          <a:xfrm>
            <a:off x="13052869" y="13335029"/>
            <a:ext cx="645278" cy="359357"/>
          </a:xfrm>
          <a:prstGeom prst="rightArrow">
            <a:avLst/>
          </a:prstGeom>
          <a:gradFill flip="none" rotWithShape="1">
            <a:gsLst>
              <a:gs pos="0">
                <a:srgbClr val="6FBFFF"/>
              </a:gs>
              <a:gs pos="98000">
                <a:srgbClr val="3C8B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Arrow: Right 61">
            <a:extLst>
              <a:ext uri="{FF2B5EF4-FFF2-40B4-BE49-F238E27FC236}">
                <a16:creationId xmlns:a16="http://schemas.microsoft.com/office/drawing/2014/main" id="{5F816F77-D3ED-4A2A-8D32-B60CEE36A436}"/>
              </a:ext>
            </a:extLst>
          </p:cNvPr>
          <p:cNvSpPr/>
          <p:nvPr/>
        </p:nvSpPr>
        <p:spPr>
          <a:xfrm flipH="1">
            <a:off x="10494821" y="13330235"/>
            <a:ext cx="645278" cy="371075"/>
          </a:xfrm>
          <a:prstGeom prst="rightArrow">
            <a:avLst/>
          </a:prstGeom>
          <a:gradFill flip="none" rotWithShape="1">
            <a:gsLst>
              <a:gs pos="0">
                <a:srgbClr val="6FBFFF"/>
              </a:gs>
              <a:gs pos="98000">
                <a:srgbClr val="3C8B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TextBox 64">
            <a:extLst>
              <a:ext uri="{FF2B5EF4-FFF2-40B4-BE49-F238E27FC236}">
                <a16:creationId xmlns:a16="http://schemas.microsoft.com/office/drawing/2014/main" id="{D329FC0E-F888-40BB-8381-93DA1F916C0D}"/>
              </a:ext>
            </a:extLst>
          </p:cNvPr>
          <p:cNvSpPr txBox="1"/>
          <p:nvPr/>
        </p:nvSpPr>
        <p:spPr>
          <a:xfrm>
            <a:off x="15564899" y="6141189"/>
            <a:ext cx="3272007" cy="954107"/>
          </a:xfrm>
          <a:prstGeom prst="rect">
            <a:avLst/>
          </a:prstGeom>
          <a:noFill/>
        </p:spPr>
        <p:txBody>
          <a:bodyPr wrap="square" rtlCol="0" anchor="b" anchorCtr="0">
            <a:spAutoFit/>
          </a:bodyPr>
          <a:lstStyle/>
          <a:p>
            <a:pPr algn="ctr"/>
            <a:r>
              <a:rPr lang="en-US" sz="2800" b="1" dirty="0">
                <a:solidFill>
                  <a:schemeClr val="bg1"/>
                </a:solidFill>
                <a:latin typeface="Poppins" pitchFamily="2" charset="77"/>
                <a:ea typeface="League Spartan" charset="0"/>
                <a:cs typeface="Poppins" pitchFamily="2" charset="77"/>
              </a:rPr>
              <a:t>2</a:t>
            </a:r>
            <a:r>
              <a:rPr lang="en-US" sz="2800" b="1" baseline="30000" dirty="0">
                <a:solidFill>
                  <a:schemeClr val="bg1"/>
                </a:solidFill>
                <a:latin typeface="Poppins" pitchFamily="2" charset="77"/>
                <a:ea typeface="League Spartan" charset="0"/>
                <a:cs typeface="Poppins" pitchFamily="2" charset="77"/>
              </a:rPr>
              <a:t>nd</a:t>
            </a:r>
            <a:r>
              <a:rPr lang="en-US" sz="2800" b="1" dirty="0">
                <a:solidFill>
                  <a:schemeClr val="bg1"/>
                </a:solidFill>
                <a:latin typeface="Poppins" pitchFamily="2" charset="77"/>
                <a:ea typeface="League Spartan" charset="0"/>
                <a:cs typeface="Poppins" pitchFamily="2" charset="77"/>
              </a:rPr>
              <a:t> IOC Tsunami Symposium #</a:t>
            </a:r>
            <a:endParaRPr lang="en-US" sz="3200" b="1" dirty="0">
              <a:solidFill>
                <a:schemeClr val="bg1"/>
              </a:solidFill>
              <a:latin typeface="Poppins" pitchFamily="2" charset="77"/>
              <a:ea typeface="League Spartan" charset="0"/>
              <a:cs typeface="Poppins" pitchFamily="2" charset="77"/>
            </a:endParaRPr>
          </a:p>
        </p:txBody>
      </p:sp>
      <p:sp>
        <p:nvSpPr>
          <p:cNvPr id="68" name="Subtitle 2">
            <a:extLst>
              <a:ext uri="{FF2B5EF4-FFF2-40B4-BE49-F238E27FC236}">
                <a16:creationId xmlns:a16="http://schemas.microsoft.com/office/drawing/2014/main" id="{9E108BC0-DE48-436A-BA4D-567DF48B90B5}"/>
              </a:ext>
            </a:extLst>
          </p:cNvPr>
          <p:cNvSpPr txBox="1">
            <a:spLocks/>
          </p:cNvSpPr>
          <p:nvPr/>
        </p:nvSpPr>
        <p:spPr>
          <a:xfrm>
            <a:off x="15383163" y="7108303"/>
            <a:ext cx="3475684" cy="183011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sz="20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to examine lessons learnt from past events &amp; recent efforts in further developing TWMS</a:t>
            </a:r>
          </a:p>
        </p:txBody>
      </p:sp>
      <p:sp>
        <p:nvSpPr>
          <p:cNvPr id="69" name="TextBox 68">
            <a:extLst>
              <a:ext uri="{FF2B5EF4-FFF2-40B4-BE49-F238E27FC236}">
                <a16:creationId xmlns:a16="http://schemas.microsoft.com/office/drawing/2014/main" id="{EB927C0D-2DE9-AC4F-92CC-AEF8BE3705FA}"/>
              </a:ext>
            </a:extLst>
          </p:cNvPr>
          <p:cNvSpPr txBox="1"/>
          <p:nvPr/>
        </p:nvSpPr>
        <p:spPr>
          <a:xfrm>
            <a:off x="722093" y="213716"/>
            <a:ext cx="22375894" cy="1938992"/>
          </a:xfrm>
          <a:prstGeom prst="rect">
            <a:avLst/>
          </a:prstGeom>
          <a:noFill/>
        </p:spPr>
        <p:txBody>
          <a:bodyPr wrap="square" rtlCol="0">
            <a:spAutoFit/>
          </a:bodyPr>
          <a:lstStyle/>
          <a:p>
            <a:pPr algn="ctr"/>
            <a:r>
              <a:rPr lang="en-US" sz="6000" b="1" dirty="0">
                <a:solidFill>
                  <a:schemeClr val="tx2"/>
                </a:solidFill>
                <a:latin typeface="Poppins" pitchFamily="2" charset="77"/>
                <a:cs typeface="Poppins" pitchFamily="2" charset="77"/>
              </a:rPr>
              <a:t>UN Ocean Decade Tsunami Programme Scientific Committee – Timeline of action</a:t>
            </a:r>
          </a:p>
        </p:txBody>
      </p:sp>
      <p:sp>
        <p:nvSpPr>
          <p:cNvPr id="2" name="TextBox 1">
            <a:extLst>
              <a:ext uri="{FF2B5EF4-FFF2-40B4-BE49-F238E27FC236}">
                <a16:creationId xmlns:a16="http://schemas.microsoft.com/office/drawing/2014/main" id="{0ACB4412-F607-6D48-822E-D95D409A938B}"/>
              </a:ext>
            </a:extLst>
          </p:cNvPr>
          <p:cNvSpPr txBox="1"/>
          <p:nvPr/>
        </p:nvSpPr>
        <p:spPr>
          <a:xfrm>
            <a:off x="15366166" y="12749443"/>
            <a:ext cx="8773236" cy="646331"/>
          </a:xfrm>
          <a:prstGeom prst="rect">
            <a:avLst/>
          </a:prstGeom>
          <a:noFill/>
        </p:spPr>
        <p:txBody>
          <a:bodyPr wrap="none" rtlCol="0">
            <a:spAutoFit/>
          </a:bodyPr>
          <a:lstStyle/>
          <a:p>
            <a:r>
              <a:rPr lang="en-US"/>
              <a:t># Timing subject </a:t>
            </a:r>
            <a:r>
              <a:rPr lang="en-US" dirty="0"/>
              <a:t>to decision by the TOWS-WG</a:t>
            </a:r>
          </a:p>
        </p:txBody>
      </p:sp>
    </p:spTree>
    <p:extLst>
      <p:ext uri="{BB962C8B-B14F-4D97-AF65-F5344CB8AC3E}">
        <p14:creationId xmlns:p14="http://schemas.microsoft.com/office/powerpoint/2010/main" val="3818013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a:extLst>
              <a:ext uri="{FF2B5EF4-FFF2-40B4-BE49-F238E27FC236}">
                <a16:creationId xmlns:a16="http://schemas.microsoft.com/office/drawing/2014/main" id="{658C7DB0-C9B6-7F45-964A-C12814C2A23B}"/>
              </a:ext>
            </a:extLst>
          </p:cNvPr>
          <p:cNvSpPr txBox="1"/>
          <p:nvPr/>
        </p:nvSpPr>
        <p:spPr>
          <a:xfrm>
            <a:off x="589618" y="2360597"/>
            <a:ext cx="22929601" cy="9079409"/>
          </a:xfrm>
          <a:prstGeom prst="rect">
            <a:avLst/>
          </a:prstGeom>
          <a:noFill/>
        </p:spPr>
        <p:txBody>
          <a:bodyPr wrap="square">
            <a:spAutoFit/>
          </a:bodyPr>
          <a:lstStyle/>
          <a:p>
            <a:pPr marL="914400" lvl="0" indent="-914400">
              <a:buAutoNum type="arabicPeriod"/>
            </a:pPr>
            <a:r>
              <a:rPr lang="en-IN" dirty="0"/>
              <a:t>The Group noted the establishment of the Scientific Committee (SC) for the Ocean Decade Tsunami Programme; and accepted the Workplan of the SC to develop the Draft 10-Year Research, Development, and Implementation Plan for consideration by the TOWS-WG at its XVI Meeting in February 2023. The Group endorsed the modification of the </a:t>
            </a:r>
            <a:r>
              <a:rPr lang="en-IN" dirty="0" err="1"/>
              <a:t>ToRs</a:t>
            </a:r>
            <a:r>
              <a:rPr lang="en-IN" dirty="0"/>
              <a:t> of the SC as in Appendix 3:</a:t>
            </a:r>
          </a:p>
          <a:p>
            <a:pPr marL="914400" lvl="0" indent="-914400">
              <a:buAutoNum type="arabicPeriod"/>
            </a:pPr>
            <a:endParaRPr lang="en-IN" dirty="0"/>
          </a:p>
          <a:p>
            <a:pPr marL="498475" indent="-498475">
              <a:spcBef>
                <a:spcPts val="600"/>
              </a:spcBef>
              <a:spcAft>
                <a:spcPts val="1200"/>
              </a:spcAft>
            </a:pPr>
            <a:r>
              <a:rPr lang="en-IN" sz="4000" dirty="0"/>
              <a:t>6. Consider and propose </a:t>
            </a:r>
            <a:r>
              <a:rPr lang="en-IN" sz="4000" dirty="0">
                <a:solidFill>
                  <a:srgbClr val="FF0000"/>
                </a:solidFill>
              </a:rPr>
              <a:t>strategies, programmes and content to enhance societal resilience </a:t>
            </a:r>
            <a:r>
              <a:rPr lang="en-IN" sz="4000" dirty="0"/>
              <a:t>for tsunami and other ocean hazards;</a:t>
            </a:r>
          </a:p>
          <a:p>
            <a:pPr marL="1412692" lvl="2" indent="-498475">
              <a:spcBef>
                <a:spcPts val="600"/>
              </a:spcBef>
              <a:spcAft>
                <a:spcPts val="1200"/>
              </a:spcAft>
            </a:pPr>
            <a:r>
              <a:rPr lang="en-IN" sz="4000" dirty="0"/>
              <a:t>a. build the framework needed to ensure the </a:t>
            </a:r>
            <a:r>
              <a:rPr lang="en-IN" sz="4000" dirty="0">
                <a:solidFill>
                  <a:srgbClr val="FF0000"/>
                </a:solidFill>
              </a:rPr>
              <a:t>training and development </a:t>
            </a:r>
            <a:r>
              <a:rPr lang="en-IN" sz="4000" dirty="0"/>
              <a:t>of the next generation of technical-scientific expertise,</a:t>
            </a:r>
          </a:p>
          <a:p>
            <a:pPr marL="1412692" lvl="2" indent="-498475">
              <a:spcBef>
                <a:spcPts val="600"/>
              </a:spcBef>
              <a:spcAft>
                <a:spcPts val="1200"/>
              </a:spcAft>
            </a:pPr>
            <a:r>
              <a:rPr lang="en-IN" sz="4000" dirty="0"/>
              <a:t>b. identify strategies that allow to </a:t>
            </a:r>
            <a:r>
              <a:rPr lang="en-IN" sz="4000" dirty="0">
                <a:solidFill>
                  <a:srgbClr val="FF0000"/>
                </a:solidFill>
              </a:rPr>
              <a:t>characterize structural and social vulnerability </a:t>
            </a:r>
            <a:r>
              <a:rPr lang="en-IN" sz="4000" dirty="0"/>
              <a:t>in tsunami hazard zones</a:t>
            </a:r>
          </a:p>
          <a:p>
            <a:pPr marL="1412692" lvl="2" indent="-498475">
              <a:spcBef>
                <a:spcPts val="600"/>
              </a:spcBef>
              <a:spcAft>
                <a:spcPts val="1200"/>
              </a:spcAft>
            </a:pPr>
            <a:r>
              <a:rPr lang="en-IN" sz="4000" dirty="0">
                <a:highlight>
                  <a:srgbClr val="FFFF00"/>
                </a:highlight>
              </a:rPr>
              <a:t>c. </a:t>
            </a:r>
            <a:r>
              <a:rPr lang="en-IN" dirty="0">
                <a:highlight>
                  <a:srgbClr val="FFFF00"/>
                </a:highlight>
              </a:rPr>
              <a:t>propose strategies for promoting implementation of community preparedness initiatives such as IOC Tsunami Ready to ensure 100 % at risk communities are prepared &amp; resilient to tsunamis by 2030</a:t>
            </a:r>
          </a:p>
          <a:p>
            <a:pPr marL="914400" lvl="0" indent="-914400">
              <a:buAutoNum type="arabicPeriod"/>
            </a:pPr>
            <a:endParaRPr lang="en-IN" dirty="0"/>
          </a:p>
          <a:p>
            <a:pPr lvl="0"/>
            <a:endParaRPr lang="en-IN" dirty="0"/>
          </a:p>
        </p:txBody>
      </p:sp>
      <p:sp>
        <p:nvSpPr>
          <p:cNvPr id="8" name="TextBox 7">
            <a:extLst>
              <a:ext uri="{FF2B5EF4-FFF2-40B4-BE49-F238E27FC236}">
                <a16:creationId xmlns:a16="http://schemas.microsoft.com/office/drawing/2014/main" id="{415D30DD-36A5-7E4A-9B7A-A8407714506C}"/>
              </a:ext>
            </a:extLst>
          </p:cNvPr>
          <p:cNvSpPr txBox="1"/>
          <p:nvPr/>
        </p:nvSpPr>
        <p:spPr>
          <a:xfrm>
            <a:off x="947056" y="183749"/>
            <a:ext cx="22370143" cy="1015663"/>
          </a:xfrm>
          <a:prstGeom prst="rect">
            <a:avLst/>
          </a:prstGeom>
          <a:noFill/>
        </p:spPr>
        <p:txBody>
          <a:bodyPr wrap="square" rtlCol="0">
            <a:spAutoFit/>
          </a:bodyPr>
          <a:lstStyle/>
          <a:p>
            <a:pPr algn="ctr"/>
            <a:r>
              <a:rPr lang="en-US" sz="6000" b="1" dirty="0">
                <a:solidFill>
                  <a:schemeClr val="tx2"/>
                </a:solidFill>
                <a:latin typeface="Poppins" pitchFamily="2" charset="77"/>
                <a:cs typeface="Poppins" pitchFamily="2" charset="77"/>
              </a:rPr>
              <a:t>Recommendation to the TOWS-WG</a:t>
            </a:r>
          </a:p>
        </p:txBody>
      </p:sp>
    </p:spTree>
    <p:extLst>
      <p:ext uri="{BB962C8B-B14F-4D97-AF65-F5344CB8AC3E}">
        <p14:creationId xmlns:p14="http://schemas.microsoft.com/office/powerpoint/2010/main" val="2541029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A40B68-8A67-6E41-BEEF-447E36CD97B8}"/>
              </a:ext>
            </a:extLst>
          </p:cNvPr>
          <p:cNvSpPr txBox="1"/>
          <p:nvPr/>
        </p:nvSpPr>
        <p:spPr>
          <a:xfrm>
            <a:off x="4286697" y="5534561"/>
            <a:ext cx="15804256" cy="2646878"/>
          </a:xfrm>
          <a:prstGeom prst="rect">
            <a:avLst/>
          </a:prstGeom>
          <a:noFill/>
        </p:spPr>
        <p:txBody>
          <a:bodyPr wrap="square" rtlCol="0">
            <a:spAutoFit/>
          </a:bodyPr>
          <a:lstStyle/>
          <a:p>
            <a:pPr marL="471805" marR="520700" algn="ctr">
              <a:spcBef>
                <a:spcPts val="0"/>
              </a:spcBef>
              <a:spcAft>
                <a:spcPts val="600"/>
              </a:spcAft>
            </a:pPr>
            <a:r>
              <a:rPr lang="en-US" sz="16600" b="1" kern="0" dirty="0">
                <a:solidFill>
                  <a:srgbClr val="0070C0"/>
                </a:solidFill>
                <a:effectLst/>
                <a:latin typeface="Arial" panose="020B0604020202020204" pitchFamily="34" charset="0"/>
                <a:ea typeface="Arial" panose="020B0604020202020204" pitchFamily="34" charset="0"/>
              </a:rPr>
              <a:t>Thank you</a:t>
            </a:r>
            <a:endParaRPr lang="en-US" sz="8000" b="1" dirty="0">
              <a:solidFill>
                <a:schemeClr val="tx2"/>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803798120"/>
      </p:ext>
    </p:extLst>
  </p:cSld>
  <p:clrMapOvr>
    <a:masterClrMapping/>
  </p:clrMapOvr>
</p:sld>
</file>

<file path=ppt/theme/theme1.xml><?xml version="1.0" encoding="utf-8"?>
<a:theme xmlns:a="http://schemas.openxmlformats.org/drawingml/2006/main" name="Office Theme">
  <a:themeElements>
    <a:clrScheme name="Custom 1">
      <a:dk1>
        <a:srgbClr val="7F7F7F"/>
      </a:dk1>
      <a:lt1>
        <a:srgbClr val="FFFFFF"/>
      </a:lt1>
      <a:dk2>
        <a:srgbClr val="000000"/>
      </a:dk2>
      <a:lt2>
        <a:srgbClr val="FFFFFF"/>
      </a:lt2>
      <a:accent1>
        <a:srgbClr val="3E8E99"/>
      </a:accent1>
      <a:accent2>
        <a:srgbClr val="4A63A2"/>
      </a:accent2>
      <a:accent3>
        <a:srgbClr val="437DB2"/>
      </a:accent3>
      <a:accent4>
        <a:srgbClr val="54B8A8"/>
      </a:accent4>
      <a:accent5>
        <a:srgbClr val="62CD7F"/>
      </a:accent5>
      <a:accent6>
        <a:srgbClr val="C4C8CE"/>
      </a:accent6>
      <a:hlink>
        <a:srgbClr val="F33B48"/>
      </a:hlink>
      <a:folHlink>
        <a:srgbClr val="FFC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{9BB6B025-EE7B-B14D-8EC8-5D2DE61B865A}tf16401378</Template>
  <TotalTime>90173</TotalTime>
  <Words>1540</Words>
  <Application>Microsoft Macintosh PowerPoint</Application>
  <PresentationFormat>Custom</PresentationFormat>
  <Paragraphs>143</Paragraphs>
  <Slides>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72 Black</vt:lpstr>
      <vt:lpstr>Arial</vt:lpstr>
      <vt:lpstr>Calibri</vt:lpstr>
      <vt:lpstr>Calibri Light</vt:lpstr>
      <vt:lpstr>Lato Light</vt:lpstr>
      <vt:lpstr>Poppins</vt:lpstr>
      <vt:lpstr>Poppins Light</vt:lpstr>
      <vt:lpstr>Poppins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Aliaga, Bernardo</dc:creator>
  <cp:keywords/>
  <dc:description/>
  <cp:lastModifiedBy>Srinivas Kumar T</cp:lastModifiedBy>
  <cp:revision>15341</cp:revision>
  <dcterms:created xsi:type="dcterms:W3CDTF">2014-11-12T21:47:38Z</dcterms:created>
  <dcterms:modified xsi:type="dcterms:W3CDTF">2022-02-24T13:42:01Z</dcterms:modified>
  <cp:category/>
</cp:coreProperties>
</file>