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theme/theme11.xml" ContentType="application/vnd.openxmlformats-officedocument.theme+xml"/>
  <Override PartName="/ppt/slideLayouts/slideLayout27.xml" ContentType="application/vnd.openxmlformats-officedocument.presentationml.slideLayout+xml"/>
  <Override PartName="/ppt/theme/theme12.xml" ContentType="application/vnd.openxmlformats-officedocument.theme+xml"/>
  <Override PartName="/ppt/slideLayouts/slideLayout28.xml" ContentType="application/vnd.openxmlformats-officedocument.presentationml.slideLayout+xml"/>
  <Override PartName="/ppt/theme/theme13.xml" ContentType="application/vnd.openxmlformats-officedocument.theme+xml"/>
  <Override PartName="/ppt/slideLayouts/slideLayout29.xml" ContentType="application/vnd.openxmlformats-officedocument.presentationml.slideLayout+xml"/>
  <Override PartName="/ppt/theme/theme14.xml" ContentType="application/vnd.openxmlformats-officedocument.theme+xml"/>
  <Override PartName="/ppt/slideLayouts/slideLayout3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  <p:sldMasterId id="2147483655" r:id="rId5"/>
    <p:sldMasterId id="2147483667" r:id="rId6"/>
    <p:sldMasterId id="2147483675" r:id="rId7"/>
    <p:sldMasterId id="2147483691" r:id="rId8"/>
    <p:sldMasterId id="2147483693" r:id="rId9"/>
    <p:sldMasterId id="2147483688" r:id="rId10"/>
    <p:sldMasterId id="2147483676" r:id="rId11"/>
    <p:sldMasterId id="2147483697" r:id="rId12"/>
    <p:sldMasterId id="2147483699" r:id="rId13"/>
    <p:sldMasterId id="2147483700" r:id="rId14"/>
    <p:sldMasterId id="2147483716" r:id="rId15"/>
    <p:sldMasterId id="2147483717" r:id="rId16"/>
    <p:sldMasterId id="2147483719" r:id="rId17"/>
    <p:sldMasterId id="2147483720" r:id="rId18"/>
  </p:sldMasterIdLst>
  <p:notesMasterIdLst>
    <p:notesMasterId r:id="rId35"/>
  </p:notesMasterIdLst>
  <p:handoutMasterIdLst>
    <p:handoutMasterId r:id="rId36"/>
  </p:handoutMasterIdLst>
  <p:sldIdLst>
    <p:sldId id="388" r:id="rId19"/>
    <p:sldId id="419" r:id="rId20"/>
    <p:sldId id="448" r:id="rId21"/>
    <p:sldId id="392" r:id="rId22"/>
    <p:sldId id="406" r:id="rId23"/>
    <p:sldId id="454" r:id="rId24"/>
    <p:sldId id="427" r:id="rId25"/>
    <p:sldId id="445" r:id="rId26"/>
    <p:sldId id="410" r:id="rId27"/>
    <p:sldId id="421" r:id="rId28"/>
    <p:sldId id="416" r:id="rId29"/>
    <p:sldId id="414" r:id="rId30"/>
    <p:sldId id="391" r:id="rId31"/>
    <p:sldId id="367" r:id="rId32"/>
    <p:sldId id="401" r:id="rId33"/>
    <p:sldId id="453" r:id="rId34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99"/>
    <a:srgbClr val="41B7C8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951"/>
    <p:restoredTop sz="94648"/>
  </p:normalViewPr>
  <p:slideViewPr>
    <p:cSldViewPr snapToGrid="0">
      <p:cViewPr varScale="1">
        <p:scale>
          <a:sx n="97" d="100"/>
          <a:sy n="97" d="100"/>
        </p:scale>
        <p:origin x="22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theme" Target="theme/theme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09F857-7C16-4751-B737-5C0401E7FE50}" type="doc">
      <dgm:prSet loTypeId="urn:microsoft.com/office/officeart/2005/8/layout/pyramid2" loCatId="pyramid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C01F592-8DFC-4B7E-BABF-5305605D3CE9}">
      <dgm:prSet phldrT="[Text]"/>
      <dgm:spPr/>
      <dgm:t>
        <a:bodyPr/>
        <a:lstStyle/>
        <a:p>
          <a:r>
            <a:rPr lang="en-US"/>
            <a:t>31 global </a:t>
          </a:r>
          <a:r>
            <a:rPr lang="en-US" err="1"/>
            <a:t>programmes</a:t>
          </a:r>
          <a:endParaRPr lang="en-US"/>
        </a:p>
      </dgm:t>
    </dgm:pt>
    <dgm:pt modelId="{E055A4F5-AC1E-43A2-A6F4-08F80A69F5CC}" type="parTrans" cxnId="{4880C7AC-654F-447F-8EAA-1D449CCC9A2B}">
      <dgm:prSet/>
      <dgm:spPr/>
      <dgm:t>
        <a:bodyPr/>
        <a:lstStyle/>
        <a:p>
          <a:endParaRPr lang="en-US"/>
        </a:p>
      </dgm:t>
    </dgm:pt>
    <dgm:pt modelId="{7081058C-3A4C-4753-9C77-70E022FD3D59}" type="sibTrans" cxnId="{4880C7AC-654F-447F-8EAA-1D449CCC9A2B}">
      <dgm:prSet/>
      <dgm:spPr/>
      <dgm:t>
        <a:bodyPr/>
        <a:lstStyle/>
        <a:p>
          <a:endParaRPr lang="en-US"/>
        </a:p>
      </dgm:t>
    </dgm:pt>
    <dgm:pt modelId="{0BEF0C93-31E7-450B-AF1E-ABD231F926C8}">
      <dgm:prSet phldrT="[Text]"/>
      <dgm:spPr/>
      <dgm:t>
        <a:bodyPr/>
        <a:lstStyle/>
        <a:p>
          <a:r>
            <a:rPr lang="en-US" dirty="0"/>
            <a:t>42 in-kind or financial contributions</a:t>
          </a:r>
        </a:p>
      </dgm:t>
    </dgm:pt>
    <dgm:pt modelId="{0929EB08-B2D8-4AD1-82E1-61EB5EACDE93}" type="parTrans" cxnId="{188679DA-F459-41EA-A370-4972CFF0F53C}">
      <dgm:prSet/>
      <dgm:spPr/>
      <dgm:t>
        <a:bodyPr/>
        <a:lstStyle/>
        <a:p>
          <a:endParaRPr lang="en-US"/>
        </a:p>
      </dgm:t>
    </dgm:pt>
    <dgm:pt modelId="{CBC4D155-DF08-46C9-84F0-F6E8777A9BDF}" type="sibTrans" cxnId="{188679DA-F459-41EA-A370-4972CFF0F53C}">
      <dgm:prSet/>
      <dgm:spPr/>
      <dgm:t>
        <a:bodyPr/>
        <a:lstStyle/>
        <a:p>
          <a:endParaRPr lang="en-US"/>
        </a:p>
      </dgm:t>
    </dgm:pt>
    <dgm:pt modelId="{2D0B4DC1-E9DF-40FF-A015-21D55AE4E7F2}">
      <dgm:prSet phldrT="[Text]"/>
      <dgm:spPr/>
      <dgm:t>
        <a:bodyPr/>
        <a:lstStyle/>
        <a:p>
          <a:r>
            <a:rPr lang="en-US"/>
            <a:t>83 projects populating </a:t>
          </a:r>
          <a:r>
            <a:rPr lang="en-US" err="1"/>
            <a:t>programmes</a:t>
          </a:r>
          <a:endParaRPr lang="en-US"/>
        </a:p>
      </dgm:t>
    </dgm:pt>
    <dgm:pt modelId="{D48BF32C-EAF3-4171-8EA8-E8C970FC51E2}" type="parTrans" cxnId="{54A93E34-E418-4914-A381-2B68D358082F}">
      <dgm:prSet/>
      <dgm:spPr/>
      <dgm:t>
        <a:bodyPr/>
        <a:lstStyle/>
        <a:p>
          <a:endParaRPr lang="en-US"/>
        </a:p>
      </dgm:t>
    </dgm:pt>
    <dgm:pt modelId="{7B55CD1C-4BCC-4CDB-82EE-85376F29AE70}" type="sibTrans" cxnId="{54A93E34-E418-4914-A381-2B68D358082F}">
      <dgm:prSet/>
      <dgm:spPr/>
      <dgm:t>
        <a:bodyPr/>
        <a:lstStyle/>
        <a:p>
          <a:endParaRPr lang="en-US"/>
        </a:p>
      </dgm:t>
    </dgm:pt>
    <dgm:pt modelId="{DBE8C880-FED3-4117-9E7C-C6EE55C830B3}">
      <dgm:prSet phldrT="[Text]"/>
      <dgm:spPr/>
      <dgm:t>
        <a:bodyPr/>
        <a:lstStyle/>
        <a:p>
          <a:r>
            <a:rPr lang="en-US"/>
            <a:t>10 UN led Decade Actions</a:t>
          </a:r>
        </a:p>
      </dgm:t>
    </dgm:pt>
    <dgm:pt modelId="{D1E9987C-F241-4930-AA6C-93A850D81C0D}" type="parTrans" cxnId="{209798E6-51B9-4233-86F8-438DEA58779B}">
      <dgm:prSet/>
      <dgm:spPr/>
      <dgm:t>
        <a:bodyPr/>
        <a:lstStyle/>
        <a:p>
          <a:endParaRPr lang="en-US"/>
        </a:p>
      </dgm:t>
    </dgm:pt>
    <dgm:pt modelId="{EB411EED-8DA5-44AD-AB10-99BE9351F601}" type="sibTrans" cxnId="{209798E6-51B9-4233-86F8-438DEA58779B}">
      <dgm:prSet/>
      <dgm:spPr/>
      <dgm:t>
        <a:bodyPr/>
        <a:lstStyle/>
        <a:p>
          <a:endParaRPr lang="en-US"/>
        </a:p>
      </dgm:t>
    </dgm:pt>
    <dgm:pt modelId="{29EC9B23-3478-460E-A0EC-9362EFEC0DC2}">
      <dgm:prSet phldrT="[Text]"/>
      <dgm:spPr/>
      <dgm:t>
        <a:bodyPr/>
        <a:lstStyle/>
        <a:p>
          <a:r>
            <a:rPr lang="en-US" dirty="0"/>
            <a:t>&gt; 300 Decade Activities </a:t>
          </a:r>
        </a:p>
      </dgm:t>
    </dgm:pt>
    <dgm:pt modelId="{2BB8D2EE-5B9B-4824-9F00-9B79B0681601}" type="parTrans" cxnId="{45541D80-CFEC-46D8-A74C-F7BDD97E3620}">
      <dgm:prSet/>
      <dgm:spPr/>
      <dgm:t>
        <a:bodyPr/>
        <a:lstStyle/>
        <a:p>
          <a:endParaRPr lang="en-US"/>
        </a:p>
      </dgm:t>
    </dgm:pt>
    <dgm:pt modelId="{BC876D07-7530-4546-92D2-191899404A6F}" type="sibTrans" cxnId="{45541D80-CFEC-46D8-A74C-F7BDD97E3620}">
      <dgm:prSet/>
      <dgm:spPr/>
      <dgm:t>
        <a:bodyPr/>
        <a:lstStyle/>
        <a:p>
          <a:endParaRPr lang="en-US"/>
        </a:p>
      </dgm:t>
    </dgm:pt>
    <dgm:pt modelId="{08B04C58-35A1-4998-9B17-6FC5AA6C70F4}" type="pres">
      <dgm:prSet presAssocID="{5509F857-7C16-4751-B737-5C0401E7FE50}" presName="compositeShape" presStyleCnt="0">
        <dgm:presLayoutVars>
          <dgm:dir/>
          <dgm:resizeHandles/>
        </dgm:presLayoutVars>
      </dgm:prSet>
      <dgm:spPr/>
    </dgm:pt>
    <dgm:pt modelId="{5A825479-D645-4B28-81E8-8F4AABBE0E79}" type="pres">
      <dgm:prSet presAssocID="{5509F857-7C16-4751-B737-5C0401E7FE50}" presName="pyramid" presStyleLbl="node1" presStyleIdx="0" presStyleCnt="1"/>
      <dgm:spPr/>
    </dgm:pt>
    <dgm:pt modelId="{0CC0D32C-7C37-40BD-8E93-52CA0E423B93}" type="pres">
      <dgm:prSet presAssocID="{5509F857-7C16-4751-B737-5C0401E7FE50}" presName="theList" presStyleCnt="0"/>
      <dgm:spPr/>
    </dgm:pt>
    <dgm:pt modelId="{BC89073A-59CD-4DCF-A05D-526204EC0658}" type="pres">
      <dgm:prSet presAssocID="{EC01F592-8DFC-4B7E-BABF-5305605D3CE9}" presName="aNode" presStyleLbl="fgAcc1" presStyleIdx="0" presStyleCnt="5">
        <dgm:presLayoutVars>
          <dgm:bulletEnabled val="1"/>
        </dgm:presLayoutVars>
      </dgm:prSet>
      <dgm:spPr/>
    </dgm:pt>
    <dgm:pt modelId="{D8403BF6-652F-42D9-AFF6-2219CC29E18D}" type="pres">
      <dgm:prSet presAssocID="{EC01F592-8DFC-4B7E-BABF-5305605D3CE9}" presName="aSpace" presStyleCnt="0"/>
      <dgm:spPr/>
    </dgm:pt>
    <dgm:pt modelId="{A785A4D5-2DB4-4A80-A10D-0944483E8909}" type="pres">
      <dgm:prSet presAssocID="{0BEF0C93-31E7-450B-AF1E-ABD231F926C8}" presName="aNode" presStyleLbl="fgAcc1" presStyleIdx="1" presStyleCnt="5">
        <dgm:presLayoutVars>
          <dgm:bulletEnabled val="1"/>
        </dgm:presLayoutVars>
      </dgm:prSet>
      <dgm:spPr/>
    </dgm:pt>
    <dgm:pt modelId="{B3B828A0-C960-409C-BA26-D372AC5F5ABB}" type="pres">
      <dgm:prSet presAssocID="{0BEF0C93-31E7-450B-AF1E-ABD231F926C8}" presName="aSpace" presStyleCnt="0"/>
      <dgm:spPr/>
    </dgm:pt>
    <dgm:pt modelId="{6E1F666E-D320-4207-B24A-FA3058E0168E}" type="pres">
      <dgm:prSet presAssocID="{2D0B4DC1-E9DF-40FF-A015-21D55AE4E7F2}" presName="aNode" presStyleLbl="fgAcc1" presStyleIdx="2" presStyleCnt="5">
        <dgm:presLayoutVars>
          <dgm:bulletEnabled val="1"/>
        </dgm:presLayoutVars>
      </dgm:prSet>
      <dgm:spPr/>
    </dgm:pt>
    <dgm:pt modelId="{B20EC431-BDBF-44BC-A29A-FFFA6D8525F5}" type="pres">
      <dgm:prSet presAssocID="{2D0B4DC1-E9DF-40FF-A015-21D55AE4E7F2}" presName="aSpace" presStyleCnt="0"/>
      <dgm:spPr/>
    </dgm:pt>
    <dgm:pt modelId="{E0E2EBBE-A048-45B6-B888-20BF597FE99D}" type="pres">
      <dgm:prSet presAssocID="{DBE8C880-FED3-4117-9E7C-C6EE55C830B3}" presName="aNode" presStyleLbl="fgAcc1" presStyleIdx="3" presStyleCnt="5">
        <dgm:presLayoutVars>
          <dgm:bulletEnabled val="1"/>
        </dgm:presLayoutVars>
      </dgm:prSet>
      <dgm:spPr/>
    </dgm:pt>
    <dgm:pt modelId="{1965A8E4-0436-4AAF-A5E7-2F4028D0288A}" type="pres">
      <dgm:prSet presAssocID="{DBE8C880-FED3-4117-9E7C-C6EE55C830B3}" presName="aSpace" presStyleCnt="0"/>
      <dgm:spPr/>
    </dgm:pt>
    <dgm:pt modelId="{00131C6D-9D1A-46D4-B3A7-BF2745750C9A}" type="pres">
      <dgm:prSet presAssocID="{29EC9B23-3478-460E-A0EC-9362EFEC0DC2}" presName="aNode" presStyleLbl="fgAcc1" presStyleIdx="4" presStyleCnt="5">
        <dgm:presLayoutVars>
          <dgm:bulletEnabled val="1"/>
        </dgm:presLayoutVars>
      </dgm:prSet>
      <dgm:spPr/>
    </dgm:pt>
    <dgm:pt modelId="{AD13798A-3C7C-453A-AB26-108A62C7E89F}" type="pres">
      <dgm:prSet presAssocID="{29EC9B23-3478-460E-A0EC-9362EFEC0DC2}" presName="aSpace" presStyleCnt="0"/>
      <dgm:spPr/>
    </dgm:pt>
  </dgm:ptLst>
  <dgm:cxnLst>
    <dgm:cxn modelId="{E8D7F111-FF05-4C5B-B6BB-6DFCCC4398CF}" type="presOf" srcId="{5509F857-7C16-4751-B737-5C0401E7FE50}" destId="{08B04C58-35A1-4998-9B17-6FC5AA6C70F4}" srcOrd="0" destOrd="0" presId="urn:microsoft.com/office/officeart/2005/8/layout/pyramid2"/>
    <dgm:cxn modelId="{54A93E34-E418-4914-A381-2B68D358082F}" srcId="{5509F857-7C16-4751-B737-5C0401E7FE50}" destId="{2D0B4DC1-E9DF-40FF-A015-21D55AE4E7F2}" srcOrd="2" destOrd="0" parTransId="{D48BF32C-EAF3-4171-8EA8-E8C970FC51E2}" sibTransId="{7B55CD1C-4BCC-4CDB-82EE-85376F29AE70}"/>
    <dgm:cxn modelId="{A7C4D25B-39FD-4965-B0AB-4D9A9D1ED6AE}" type="presOf" srcId="{29EC9B23-3478-460E-A0EC-9362EFEC0DC2}" destId="{00131C6D-9D1A-46D4-B3A7-BF2745750C9A}" srcOrd="0" destOrd="0" presId="urn:microsoft.com/office/officeart/2005/8/layout/pyramid2"/>
    <dgm:cxn modelId="{45541D80-CFEC-46D8-A74C-F7BDD97E3620}" srcId="{5509F857-7C16-4751-B737-5C0401E7FE50}" destId="{29EC9B23-3478-460E-A0EC-9362EFEC0DC2}" srcOrd="4" destOrd="0" parTransId="{2BB8D2EE-5B9B-4824-9F00-9B79B0681601}" sibTransId="{BC876D07-7530-4546-92D2-191899404A6F}"/>
    <dgm:cxn modelId="{4880C7AC-654F-447F-8EAA-1D449CCC9A2B}" srcId="{5509F857-7C16-4751-B737-5C0401E7FE50}" destId="{EC01F592-8DFC-4B7E-BABF-5305605D3CE9}" srcOrd="0" destOrd="0" parTransId="{E055A4F5-AC1E-43A2-A6F4-08F80A69F5CC}" sibTransId="{7081058C-3A4C-4753-9C77-70E022FD3D59}"/>
    <dgm:cxn modelId="{06D932B9-646D-4ED6-816E-EF5459A53CCD}" type="presOf" srcId="{0BEF0C93-31E7-450B-AF1E-ABD231F926C8}" destId="{A785A4D5-2DB4-4A80-A10D-0944483E8909}" srcOrd="0" destOrd="0" presId="urn:microsoft.com/office/officeart/2005/8/layout/pyramid2"/>
    <dgm:cxn modelId="{654604C2-3DB8-44AA-9010-E4EACBACDA97}" type="presOf" srcId="{2D0B4DC1-E9DF-40FF-A015-21D55AE4E7F2}" destId="{6E1F666E-D320-4207-B24A-FA3058E0168E}" srcOrd="0" destOrd="0" presId="urn:microsoft.com/office/officeart/2005/8/layout/pyramid2"/>
    <dgm:cxn modelId="{A8CA21D2-4433-4832-B46D-7C82E858A50A}" type="presOf" srcId="{DBE8C880-FED3-4117-9E7C-C6EE55C830B3}" destId="{E0E2EBBE-A048-45B6-B888-20BF597FE99D}" srcOrd="0" destOrd="0" presId="urn:microsoft.com/office/officeart/2005/8/layout/pyramid2"/>
    <dgm:cxn modelId="{188679DA-F459-41EA-A370-4972CFF0F53C}" srcId="{5509F857-7C16-4751-B737-5C0401E7FE50}" destId="{0BEF0C93-31E7-450B-AF1E-ABD231F926C8}" srcOrd="1" destOrd="0" parTransId="{0929EB08-B2D8-4AD1-82E1-61EB5EACDE93}" sibTransId="{CBC4D155-DF08-46C9-84F0-F6E8777A9BDF}"/>
    <dgm:cxn modelId="{209798E6-51B9-4233-86F8-438DEA58779B}" srcId="{5509F857-7C16-4751-B737-5C0401E7FE50}" destId="{DBE8C880-FED3-4117-9E7C-C6EE55C830B3}" srcOrd="3" destOrd="0" parTransId="{D1E9987C-F241-4930-AA6C-93A850D81C0D}" sibTransId="{EB411EED-8DA5-44AD-AB10-99BE9351F601}"/>
    <dgm:cxn modelId="{18E370FE-F16A-478A-A90B-1AE100064A28}" type="presOf" srcId="{EC01F592-8DFC-4B7E-BABF-5305605D3CE9}" destId="{BC89073A-59CD-4DCF-A05D-526204EC0658}" srcOrd="0" destOrd="0" presId="urn:microsoft.com/office/officeart/2005/8/layout/pyramid2"/>
    <dgm:cxn modelId="{3045C68B-ACBC-465A-8652-C5DFA2645CBF}" type="presParOf" srcId="{08B04C58-35A1-4998-9B17-6FC5AA6C70F4}" destId="{5A825479-D645-4B28-81E8-8F4AABBE0E79}" srcOrd="0" destOrd="0" presId="urn:microsoft.com/office/officeart/2005/8/layout/pyramid2"/>
    <dgm:cxn modelId="{FA2DD814-5FBC-4D58-9F53-51A8AF876B99}" type="presParOf" srcId="{08B04C58-35A1-4998-9B17-6FC5AA6C70F4}" destId="{0CC0D32C-7C37-40BD-8E93-52CA0E423B93}" srcOrd="1" destOrd="0" presId="urn:microsoft.com/office/officeart/2005/8/layout/pyramid2"/>
    <dgm:cxn modelId="{0AA3BEEA-E983-4DE5-AC57-E923E4EA64D7}" type="presParOf" srcId="{0CC0D32C-7C37-40BD-8E93-52CA0E423B93}" destId="{BC89073A-59CD-4DCF-A05D-526204EC0658}" srcOrd="0" destOrd="0" presId="urn:microsoft.com/office/officeart/2005/8/layout/pyramid2"/>
    <dgm:cxn modelId="{196410BE-2148-4F55-BB9C-FB1E84E759AF}" type="presParOf" srcId="{0CC0D32C-7C37-40BD-8E93-52CA0E423B93}" destId="{D8403BF6-652F-42D9-AFF6-2219CC29E18D}" srcOrd="1" destOrd="0" presId="urn:microsoft.com/office/officeart/2005/8/layout/pyramid2"/>
    <dgm:cxn modelId="{97ACBC8B-3C25-4A74-89C1-EF1FF2C8E12B}" type="presParOf" srcId="{0CC0D32C-7C37-40BD-8E93-52CA0E423B93}" destId="{A785A4D5-2DB4-4A80-A10D-0944483E8909}" srcOrd="2" destOrd="0" presId="urn:microsoft.com/office/officeart/2005/8/layout/pyramid2"/>
    <dgm:cxn modelId="{8C7CA89E-8195-447B-BAE3-BDB8A93A9EA4}" type="presParOf" srcId="{0CC0D32C-7C37-40BD-8E93-52CA0E423B93}" destId="{B3B828A0-C960-409C-BA26-D372AC5F5ABB}" srcOrd="3" destOrd="0" presId="urn:microsoft.com/office/officeart/2005/8/layout/pyramid2"/>
    <dgm:cxn modelId="{8CE5739B-C8AB-4A00-AB5F-EF3515B84A6A}" type="presParOf" srcId="{0CC0D32C-7C37-40BD-8E93-52CA0E423B93}" destId="{6E1F666E-D320-4207-B24A-FA3058E0168E}" srcOrd="4" destOrd="0" presId="urn:microsoft.com/office/officeart/2005/8/layout/pyramid2"/>
    <dgm:cxn modelId="{6E90230A-E5E6-48A7-8735-78E537F501B0}" type="presParOf" srcId="{0CC0D32C-7C37-40BD-8E93-52CA0E423B93}" destId="{B20EC431-BDBF-44BC-A29A-FFFA6D8525F5}" srcOrd="5" destOrd="0" presId="urn:microsoft.com/office/officeart/2005/8/layout/pyramid2"/>
    <dgm:cxn modelId="{6516C73B-AD49-4225-8363-8B5614A353BD}" type="presParOf" srcId="{0CC0D32C-7C37-40BD-8E93-52CA0E423B93}" destId="{E0E2EBBE-A048-45B6-B888-20BF597FE99D}" srcOrd="6" destOrd="0" presId="urn:microsoft.com/office/officeart/2005/8/layout/pyramid2"/>
    <dgm:cxn modelId="{8CFAF530-A5C8-4957-B45A-BA2FE592CF86}" type="presParOf" srcId="{0CC0D32C-7C37-40BD-8E93-52CA0E423B93}" destId="{1965A8E4-0436-4AAF-A5E7-2F4028D0288A}" srcOrd="7" destOrd="0" presId="urn:microsoft.com/office/officeart/2005/8/layout/pyramid2"/>
    <dgm:cxn modelId="{C5A8A3B4-9AA3-4C2C-B34C-86FEBAB41928}" type="presParOf" srcId="{0CC0D32C-7C37-40BD-8E93-52CA0E423B93}" destId="{00131C6D-9D1A-46D4-B3A7-BF2745750C9A}" srcOrd="8" destOrd="0" presId="urn:microsoft.com/office/officeart/2005/8/layout/pyramid2"/>
    <dgm:cxn modelId="{3DC1F497-E07E-4C43-AE20-14430687E5EF}" type="presParOf" srcId="{0CC0D32C-7C37-40BD-8E93-52CA0E423B93}" destId="{AD13798A-3C7C-453A-AB26-108A62C7E89F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BF5F81-ECDD-45FA-A358-A430BFECBF99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3F6D651-E8B0-4D78-A07A-C1B917CE55AE}">
      <dgm:prSet phldrT="[Text]"/>
      <dgm:spPr/>
      <dgm:t>
        <a:bodyPr/>
        <a:lstStyle/>
        <a:p>
          <a:r>
            <a:rPr lang="en-US" dirty="0"/>
            <a:t>Call for Decade Actions No. 03/2022</a:t>
          </a:r>
        </a:p>
      </dgm:t>
    </dgm:pt>
    <dgm:pt modelId="{A36429CE-C766-4B0F-9C5A-AA3DF56BF48F}" type="parTrans" cxnId="{CACA06C0-E567-4523-A36E-060E273F9DBC}">
      <dgm:prSet/>
      <dgm:spPr/>
      <dgm:t>
        <a:bodyPr/>
        <a:lstStyle/>
        <a:p>
          <a:endParaRPr lang="en-US"/>
        </a:p>
      </dgm:t>
    </dgm:pt>
    <dgm:pt modelId="{72582ADC-989E-4C54-B4BA-E42A584AAD21}" type="sibTrans" cxnId="{CACA06C0-E567-4523-A36E-060E273F9DBC}">
      <dgm:prSet/>
      <dgm:spPr/>
      <dgm:t>
        <a:bodyPr/>
        <a:lstStyle/>
        <a:p>
          <a:endParaRPr lang="en-US"/>
        </a:p>
      </dgm:t>
    </dgm:pt>
    <dgm:pt modelId="{17AD6786-238F-45A8-970E-20C7862979FE}">
      <dgm:prSet phldrT="[Text]"/>
      <dgm:spPr/>
      <dgm:t>
        <a:bodyPr/>
        <a:lstStyle/>
        <a:p>
          <a:r>
            <a:rPr lang="en-US" dirty="0"/>
            <a:t>15 April 2022 – July 31 2022</a:t>
          </a:r>
        </a:p>
      </dgm:t>
    </dgm:pt>
    <dgm:pt modelId="{E064F218-7609-4473-A9E7-B7F7B2B68489}" type="parTrans" cxnId="{BC6CF930-3BE0-4C2D-9763-5738B515F058}">
      <dgm:prSet/>
      <dgm:spPr/>
      <dgm:t>
        <a:bodyPr/>
        <a:lstStyle/>
        <a:p>
          <a:endParaRPr lang="en-US"/>
        </a:p>
      </dgm:t>
    </dgm:pt>
    <dgm:pt modelId="{D720AFE6-E2DC-493B-A204-780E25DCE0AC}" type="sibTrans" cxnId="{BC6CF930-3BE0-4C2D-9763-5738B515F058}">
      <dgm:prSet/>
      <dgm:spPr/>
      <dgm:t>
        <a:bodyPr/>
        <a:lstStyle/>
        <a:p>
          <a:endParaRPr lang="en-US"/>
        </a:p>
      </dgm:t>
    </dgm:pt>
    <dgm:pt modelId="{B4634A17-CAAA-44C2-8A90-9AB40192F140}">
      <dgm:prSet phldrT="[Text]"/>
      <dgm:spPr/>
      <dgm:t>
        <a:bodyPr/>
        <a:lstStyle/>
        <a:p>
          <a:r>
            <a:rPr lang="en-US" dirty="0"/>
            <a:t>Call for Decade Actions No. 04/2022</a:t>
          </a:r>
        </a:p>
      </dgm:t>
    </dgm:pt>
    <dgm:pt modelId="{CDE289A5-8E05-4547-BF3B-31E5ABFECA82}" type="parTrans" cxnId="{4859264B-C653-4DDA-A463-143440866200}">
      <dgm:prSet/>
      <dgm:spPr/>
      <dgm:t>
        <a:bodyPr/>
        <a:lstStyle/>
        <a:p>
          <a:endParaRPr lang="en-US"/>
        </a:p>
      </dgm:t>
    </dgm:pt>
    <dgm:pt modelId="{561F3419-8E7A-4FB1-AEC7-777B5C936B38}" type="sibTrans" cxnId="{4859264B-C653-4DDA-A463-143440866200}">
      <dgm:prSet/>
      <dgm:spPr/>
      <dgm:t>
        <a:bodyPr/>
        <a:lstStyle/>
        <a:p>
          <a:endParaRPr lang="en-US"/>
        </a:p>
      </dgm:t>
    </dgm:pt>
    <dgm:pt modelId="{25B75A98-99A3-486F-926C-04E4D0D13E09}">
      <dgm:prSet phldrT="[Text]"/>
      <dgm:spPr/>
      <dgm:t>
        <a:bodyPr/>
        <a:lstStyle/>
        <a:p>
          <a:r>
            <a:rPr lang="en-US" dirty="0"/>
            <a:t>15 October 2022 – 31 January 2023</a:t>
          </a:r>
        </a:p>
      </dgm:t>
    </dgm:pt>
    <dgm:pt modelId="{91B5A7D2-59BF-43AB-9AE5-EE0A5B4E639C}" type="parTrans" cxnId="{148D5B39-E35C-4228-A125-C6E6220EA975}">
      <dgm:prSet/>
      <dgm:spPr/>
      <dgm:t>
        <a:bodyPr/>
        <a:lstStyle/>
        <a:p>
          <a:endParaRPr lang="en-US"/>
        </a:p>
      </dgm:t>
    </dgm:pt>
    <dgm:pt modelId="{7A685F59-9B27-4DF3-83A7-C8441246B2FF}" type="sibTrans" cxnId="{148D5B39-E35C-4228-A125-C6E6220EA975}">
      <dgm:prSet/>
      <dgm:spPr/>
      <dgm:t>
        <a:bodyPr/>
        <a:lstStyle/>
        <a:p>
          <a:endParaRPr lang="en-US"/>
        </a:p>
      </dgm:t>
    </dgm:pt>
    <dgm:pt modelId="{1F8EF9DD-BBE0-49B8-8CBC-45AE0B2F3CBC}">
      <dgm:prSet phldrT="[Text]"/>
      <dgm:spPr/>
      <dgm:t>
        <a:bodyPr/>
        <a:lstStyle/>
        <a:p>
          <a:r>
            <a:rPr lang="en-US" dirty="0"/>
            <a:t>Possible themes: blue food, sustainable ocean economy</a:t>
          </a:r>
        </a:p>
      </dgm:t>
    </dgm:pt>
    <dgm:pt modelId="{2265658C-F2EC-4DD2-9515-8E981C83A021}" type="parTrans" cxnId="{E2651219-7A7B-48BA-A487-B98A5EB3AB9A}">
      <dgm:prSet/>
      <dgm:spPr/>
      <dgm:t>
        <a:bodyPr/>
        <a:lstStyle/>
        <a:p>
          <a:endParaRPr lang="en-US"/>
        </a:p>
      </dgm:t>
    </dgm:pt>
    <dgm:pt modelId="{69A59D99-3E07-4521-BB24-9F3893E0047B}" type="sibTrans" cxnId="{E2651219-7A7B-48BA-A487-B98A5EB3AB9A}">
      <dgm:prSet/>
      <dgm:spPr/>
      <dgm:t>
        <a:bodyPr/>
        <a:lstStyle/>
        <a:p>
          <a:endParaRPr lang="en-US"/>
        </a:p>
      </dgm:t>
    </dgm:pt>
    <dgm:pt modelId="{0651DACE-A992-4C8F-8CFA-571DF8F2FD28}">
      <dgm:prSet phldrT="[Text]"/>
      <dgm:spPr/>
      <dgm:t>
        <a:bodyPr/>
        <a:lstStyle/>
        <a:p>
          <a:r>
            <a:rPr lang="en-US" dirty="0"/>
            <a:t>Possible themes to be determined through gap analyses</a:t>
          </a:r>
        </a:p>
      </dgm:t>
    </dgm:pt>
    <dgm:pt modelId="{77194075-09BD-49DC-9D3A-926474E108F1}" type="parTrans" cxnId="{48887B67-4E5C-4C7B-B54B-1B5BAF843A8A}">
      <dgm:prSet/>
      <dgm:spPr/>
      <dgm:t>
        <a:bodyPr/>
        <a:lstStyle/>
        <a:p>
          <a:endParaRPr lang="en-US"/>
        </a:p>
      </dgm:t>
    </dgm:pt>
    <dgm:pt modelId="{548AC37F-CA2A-47C5-850F-3A4703C51A3B}" type="sibTrans" cxnId="{48887B67-4E5C-4C7B-B54B-1B5BAF843A8A}">
      <dgm:prSet/>
      <dgm:spPr/>
      <dgm:t>
        <a:bodyPr/>
        <a:lstStyle/>
        <a:p>
          <a:endParaRPr lang="en-US"/>
        </a:p>
      </dgm:t>
    </dgm:pt>
    <dgm:pt modelId="{AE28A827-8C30-4BC6-9AA9-63F1259CF0D7}" type="pres">
      <dgm:prSet presAssocID="{26BF5F81-ECDD-45FA-A358-A430BFECBF99}" presName="theList" presStyleCnt="0">
        <dgm:presLayoutVars>
          <dgm:dir/>
          <dgm:animLvl val="lvl"/>
          <dgm:resizeHandles val="exact"/>
        </dgm:presLayoutVars>
      </dgm:prSet>
      <dgm:spPr/>
    </dgm:pt>
    <dgm:pt modelId="{E3AB1884-06F7-4F5F-A08E-3CD7B6B86A96}" type="pres">
      <dgm:prSet presAssocID="{B3F6D651-E8B0-4D78-A07A-C1B917CE55AE}" presName="compNode" presStyleCnt="0"/>
      <dgm:spPr/>
    </dgm:pt>
    <dgm:pt modelId="{8DB67945-0AE8-4AA1-9A09-92D902FFFF3B}" type="pres">
      <dgm:prSet presAssocID="{B3F6D651-E8B0-4D78-A07A-C1B917CE55AE}" presName="aNode" presStyleLbl="bgShp" presStyleIdx="0" presStyleCnt="2"/>
      <dgm:spPr/>
    </dgm:pt>
    <dgm:pt modelId="{A27DC692-E8B3-4385-B14F-68FF8193125F}" type="pres">
      <dgm:prSet presAssocID="{B3F6D651-E8B0-4D78-A07A-C1B917CE55AE}" presName="textNode" presStyleLbl="bgShp" presStyleIdx="0" presStyleCnt="2"/>
      <dgm:spPr/>
    </dgm:pt>
    <dgm:pt modelId="{90754B17-8DAF-40F1-A9CE-E755633D1085}" type="pres">
      <dgm:prSet presAssocID="{B3F6D651-E8B0-4D78-A07A-C1B917CE55AE}" presName="compChildNode" presStyleCnt="0"/>
      <dgm:spPr/>
    </dgm:pt>
    <dgm:pt modelId="{3F6E1D2C-CD14-464A-BDE2-AD630A7B4ADB}" type="pres">
      <dgm:prSet presAssocID="{B3F6D651-E8B0-4D78-A07A-C1B917CE55AE}" presName="theInnerList" presStyleCnt="0"/>
      <dgm:spPr/>
    </dgm:pt>
    <dgm:pt modelId="{D1F5FEFD-925B-4B31-8E22-C76A76462A6F}" type="pres">
      <dgm:prSet presAssocID="{17AD6786-238F-45A8-970E-20C7862979FE}" presName="childNode" presStyleLbl="node1" presStyleIdx="0" presStyleCnt="4">
        <dgm:presLayoutVars>
          <dgm:bulletEnabled val="1"/>
        </dgm:presLayoutVars>
      </dgm:prSet>
      <dgm:spPr/>
    </dgm:pt>
    <dgm:pt modelId="{213D0828-3D55-4EA8-8D54-64B3D22E3BE3}" type="pres">
      <dgm:prSet presAssocID="{17AD6786-238F-45A8-970E-20C7862979FE}" presName="aSpace2" presStyleCnt="0"/>
      <dgm:spPr/>
    </dgm:pt>
    <dgm:pt modelId="{C8C188A0-5A15-4349-8405-20F2DCA41DB4}" type="pres">
      <dgm:prSet presAssocID="{1F8EF9DD-BBE0-49B8-8CBC-45AE0B2F3CBC}" presName="childNode" presStyleLbl="node1" presStyleIdx="1" presStyleCnt="4">
        <dgm:presLayoutVars>
          <dgm:bulletEnabled val="1"/>
        </dgm:presLayoutVars>
      </dgm:prSet>
      <dgm:spPr/>
    </dgm:pt>
    <dgm:pt modelId="{EB00093C-DE8D-49D8-BF69-CA95BFC3BDD6}" type="pres">
      <dgm:prSet presAssocID="{B3F6D651-E8B0-4D78-A07A-C1B917CE55AE}" presName="aSpace" presStyleCnt="0"/>
      <dgm:spPr/>
    </dgm:pt>
    <dgm:pt modelId="{C195BD8D-8608-43D3-81CB-772A1A28422D}" type="pres">
      <dgm:prSet presAssocID="{B4634A17-CAAA-44C2-8A90-9AB40192F140}" presName="compNode" presStyleCnt="0"/>
      <dgm:spPr/>
    </dgm:pt>
    <dgm:pt modelId="{C0B19EBD-EB49-4C10-9BB2-B8E96E2C4DEE}" type="pres">
      <dgm:prSet presAssocID="{B4634A17-CAAA-44C2-8A90-9AB40192F140}" presName="aNode" presStyleLbl="bgShp" presStyleIdx="1" presStyleCnt="2"/>
      <dgm:spPr/>
    </dgm:pt>
    <dgm:pt modelId="{DEE6AF5D-3A7A-4BD4-B709-A5E7B19E188B}" type="pres">
      <dgm:prSet presAssocID="{B4634A17-CAAA-44C2-8A90-9AB40192F140}" presName="textNode" presStyleLbl="bgShp" presStyleIdx="1" presStyleCnt="2"/>
      <dgm:spPr/>
    </dgm:pt>
    <dgm:pt modelId="{6549ABD1-55EE-4C4A-B6C5-57D7FB34BFC4}" type="pres">
      <dgm:prSet presAssocID="{B4634A17-CAAA-44C2-8A90-9AB40192F140}" presName="compChildNode" presStyleCnt="0"/>
      <dgm:spPr/>
    </dgm:pt>
    <dgm:pt modelId="{89DF3AC7-9ACB-4E4F-9A74-A5A809190815}" type="pres">
      <dgm:prSet presAssocID="{B4634A17-CAAA-44C2-8A90-9AB40192F140}" presName="theInnerList" presStyleCnt="0"/>
      <dgm:spPr/>
    </dgm:pt>
    <dgm:pt modelId="{2E2B7083-3924-4358-89D7-FB5A972DB36F}" type="pres">
      <dgm:prSet presAssocID="{25B75A98-99A3-486F-926C-04E4D0D13E09}" presName="childNode" presStyleLbl="node1" presStyleIdx="2" presStyleCnt="4">
        <dgm:presLayoutVars>
          <dgm:bulletEnabled val="1"/>
        </dgm:presLayoutVars>
      </dgm:prSet>
      <dgm:spPr/>
    </dgm:pt>
    <dgm:pt modelId="{8D7EE4D2-9365-4712-A5BB-5C182FFE9940}" type="pres">
      <dgm:prSet presAssocID="{25B75A98-99A3-486F-926C-04E4D0D13E09}" presName="aSpace2" presStyleCnt="0"/>
      <dgm:spPr/>
    </dgm:pt>
    <dgm:pt modelId="{B26359CC-2EED-44A1-8FB6-F1A364126840}" type="pres">
      <dgm:prSet presAssocID="{0651DACE-A992-4C8F-8CFA-571DF8F2FD28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90FFD117-0878-48E0-B527-C334A2FDE56F}" type="presOf" srcId="{0651DACE-A992-4C8F-8CFA-571DF8F2FD28}" destId="{B26359CC-2EED-44A1-8FB6-F1A364126840}" srcOrd="0" destOrd="0" presId="urn:microsoft.com/office/officeart/2005/8/layout/lProcess2"/>
    <dgm:cxn modelId="{E2651219-7A7B-48BA-A487-B98A5EB3AB9A}" srcId="{B3F6D651-E8B0-4D78-A07A-C1B917CE55AE}" destId="{1F8EF9DD-BBE0-49B8-8CBC-45AE0B2F3CBC}" srcOrd="1" destOrd="0" parTransId="{2265658C-F2EC-4DD2-9515-8E981C83A021}" sibTransId="{69A59D99-3E07-4521-BB24-9F3893E0047B}"/>
    <dgm:cxn modelId="{BC6CF930-3BE0-4C2D-9763-5738B515F058}" srcId="{B3F6D651-E8B0-4D78-A07A-C1B917CE55AE}" destId="{17AD6786-238F-45A8-970E-20C7862979FE}" srcOrd="0" destOrd="0" parTransId="{E064F218-7609-4473-A9E7-B7F7B2B68489}" sibTransId="{D720AFE6-E2DC-493B-A204-780E25DCE0AC}"/>
    <dgm:cxn modelId="{148D5B39-E35C-4228-A125-C6E6220EA975}" srcId="{B4634A17-CAAA-44C2-8A90-9AB40192F140}" destId="{25B75A98-99A3-486F-926C-04E4D0D13E09}" srcOrd="0" destOrd="0" parTransId="{91B5A7D2-59BF-43AB-9AE5-EE0A5B4E639C}" sibTransId="{7A685F59-9B27-4DF3-83A7-C8441246B2FF}"/>
    <dgm:cxn modelId="{4859264B-C653-4DDA-A463-143440866200}" srcId="{26BF5F81-ECDD-45FA-A358-A430BFECBF99}" destId="{B4634A17-CAAA-44C2-8A90-9AB40192F140}" srcOrd="1" destOrd="0" parTransId="{CDE289A5-8E05-4547-BF3B-31E5ABFECA82}" sibTransId="{561F3419-8E7A-4FB1-AEC7-777B5C936B38}"/>
    <dgm:cxn modelId="{F52F954F-CC1E-4866-A920-D0CF2B74DA00}" type="presOf" srcId="{1F8EF9DD-BBE0-49B8-8CBC-45AE0B2F3CBC}" destId="{C8C188A0-5A15-4349-8405-20F2DCA41DB4}" srcOrd="0" destOrd="0" presId="urn:microsoft.com/office/officeart/2005/8/layout/lProcess2"/>
    <dgm:cxn modelId="{2A5D6559-113B-4F6B-AED3-A3DA58D44A6D}" type="presOf" srcId="{B3F6D651-E8B0-4D78-A07A-C1B917CE55AE}" destId="{8DB67945-0AE8-4AA1-9A09-92D902FFFF3B}" srcOrd="0" destOrd="0" presId="urn:microsoft.com/office/officeart/2005/8/layout/lProcess2"/>
    <dgm:cxn modelId="{48887B67-4E5C-4C7B-B54B-1B5BAF843A8A}" srcId="{B4634A17-CAAA-44C2-8A90-9AB40192F140}" destId="{0651DACE-A992-4C8F-8CFA-571DF8F2FD28}" srcOrd="1" destOrd="0" parTransId="{77194075-09BD-49DC-9D3A-926474E108F1}" sibTransId="{548AC37F-CA2A-47C5-850F-3A4703C51A3B}"/>
    <dgm:cxn modelId="{F1CE287A-609C-413E-A0F1-879022811F1A}" type="presOf" srcId="{25B75A98-99A3-486F-926C-04E4D0D13E09}" destId="{2E2B7083-3924-4358-89D7-FB5A972DB36F}" srcOrd="0" destOrd="0" presId="urn:microsoft.com/office/officeart/2005/8/layout/lProcess2"/>
    <dgm:cxn modelId="{E895858F-D918-404B-8DD7-3D3F448CFF96}" type="presOf" srcId="{17AD6786-238F-45A8-970E-20C7862979FE}" destId="{D1F5FEFD-925B-4B31-8E22-C76A76462A6F}" srcOrd="0" destOrd="0" presId="urn:microsoft.com/office/officeart/2005/8/layout/lProcess2"/>
    <dgm:cxn modelId="{7A02E49E-6264-42D1-9054-48DA188B304C}" type="presOf" srcId="{B3F6D651-E8B0-4D78-A07A-C1B917CE55AE}" destId="{A27DC692-E8B3-4385-B14F-68FF8193125F}" srcOrd="1" destOrd="0" presId="urn:microsoft.com/office/officeart/2005/8/layout/lProcess2"/>
    <dgm:cxn modelId="{079614AB-1B91-4436-A8C8-B25B10422465}" type="presOf" srcId="{26BF5F81-ECDD-45FA-A358-A430BFECBF99}" destId="{AE28A827-8C30-4BC6-9AA9-63F1259CF0D7}" srcOrd="0" destOrd="0" presId="urn:microsoft.com/office/officeart/2005/8/layout/lProcess2"/>
    <dgm:cxn modelId="{B3EFECAF-7654-4C06-B1FC-F491604FAF36}" type="presOf" srcId="{B4634A17-CAAA-44C2-8A90-9AB40192F140}" destId="{DEE6AF5D-3A7A-4BD4-B709-A5E7B19E188B}" srcOrd="1" destOrd="0" presId="urn:microsoft.com/office/officeart/2005/8/layout/lProcess2"/>
    <dgm:cxn modelId="{CACA06C0-E567-4523-A36E-060E273F9DBC}" srcId="{26BF5F81-ECDD-45FA-A358-A430BFECBF99}" destId="{B3F6D651-E8B0-4D78-A07A-C1B917CE55AE}" srcOrd="0" destOrd="0" parTransId="{A36429CE-C766-4B0F-9C5A-AA3DF56BF48F}" sibTransId="{72582ADC-989E-4C54-B4BA-E42A584AAD21}"/>
    <dgm:cxn modelId="{B5B82EFA-650A-4236-9787-73BDCECE189D}" type="presOf" srcId="{B4634A17-CAAA-44C2-8A90-9AB40192F140}" destId="{C0B19EBD-EB49-4C10-9BB2-B8E96E2C4DEE}" srcOrd="0" destOrd="0" presId="urn:microsoft.com/office/officeart/2005/8/layout/lProcess2"/>
    <dgm:cxn modelId="{B993ABFA-109D-44E5-8470-2B43534C070A}" type="presParOf" srcId="{AE28A827-8C30-4BC6-9AA9-63F1259CF0D7}" destId="{E3AB1884-06F7-4F5F-A08E-3CD7B6B86A96}" srcOrd="0" destOrd="0" presId="urn:microsoft.com/office/officeart/2005/8/layout/lProcess2"/>
    <dgm:cxn modelId="{29906D61-6354-43B5-8383-91DE3BF6F8BF}" type="presParOf" srcId="{E3AB1884-06F7-4F5F-A08E-3CD7B6B86A96}" destId="{8DB67945-0AE8-4AA1-9A09-92D902FFFF3B}" srcOrd="0" destOrd="0" presId="urn:microsoft.com/office/officeart/2005/8/layout/lProcess2"/>
    <dgm:cxn modelId="{2BC7B3AE-E208-4A06-A430-ABAC6E324BDD}" type="presParOf" srcId="{E3AB1884-06F7-4F5F-A08E-3CD7B6B86A96}" destId="{A27DC692-E8B3-4385-B14F-68FF8193125F}" srcOrd="1" destOrd="0" presId="urn:microsoft.com/office/officeart/2005/8/layout/lProcess2"/>
    <dgm:cxn modelId="{B7E22EA6-1331-4EFA-8CD2-ECC128065A8F}" type="presParOf" srcId="{E3AB1884-06F7-4F5F-A08E-3CD7B6B86A96}" destId="{90754B17-8DAF-40F1-A9CE-E755633D1085}" srcOrd="2" destOrd="0" presId="urn:microsoft.com/office/officeart/2005/8/layout/lProcess2"/>
    <dgm:cxn modelId="{CEBBF7EA-E172-4B8E-B54D-6596967B6B08}" type="presParOf" srcId="{90754B17-8DAF-40F1-A9CE-E755633D1085}" destId="{3F6E1D2C-CD14-464A-BDE2-AD630A7B4ADB}" srcOrd="0" destOrd="0" presId="urn:microsoft.com/office/officeart/2005/8/layout/lProcess2"/>
    <dgm:cxn modelId="{C9C39E90-D3CA-4AC4-B6A3-4BBCBC79D3D7}" type="presParOf" srcId="{3F6E1D2C-CD14-464A-BDE2-AD630A7B4ADB}" destId="{D1F5FEFD-925B-4B31-8E22-C76A76462A6F}" srcOrd="0" destOrd="0" presId="urn:microsoft.com/office/officeart/2005/8/layout/lProcess2"/>
    <dgm:cxn modelId="{F434C6E9-B2DA-4C34-82D8-190888FC04B4}" type="presParOf" srcId="{3F6E1D2C-CD14-464A-BDE2-AD630A7B4ADB}" destId="{213D0828-3D55-4EA8-8D54-64B3D22E3BE3}" srcOrd="1" destOrd="0" presId="urn:microsoft.com/office/officeart/2005/8/layout/lProcess2"/>
    <dgm:cxn modelId="{E86EE710-65A5-49F2-8492-90490C7BC9E8}" type="presParOf" srcId="{3F6E1D2C-CD14-464A-BDE2-AD630A7B4ADB}" destId="{C8C188A0-5A15-4349-8405-20F2DCA41DB4}" srcOrd="2" destOrd="0" presId="urn:microsoft.com/office/officeart/2005/8/layout/lProcess2"/>
    <dgm:cxn modelId="{28C9082A-A367-455F-9063-0959F300509F}" type="presParOf" srcId="{AE28A827-8C30-4BC6-9AA9-63F1259CF0D7}" destId="{EB00093C-DE8D-49D8-BF69-CA95BFC3BDD6}" srcOrd="1" destOrd="0" presId="urn:microsoft.com/office/officeart/2005/8/layout/lProcess2"/>
    <dgm:cxn modelId="{44B2B492-E0AB-4A03-A4ED-A5B3DDA3CFFF}" type="presParOf" srcId="{AE28A827-8C30-4BC6-9AA9-63F1259CF0D7}" destId="{C195BD8D-8608-43D3-81CB-772A1A28422D}" srcOrd="2" destOrd="0" presId="urn:microsoft.com/office/officeart/2005/8/layout/lProcess2"/>
    <dgm:cxn modelId="{0C279EB6-4D01-4B57-8BE0-4C6F76C88378}" type="presParOf" srcId="{C195BD8D-8608-43D3-81CB-772A1A28422D}" destId="{C0B19EBD-EB49-4C10-9BB2-B8E96E2C4DEE}" srcOrd="0" destOrd="0" presId="urn:microsoft.com/office/officeart/2005/8/layout/lProcess2"/>
    <dgm:cxn modelId="{B50EE6EC-87DA-4E27-827C-DA23B07D149B}" type="presParOf" srcId="{C195BD8D-8608-43D3-81CB-772A1A28422D}" destId="{DEE6AF5D-3A7A-4BD4-B709-A5E7B19E188B}" srcOrd="1" destOrd="0" presId="urn:microsoft.com/office/officeart/2005/8/layout/lProcess2"/>
    <dgm:cxn modelId="{D51721B7-A3C5-40DB-B74D-2AA0192C602F}" type="presParOf" srcId="{C195BD8D-8608-43D3-81CB-772A1A28422D}" destId="{6549ABD1-55EE-4C4A-B6C5-57D7FB34BFC4}" srcOrd="2" destOrd="0" presId="urn:microsoft.com/office/officeart/2005/8/layout/lProcess2"/>
    <dgm:cxn modelId="{D6A358D8-6E00-42A6-AD4E-CACBC80848DB}" type="presParOf" srcId="{6549ABD1-55EE-4C4A-B6C5-57D7FB34BFC4}" destId="{89DF3AC7-9ACB-4E4F-9A74-A5A809190815}" srcOrd="0" destOrd="0" presId="urn:microsoft.com/office/officeart/2005/8/layout/lProcess2"/>
    <dgm:cxn modelId="{2F028A7D-1598-439F-BB4F-D68933913D20}" type="presParOf" srcId="{89DF3AC7-9ACB-4E4F-9A74-A5A809190815}" destId="{2E2B7083-3924-4358-89D7-FB5A972DB36F}" srcOrd="0" destOrd="0" presId="urn:microsoft.com/office/officeart/2005/8/layout/lProcess2"/>
    <dgm:cxn modelId="{DBA18C30-DB61-431F-8172-CCD35F0212A8}" type="presParOf" srcId="{89DF3AC7-9ACB-4E4F-9A74-A5A809190815}" destId="{8D7EE4D2-9365-4712-A5BB-5C182FFE9940}" srcOrd="1" destOrd="0" presId="urn:microsoft.com/office/officeart/2005/8/layout/lProcess2"/>
    <dgm:cxn modelId="{C496AB60-9B80-49BE-A9A4-B9D1FBD13D0F}" type="presParOf" srcId="{89DF3AC7-9ACB-4E4F-9A74-A5A809190815}" destId="{B26359CC-2EED-44A1-8FB6-F1A36412684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C97C78-FF22-4B1F-B9FD-B4C1A7B6CD0A}" type="doc">
      <dgm:prSet loTypeId="urn:microsoft.com/office/officeart/2005/8/layout/h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8CE6480-3E60-4EFD-B011-E1893F6CEFA4}">
      <dgm:prSet phldrT="[Text]"/>
      <dgm:spPr/>
      <dgm:t>
        <a:bodyPr/>
        <a:lstStyle/>
        <a:p>
          <a:r>
            <a:rPr lang="en-US" dirty="0"/>
            <a:t>Current IOC activities &amp; programs have strong contribution to Ocean Decade Challenges</a:t>
          </a:r>
        </a:p>
        <a:p>
          <a:r>
            <a:rPr lang="en-US" dirty="0"/>
            <a:t>----------</a:t>
          </a:r>
        </a:p>
        <a:p>
          <a:r>
            <a:rPr lang="en-US" dirty="0"/>
            <a:t>Opportunity for IOC to use Decade as unifying framework to deliver its mandate</a:t>
          </a:r>
        </a:p>
      </dgm:t>
    </dgm:pt>
    <dgm:pt modelId="{8DD7B8BF-DE45-4B1C-8427-F86AC4E4CCB6}" type="parTrans" cxnId="{21BFC9FE-EF0A-407B-890D-F303D702C561}">
      <dgm:prSet/>
      <dgm:spPr/>
      <dgm:t>
        <a:bodyPr/>
        <a:lstStyle/>
        <a:p>
          <a:endParaRPr lang="en-US"/>
        </a:p>
      </dgm:t>
    </dgm:pt>
    <dgm:pt modelId="{194DB039-8EDE-40E0-B5EE-A88326EA9C7E}" type="sibTrans" cxnId="{21BFC9FE-EF0A-407B-890D-F303D702C561}">
      <dgm:prSet/>
      <dgm:spPr/>
      <dgm:t>
        <a:bodyPr/>
        <a:lstStyle/>
        <a:p>
          <a:endParaRPr lang="en-US"/>
        </a:p>
      </dgm:t>
    </dgm:pt>
    <dgm:pt modelId="{4F8DAEE5-AE7C-4929-9A64-37728B3F9797}">
      <dgm:prSet phldrT="[Text]"/>
      <dgm:spPr/>
      <dgm:t>
        <a:bodyPr/>
        <a:lstStyle/>
        <a:p>
          <a:r>
            <a:rPr lang="en-US" b="1" dirty="0"/>
            <a:t>REGISTERED IOC ACTIVITIES:</a:t>
          </a:r>
        </a:p>
        <a:p>
          <a:r>
            <a:rPr lang="en-US" dirty="0"/>
            <a:t>- Ocean Observing Co-Design (GOOS)</a:t>
          </a:r>
        </a:p>
        <a:p>
          <a:r>
            <a:rPr lang="en-US" dirty="0"/>
            <a:t>- Observing Together (GOOS)</a:t>
          </a:r>
        </a:p>
        <a:p>
          <a:r>
            <a:rPr lang="en-US" dirty="0"/>
            <a:t>- Ocean Best Practices (GOOS / IODE)</a:t>
          </a:r>
        </a:p>
        <a:p>
          <a:r>
            <a:rPr lang="en-US" dirty="0"/>
            <a:t>- Ocean Literacy With All (OL) </a:t>
          </a:r>
        </a:p>
        <a:p>
          <a:r>
            <a:rPr lang="en-US" dirty="0"/>
            <a:t>- OTGA</a:t>
          </a:r>
        </a:p>
        <a:p>
          <a:r>
            <a:rPr lang="en-US" dirty="0"/>
            <a:t>- </a:t>
          </a:r>
          <a:r>
            <a:rPr lang="en-US" dirty="0" err="1"/>
            <a:t>PacMan</a:t>
          </a:r>
          <a:endParaRPr lang="en-US" dirty="0"/>
        </a:p>
        <a:p>
          <a:r>
            <a:rPr lang="en-US" dirty="0"/>
            <a:t>- </a:t>
          </a:r>
          <a:r>
            <a:rPr lang="en-US" dirty="0" err="1"/>
            <a:t>eDNA</a:t>
          </a:r>
          <a:r>
            <a:rPr lang="en-US" dirty="0"/>
            <a:t> Project</a:t>
          </a:r>
        </a:p>
      </dgm:t>
    </dgm:pt>
    <dgm:pt modelId="{58C74186-9493-4257-9BA6-E07E8540466E}" type="parTrans" cxnId="{AB9E64D6-7858-4201-B10D-50E3BD5B865B}">
      <dgm:prSet/>
      <dgm:spPr/>
      <dgm:t>
        <a:bodyPr/>
        <a:lstStyle/>
        <a:p>
          <a:endParaRPr lang="en-US"/>
        </a:p>
      </dgm:t>
    </dgm:pt>
    <dgm:pt modelId="{D3CDC720-DAA8-44F3-8814-4787C2C1B55D}" type="sibTrans" cxnId="{AB9E64D6-7858-4201-B10D-50E3BD5B865B}">
      <dgm:prSet/>
      <dgm:spPr/>
      <dgm:t>
        <a:bodyPr/>
        <a:lstStyle/>
        <a:p>
          <a:endParaRPr lang="en-US"/>
        </a:p>
      </dgm:t>
    </dgm:pt>
    <dgm:pt modelId="{5FE2D46E-9F1C-4D91-99F5-AEFBAE3FF390}">
      <dgm:prSet phldrT="[Text]"/>
      <dgm:spPr/>
      <dgm:t>
        <a:bodyPr/>
        <a:lstStyle/>
        <a:p>
          <a:r>
            <a:rPr lang="en-US" b="1" dirty="0"/>
            <a:t>IOC INVOLVEMENT IN ENDORSED DECADE ACTIONS:</a:t>
          </a:r>
        </a:p>
        <a:p>
          <a:r>
            <a:rPr lang="en-US" dirty="0"/>
            <a:t>- </a:t>
          </a:r>
          <a:r>
            <a:rPr lang="en-US" dirty="0" err="1"/>
            <a:t>CoastPredict</a:t>
          </a:r>
          <a:endParaRPr lang="en-US" dirty="0"/>
        </a:p>
        <a:p>
          <a:r>
            <a:rPr lang="en-US" dirty="0"/>
            <a:t>- Ocean Acidification Research for Sustainability</a:t>
          </a:r>
        </a:p>
        <a:p>
          <a:r>
            <a:rPr lang="en-US" dirty="0"/>
            <a:t>- Global Ocean Oxygen Decade</a:t>
          </a:r>
        </a:p>
        <a:p>
          <a:endParaRPr lang="en-US" dirty="0"/>
        </a:p>
      </dgm:t>
    </dgm:pt>
    <dgm:pt modelId="{A723381B-A689-4DC5-9079-278B139217DE}" type="parTrans" cxnId="{83128560-D76E-47D3-90A6-39547D2650BA}">
      <dgm:prSet/>
      <dgm:spPr/>
      <dgm:t>
        <a:bodyPr/>
        <a:lstStyle/>
        <a:p>
          <a:endParaRPr lang="en-US"/>
        </a:p>
      </dgm:t>
    </dgm:pt>
    <dgm:pt modelId="{8EEDDE37-F445-4A3F-80C6-C4D26609EE7D}" type="sibTrans" cxnId="{83128560-D76E-47D3-90A6-39547D2650BA}">
      <dgm:prSet/>
      <dgm:spPr/>
      <dgm:t>
        <a:bodyPr/>
        <a:lstStyle/>
        <a:p>
          <a:endParaRPr lang="en-US"/>
        </a:p>
      </dgm:t>
    </dgm:pt>
    <dgm:pt modelId="{2A3823AA-8295-4226-9B03-ECC24A9EE0A5}">
      <dgm:prSet phldrT="[Text]"/>
      <dgm:spPr/>
      <dgm:t>
        <a:bodyPr/>
        <a:lstStyle/>
        <a:p>
          <a:r>
            <a:rPr lang="en-US" b="1" dirty="0"/>
            <a:t>IOC ACTIONS IN PLANNING PHASE: </a:t>
          </a:r>
        </a:p>
        <a:p>
          <a:r>
            <a:rPr lang="en-US" dirty="0"/>
            <a:t>- Ocean Decade Tsunami Programme (IOC/A-31/3.4.1.Doc(1))</a:t>
          </a:r>
        </a:p>
        <a:p>
          <a:r>
            <a:rPr lang="en-US" dirty="0"/>
            <a:t>- ODIS</a:t>
          </a:r>
        </a:p>
        <a:p>
          <a:r>
            <a:rPr lang="en-US" dirty="0"/>
            <a:t>- OBIS</a:t>
          </a:r>
        </a:p>
        <a:p>
          <a:r>
            <a:rPr lang="en-US" dirty="0"/>
            <a:t>- WOD with NOAA</a:t>
          </a:r>
        </a:p>
        <a:p>
          <a:r>
            <a:rPr lang="en-US" dirty="0"/>
            <a:t>- Involvement in development of blue carbon programme</a:t>
          </a:r>
        </a:p>
      </dgm:t>
    </dgm:pt>
    <dgm:pt modelId="{5FC64A97-A640-4305-A870-96732B7E8535}" type="parTrans" cxnId="{47D68184-0C2E-49D7-8462-19D808CDBBC9}">
      <dgm:prSet/>
      <dgm:spPr/>
      <dgm:t>
        <a:bodyPr/>
        <a:lstStyle/>
        <a:p>
          <a:endParaRPr lang="en-US"/>
        </a:p>
      </dgm:t>
    </dgm:pt>
    <dgm:pt modelId="{4F67A1C8-3679-421E-B290-370192BA5F16}" type="sibTrans" cxnId="{47D68184-0C2E-49D7-8462-19D808CDBBC9}">
      <dgm:prSet/>
      <dgm:spPr/>
      <dgm:t>
        <a:bodyPr/>
        <a:lstStyle/>
        <a:p>
          <a:endParaRPr lang="en-US"/>
        </a:p>
      </dgm:t>
    </dgm:pt>
    <dgm:pt modelId="{33AD78D7-326C-4C27-AD81-8DE108FCF5DE}">
      <dgm:prSet phldrT="[Text]"/>
      <dgm:spPr/>
      <dgm:t>
        <a:bodyPr/>
        <a:lstStyle/>
        <a:p>
          <a:r>
            <a:rPr lang="en-US" b="1" dirty="0"/>
            <a:t>FUTURE PERSPECTIVES</a:t>
          </a:r>
          <a:r>
            <a:rPr lang="en-US" dirty="0"/>
            <a:t>: </a:t>
          </a:r>
        </a:p>
        <a:p>
          <a:r>
            <a:rPr lang="en-US" dirty="0"/>
            <a:t>- Regional coordination via WESTPAC and other RSBs</a:t>
          </a:r>
        </a:p>
        <a:p>
          <a:r>
            <a:rPr lang="en-US" dirty="0"/>
            <a:t>- GOOS and IODE as hosts of Decade Coordination Offices</a:t>
          </a:r>
        </a:p>
        <a:p>
          <a:r>
            <a:rPr lang="en-US" dirty="0"/>
            <a:t>- Regional priority actions (&amp; enabling activities) with a focus on Africa and SIDS</a:t>
          </a:r>
        </a:p>
        <a:p>
          <a:r>
            <a:rPr lang="en-US" dirty="0"/>
            <a:t>- Knowledge based ocean management tools</a:t>
          </a:r>
        </a:p>
        <a:p>
          <a:r>
            <a:rPr lang="en-US" dirty="0"/>
            <a:t>- Capacity development</a:t>
          </a:r>
        </a:p>
        <a:p>
          <a:r>
            <a:rPr lang="en-US" dirty="0"/>
            <a:t>- Ocean Decade ‘digital ecosystem’</a:t>
          </a:r>
        </a:p>
        <a:p>
          <a:r>
            <a:rPr lang="en-US" dirty="0"/>
            <a:t>- Tsunami Decade </a:t>
          </a:r>
          <a:r>
            <a:rPr lang="en-US" dirty="0" err="1"/>
            <a:t>Programme</a:t>
          </a:r>
          <a:endParaRPr lang="en-US" dirty="0"/>
        </a:p>
        <a:p>
          <a:endParaRPr lang="en-US" dirty="0"/>
        </a:p>
      </dgm:t>
    </dgm:pt>
    <dgm:pt modelId="{C5EF72ED-58AB-4FA2-9DE7-9A322E0A82C2}" type="parTrans" cxnId="{3893593C-C68C-45F1-8533-86C77B2B3B0A}">
      <dgm:prSet/>
      <dgm:spPr/>
      <dgm:t>
        <a:bodyPr/>
        <a:lstStyle/>
        <a:p>
          <a:endParaRPr lang="en-US"/>
        </a:p>
      </dgm:t>
    </dgm:pt>
    <dgm:pt modelId="{D978568A-45E6-494A-A1D4-58B85060745C}" type="sibTrans" cxnId="{3893593C-C68C-45F1-8533-86C77B2B3B0A}">
      <dgm:prSet/>
      <dgm:spPr/>
      <dgm:t>
        <a:bodyPr/>
        <a:lstStyle/>
        <a:p>
          <a:endParaRPr lang="en-US"/>
        </a:p>
      </dgm:t>
    </dgm:pt>
    <dgm:pt modelId="{3E748D63-8736-4F5A-807D-CCB009395C50}" type="pres">
      <dgm:prSet presAssocID="{74C97C78-FF22-4B1F-B9FD-B4C1A7B6CD0A}" presName="composite" presStyleCnt="0">
        <dgm:presLayoutVars>
          <dgm:chMax val="1"/>
          <dgm:dir/>
          <dgm:resizeHandles val="exact"/>
        </dgm:presLayoutVars>
      </dgm:prSet>
      <dgm:spPr/>
    </dgm:pt>
    <dgm:pt modelId="{18A356C6-AB28-47E0-8474-7EC1E1D57C0F}" type="pres">
      <dgm:prSet presAssocID="{38CE6480-3E60-4EFD-B011-E1893F6CEFA4}" presName="roof" presStyleLbl="dkBgShp" presStyleIdx="0" presStyleCnt="2" custLinFactNeighborX="282"/>
      <dgm:spPr/>
    </dgm:pt>
    <dgm:pt modelId="{6D520217-15B9-40E4-982C-78643A03C026}" type="pres">
      <dgm:prSet presAssocID="{38CE6480-3E60-4EFD-B011-E1893F6CEFA4}" presName="pillars" presStyleCnt="0"/>
      <dgm:spPr/>
    </dgm:pt>
    <dgm:pt modelId="{BE2447BF-74CB-4E8F-BBF9-7EBA3D458E32}" type="pres">
      <dgm:prSet presAssocID="{38CE6480-3E60-4EFD-B011-E1893F6CEFA4}" presName="pillar1" presStyleLbl="node1" presStyleIdx="0" presStyleCnt="4">
        <dgm:presLayoutVars>
          <dgm:bulletEnabled val="1"/>
        </dgm:presLayoutVars>
      </dgm:prSet>
      <dgm:spPr/>
    </dgm:pt>
    <dgm:pt modelId="{5D821854-9F3F-4E36-9893-498B6643EB50}" type="pres">
      <dgm:prSet presAssocID="{5FE2D46E-9F1C-4D91-99F5-AEFBAE3FF390}" presName="pillarX" presStyleLbl="node1" presStyleIdx="1" presStyleCnt="4">
        <dgm:presLayoutVars>
          <dgm:bulletEnabled val="1"/>
        </dgm:presLayoutVars>
      </dgm:prSet>
      <dgm:spPr/>
    </dgm:pt>
    <dgm:pt modelId="{E2879E1C-DD2C-43FD-A934-AF8C4CBEE4D3}" type="pres">
      <dgm:prSet presAssocID="{2A3823AA-8295-4226-9B03-ECC24A9EE0A5}" presName="pillarX" presStyleLbl="node1" presStyleIdx="2" presStyleCnt="4">
        <dgm:presLayoutVars>
          <dgm:bulletEnabled val="1"/>
        </dgm:presLayoutVars>
      </dgm:prSet>
      <dgm:spPr/>
    </dgm:pt>
    <dgm:pt modelId="{CCF3566E-12D0-4212-8A0F-0AFD475CFC5D}" type="pres">
      <dgm:prSet presAssocID="{33AD78D7-326C-4C27-AD81-8DE108FCF5DE}" presName="pillarX" presStyleLbl="node1" presStyleIdx="3" presStyleCnt="4">
        <dgm:presLayoutVars>
          <dgm:bulletEnabled val="1"/>
        </dgm:presLayoutVars>
      </dgm:prSet>
      <dgm:spPr/>
    </dgm:pt>
    <dgm:pt modelId="{B9A479EE-9223-494D-8AB8-C3006E26EACB}" type="pres">
      <dgm:prSet presAssocID="{38CE6480-3E60-4EFD-B011-E1893F6CEFA4}" presName="base" presStyleLbl="dkBgShp" presStyleIdx="1" presStyleCnt="2"/>
      <dgm:spPr/>
    </dgm:pt>
  </dgm:ptLst>
  <dgm:cxnLst>
    <dgm:cxn modelId="{40208C04-BDC9-4F41-B3DF-B702D7982BB3}" type="presOf" srcId="{74C97C78-FF22-4B1F-B9FD-B4C1A7B6CD0A}" destId="{3E748D63-8736-4F5A-807D-CCB009395C50}" srcOrd="0" destOrd="0" presId="urn:microsoft.com/office/officeart/2005/8/layout/hList3"/>
    <dgm:cxn modelId="{F5C1910E-237C-4EC8-A810-2FEA2151FF89}" type="presOf" srcId="{33AD78D7-326C-4C27-AD81-8DE108FCF5DE}" destId="{CCF3566E-12D0-4212-8A0F-0AFD475CFC5D}" srcOrd="0" destOrd="0" presId="urn:microsoft.com/office/officeart/2005/8/layout/hList3"/>
    <dgm:cxn modelId="{A92E5D16-2F7D-4071-B66E-76F935ED1AEA}" type="presOf" srcId="{4F8DAEE5-AE7C-4929-9A64-37728B3F9797}" destId="{BE2447BF-74CB-4E8F-BBF9-7EBA3D458E32}" srcOrd="0" destOrd="0" presId="urn:microsoft.com/office/officeart/2005/8/layout/hList3"/>
    <dgm:cxn modelId="{3893593C-C68C-45F1-8533-86C77B2B3B0A}" srcId="{38CE6480-3E60-4EFD-B011-E1893F6CEFA4}" destId="{33AD78D7-326C-4C27-AD81-8DE108FCF5DE}" srcOrd="3" destOrd="0" parTransId="{C5EF72ED-58AB-4FA2-9DE7-9A322E0A82C2}" sibTransId="{D978568A-45E6-494A-A1D4-58B85060745C}"/>
    <dgm:cxn modelId="{D9D56B60-FD05-4179-8EF8-FA44B1B7D45F}" type="presOf" srcId="{2A3823AA-8295-4226-9B03-ECC24A9EE0A5}" destId="{E2879E1C-DD2C-43FD-A934-AF8C4CBEE4D3}" srcOrd="0" destOrd="0" presId="urn:microsoft.com/office/officeart/2005/8/layout/hList3"/>
    <dgm:cxn modelId="{83128560-D76E-47D3-90A6-39547D2650BA}" srcId="{38CE6480-3E60-4EFD-B011-E1893F6CEFA4}" destId="{5FE2D46E-9F1C-4D91-99F5-AEFBAE3FF390}" srcOrd="1" destOrd="0" parTransId="{A723381B-A689-4DC5-9079-278B139217DE}" sibTransId="{8EEDDE37-F445-4A3F-80C6-C4D26609EE7D}"/>
    <dgm:cxn modelId="{7E8E8F74-D0CB-4C26-9B4E-57F9DE048CE3}" type="presOf" srcId="{38CE6480-3E60-4EFD-B011-E1893F6CEFA4}" destId="{18A356C6-AB28-47E0-8474-7EC1E1D57C0F}" srcOrd="0" destOrd="0" presId="urn:microsoft.com/office/officeart/2005/8/layout/hList3"/>
    <dgm:cxn modelId="{47D68184-0C2E-49D7-8462-19D808CDBBC9}" srcId="{38CE6480-3E60-4EFD-B011-E1893F6CEFA4}" destId="{2A3823AA-8295-4226-9B03-ECC24A9EE0A5}" srcOrd="2" destOrd="0" parTransId="{5FC64A97-A640-4305-A870-96732B7E8535}" sibTransId="{4F67A1C8-3679-421E-B290-370192BA5F16}"/>
    <dgm:cxn modelId="{AB9E64D6-7858-4201-B10D-50E3BD5B865B}" srcId="{38CE6480-3E60-4EFD-B011-E1893F6CEFA4}" destId="{4F8DAEE5-AE7C-4929-9A64-37728B3F9797}" srcOrd="0" destOrd="0" parTransId="{58C74186-9493-4257-9BA6-E07E8540466E}" sibTransId="{D3CDC720-DAA8-44F3-8814-4787C2C1B55D}"/>
    <dgm:cxn modelId="{3D03DAF9-CF49-4CDA-A0D7-275FAEE82BDA}" type="presOf" srcId="{5FE2D46E-9F1C-4D91-99F5-AEFBAE3FF390}" destId="{5D821854-9F3F-4E36-9893-498B6643EB50}" srcOrd="0" destOrd="0" presId="urn:microsoft.com/office/officeart/2005/8/layout/hList3"/>
    <dgm:cxn modelId="{21BFC9FE-EF0A-407B-890D-F303D702C561}" srcId="{74C97C78-FF22-4B1F-B9FD-B4C1A7B6CD0A}" destId="{38CE6480-3E60-4EFD-B011-E1893F6CEFA4}" srcOrd="0" destOrd="0" parTransId="{8DD7B8BF-DE45-4B1C-8427-F86AC4E4CCB6}" sibTransId="{194DB039-8EDE-40E0-B5EE-A88326EA9C7E}"/>
    <dgm:cxn modelId="{290B6FE6-1E46-41F7-ADAE-78D8CEC26065}" type="presParOf" srcId="{3E748D63-8736-4F5A-807D-CCB009395C50}" destId="{18A356C6-AB28-47E0-8474-7EC1E1D57C0F}" srcOrd="0" destOrd="0" presId="urn:microsoft.com/office/officeart/2005/8/layout/hList3"/>
    <dgm:cxn modelId="{BC5E58A2-C280-45D3-9E08-6918ADA4FD50}" type="presParOf" srcId="{3E748D63-8736-4F5A-807D-CCB009395C50}" destId="{6D520217-15B9-40E4-982C-78643A03C026}" srcOrd="1" destOrd="0" presId="urn:microsoft.com/office/officeart/2005/8/layout/hList3"/>
    <dgm:cxn modelId="{4A8941D2-A67C-4395-A985-7BD65A8392F4}" type="presParOf" srcId="{6D520217-15B9-40E4-982C-78643A03C026}" destId="{BE2447BF-74CB-4E8F-BBF9-7EBA3D458E32}" srcOrd="0" destOrd="0" presId="urn:microsoft.com/office/officeart/2005/8/layout/hList3"/>
    <dgm:cxn modelId="{5DA4AA30-2458-4E57-B20A-4E4D2DC67F0F}" type="presParOf" srcId="{6D520217-15B9-40E4-982C-78643A03C026}" destId="{5D821854-9F3F-4E36-9893-498B6643EB50}" srcOrd="1" destOrd="0" presId="urn:microsoft.com/office/officeart/2005/8/layout/hList3"/>
    <dgm:cxn modelId="{A1E44EA9-D0E9-4498-B170-93BAAC011B5C}" type="presParOf" srcId="{6D520217-15B9-40E4-982C-78643A03C026}" destId="{E2879E1C-DD2C-43FD-A934-AF8C4CBEE4D3}" srcOrd="2" destOrd="0" presId="urn:microsoft.com/office/officeart/2005/8/layout/hList3"/>
    <dgm:cxn modelId="{4A7F2A56-5AAB-4EDB-9D1E-FD7F5F25BA05}" type="presParOf" srcId="{6D520217-15B9-40E4-982C-78643A03C026}" destId="{CCF3566E-12D0-4212-8A0F-0AFD475CFC5D}" srcOrd="3" destOrd="0" presId="urn:microsoft.com/office/officeart/2005/8/layout/hList3"/>
    <dgm:cxn modelId="{A09146BF-A641-43B5-BC4C-687C873CE637}" type="presParOf" srcId="{3E748D63-8736-4F5A-807D-CCB009395C50}" destId="{B9A479EE-9223-494D-8AB8-C3006E26EAC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825479-D645-4B28-81E8-8F4AABBE0E79}">
      <dsp:nvSpPr>
        <dsp:cNvPr id="0" name=""/>
        <dsp:cNvSpPr/>
      </dsp:nvSpPr>
      <dsp:spPr>
        <a:xfrm>
          <a:off x="865084" y="0"/>
          <a:ext cx="5170501" cy="5170501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9073A-59CD-4DCF-A05D-526204EC0658}">
      <dsp:nvSpPr>
        <dsp:cNvPr id="0" name=""/>
        <dsp:cNvSpPr/>
      </dsp:nvSpPr>
      <dsp:spPr>
        <a:xfrm>
          <a:off x="3450335" y="517555"/>
          <a:ext cx="3360825" cy="7351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31 global </a:t>
          </a:r>
          <a:r>
            <a:rPr lang="en-US" sz="1800" kern="1200" err="1"/>
            <a:t>programmes</a:t>
          </a:r>
          <a:endParaRPr lang="en-US" sz="1800" kern="1200"/>
        </a:p>
      </dsp:txBody>
      <dsp:txXfrm>
        <a:off x="3486224" y="553444"/>
        <a:ext cx="3289047" cy="663402"/>
      </dsp:txXfrm>
    </dsp:sp>
    <dsp:sp modelId="{A785A4D5-2DB4-4A80-A10D-0944483E8909}">
      <dsp:nvSpPr>
        <dsp:cNvPr id="0" name=""/>
        <dsp:cNvSpPr/>
      </dsp:nvSpPr>
      <dsp:spPr>
        <a:xfrm>
          <a:off x="3450335" y="1344633"/>
          <a:ext cx="3360825" cy="7351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42 in-kind or financial contributions</a:t>
          </a:r>
        </a:p>
      </dsp:txBody>
      <dsp:txXfrm>
        <a:off x="3486224" y="1380522"/>
        <a:ext cx="3289047" cy="663402"/>
      </dsp:txXfrm>
    </dsp:sp>
    <dsp:sp modelId="{6E1F666E-D320-4207-B24A-FA3058E0168E}">
      <dsp:nvSpPr>
        <dsp:cNvPr id="0" name=""/>
        <dsp:cNvSpPr/>
      </dsp:nvSpPr>
      <dsp:spPr>
        <a:xfrm>
          <a:off x="3450335" y="2171711"/>
          <a:ext cx="3360825" cy="7351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83 projects populating </a:t>
          </a:r>
          <a:r>
            <a:rPr lang="en-US" sz="1800" kern="1200" err="1"/>
            <a:t>programmes</a:t>
          </a:r>
          <a:endParaRPr lang="en-US" sz="1800" kern="1200"/>
        </a:p>
      </dsp:txBody>
      <dsp:txXfrm>
        <a:off x="3486224" y="2207600"/>
        <a:ext cx="3289047" cy="663402"/>
      </dsp:txXfrm>
    </dsp:sp>
    <dsp:sp modelId="{E0E2EBBE-A048-45B6-B888-20BF597FE99D}">
      <dsp:nvSpPr>
        <dsp:cNvPr id="0" name=""/>
        <dsp:cNvSpPr/>
      </dsp:nvSpPr>
      <dsp:spPr>
        <a:xfrm>
          <a:off x="3450335" y="2998789"/>
          <a:ext cx="3360825" cy="7351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10 UN led Decade Actions</a:t>
          </a:r>
        </a:p>
      </dsp:txBody>
      <dsp:txXfrm>
        <a:off x="3486224" y="3034678"/>
        <a:ext cx="3289047" cy="663402"/>
      </dsp:txXfrm>
    </dsp:sp>
    <dsp:sp modelId="{00131C6D-9D1A-46D4-B3A7-BF2745750C9A}">
      <dsp:nvSpPr>
        <dsp:cNvPr id="0" name=""/>
        <dsp:cNvSpPr/>
      </dsp:nvSpPr>
      <dsp:spPr>
        <a:xfrm>
          <a:off x="3450335" y="3825867"/>
          <a:ext cx="3360825" cy="7351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&gt; 300 Decade Activities </a:t>
          </a:r>
        </a:p>
      </dsp:txBody>
      <dsp:txXfrm>
        <a:off x="3486224" y="3861756"/>
        <a:ext cx="3289047" cy="6634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67945-0AE8-4AA1-9A09-92D902FFFF3B}">
      <dsp:nvSpPr>
        <dsp:cNvPr id="0" name=""/>
        <dsp:cNvSpPr/>
      </dsp:nvSpPr>
      <dsp:spPr>
        <a:xfrm>
          <a:off x="3761" y="0"/>
          <a:ext cx="3618120" cy="476019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Call for Decade Actions No. 03/2022</a:t>
          </a:r>
        </a:p>
      </dsp:txBody>
      <dsp:txXfrm>
        <a:off x="3761" y="0"/>
        <a:ext cx="3618120" cy="1428059"/>
      </dsp:txXfrm>
    </dsp:sp>
    <dsp:sp modelId="{D1F5FEFD-925B-4B31-8E22-C76A76462A6F}">
      <dsp:nvSpPr>
        <dsp:cNvPr id="0" name=""/>
        <dsp:cNvSpPr/>
      </dsp:nvSpPr>
      <dsp:spPr>
        <a:xfrm>
          <a:off x="365573" y="1429453"/>
          <a:ext cx="2894496" cy="14352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15 April 2022 – July 31 2022</a:t>
          </a:r>
        </a:p>
      </dsp:txBody>
      <dsp:txXfrm>
        <a:off x="407610" y="1471490"/>
        <a:ext cx="2810422" cy="1351190"/>
      </dsp:txXfrm>
    </dsp:sp>
    <dsp:sp modelId="{C8C188A0-5A15-4349-8405-20F2DCA41DB4}">
      <dsp:nvSpPr>
        <dsp:cNvPr id="0" name=""/>
        <dsp:cNvSpPr/>
      </dsp:nvSpPr>
      <dsp:spPr>
        <a:xfrm>
          <a:off x="365573" y="3085528"/>
          <a:ext cx="2894496" cy="14352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Possible themes: blue food, sustainable ocean economy</a:t>
          </a:r>
        </a:p>
      </dsp:txBody>
      <dsp:txXfrm>
        <a:off x="407610" y="3127565"/>
        <a:ext cx="2810422" cy="1351190"/>
      </dsp:txXfrm>
    </dsp:sp>
    <dsp:sp modelId="{C0B19EBD-EB49-4C10-9BB2-B8E96E2C4DEE}">
      <dsp:nvSpPr>
        <dsp:cNvPr id="0" name=""/>
        <dsp:cNvSpPr/>
      </dsp:nvSpPr>
      <dsp:spPr>
        <a:xfrm>
          <a:off x="3893241" y="0"/>
          <a:ext cx="3618120" cy="476019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Call for Decade Actions No. 04/2022</a:t>
          </a:r>
        </a:p>
      </dsp:txBody>
      <dsp:txXfrm>
        <a:off x="3893241" y="0"/>
        <a:ext cx="3618120" cy="1428059"/>
      </dsp:txXfrm>
    </dsp:sp>
    <dsp:sp modelId="{2E2B7083-3924-4358-89D7-FB5A972DB36F}">
      <dsp:nvSpPr>
        <dsp:cNvPr id="0" name=""/>
        <dsp:cNvSpPr/>
      </dsp:nvSpPr>
      <dsp:spPr>
        <a:xfrm>
          <a:off x="4255053" y="1429453"/>
          <a:ext cx="2894496" cy="143526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15 October 2022 – 31 January 2023</a:t>
          </a:r>
        </a:p>
      </dsp:txBody>
      <dsp:txXfrm>
        <a:off x="4297090" y="1471490"/>
        <a:ext cx="2810422" cy="1351190"/>
      </dsp:txXfrm>
    </dsp:sp>
    <dsp:sp modelId="{B26359CC-2EED-44A1-8FB6-F1A364126840}">
      <dsp:nvSpPr>
        <dsp:cNvPr id="0" name=""/>
        <dsp:cNvSpPr/>
      </dsp:nvSpPr>
      <dsp:spPr>
        <a:xfrm>
          <a:off x="4255053" y="3085528"/>
          <a:ext cx="2894496" cy="14352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Possible themes to be determined through gap analyses</a:t>
          </a:r>
        </a:p>
      </dsp:txBody>
      <dsp:txXfrm>
        <a:off x="4297090" y="3127565"/>
        <a:ext cx="2810422" cy="13511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A356C6-AB28-47E0-8474-7EC1E1D57C0F}">
      <dsp:nvSpPr>
        <dsp:cNvPr id="0" name=""/>
        <dsp:cNvSpPr/>
      </dsp:nvSpPr>
      <dsp:spPr>
        <a:xfrm>
          <a:off x="0" y="0"/>
          <a:ext cx="9039418" cy="1775861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Current IOC activities &amp; programs have strong contribution to Ocean Decade Challenges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----------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Opportunity for IOC to use Decade as unifying framework to deliver its mandate</a:t>
          </a:r>
        </a:p>
      </dsp:txBody>
      <dsp:txXfrm>
        <a:off x="0" y="0"/>
        <a:ext cx="9039418" cy="1775861"/>
      </dsp:txXfrm>
    </dsp:sp>
    <dsp:sp modelId="{BE2447BF-74CB-4E8F-BBF9-7EBA3D458E32}">
      <dsp:nvSpPr>
        <dsp:cNvPr id="0" name=""/>
        <dsp:cNvSpPr/>
      </dsp:nvSpPr>
      <dsp:spPr>
        <a:xfrm>
          <a:off x="0" y="1775861"/>
          <a:ext cx="2259854" cy="37293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REGISTERED IOC ACTIVITIES: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Ocean Observing Co-Design (GOOS)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Observing Together (GOOS)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Ocean Best Practices (GOOS / IODE)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Ocean Literacy With All (OL)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OTGA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</a:t>
          </a:r>
          <a:r>
            <a:rPr lang="en-US" sz="1300" kern="1200" dirty="0" err="1"/>
            <a:t>PacMan</a:t>
          </a:r>
          <a:endParaRPr lang="en-US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</a:t>
          </a:r>
          <a:r>
            <a:rPr lang="en-US" sz="1300" kern="1200" dirty="0" err="1"/>
            <a:t>eDNA</a:t>
          </a:r>
          <a:r>
            <a:rPr lang="en-US" sz="1300" kern="1200" dirty="0"/>
            <a:t> Project</a:t>
          </a:r>
        </a:p>
      </dsp:txBody>
      <dsp:txXfrm>
        <a:off x="0" y="1775861"/>
        <a:ext cx="2259854" cy="3729308"/>
      </dsp:txXfrm>
    </dsp:sp>
    <dsp:sp modelId="{5D821854-9F3F-4E36-9893-498B6643EB50}">
      <dsp:nvSpPr>
        <dsp:cNvPr id="0" name=""/>
        <dsp:cNvSpPr/>
      </dsp:nvSpPr>
      <dsp:spPr>
        <a:xfrm>
          <a:off x="2259854" y="1775861"/>
          <a:ext cx="2259854" cy="3729308"/>
        </a:xfrm>
        <a:prstGeom prst="rect">
          <a:avLst/>
        </a:prstGeom>
        <a:solidFill>
          <a:schemeClr val="accent4">
            <a:hueOff val="-99850"/>
            <a:satOff val="3101"/>
            <a:lumOff val="4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IOC INVOLVEMENT IN ENDORSED DECADE ACTIONS: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</a:t>
          </a:r>
          <a:r>
            <a:rPr lang="en-US" sz="1300" kern="1200" dirty="0" err="1"/>
            <a:t>CoastPredict</a:t>
          </a:r>
          <a:endParaRPr lang="en-US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Ocean Acidification Research for Sustainability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Global Ocean Oxygen Decade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2259854" y="1775861"/>
        <a:ext cx="2259854" cy="3729308"/>
      </dsp:txXfrm>
    </dsp:sp>
    <dsp:sp modelId="{E2879E1C-DD2C-43FD-A934-AF8C4CBEE4D3}">
      <dsp:nvSpPr>
        <dsp:cNvPr id="0" name=""/>
        <dsp:cNvSpPr/>
      </dsp:nvSpPr>
      <dsp:spPr>
        <a:xfrm>
          <a:off x="4519709" y="1775861"/>
          <a:ext cx="2259854" cy="3729308"/>
        </a:xfrm>
        <a:prstGeom prst="rect">
          <a:avLst/>
        </a:prstGeom>
        <a:solidFill>
          <a:schemeClr val="accent4">
            <a:hueOff val="-199701"/>
            <a:satOff val="6201"/>
            <a:lumOff val="82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IOC ACTIONS IN PLANNING PHASE: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Ocean Decade Tsunami Programme (IOC/A-31/3.4.1.Doc(1))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ODIS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OBIS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WOD with NOAA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Involvement in development of blue carbon programme</a:t>
          </a:r>
        </a:p>
      </dsp:txBody>
      <dsp:txXfrm>
        <a:off x="4519709" y="1775861"/>
        <a:ext cx="2259854" cy="3729308"/>
      </dsp:txXfrm>
    </dsp:sp>
    <dsp:sp modelId="{CCF3566E-12D0-4212-8A0F-0AFD475CFC5D}">
      <dsp:nvSpPr>
        <dsp:cNvPr id="0" name=""/>
        <dsp:cNvSpPr/>
      </dsp:nvSpPr>
      <dsp:spPr>
        <a:xfrm>
          <a:off x="6779563" y="1775861"/>
          <a:ext cx="2259854" cy="3729308"/>
        </a:xfrm>
        <a:prstGeom prst="rect">
          <a:avLst/>
        </a:prstGeom>
        <a:solidFill>
          <a:schemeClr val="accent4">
            <a:hueOff val="-299551"/>
            <a:satOff val="9302"/>
            <a:lumOff val="123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FUTURE PERSPECTIVES</a:t>
          </a:r>
          <a:r>
            <a:rPr lang="en-US" sz="1300" kern="1200" dirty="0"/>
            <a:t>: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Regional coordination via WESTPAC and other RSBs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GOOS and IODE as hosts of Decade Coordination Offices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Regional priority actions (&amp; enabling activities) with a focus on Africa and SIDS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Knowledge based ocean management tools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Capacity development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Ocean Decade ‘digital ecosystem’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Tsunami Decade </a:t>
          </a:r>
          <a:r>
            <a:rPr lang="en-US" sz="1300" kern="1200" dirty="0" err="1"/>
            <a:t>Programme</a:t>
          </a:r>
          <a:endParaRPr lang="en-US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6779563" y="1775861"/>
        <a:ext cx="2259854" cy="3729308"/>
      </dsp:txXfrm>
    </dsp:sp>
    <dsp:sp modelId="{B9A479EE-9223-494D-8AB8-C3006E26EACB}">
      <dsp:nvSpPr>
        <dsp:cNvPr id="0" name=""/>
        <dsp:cNvSpPr/>
      </dsp:nvSpPr>
      <dsp:spPr>
        <a:xfrm>
          <a:off x="0" y="5505169"/>
          <a:ext cx="9039418" cy="414367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E6A58-4FB4-4CC6-96D2-704E647E1F92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9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9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99EB5-BBC7-4461-B19C-AF767D8FFBC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031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DCC70-1736-4198-B3CB-0BBF381B4215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9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9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55B3A-F9BB-419E-94F8-F6C4477A78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555B3A-F9BB-419E-94F8-F6C4477A78E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969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Regional and national engagement key</a:t>
            </a:r>
            <a:r>
              <a:rPr lang="en-US" baseline="0"/>
              <a:t> to translation of global priorities to local context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Exciting amount of activity emerging at regional and national levels- Decade is not prescriptive but aims to provide guidance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Regional taskforces / planning groups in at least 7 regions and with leadership of IOC regional subsidiary bodies – leading to action plans or Decade 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NDCs are strongly encouraged as voluntary groups to coordinate stakeholder, facilitate information flows and facilitate national involvement in Decade 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Already in 24 countries and being established in many others – IOC has </a:t>
            </a:r>
            <a:r>
              <a:rPr lang="en-US" baseline="0" err="1"/>
              <a:t>organised</a:t>
            </a:r>
            <a:r>
              <a:rPr lang="en-US" baseline="0"/>
              <a:t> several discussions and sent out survey to MSs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Survey indicated good alignment across the roles and mandate of NDCs but need to increase diversity in many of the committees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Guidelines provide soft guidance for new and existing Committees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Regional and national groups will be able to interact also across the GSF</a:t>
            </a:r>
          </a:p>
          <a:p>
            <a:endParaRPr lang="en-US" baseline="0"/>
          </a:p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55B3A-F9BB-419E-94F8-F6C4477A78E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409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/>
              <a:t>Sherpa’s meeting every 6-8 weeks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55B3A-F9BB-419E-94F8-F6C4477A78E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00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Decade Action Framework –regular call for Decade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55B3A-F9BB-419E-94F8-F6C4477A78E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defTabSz="130048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en-US" sz="2200" b="0" i="0" u="none" strike="noStrike" cap="none" spc="0" normalizeH="0" baseline="0">
                <a:ln>
                  <a:noFill/>
                </a:ln>
                <a:effectLst/>
                <a:uFillTx/>
                <a:sym typeface="Roboto"/>
              </a:rPr>
              <a:t>243</a:t>
            </a:r>
            <a:r>
              <a:rPr kumimoji="0" lang="en-US" sz="2200" b="0" i="0" u="none" strike="noStrike" cap="none" spc="0" normalizeH="0">
                <a:ln>
                  <a:noFill/>
                </a:ln>
                <a:effectLst/>
                <a:uFillTx/>
                <a:sym typeface="Roboto"/>
              </a:rPr>
              <a:t> nominations received of very hig</a:t>
            </a:r>
            <a:r>
              <a:rPr lang="en-US" sz="2200">
                <a:sym typeface="Roboto"/>
              </a:rPr>
              <a:t>h quality and diversity </a:t>
            </a:r>
          </a:p>
          <a:p>
            <a:pPr marL="342900" indent="-342900" defTabSz="130048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en-US" sz="2200" b="0" i="0" u="none" strike="noStrike" cap="none" spc="0" normalizeH="0" baseline="0">
                <a:ln>
                  <a:noFill/>
                </a:ln>
                <a:effectLst/>
                <a:uFillTx/>
                <a:sym typeface="Roboto"/>
              </a:rPr>
              <a:t>Selection</a:t>
            </a:r>
            <a:r>
              <a:rPr kumimoji="0" lang="en-US" sz="2200" b="0" i="0" u="none" strike="noStrike" cap="none" spc="0" normalizeH="0">
                <a:ln>
                  <a:noFill/>
                </a:ln>
                <a:effectLst/>
                <a:uFillTx/>
                <a:sym typeface="Roboto"/>
              </a:rPr>
              <a:t> Panel of IOC Chair and Officers met twice to discuss candidates and establish a group that contained diversity across:</a:t>
            </a:r>
          </a:p>
          <a:p>
            <a:pPr marL="800100" lvl="1" indent="-342900" defTabSz="130048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aseline="0">
                <a:sym typeface="Roboto"/>
              </a:rPr>
              <a:t>Sectors</a:t>
            </a:r>
          </a:p>
          <a:p>
            <a:pPr marL="800100" lvl="1" indent="-342900" defTabSz="130048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en-US" sz="2200" b="0" i="0" u="none" strike="noStrike" cap="none" spc="0" normalizeH="0">
                <a:ln>
                  <a:noFill/>
                </a:ln>
                <a:effectLst/>
                <a:uFillTx/>
                <a:sym typeface="Roboto"/>
              </a:rPr>
              <a:t>Genders</a:t>
            </a:r>
          </a:p>
          <a:p>
            <a:pPr marL="800100" lvl="1" indent="-342900" defTabSz="130048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>
                <a:sym typeface="Roboto"/>
              </a:rPr>
              <a:t>Generations</a:t>
            </a:r>
          </a:p>
          <a:p>
            <a:pPr marL="800100" lvl="1" indent="-342900" defTabSz="130048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en-US" sz="2200" b="0" i="0" u="none" strike="noStrike" cap="none" spc="0" normalizeH="0">
                <a:ln>
                  <a:noFill/>
                </a:ln>
                <a:effectLst/>
                <a:uFillTx/>
                <a:sym typeface="Roboto"/>
              </a:rPr>
              <a:t>Geographies</a:t>
            </a:r>
          </a:p>
          <a:p>
            <a:pPr marL="342900" indent="-342900" defTabSz="130048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>
                <a:sym typeface="Roboto"/>
              </a:rPr>
              <a:t>Margaret </a:t>
            </a:r>
            <a:r>
              <a:rPr lang="en-US" sz="2200" err="1">
                <a:sym typeface="Roboto"/>
              </a:rPr>
              <a:t>Leinen</a:t>
            </a:r>
            <a:r>
              <a:rPr lang="en-US" sz="2200">
                <a:sym typeface="Roboto"/>
              </a:rPr>
              <a:t> and </a:t>
            </a:r>
            <a:r>
              <a:rPr lang="en-US" sz="2200" err="1">
                <a:sym typeface="Roboto"/>
              </a:rPr>
              <a:t>Fangli</a:t>
            </a:r>
            <a:r>
              <a:rPr lang="en-US" sz="2200">
                <a:sym typeface="Roboto"/>
              </a:rPr>
              <a:t> </a:t>
            </a:r>
            <a:r>
              <a:rPr lang="en-US" sz="2200" err="1">
                <a:sym typeface="Roboto"/>
              </a:rPr>
              <a:t>Qiao</a:t>
            </a:r>
            <a:r>
              <a:rPr lang="en-US" sz="2200">
                <a:sym typeface="Roboto"/>
              </a:rPr>
              <a:t> have kindly accepted to continue on the DAB and ensure continuity from the EPG and IDAB group</a:t>
            </a:r>
          </a:p>
          <a:p>
            <a:pPr marL="342900" indent="-342900" defTabSz="130048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en-US" sz="2200" b="0" i="0" u="none" strike="noStrike" cap="none" spc="0" normalizeH="0">
                <a:ln>
                  <a:noFill/>
                </a:ln>
                <a:effectLst/>
                <a:uFillTx/>
                <a:sym typeface="Roboto"/>
              </a:rPr>
              <a:t>Announcements of the full group will be made </a:t>
            </a:r>
            <a:r>
              <a:rPr lang="en-US" sz="2200">
                <a:sym typeface="Roboto"/>
              </a:rPr>
              <a:t>next week – Circular Letter and public communications</a:t>
            </a:r>
          </a:p>
          <a:p>
            <a:pPr marL="342900" indent="-342900" defTabSz="130048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en-US" sz="2200" b="0" i="0" u="none" strike="noStrike" cap="none" spc="0" normalizeH="0">
                <a:ln>
                  <a:noFill/>
                </a:ln>
                <a:effectLst/>
                <a:uFillTx/>
                <a:sym typeface="Roboto"/>
              </a:rPr>
              <a:t>First meetin</a:t>
            </a:r>
            <a:r>
              <a:rPr lang="en-US" sz="2200">
                <a:sym typeface="Roboto"/>
              </a:rPr>
              <a:t>g in January 2022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55B3A-F9BB-419E-94F8-F6C4477A78E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687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/>
              <a:t>No less than the global Champions of ocean sciences</a:t>
            </a:r>
          </a:p>
          <a:p>
            <a:endParaRPr lang="en-FR"/>
          </a:p>
          <a:p>
            <a:r>
              <a:rPr lang="en-FR"/>
              <a:t>Insittuional members (Govt, UN, Philan, Private. )</a:t>
            </a:r>
          </a:p>
          <a:p>
            <a:endParaRPr lang="en-FR"/>
          </a:p>
          <a:p>
            <a:r>
              <a:rPr lang="en-FR"/>
              <a:t>Patrons are leaders that take on a personnal commitment in promoting investment in ocean scinece in the context of the Decade Alliance)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55B3A-F9BB-419E-94F8-F6C4477A78E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54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555B3A-F9BB-419E-94F8-F6C4477A78E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9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Before going into the a description of the role of the Alliance, a few w</a:t>
            </a:r>
          </a:p>
          <a:p>
            <a:endParaRPr lang="en-GB" sz="1200"/>
          </a:p>
          <a:p>
            <a:r>
              <a:rPr lang="en-GB" sz="1200"/>
              <a:t>The Decade is a voluntary initiative, Not a funding mechanism, nor a convention with assessed contributions</a:t>
            </a:r>
          </a:p>
          <a:p>
            <a:endParaRPr lang="en-GB" sz="1200"/>
          </a:p>
          <a:p>
            <a:r>
              <a:rPr lang="en-GB" sz="1200"/>
              <a:t>Having said this, to achieve the ambition of the Decade, we need increase funding – (GOSR estimates that about 2% in average of the national research budgets are going to science, SDG 14 is one the least funded SDG by philanthropy)</a:t>
            </a:r>
          </a:p>
          <a:p>
            <a:endParaRPr lang="en-GB" sz="1200"/>
          </a:p>
          <a:p>
            <a:endParaRPr lang="en-GB" sz="1200"/>
          </a:p>
          <a:p>
            <a:r>
              <a:rPr lang="en-GB" sz="1200"/>
              <a:t>A</a:t>
            </a:r>
            <a:r>
              <a:rPr lang="en-FR" sz="1200"/>
              <a:t>bout creating an enabbling environment for investment in transformative ocean science solutions, </a:t>
            </a:r>
          </a:p>
          <a:p>
            <a:r>
              <a:rPr lang="en-FR" sz="1200"/>
              <a:t>Who should investments by governents, private sector, philantropy, international financing institutions (eg infrastrucutre invesments, loans /grants)</a:t>
            </a:r>
          </a:p>
          <a:p>
            <a:endParaRPr lang="en-FR" sz="1200"/>
          </a:p>
          <a:p>
            <a:r>
              <a:rPr lang="en-FR" sz="1200"/>
              <a:t>- Access to fundin between the proponents of actions and the potential  beneficiairies and investors in Decade action is essential</a:t>
            </a:r>
          </a:p>
          <a:p>
            <a:endParaRPr lang="en-FR" sz="1200"/>
          </a:p>
          <a:p>
            <a:pPr marL="171450" indent="-171450">
              <a:buFontTx/>
              <a:buChar char="-"/>
            </a:pPr>
            <a:r>
              <a:rPr lang="en-GB" sz="1200"/>
              <a:t>A</a:t>
            </a:r>
            <a:r>
              <a:rPr lang="en-FR" sz="1200"/>
              <a:t>ligning priorities at national level, regioanl, international, wi</a:t>
            </a:r>
            <a:r>
              <a:rPr lang="en-GB" sz="1200" err="1"/>
              <a:t>th</a:t>
            </a:r>
            <a:r>
              <a:rPr lang="en-FR" sz="1200"/>
              <a:t> the Decade priority areas (10 challenges, to be updated and reviewed regularly)</a:t>
            </a:r>
          </a:p>
          <a:p>
            <a:pPr marL="171450" indent="-171450">
              <a:buFontTx/>
              <a:buChar char="-"/>
            </a:pPr>
            <a:endParaRPr lang="en-FR" sz="120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solidFill>
                  <a:srgbClr val="000000"/>
                </a:solidFill>
              </a:rPr>
              <a:t>Decade aims to offer flexible and diverse ways for partners to support Decade Actions and coordination costs through financial or in-kind support </a:t>
            </a:r>
          </a:p>
          <a:p>
            <a:pPr marL="171450" indent="-171450">
              <a:buFontTx/>
              <a:buChar char="-"/>
            </a:pPr>
            <a:endParaRPr lang="en-FR" sz="120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FR" sz="120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FR" sz="1200"/>
              <a:t>Direct support to the Decade coordination costs (Canada, Korea, Portugal, Norway, Sweden, Fugro ) – engagement, communication, enabling activities, ECOPs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FR" sz="120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FR" sz="1200"/>
              <a:t>Support via eamarked funding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/>
              <a:t>P</a:t>
            </a:r>
            <a:r>
              <a:rPr lang="en-FR" sz="1200"/>
              <a:t>re-identified decade action or theme, DCU play match making role in identifying Decade actions in need of funding meeting criterial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/>
              <a:t>T</a:t>
            </a:r>
            <a:r>
              <a:rPr lang="en-FR" sz="1200"/>
              <a:t>ake example of DFO making resoruces available to fund  sponsored Decade call for aciton</a:t>
            </a:r>
          </a:p>
          <a:p>
            <a:pPr marL="171450" indent="-171450">
              <a:buFontTx/>
              <a:buChar char="-"/>
            </a:pPr>
            <a:r>
              <a:rPr lang="en-FR" sz="1200"/>
              <a:t> Support through partner partner led financing 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55B3A-F9BB-419E-94F8-F6C4477A78E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410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/>
              <a:t>No less than the global Champions of ocean sciences</a:t>
            </a:r>
          </a:p>
          <a:p>
            <a:endParaRPr lang="en-FR"/>
          </a:p>
          <a:p>
            <a:r>
              <a:rPr lang="en-FR"/>
              <a:t>Insittuional members (Govt, UN, Philan, Private. )</a:t>
            </a:r>
          </a:p>
          <a:p>
            <a:endParaRPr lang="en-FR"/>
          </a:p>
          <a:p>
            <a:r>
              <a:rPr lang="en-FR"/>
              <a:t>Patrons are leaders that take on a personnal commitment in promoting investment in ocean scinece in the context of the Decade Alliance)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55B3A-F9BB-419E-94F8-F6C4477A78E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66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/>
              <a:t>No less than the global Champions of ocean sciences</a:t>
            </a:r>
          </a:p>
          <a:p>
            <a:endParaRPr lang="en-FR"/>
          </a:p>
          <a:p>
            <a:r>
              <a:rPr lang="en-FR"/>
              <a:t>Insittuional members (Govt, UN, Philan, Private. )</a:t>
            </a:r>
          </a:p>
          <a:p>
            <a:endParaRPr lang="en-FR"/>
          </a:p>
          <a:p>
            <a:r>
              <a:rPr lang="en-FR"/>
              <a:t>Patrons are leaders that take on a personnal commitment in promoting investment in ocean scinece in the context of the Decade Alliance)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55B3A-F9BB-419E-94F8-F6C4477A78E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79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fr-FR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More </a:t>
            </a:r>
            <a:r>
              <a:rPr kumimoji="0" lang="fr-FR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NDCs</a:t>
            </a:r>
            <a:r>
              <a:rPr kumimoji="0" lang="fr-FR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are </a:t>
            </a:r>
            <a:r>
              <a:rPr kumimoji="0" lang="fr-FR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needed</a:t>
            </a:r>
            <a:r>
              <a:rPr lang="fr-FR" sz="2000">
                <a:solidFill>
                  <a:prstClr val="black"/>
                </a:solidFill>
              </a:rPr>
              <a:t> - </a:t>
            </a:r>
            <a:r>
              <a:rPr lang="fr-FR" sz="2000" err="1">
                <a:solidFill>
                  <a:prstClr val="black"/>
                </a:solidFill>
              </a:rPr>
              <a:t>mentoring</a:t>
            </a:r>
            <a:r>
              <a:rPr lang="fr-FR" sz="2000">
                <a:solidFill>
                  <a:prstClr val="black"/>
                </a:solidFill>
              </a:rPr>
              <a:t> </a:t>
            </a:r>
            <a:r>
              <a:rPr lang="fr-FR" sz="2000" err="1">
                <a:solidFill>
                  <a:prstClr val="black"/>
                </a:solidFill>
              </a:rPr>
              <a:t>role</a:t>
            </a:r>
            <a:r>
              <a:rPr lang="fr-FR" sz="2000">
                <a:solidFill>
                  <a:prstClr val="black"/>
                </a:solidFill>
              </a:rPr>
              <a:t> of </a:t>
            </a:r>
            <a:r>
              <a:rPr lang="fr-FR" sz="2000" err="1">
                <a:solidFill>
                  <a:prstClr val="black"/>
                </a:solidFill>
              </a:rPr>
              <a:t>well</a:t>
            </a:r>
            <a:r>
              <a:rPr lang="fr-FR" sz="2000">
                <a:solidFill>
                  <a:prstClr val="black"/>
                </a:solidFill>
              </a:rPr>
              <a:t> </a:t>
            </a:r>
            <a:r>
              <a:rPr lang="fr-FR" sz="2000" err="1">
                <a:solidFill>
                  <a:prstClr val="black"/>
                </a:solidFill>
              </a:rPr>
              <a:t>established</a:t>
            </a:r>
            <a:r>
              <a:rPr lang="fr-FR" sz="2000">
                <a:solidFill>
                  <a:prstClr val="black"/>
                </a:solidFill>
              </a:rPr>
              <a:t> </a:t>
            </a:r>
            <a:r>
              <a:rPr lang="fr-FR" sz="2000" err="1">
                <a:solidFill>
                  <a:prstClr val="black"/>
                </a:solidFill>
              </a:rPr>
              <a:t>NDCs</a:t>
            </a:r>
            <a:r>
              <a:rPr lang="fr-FR" sz="2000">
                <a:solidFill>
                  <a:prstClr val="black"/>
                </a:solidFill>
              </a:rPr>
              <a:t> for new </a:t>
            </a:r>
            <a:r>
              <a:rPr lang="fr-FR" sz="2000" err="1">
                <a:solidFill>
                  <a:prstClr val="black"/>
                </a:solidFill>
              </a:rPr>
              <a:t>committees</a:t>
            </a:r>
            <a:r>
              <a:rPr lang="fr-FR" sz="2000">
                <a:solidFill>
                  <a:prstClr val="black"/>
                </a:solidFill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</a:rPr>
              <a:t>Create understanding of benefits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</a:rPr>
              <a:t>Support establishment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</a:rPr>
              <a:t>Provide support to initiatives and activities </a:t>
            </a:r>
          </a:p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2D2AE-EF16-4214-9FB3-93306498208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30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91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8" r="47703" b="5212"/>
          <a:stretch/>
        </p:blipFill>
        <p:spPr>
          <a:xfrm rot="16200000">
            <a:off x="5717631" y="420412"/>
            <a:ext cx="756742" cy="12191999"/>
          </a:xfrm>
          <a:prstGeom prst="rect">
            <a:avLst/>
          </a:prstGeom>
        </p:spPr>
      </p:pic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10746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</p:spPr>
      </p:pic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78418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-9850" t="392" r="-1"/>
          <a:stretch/>
        </p:blipFill>
        <p:spPr>
          <a:xfrm>
            <a:off x="7417942" y="1613042"/>
            <a:ext cx="3970734" cy="3924871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15383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340B-01E7-41B5-BE35-3DD52D3AA59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702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319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845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085797" y="63177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281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9096A-E1C7-4DE6-944A-D4A34A5826E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189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378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24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2596056" y="268757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319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8" b="47620"/>
          <a:stretch/>
        </p:blipFill>
        <p:spPr>
          <a:xfrm>
            <a:off x="-1" y="1513554"/>
            <a:ext cx="12192001" cy="439738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151898" y="1812907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41B7C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6" name="Oval 17"/>
          <p:cNvSpPr/>
          <p:nvPr userDrawn="1"/>
        </p:nvSpPr>
        <p:spPr>
          <a:xfrm>
            <a:off x="1495862" y="1170914"/>
            <a:ext cx="955433" cy="955433"/>
          </a:xfrm>
          <a:prstGeom prst="ellipse">
            <a:avLst/>
          </a:prstGeom>
          <a:solidFill>
            <a:srgbClr val="41B7C8">
              <a:alpha val="95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5" t="-1630" b="1"/>
          <a:stretch/>
        </p:blipFill>
        <p:spPr>
          <a:xfrm>
            <a:off x="10531929" y="164915"/>
            <a:ext cx="1402160" cy="10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25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3" b="8304"/>
          <a:stretch/>
        </p:blipFill>
        <p:spPr>
          <a:xfrm>
            <a:off x="0" y="1352639"/>
            <a:ext cx="12192000" cy="453934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151898" y="1812907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41B7C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9" name="Oval 17"/>
          <p:cNvSpPr/>
          <p:nvPr userDrawn="1"/>
        </p:nvSpPr>
        <p:spPr>
          <a:xfrm>
            <a:off x="1495862" y="1170914"/>
            <a:ext cx="955433" cy="955433"/>
          </a:xfrm>
          <a:prstGeom prst="ellipse">
            <a:avLst/>
          </a:prstGeom>
          <a:solidFill>
            <a:srgbClr val="41B7C8">
              <a:alpha val="95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5" t="-1630" b="1"/>
          <a:stretch/>
        </p:blipFill>
        <p:spPr>
          <a:xfrm>
            <a:off x="10531929" y="164915"/>
            <a:ext cx="1402160" cy="10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20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944288"/>
            <a:ext cx="12192000" cy="53258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8" t="10599" r="38921" b="25727"/>
          <a:stretch/>
        </p:blipFill>
        <p:spPr>
          <a:xfrm>
            <a:off x="8733108" y="944288"/>
            <a:ext cx="3458892" cy="5325884"/>
          </a:xfrm>
          <a:prstGeom prst="rect">
            <a:avLst/>
          </a:prstGeom>
          <a:solidFill>
            <a:srgbClr val="41B7C8"/>
          </a:solidFill>
          <a:ln w="12700">
            <a:solidFill>
              <a:srgbClr val="41B7C8"/>
            </a:solidFill>
          </a:ln>
        </p:spPr>
      </p:pic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5" t="-1630" b="1"/>
          <a:stretch/>
        </p:blipFill>
        <p:spPr>
          <a:xfrm>
            <a:off x="10531929" y="164915"/>
            <a:ext cx="1402160" cy="10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23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F4764"/>
          </a:solidFill>
          <a:ln w="12700" cap="flat">
            <a:solidFill>
              <a:srgbClr val="1F476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5"/>
          <a:stretch/>
        </p:blipFill>
        <p:spPr>
          <a:xfrm>
            <a:off x="10250966" y="284484"/>
            <a:ext cx="1511673" cy="11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92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562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147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056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86132-2DCF-4F8D-8DB0-D6224B2FD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325C4-4996-42EF-B35A-02A622B3B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96122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661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1E98-69F3-4310-8769-13C7B3930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871F0A-6FCF-40FA-8043-C3AC11C91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533934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6791" r="23338" b="13839"/>
          <a:stretch/>
        </p:blipFill>
        <p:spPr>
          <a:xfrm>
            <a:off x="6204857" y="0"/>
            <a:ext cx="5987143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81087" y="1147264"/>
            <a:ext cx="2694549" cy="143872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0B04CA5-4131-4F4F-A3F5-1C3D630869B6}" type="slidenum">
              <a:rPr lang="fr-FR" smtClean="0"/>
              <a:t>‹#›</a:t>
            </a:fld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58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71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33114" y="6346301"/>
            <a:ext cx="2743200" cy="365125"/>
          </a:xfrm>
        </p:spPr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19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Information Session for IOC Secretariat Staff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2445868" y="0"/>
            <a:ext cx="97461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rgbClr val="41B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41B7C8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5" t="-1630" b="1"/>
          <a:stretch/>
        </p:blipFill>
        <p:spPr>
          <a:xfrm>
            <a:off x="10531929" y="164915"/>
            <a:ext cx="1402160" cy="10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1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926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95290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77476" r="38087" b="1776"/>
          <a:stretch/>
        </p:blipFill>
        <p:spPr>
          <a:xfrm>
            <a:off x="0" y="6148552"/>
            <a:ext cx="12192000" cy="709447"/>
          </a:xfrm>
          <a:prstGeom prst="rect">
            <a:avLst/>
          </a:prstGeom>
        </p:spPr>
      </p:pic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94727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50353" r="5606" b="36489"/>
          <a:stretch/>
        </p:blipFill>
        <p:spPr>
          <a:xfrm>
            <a:off x="-10510" y="6148552"/>
            <a:ext cx="12225126" cy="709448"/>
          </a:xfrm>
          <a:prstGeom prst="rect">
            <a:avLst/>
          </a:prstGeom>
        </p:spPr>
      </p:pic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11408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8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Information Session for IOC Secretariat Staff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41B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>
            <a:off x="5176381" y="3421572"/>
            <a:ext cx="2018851" cy="15585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6"/>
          <a:stretch/>
        </p:blipFill>
        <p:spPr>
          <a:xfrm>
            <a:off x="4523013" y="757728"/>
            <a:ext cx="3440965" cy="253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2A5ED9-6140-49EF-92C0-7F9DD0623968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41B7C8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"/>
          <p:cNvSpPr/>
          <p:nvPr userDrawn="1"/>
        </p:nvSpPr>
        <p:spPr>
          <a:xfrm rot="5400000">
            <a:off x="1533162" y="331783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2529840" y="2716523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41B7C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560" y="2839258"/>
            <a:ext cx="924080" cy="924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5" t="-1630" b="1"/>
          <a:stretch/>
        </p:blipFill>
        <p:spPr>
          <a:xfrm>
            <a:off x="10531929" y="164915"/>
            <a:ext cx="1402160" cy="10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Information Session for IOC Secretariat Staff </a:t>
            </a:r>
            <a:endParaRPr lang="fr-FR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41B7C8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"/>
          <p:cNvSpPr/>
          <p:nvPr userDrawn="1"/>
        </p:nvSpPr>
        <p:spPr>
          <a:xfrm rot="5400000">
            <a:off x="1450717" y="3366115"/>
            <a:ext cx="1328398" cy="125771"/>
          </a:xfrm>
          <a:prstGeom prst="rect">
            <a:avLst/>
          </a:prstGeom>
          <a:solidFill>
            <a:srgbClr val="41B7C8"/>
          </a:solidFill>
          <a:ln w="12700">
            <a:solidFill>
              <a:srgbClr val="41B7C8"/>
            </a:solidFill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2557322" y="2786402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8255299" y="2786397"/>
            <a:ext cx="1161899" cy="868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5"/>
          <a:stretch/>
        </p:blipFill>
        <p:spPr>
          <a:xfrm>
            <a:off x="10250966" y="284484"/>
            <a:ext cx="1511673" cy="11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6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36" y="-115614"/>
            <a:ext cx="1629168" cy="1629168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57102" y="773612"/>
            <a:ext cx="2165077" cy="124714"/>
          </a:xfrm>
          <a:prstGeom prst="rect">
            <a:avLst/>
          </a:prstGeom>
          <a:solidFill>
            <a:srgbClr val="41B7C8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3250" y="6169572"/>
            <a:ext cx="12205250" cy="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1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ransition spd="med"/>
  <p:hf hdr="0" ftr="0" dt="0"/>
  <p:txStyles>
    <p:titleStyle>
      <a:lvl1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218131" marR="0" indent="-218131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1pPr>
      <a:lvl2pPr marL="575944" marR="0" indent="-254487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2pPr>
      <a:lvl3pPr marL="948298" marR="0" indent="-305384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3pPr>
      <a:lvl4pPr marL="1303688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4pPr>
      <a:lvl5pPr marL="162514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5pPr>
      <a:lvl6pPr marL="1946603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2268060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2589517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291097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32145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642915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964372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28582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60728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928744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2250201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257165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57102" y="773612"/>
            <a:ext cx="2165077" cy="124714"/>
          </a:xfrm>
          <a:prstGeom prst="rect">
            <a:avLst/>
          </a:prstGeom>
          <a:solidFill>
            <a:srgbClr val="41B7C8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6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5536" y="-115614"/>
            <a:ext cx="1629168" cy="1629168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57102" y="773612"/>
            <a:ext cx="2165077" cy="124714"/>
          </a:xfrm>
          <a:prstGeom prst="rect">
            <a:avLst/>
          </a:prstGeom>
          <a:solidFill>
            <a:srgbClr val="41B7C8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50" y="6169572"/>
            <a:ext cx="12205250" cy="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5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ransition spd="med"/>
  <p:hf sldNum="0" hdr="0" ftr="0" dt="0"/>
  <p:txStyles>
    <p:titleStyle>
      <a:lvl1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218131" marR="0" indent="-218131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1pPr>
      <a:lvl2pPr marL="575944" marR="0" indent="-254487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2pPr>
      <a:lvl3pPr marL="948298" marR="0" indent="-305384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3pPr>
      <a:lvl4pPr marL="1303688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4pPr>
      <a:lvl5pPr marL="162514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5pPr>
      <a:lvl6pPr marL="1946603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2268060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2589517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291097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32145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642915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964372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28582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60728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928744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2250201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257165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75628-CC07-3D40-9CAE-6577DAF52EDA}" type="datetime1">
              <a:rPr lang="fr-FR" smtClean="0"/>
              <a:t>24/02/2022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41B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543" y="1055355"/>
            <a:ext cx="4150548" cy="1975798"/>
          </a:xfrm>
          <a:prstGeom prst="rect">
            <a:avLst/>
          </a:prstGeom>
        </p:spPr>
      </p:pic>
      <p:sp>
        <p:nvSpPr>
          <p:cNvPr id="14" name="Rectangle"/>
          <p:cNvSpPr/>
          <p:nvPr userDrawn="1"/>
        </p:nvSpPr>
        <p:spPr>
          <a:xfrm>
            <a:off x="5176381" y="3421572"/>
            <a:ext cx="2018851" cy="15585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88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Information Session for IOC Secretariat Staff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B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5"/>
          <a:stretch/>
        </p:blipFill>
        <p:spPr>
          <a:xfrm>
            <a:off x="10250966" y="284484"/>
            <a:ext cx="1511673" cy="11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49" r:id="rId2"/>
    <p:sldLayoutId id="2147483656" r:id="rId3"/>
    <p:sldLayoutId id="2147483674" r:id="rId4"/>
    <p:sldLayoutId id="2147483715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57102" y="773612"/>
            <a:ext cx="2165077" cy="124714"/>
          </a:xfrm>
          <a:prstGeom prst="rect">
            <a:avLst/>
          </a:prstGeom>
          <a:solidFill>
            <a:srgbClr val="41B7C8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50" y="6169572"/>
            <a:ext cx="12205250" cy="688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5" t="-1630" b="1"/>
          <a:stretch/>
        </p:blipFill>
        <p:spPr>
          <a:xfrm>
            <a:off x="10531929" y="164915"/>
            <a:ext cx="1402160" cy="10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8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68" r:id="rId2"/>
    <p:sldLayoutId id="2147483669" r:id="rId3"/>
    <p:sldLayoutId id="2147483670" r:id="rId4"/>
    <p:sldLayoutId id="2147483689" r:id="rId5"/>
    <p:sldLayoutId id="2147483690" r:id="rId6"/>
  </p:sldLayoutIdLst>
  <p:transition spd="med"/>
  <p:hf sldNum="0" hdr="0" ftr="0" dt="0"/>
  <p:txStyles>
    <p:titleStyle>
      <a:lvl1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218131" marR="0" indent="-218131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1pPr>
      <a:lvl2pPr marL="575944" marR="0" indent="-254487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2pPr>
      <a:lvl3pPr marL="948298" marR="0" indent="-305384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3pPr>
      <a:lvl4pPr marL="1303688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4pPr>
      <a:lvl5pPr marL="162514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5pPr>
      <a:lvl6pPr marL="1946603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2268060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2589517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291097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32145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642915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964372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28582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60728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928744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2250201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257165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Information Session for IOC Secretariat Staff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9340B-01E7-41B5-BE35-3DD52D3AA591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557102" y="773612"/>
            <a:ext cx="2165077" cy="124714"/>
          </a:xfrm>
          <a:prstGeom prst="rect">
            <a:avLst/>
          </a:prstGeom>
          <a:solidFill>
            <a:srgbClr val="41B7C8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41" name="Oval 8"/>
          <p:cNvSpPr/>
          <p:nvPr userDrawn="1"/>
        </p:nvSpPr>
        <p:spPr>
          <a:xfrm>
            <a:off x="917487" y="1546462"/>
            <a:ext cx="1001110" cy="997767"/>
          </a:xfrm>
          <a:prstGeom prst="ellipse">
            <a:avLst/>
          </a:prstGeom>
          <a:solidFill>
            <a:srgbClr val="0D587A">
              <a:lumMod val="75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42" name="Oval 14"/>
          <p:cNvSpPr/>
          <p:nvPr userDrawn="1"/>
        </p:nvSpPr>
        <p:spPr>
          <a:xfrm>
            <a:off x="917487" y="3033343"/>
            <a:ext cx="1001110" cy="974973"/>
          </a:xfrm>
          <a:prstGeom prst="ellipse">
            <a:avLst/>
          </a:prstGeom>
          <a:solidFill>
            <a:srgbClr val="0D587A">
              <a:lumMod val="40000"/>
              <a:lumOff val="60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43" name="Oval 8"/>
          <p:cNvSpPr/>
          <p:nvPr userDrawn="1"/>
        </p:nvSpPr>
        <p:spPr>
          <a:xfrm>
            <a:off x="917487" y="4682691"/>
            <a:ext cx="1001110" cy="997767"/>
          </a:xfrm>
          <a:prstGeom prst="ellipse">
            <a:avLst/>
          </a:prstGeom>
          <a:solidFill>
            <a:srgbClr val="0D587A">
              <a:lumMod val="20000"/>
              <a:lumOff val="80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250" y="6169572"/>
            <a:ext cx="12205250" cy="688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5" t="-1630" b="1"/>
          <a:stretch/>
        </p:blipFill>
        <p:spPr>
          <a:xfrm>
            <a:off x="10531929" y="164915"/>
            <a:ext cx="1402160" cy="10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8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Information Session for IOC Secretariat Staff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9340B-01E7-41B5-BE35-3DD52D3AA591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557102" y="773612"/>
            <a:ext cx="2165077" cy="124714"/>
          </a:xfrm>
          <a:prstGeom prst="rect">
            <a:avLst/>
          </a:prstGeom>
          <a:solidFill>
            <a:srgbClr val="41B7C8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250" y="6169572"/>
            <a:ext cx="12205250" cy="688428"/>
          </a:xfrm>
          <a:prstGeom prst="rect">
            <a:avLst/>
          </a:prstGeom>
        </p:spPr>
      </p:pic>
      <p:sp>
        <p:nvSpPr>
          <p:cNvPr id="11" name="Oval 8"/>
          <p:cNvSpPr/>
          <p:nvPr userDrawn="1"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1F476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2" name="Oval 8"/>
          <p:cNvSpPr/>
          <p:nvPr userDrawn="1"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1F476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4" name="TextBox 27"/>
          <p:cNvSpPr txBox="1"/>
          <p:nvPr userDrawn="1"/>
        </p:nvSpPr>
        <p:spPr>
          <a:xfrm>
            <a:off x="1697784" y="3511090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15" name="TextBox 27"/>
          <p:cNvSpPr txBox="1"/>
          <p:nvPr userDrawn="1"/>
        </p:nvSpPr>
        <p:spPr>
          <a:xfrm>
            <a:off x="5592372" y="3291783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lang="en-US"/>
          </a:p>
        </p:txBody>
      </p:sp>
      <p:sp>
        <p:nvSpPr>
          <p:cNvPr id="16" name="Oval 8"/>
          <p:cNvSpPr/>
          <p:nvPr userDrawn="1"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1F476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7" name="Oval 8"/>
          <p:cNvSpPr/>
          <p:nvPr userDrawn="1"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8" name="TextBox 27"/>
          <p:cNvSpPr txBox="1"/>
          <p:nvPr userDrawn="1"/>
        </p:nvSpPr>
        <p:spPr>
          <a:xfrm>
            <a:off x="9529307" y="3526718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19" name="Oval 8"/>
          <p:cNvSpPr/>
          <p:nvPr userDrawn="1"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20" name="Oval 8"/>
          <p:cNvSpPr/>
          <p:nvPr userDrawn="1"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5" t="-1630" b="1"/>
          <a:stretch/>
        </p:blipFill>
        <p:spPr>
          <a:xfrm>
            <a:off x="10531929" y="164915"/>
            <a:ext cx="1402160" cy="10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Information Session for IOC Secretariat Staff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9340B-01E7-41B5-BE35-3DD52D3AA591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557102" y="773612"/>
            <a:ext cx="2165077" cy="124714"/>
          </a:xfrm>
          <a:prstGeom prst="rect">
            <a:avLst/>
          </a:prstGeom>
          <a:solidFill>
            <a:srgbClr val="41B7C8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250" y="6169572"/>
            <a:ext cx="12205250" cy="688428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611531" y="1410648"/>
            <a:ext cx="11003527" cy="5103138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1F476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5" t="-1630" b="1"/>
          <a:stretch/>
        </p:blipFill>
        <p:spPr>
          <a:xfrm>
            <a:off x="10531929" y="164915"/>
            <a:ext cx="1402160" cy="10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0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57102" y="773612"/>
            <a:ext cx="2165077" cy="124714"/>
          </a:xfrm>
          <a:prstGeom prst="rect">
            <a:avLst/>
          </a:prstGeom>
          <a:solidFill>
            <a:srgbClr val="41B7C8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9" name="Rectangle 57"/>
          <p:cNvSpPr/>
          <p:nvPr userDrawn="1"/>
        </p:nvSpPr>
        <p:spPr>
          <a:xfrm>
            <a:off x="8909764" y="3829971"/>
            <a:ext cx="1774525" cy="116156"/>
          </a:xfrm>
          <a:prstGeom prst="rect">
            <a:avLst/>
          </a:prstGeom>
          <a:solidFill>
            <a:srgbClr val="41B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tangle 59"/>
          <p:cNvSpPr/>
          <p:nvPr userDrawn="1"/>
        </p:nvSpPr>
        <p:spPr>
          <a:xfrm>
            <a:off x="5367337" y="3829971"/>
            <a:ext cx="1774525" cy="116156"/>
          </a:xfrm>
          <a:prstGeom prst="rect">
            <a:avLst/>
          </a:prstGeom>
          <a:solidFill>
            <a:srgbClr val="1F476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angle 60"/>
          <p:cNvSpPr/>
          <p:nvPr userDrawn="1"/>
        </p:nvSpPr>
        <p:spPr>
          <a:xfrm>
            <a:off x="7140607" y="3829971"/>
            <a:ext cx="1774526" cy="1161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Oval 62"/>
          <p:cNvSpPr/>
          <p:nvPr userDrawn="1"/>
        </p:nvSpPr>
        <p:spPr>
          <a:xfrm>
            <a:off x="2271202" y="2112580"/>
            <a:ext cx="848697" cy="794330"/>
          </a:xfrm>
          <a:prstGeom prst="ellipse">
            <a:avLst/>
          </a:prstGeom>
          <a:solidFill>
            <a:srgbClr val="41B7C8"/>
          </a:solidFill>
          <a:ln w="12700">
            <a:solidFill>
              <a:srgbClr val="41B7C8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cxnSp>
        <p:nvCxnSpPr>
          <p:cNvPr id="13" name="Straight Connector 9"/>
          <p:cNvCxnSpPr>
            <a:endCxn id="12" idx="0"/>
          </p:cNvCxnSpPr>
          <p:nvPr userDrawn="1"/>
        </p:nvCxnSpPr>
        <p:spPr>
          <a:xfrm flipV="1">
            <a:off x="2695550" y="2112580"/>
            <a:ext cx="1" cy="1724728"/>
          </a:xfrm>
          <a:prstGeom prst="straightConnector1">
            <a:avLst/>
          </a:prstGeom>
          <a:ln w="25400">
            <a:solidFill>
              <a:srgbClr val="41B7C8"/>
            </a:solidFill>
            <a:miter/>
          </a:ln>
        </p:spPr>
      </p:cxnSp>
      <p:sp>
        <p:nvSpPr>
          <p:cNvPr id="14" name="Oval 67"/>
          <p:cNvSpPr/>
          <p:nvPr userDrawn="1"/>
        </p:nvSpPr>
        <p:spPr>
          <a:xfrm>
            <a:off x="5823631" y="2112580"/>
            <a:ext cx="848697" cy="794330"/>
          </a:xfrm>
          <a:prstGeom prst="ellipse">
            <a:avLst/>
          </a:prstGeom>
          <a:solidFill>
            <a:srgbClr val="1F476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5" name="Straight Connector 68"/>
          <p:cNvCxnSpPr>
            <a:stCxn id="10" idx="0"/>
            <a:endCxn id="14" idx="0"/>
          </p:cNvCxnSpPr>
          <p:nvPr userDrawn="1"/>
        </p:nvCxnSpPr>
        <p:spPr>
          <a:xfrm flipV="1">
            <a:off x="6247979" y="2509745"/>
            <a:ext cx="1" cy="1385641"/>
          </a:xfrm>
          <a:prstGeom prst="straightConnector1">
            <a:avLst/>
          </a:prstGeom>
          <a:ln w="25400">
            <a:solidFill>
              <a:srgbClr val="1F4764"/>
            </a:solidFill>
            <a:miter/>
          </a:ln>
        </p:spPr>
      </p:cxnSp>
      <p:sp>
        <p:nvSpPr>
          <p:cNvPr id="16" name="Oval 72"/>
          <p:cNvSpPr/>
          <p:nvPr userDrawn="1"/>
        </p:nvSpPr>
        <p:spPr>
          <a:xfrm>
            <a:off x="9335364" y="2112580"/>
            <a:ext cx="848697" cy="794330"/>
          </a:xfrm>
          <a:prstGeom prst="ellipse">
            <a:avLst/>
          </a:prstGeom>
          <a:solidFill>
            <a:srgbClr val="41B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7" name="Straight Connector 73"/>
          <p:cNvCxnSpPr>
            <a:stCxn id="9" idx="0"/>
            <a:endCxn id="16" idx="0"/>
          </p:cNvCxnSpPr>
          <p:nvPr userDrawn="1"/>
        </p:nvCxnSpPr>
        <p:spPr>
          <a:xfrm flipH="1" flipV="1">
            <a:off x="9759712" y="2509745"/>
            <a:ext cx="5" cy="1385641"/>
          </a:xfrm>
          <a:prstGeom prst="straightConnector1">
            <a:avLst/>
          </a:prstGeom>
          <a:ln w="25400">
            <a:solidFill>
              <a:srgbClr val="41B7C8"/>
            </a:solidFill>
            <a:miter/>
          </a:ln>
        </p:spPr>
      </p:cxnSp>
      <p:sp>
        <p:nvSpPr>
          <p:cNvPr id="18" name="Oval 76"/>
          <p:cNvSpPr/>
          <p:nvPr userDrawn="1"/>
        </p:nvSpPr>
        <p:spPr>
          <a:xfrm>
            <a:off x="4049105" y="4859415"/>
            <a:ext cx="848697" cy="79433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F4C646"/>
              </a:solidFill>
            </a:endParaRPr>
          </a:p>
        </p:txBody>
      </p:sp>
      <p:cxnSp>
        <p:nvCxnSpPr>
          <p:cNvPr id="19" name="Straight Connector 77"/>
          <p:cNvCxnSpPr>
            <a:stCxn id="18" idx="0"/>
          </p:cNvCxnSpPr>
          <p:nvPr userDrawn="1"/>
        </p:nvCxnSpPr>
        <p:spPr>
          <a:xfrm flipV="1">
            <a:off x="4473454" y="3837307"/>
            <a:ext cx="1" cy="1022107"/>
          </a:xfrm>
          <a:prstGeom prst="straightConnector1">
            <a:avLst/>
          </a:prstGeom>
          <a:ln w="25400">
            <a:solidFill>
              <a:srgbClr val="189ED9"/>
            </a:solidFill>
            <a:miter/>
          </a:ln>
        </p:spPr>
      </p:cxnSp>
      <p:sp>
        <p:nvSpPr>
          <p:cNvPr id="20" name="Oval 80"/>
          <p:cNvSpPr/>
          <p:nvPr userDrawn="1"/>
        </p:nvSpPr>
        <p:spPr>
          <a:xfrm>
            <a:off x="7560837" y="4859415"/>
            <a:ext cx="848697" cy="79433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21" name="Straight Connector 81"/>
          <p:cNvCxnSpPr>
            <a:stCxn id="20" idx="0"/>
            <a:endCxn id="11" idx="0"/>
          </p:cNvCxnSpPr>
          <p:nvPr userDrawn="1"/>
        </p:nvCxnSpPr>
        <p:spPr>
          <a:xfrm flipV="1">
            <a:off x="7985186" y="3837307"/>
            <a:ext cx="1255" cy="1022107"/>
          </a:xfrm>
          <a:prstGeom prst="straightConnector1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  <a:miter/>
          </a:ln>
        </p:spPr>
      </p:cxnSp>
      <p:sp>
        <p:nvSpPr>
          <p:cNvPr id="32" name="Rectangle 59"/>
          <p:cNvSpPr/>
          <p:nvPr userDrawn="1"/>
        </p:nvSpPr>
        <p:spPr>
          <a:xfrm>
            <a:off x="3594066" y="3829971"/>
            <a:ext cx="1774525" cy="116156"/>
          </a:xfrm>
          <a:prstGeom prst="rect">
            <a:avLst/>
          </a:prstGeom>
          <a:solidFill>
            <a:srgbClr val="189ED9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Rectangle 59"/>
          <p:cNvSpPr/>
          <p:nvPr userDrawn="1"/>
        </p:nvSpPr>
        <p:spPr>
          <a:xfrm>
            <a:off x="1818289" y="3829971"/>
            <a:ext cx="1774525" cy="116156"/>
          </a:xfrm>
          <a:prstGeom prst="rect">
            <a:avLst/>
          </a:prstGeom>
          <a:solidFill>
            <a:srgbClr val="41B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5" t="-1630" b="1"/>
          <a:stretch/>
        </p:blipFill>
        <p:spPr>
          <a:xfrm>
            <a:off x="10531929" y="164915"/>
            <a:ext cx="1402160" cy="10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0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57102" y="773612"/>
            <a:ext cx="2165077" cy="124714"/>
          </a:xfrm>
          <a:prstGeom prst="rect">
            <a:avLst/>
          </a:prstGeom>
          <a:solidFill>
            <a:srgbClr val="41B7C8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5" t="-1630" b="1"/>
          <a:stretch/>
        </p:blipFill>
        <p:spPr>
          <a:xfrm>
            <a:off x="10531929" y="164915"/>
            <a:ext cx="1402160" cy="10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04" r:id="rId2"/>
    <p:sldLayoutId id="2147483713" r:id="rId3"/>
    <p:sldLayoutId id="2147483694" r:id="rId4"/>
    <p:sldLayoutId id="2147483695" r:id="rId5"/>
    <p:sldLayoutId id="214748369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57102" y="773612"/>
            <a:ext cx="2165077" cy="124714"/>
          </a:xfrm>
          <a:prstGeom prst="rect">
            <a:avLst/>
          </a:prstGeom>
          <a:solidFill>
            <a:srgbClr val="41B7C8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5" t="-1630" b="1"/>
          <a:stretch/>
        </p:blipFill>
        <p:spPr>
          <a:xfrm>
            <a:off x="10531929" y="164915"/>
            <a:ext cx="1402160" cy="10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24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5621" y="3632767"/>
            <a:ext cx="11039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chemeClr val="bg1"/>
                </a:solidFill>
              </a:rPr>
              <a:t>The Ocean Decade - Updates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652" y="1062385"/>
            <a:ext cx="5579792" cy="2190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705" y="1155253"/>
            <a:ext cx="3143537" cy="20050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6F8F04-0EA2-2E41-B535-5CFACA7C52AE}"/>
              </a:ext>
            </a:extLst>
          </p:cNvPr>
          <p:cNvSpPr txBox="1"/>
          <p:nvPr/>
        </p:nvSpPr>
        <p:spPr>
          <a:xfrm>
            <a:off x="2912417" y="4781840"/>
            <a:ext cx="76862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Fifteen Meeting of the Working Group on Tsunamis and Other Hazards related to Sea Level Warning and Mitigation Systems (TOWS-WG-XV) 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7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C0F9B7-F917-6D48-9967-77FF9B54F42A}"/>
              </a:ext>
            </a:extLst>
          </p:cNvPr>
          <p:cNvSpPr/>
          <p:nvPr/>
        </p:nvSpPr>
        <p:spPr>
          <a:xfrm>
            <a:off x="448408" y="292295"/>
            <a:ext cx="103573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Roboto"/>
              </a:rPr>
              <a:t>Ocean Decade Alliance – Ambitions in 2022 and Beyond </a:t>
            </a:r>
            <a:endParaRPr lang="fr-FR" sz="2400" b="1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249680"/>
            <a:ext cx="10789920" cy="4711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2400" b="1" dirty="0">
                <a:solidFill>
                  <a:srgbClr val="000000"/>
                </a:solidFill>
                <a:sym typeface="Roboto"/>
              </a:rPr>
              <a:t>Expanding membership </a:t>
            </a:r>
            <a:r>
              <a:rPr lang="en-US" sz="2400" dirty="0">
                <a:solidFill>
                  <a:srgbClr val="000000"/>
                </a:solidFill>
                <a:sym typeface="Roboto"/>
              </a:rPr>
              <a:t>with priority on members of a High Level Panel for a Sustainable Ocean Economy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Regular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 operational meetings of Alliance </a:t>
            </a:r>
            <a:r>
              <a:rPr kumimoji="0" lang="en-US" sz="2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Sherpas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 to determin</a:t>
            </a:r>
            <a:r>
              <a:rPr lang="en-US" sz="2400" dirty="0">
                <a:solidFill>
                  <a:srgbClr val="000000"/>
                </a:solidFill>
                <a:sym typeface="Roboto"/>
              </a:rPr>
              <a:t>e </a:t>
            </a:r>
            <a:r>
              <a:rPr lang="en-US" sz="2400" b="1" dirty="0">
                <a:solidFill>
                  <a:srgbClr val="000000"/>
                </a:solidFill>
                <a:sym typeface="Roboto"/>
              </a:rPr>
              <a:t>2022 Action Plan and individual </a:t>
            </a:r>
            <a:r>
              <a:rPr lang="en-US" sz="2400" b="1" dirty="0" err="1">
                <a:solidFill>
                  <a:srgbClr val="000000"/>
                </a:solidFill>
                <a:sym typeface="Roboto"/>
              </a:rPr>
              <a:t>workplans</a:t>
            </a:r>
            <a:r>
              <a:rPr lang="en-US" sz="2400" b="1" dirty="0">
                <a:solidFill>
                  <a:srgbClr val="000000"/>
                </a:solidFill>
                <a:sym typeface="Roboto"/>
              </a:rPr>
              <a:t> for Patrons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Development of a 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joint statement on unlocking ocean science</a:t>
            </a:r>
            <a:r>
              <a:rPr kumimoji="0" lang="en-US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 investment 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for launching at a high level Alliance event at the UN Ocean Conference 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2400" baseline="0" dirty="0">
                <a:solidFill>
                  <a:srgbClr val="000000"/>
                </a:solidFill>
                <a:sym typeface="Roboto"/>
              </a:rPr>
              <a:t>Engaging</a:t>
            </a:r>
            <a:r>
              <a:rPr lang="en-US" sz="2400" dirty="0">
                <a:solidFill>
                  <a:srgbClr val="000000"/>
                </a:solidFill>
                <a:sym typeface="Roboto"/>
              </a:rPr>
              <a:t> Alliance members in </a:t>
            </a:r>
            <a:r>
              <a:rPr lang="en-US" sz="2400" b="1" dirty="0">
                <a:solidFill>
                  <a:srgbClr val="000000"/>
                </a:solidFill>
                <a:sym typeface="Roboto"/>
              </a:rPr>
              <a:t>new initiatives and commitments to be announced at milestone events </a:t>
            </a:r>
            <a:r>
              <a:rPr lang="en-US" sz="2400" dirty="0">
                <a:solidFill>
                  <a:srgbClr val="000000"/>
                </a:solidFill>
                <a:sym typeface="Roboto"/>
              </a:rPr>
              <a:t>e.g. Sustainable Ocean Planning initiatives, Calls for Decade Actions for Africa and SIDS, support to Pacific coordination etc. 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85" y="174939"/>
            <a:ext cx="1129935" cy="1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2363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7006E8-7BE2-3C49-8912-7B5913959818}"/>
              </a:ext>
            </a:extLst>
          </p:cNvPr>
          <p:cNvSpPr txBox="1"/>
          <p:nvPr/>
        </p:nvSpPr>
        <p:spPr>
          <a:xfrm>
            <a:off x="6729049" y="1659986"/>
            <a:ext cx="5339944" cy="42863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3"/>
                </a:solidFill>
              </a:rPr>
              <a:t>Canada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3"/>
                </a:solidFill>
              </a:rPr>
              <a:t>Kingdom of Norway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3"/>
                </a:solidFill>
              </a:rPr>
              <a:t>Kingdom of Sweden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3"/>
                </a:solidFill>
              </a:rPr>
              <a:t>Republic of Kenya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3"/>
                </a:solidFill>
              </a:rPr>
              <a:t>Republic of Korea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3"/>
                </a:solidFill>
              </a:rPr>
              <a:t>Republic of Portugal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B050"/>
                </a:solidFill>
              </a:rPr>
              <a:t>International Seabed Authority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B050"/>
                </a:solidFill>
              </a:rPr>
              <a:t>United Nations Environment </a:t>
            </a:r>
            <a:r>
              <a:rPr lang="en-US" err="1">
                <a:solidFill>
                  <a:srgbClr val="00B050"/>
                </a:solidFill>
              </a:rPr>
              <a:t>Programme</a:t>
            </a:r>
            <a:endParaRPr lang="en-US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C000"/>
                </a:solidFill>
              </a:rPr>
              <a:t>Great Barrier Reef 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C000"/>
                </a:solidFill>
              </a:rPr>
              <a:t>Mohammed VI Foundation for Environmental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C000"/>
                </a:solidFill>
              </a:rPr>
              <a:t>Prince Albert II of Monaco 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C000"/>
                </a:solidFill>
              </a:rPr>
              <a:t>Schmidt Ocean Institute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</a:rPr>
              <a:t>Officine Panerai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</a:rPr>
              <a:t>Fugro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D6D516-2374-BD4B-81DC-9FAEC5FE1A88}"/>
              </a:ext>
            </a:extLst>
          </p:cNvPr>
          <p:cNvSpPr txBox="1"/>
          <p:nvPr/>
        </p:nvSpPr>
        <p:spPr>
          <a:xfrm>
            <a:off x="502840" y="1659986"/>
            <a:ext cx="5180508" cy="42863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H.E. Hon. Uhuru Kenyatta President of the Republic of Kenya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H.E. Marcelo Rebelo de Sousa, President of the Republic of Portugal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His Serene Highness Prince Albert II, Sovereign Prince of Monaco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Her Royal Highness Princess Lalla Hasnaa, President, Mohammed VI Foundation for Environmental Protection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Ms. Inger Andersen, Executive Director, United Nations Environment </a:t>
            </a:r>
            <a:r>
              <a:rPr lang="en-US" err="1"/>
              <a:t>Programme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Ms. Wendy Schmidt, Founder, Schmidt Ocean Institute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Dr. John Schubert AO, Chair, Great Barrier Reef Foundation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C0F9B7-F917-6D48-9967-77FF9B54F42A}"/>
              </a:ext>
            </a:extLst>
          </p:cNvPr>
          <p:cNvSpPr/>
          <p:nvPr/>
        </p:nvSpPr>
        <p:spPr>
          <a:xfrm>
            <a:off x="448408" y="292295"/>
            <a:ext cx="103573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Roboto"/>
              </a:rPr>
              <a:t>Ocean Decade Alliance – Current Members</a:t>
            </a:r>
            <a:endParaRPr lang="fr-FR" sz="2400" b="1">
              <a:solidFill>
                <a:srgbClr val="0070C0"/>
              </a:solidFill>
              <a:latin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4EE0B-0C8E-9C4D-9226-66FCB9EBCDE3}"/>
              </a:ext>
            </a:extLst>
          </p:cNvPr>
          <p:cNvSpPr txBox="1"/>
          <p:nvPr/>
        </p:nvSpPr>
        <p:spPr>
          <a:xfrm>
            <a:off x="661181" y="1162234"/>
            <a:ext cx="4432173" cy="439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Patrons of the Ocean Decade Alliance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BEFC8-EB6C-A642-BA70-05C02F6054C5}"/>
              </a:ext>
            </a:extLst>
          </p:cNvPr>
          <p:cNvSpPr txBox="1"/>
          <p:nvPr/>
        </p:nvSpPr>
        <p:spPr>
          <a:xfrm>
            <a:off x="6729049" y="1162234"/>
            <a:ext cx="2672076" cy="439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Institutional Members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85" y="174939"/>
            <a:ext cx="1129935" cy="1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182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408" y="292295"/>
            <a:ext cx="1035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Roboto"/>
              </a:rPr>
              <a:t>Stakeholder Engagement: Foundations Dialogue</a:t>
            </a:r>
            <a:endParaRPr lang="fr-FR" sz="2400" b="1">
              <a:solidFill>
                <a:srgbClr val="0070C0"/>
              </a:solidFill>
              <a:latin typeface="Roboto"/>
            </a:endParaRPr>
          </a:p>
        </p:txBody>
      </p:sp>
      <p:pic>
        <p:nvPicPr>
          <p:cNvPr id="4" name="Picture 3" descr="A group of people in a meeting&#10;&#10;Description automatically generated with medium confidence">
            <a:extLst>
              <a:ext uri="{FF2B5EF4-FFF2-40B4-BE49-F238E27FC236}">
                <a16:creationId xmlns:a16="http://schemas.microsoft.com/office/drawing/2014/main" id="{10B54CE9-0E15-9D4B-89C7-CD8791222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3"/>
          <a:stretch/>
        </p:blipFill>
        <p:spPr>
          <a:xfrm>
            <a:off x="6664124" y="1215070"/>
            <a:ext cx="3143880" cy="1600200"/>
          </a:xfrm>
          <a:prstGeom prst="rect">
            <a:avLst/>
          </a:prstGeom>
        </p:spPr>
      </p:pic>
      <p:pic>
        <p:nvPicPr>
          <p:cNvPr id="11" name="Picture 10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0B7AA8FD-9C16-1245-9FA5-69F9F4BFDE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9" r="9558"/>
          <a:stretch/>
        </p:blipFill>
        <p:spPr>
          <a:xfrm>
            <a:off x="10053184" y="4525012"/>
            <a:ext cx="1403560" cy="1600200"/>
          </a:xfrm>
          <a:prstGeom prst="rect">
            <a:avLst/>
          </a:prstGeom>
        </p:spPr>
      </p:pic>
      <p:pic>
        <p:nvPicPr>
          <p:cNvPr id="13" name="Picture 12" descr="A group of people sitting around a table with laptops&#10;&#10;Description automatically generated">
            <a:extLst>
              <a:ext uri="{FF2B5EF4-FFF2-40B4-BE49-F238E27FC236}">
                <a16:creationId xmlns:a16="http://schemas.microsoft.com/office/drawing/2014/main" id="{E8D2D120-B8B6-544F-ADC0-6486D2968F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0"/>
          <a:stretch/>
        </p:blipFill>
        <p:spPr>
          <a:xfrm>
            <a:off x="8148376" y="2864961"/>
            <a:ext cx="3305796" cy="1600200"/>
          </a:xfrm>
          <a:prstGeom prst="rect">
            <a:avLst/>
          </a:prstGeom>
        </p:spPr>
      </p:pic>
      <p:pic>
        <p:nvPicPr>
          <p:cNvPr id="15" name="Picture 14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83C29501-0F08-CF4D-9589-D4CB4CBDCA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r="13113"/>
          <a:stretch/>
        </p:blipFill>
        <p:spPr>
          <a:xfrm>
            <a:off x="6664123" y="2864961"/>
            <a:ext cx="1403560" cy="1600200"/>
          </a:xfrm>
          <a:prstGeom prst="rect">
            <a:avLst/>
          </a:prstGeom>
        </p:spPr>
      </p:pic>
      <p:pic>
        <p:nvPicPr>
          <p:cNvPr id="17" name="Picture 16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34E5D449-D54A-7341-A2ED-93C794798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2"/>
          <a:stretch/>
        </p:blipFill>
        <p:spPr>
          <a:xfrm>
            <a:off x="9897019" y="1215070"/>
            <a:ext cx="1550193" cy="1600200"/>
          </a:xfrm>
          <a:prstGeom prst="rect">
            <a:avLst/>
          </a:prstGeom>
        </p:spPr>
      </p:pic>
      <p:pic>
        <p:nvPicPr>
          <p:cNvPr id="19" name="Picture 18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29387C77-452E-6F4B-BB83-99AB710FBA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15832" r="1"/>
          <a:stretch/>
        </p:blipFill>
        <p:spPr>
          <a:xfrm>
            <a:off x="6671269" y="4525012"/>
            <a:ext cx="3305796" cy="1600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A38557-581F-FD4D-91C3-95C828E8CAFD}"/>
              </a:ext>
            </a:extLst>
          </p:cNvPr>
          <p:cNvSpPr txBox="1"/>
          <p:nvPr/>
        </p:nvSpPr>
        <p:spPr>
          <a:xfrm>
            <a:off x="448409" y="1316752"/>
            <a:ext cx="56475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Roboto"/>
              </a:defRPr>
            </a:lvl1pPr>
          </a:lstStyle>
          <a:p>
            <a:r>
              <a:rPr lang="en-US" sz="2000" dirty="0">
                <a:sym typeface="Roboto"/>
              </a:rPr>
              <a:t>Global network of more than 25 foundations that was established to provide a forum for dialogue and collaboration within the philanthropic community</a:t>
            </a:r>
          </a:p>
          <a:p>
            <a:endParaRPr lang="en-US" sz="2000" dirty="0">
              <a:sym typeface="Roboto"/>
            </a:endParaRPr>
          </a:p>
          <a:p>
            <a:r>
              <a:rPr lang="en-US" sz="2000" dirty="0">
                <a:sym typeface="Roboto"/>
              </a:rPr>
              <a:t>Action plan is structured around geographic and thematic working groups to </a:t>
            </a:r>
            <a:r>
              <a:rPr lang="en-US" sz="2000" dirty="0" err="1">
                <a:sym typeface="Roboto"/>
              </a:rPr>
              <a:t>catalyse</a:t>
            </a:r>
            <a:r>
              <a:rPr lang="en-US" sz="2000" dirty="0">
                <a:sym typeface="Roboto"/>
              </a:rPr>
              <a:t> new commitments and partnerships as well as recruit new members</a:t>
            </a:r>
          </a:p>
          <a:p>
            <a:endParaRPr lang="en-US" sz="2000" dirty="0">
              <a:sym typeface="Roboto"/>
            </a:endParaRPr>
          </a:p>
          <a:p>
            <a:r>
              <a:rPr lang="en-US" sz="2000" dirty="0">
                <a:sym typeface="Roboto"/>
              </a:rPr>
              <a:t>Second Foundations Dialogue Meeting to be hosted the </a:t>
            </a:r>
            <a:r>
              <a:rPr lang="en-US" sz="2000" dirty="0"/>
              <a:t>Mohammed VI Foundation for Environmental Protection in early June to develop announcements and commitments for UN Ocean Conference in Lisbon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58" y="129230"/>
            <a:ext cx="1129935" cy="1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9210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626" y="178623"/>
            <a:ext cx="8299155" cy="500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/>
              </a:defRPr>
            </a:lvl1pPr>
          </a:lstStyle>
          <a:p>
            <a:r>
              <a:rPr lang="en-US">
                <a:sym typeface="Roboto"/>
              </a:rPr>
              <a:t>National Decade Committees &amp; Regional Taskforces	</a:t>
            </a:r>
            <a:endParaRPr lang="fr-FR">
              <a:sym typeface="Robot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4320A5-A281-4109-AE56-FAC05EC0B0E9}"/>
              </a:ext>
            </a:extLst>
          </p:cNvPr>
          <p:cNvSpPr/>
          <p:nvPr/>
        </p:nvSpPr>
        <p:spPr>
          <a:xfrm>
            <a:off x="311568" y="1039422"/>
            <a:ext cx="4900511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Global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footprint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 25 National Decade </a:t>
            </a:r>
            <a:r>
              <a:rPr kumimoji="0" lang="fr-FR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Committees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(NDC) 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Ambition to </a:t>
            </a:r>
            <a:r>
              <a:rPr lang="en-US" sz="2000" b="1" dirty="0">
                <a:solidFill>
                  <a:prstClr val="black"/>
                </a:solidFill>
              </a:rPr>
              <a:t>increase coverage and engagement with NDCs</a:t>
            </a:r>
            <a:r>
              <a:rPr lang="en-US" sz="2000" dirty="0">
                <a:solidFill>
                  <a:prstClr val="black"/>
                </a:solidFill>
              </a:rPr>
              <a:t> – new resources in DCU to achieve this</a:t>
            </a:r>
            <a:endParaRPr kumimoji="0" lang="fr-FR" sz="20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/>
                </a:solidFill>
              </a:rPr>
              <a:t>High </a:t>
            </a:r>
            <a:r>
              <a:rPr lang="fr-FR" sz="2000" dirty="0" err="1">
                <a:solidFill>
                  <a:prstClr val="black"/>
                </a:solidFill>
              </a:rPr>
              <a:t>priority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targets</a:t>
            </a:r>
            <a:r>
              <a:rPr lang="fr-FR" sz="2000" dirty="0">
                <a:solidFill>
                  <a:prstClr val="black"/>
                </a:solidFill>
              </a:rPr>
              <a:t> for expansion </a:t>
            </a:r>
            <a:r>
              <a:rPr lang="fr-FR" sz="2000" dirty="0" err="1">
                <a:solidFill>
                  <a:prstClr val="black"/>
                </a:solidFill>
              </a:rPr>
              <a:t>include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kumimoji="0" lang="fr-FR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LDCs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SIDS – </a:t>
            </a:r>
            <a:r>
              <a:rPr kumimoji="0" lang="fr-FR" sz="2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potential</a:t>
            </a:r>
            <a:r>
              <a:rPr kumimoji="0" lang="fr-FR" sz="2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</a:t>
            </a:r>
            <a:r>
              <a:rPr kumimoji="0" lang="fr-FR" sz="2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develop</a:t>
            </a:r>
            <a:r>
              <a:rPr kumimoji="0" lang="fr-FR" sz="2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2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mentoring</a:t>
            </a:r>
            <a:r>
              <a:rPr kumimoji="0" lang="fr-FR" sz="2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2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role</a:t>
            </a:r>
            <a:r>
              <a:rPr kumimoji="0" lang="fr-FR" sz="2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for more </a:t>
            </a:r>
            <a:r>
              <a:rPr kumimoji="0" lang="fr-FR" sz="2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developed</a:t>
            </a:r>
            <a:r>
              <a:rPr kumimoji="0" lang="fr-FR" sz="2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2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NDCs</a:t>
            </a:r>
            <a:r>
              <a:rPr kumimoji="0" lang="fr-FR" sz="2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fr-FR" sz="2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7 regional taskforces with diverse mandates and activities =&gt; aim to create stronger links to NDCs and transform action plans to operational </a:t>
            </a:r>
            <a:r>
              <a:rPr lang="en-US" sz="2000" dirty="0" err="1">
                <a:solidFill>
                  <a:prstClr val="black"/>
                </a:solidFill>
              </a:rPr>
              <a:t>programmes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fr-FR" sz="2000" dirty="0">
              <a:solidFill>
                <a:prstClr val="black"/>
              </a:solidFill>
            </a:endParaRPr>
          </a:p>
          <a:p>
            <a:pPr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fr-FR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2080" y="1039422"/>
            <a:ext cx="5334000" cy="9930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sym typeface="Roboto"/>
              </a:rPr>
              <a:t>Regional initiatives:</a:t>
            </a:r>
          </a:p>
          <a:p>
            <a:pPr marL="171450" marR="0" indent="-17145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dirty="0">
                <a:solidFill>
                  <a:srgbClr val="FFC000"/>
                </a:solidFill>
                <a:sym typeface="Roboto"/>
              </a:rPr>
              <a:t>Africa (under development)</a:t>
            </a:r>
          </a:p>
          <a:p>
            <a:pPr marL="171450" marR="0" indent="-17145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dirty="0">
                <a:solidFill>
                  <a:srgbClr val="FFC000"/>
                </a:solidFill>
                <a:sym typeface="Roboto"/>
              </a:rPr>
              <a:t>Arctic</a:t>
            </a:r>
          </a:p>
          <a:p>
            <a:pPr marL="171450" marR="0" indent="-17145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dirty="0">
                <a:solidFill>
                  <a:srgbClr val="FFC000"/>
                </a:solidFill>
                <a:sym typeface="Roboto"/>
              </a:rPr>
              <a:t>Mediterranean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1000" y="1039422"/>
            <a:ext cx="2545080" cy="9930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71450" indent="-171450" defTabSz="1300480" hangingPunct="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C000"/>
                </a:solidFill>
                <a:sym typeface="Roboto"/>
              </a:rPr>
              <a:t>Pacific SIDS</a:t>
            </a:r>
          </a:p>
          <a:p>
            <a:pPr marL="171450" indent="-171450" defTabSz="1300480" hangingPunct="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C000"/>
                </a:solidFill>
                <a:sym typeface="Roboto"/>
              </a:rPr>
              <a:t>Southern Ocean</a:t>
            </a:r>
          </a:p>
          <a:p>
            <a:pPr marL="171450" indent="-171450" defTabSz="1300480" hangingPunct="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C000"/>
                </a:solidFill>
                <a:sym typeface="Roboto"/>
              </a:rPr>
              <a:t>West Pacific</a:t>
            </a:r>
          </a:p>
          <a:p>
            <a:pPr marL="171450" indent="-171450" defTabSz="1300480" hangingPunct="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C000"/>
                </a:solidFill>
                <a:sym typeface="Roboto"/>
              </a:rPr>
              <a:t>Western Tropical Atlantic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77089" y="5547530"/>
            <a:ext cx="4392901" cy="43909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Established</a:t>
            </a:r>
            <a:r>
              <a:rPr kumimoji="0" lang="en-US" sz="2000" b="1" i="0" u="none" strike="noStrike" cap="none" spc="0" normalizeH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 NDCs</a:t>
            </a:r>
            <a:endParaRPr kumimoji="0" lang="fr-FR" sz="2000" b="1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13" y="2174968"/>
            <a:ext cx="6677957" cy="3048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134" y="174939"/>
            <a:ext cx="824386" cy="79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0913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408" y="292295"/>
            <a:ext cx="1035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Roboto"/>
              </a:rPr>
              <a:t>Stakeholder Engagement: Global Stakeholder Forum</a:t>
            </a:r>
            <a:endParaRPr lang="fr-FR" sz="2400" b="1">
              <a:solidFill>
                <a:srgbClr val="0070C0"/>
              </a:solidFill>
              <a:latin typeface="Robot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1532" y="5371941"/>
            <a:ext cx="1793630" cy="300593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Interest in establishing</a:t>
            </a:r>
            <a:endParaRPr kumimoji="0" lang="fr-FR" sz="11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912" y="1317011"/>
            <a:ext cx="3790303" cy="4355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397" y="907360"/>
            <a:ext cx="7363443" cy="61945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dirty="0">
                <a:solidFill>
                  <a:srgbClr val="00B0F0"/>
                </a:solidFill>
                <a:sym typeface="Roboto"/>
              </a:rPr>
              <a:t>2400+ registered users!</a:t>
            </a:r>
          </a:p>
          <a:p>
            <a:pPr marL="342900" indent="-342900" defTabSz="130048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0000"/>
              </a:solidFill>
              <a:sym typeface="Roboto"/>
            </a:endParaRPr>
          </a:p>
          <a:p>
            <a:pPr marL="342900" indent="-342900" defTabSz="130048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sym typeface="Roboto"/>
              </a:rPr>
              <a:t>Online community platform for the Ocean Decade – “LinkedIn” of the Decade</a:t>
            </a:r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100" dirty="0">
              <a:solidFill>
                <a:srgbClr val="000000"/>
              </a:solidFill>
              <a:sym typeface="Roboto"/>
            </a:endParaRPr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rgbClr val="000000"/>
                </a:solidFill>
                <a:sym typeface="Roboto"/>
              </a:rPr>
              <a:t>At the heart of the new Ocean Decade website with successful soft launch in October at </a:t>
            </a:r>
            <a:r>
              <a:rPr lang="en-US" sz="2000" u="sng" dirty="0">
                <a:solidFill>
                  <a:srgbClr val="0070C0"/>
                </a:solidFill>
                <a:sym typeface="Roboto"/>
              </a:rPr>
              <a:t>forum.oceandecade.org </a:t>
            </a:r>
            <a:r>
              <a:rPr lang="en-US" sz="2000" dirty="0">
                <a:solidFill>
                  <a:srgbClr val="000000"/>
                </a:solidFill>
                <a:sym typeface="Roboto"/>
              </a:rPr>
              <a:t> </a:t>
            </a:r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100" dirty="0">
              <a:solidFill>
                <a:srgbClr val="000000"/>
              </a:solidFill>
              <a:sym typeface="Roboto"/>
            </a:endParaRPr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rgbClr val="000000"/>
                </a:solidFill>
                <a:sym typeface="Roboto"/>
              </a:rPr>
              <a:t>Provides space for National Decade Committees, Communities of Practice, ECOPs, other groups and their members</a:t>
            </a:r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rgbClr val="000000"/>
                </a:solidFill>
                <a:sym typeface="Roboto"/>
              </a:rPr>
              <a:t>Portal for engagement with Ocean Decade e.g. submission of Decade Actions, registration for events etc.</a:t>
            </a:r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100" dirty="0">
              <a:solidFill>
                <a:srgbClr val="000000"/>
              </a:solidFill>
              <a:sym typeface="Roboto"/>
            </a:endParaRPr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rgbClr val="000000"/>
                </a:solidFill>
                <a:sym typeface="Roboto"/>
              </a:rPr>
              <a:t>Facilitates sharing of information on events, news resources and Decade Actions</a:t>
            </a: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>
              <a:solidFill>
                <a:srgbClr val="000000"/>
              </a:solidFill>
              <a:sym typeface="Roboto"/>
            </a:endParaRP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>
              <a:solidFill>
                <a:srgbClr val="000000"/>
              </a:solidFill>
              <a:sym typeface="Roboto"/>
            </a:endParaRP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85" y="174939"/>
            <a:ext cx="1129935" cy="1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9025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408" y="292295"/>
            <a:ext cx="1035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Roboto"/>
              </a:rPr>
              <a:t>2022 Milestones </a:t>
            </a:r>
            <a:endParaRPr lang="fr-FR" sz="2400" b="1" dirty="0">
              <a:solidFill>
                <a:srgbClr val="0070C0"/>
              </a:solidFill>
              <a:latin typeface="Roboto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CC89C9-911B-D947-9667-E17D3EFE8D0B}"/>
              </a:ext>
            </a:extLst>
          </p:cNvPr>
          <p:cNvCxnSpPr/>
          <p:nvPr/>
        </p:nvCxnSpPr>
        <p:spPr>
          <a:xfrm>
            <a:off x="1797243" y="3601911"/>
            <a:ext cx="9793887" cy="61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E2CE89-94AC-914C-A43D-5BA767DA6953}"/>
              </a:ext>
            </a:extLst>
          </p:cNvPr>
          <p:cNvCxnSpPr>
            <a:cxnSpLocks/>
          </p:cNvCxnSpPr>
          <p:nvPr/>
        </p:nvCxnSpPr>
        <p:spPr>
          <a:xfrm>
            <a:off x="11591130" y="1938578"/>
            <a:ext cx="0" cy="1657766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7C9DD5-057D-5740-A8AA-E9422F9BFDDC}"/>
              </a:ext>
            </a:extLst>
          </p:cNvPr>
          <p:cNvCxnSpPr/>
          <p:nvPr/>
        </p:nvCxnSpPr>
        <p:spPr>
          <a:xfrm>
            <a:off x="4934393" y="2771917"/>
            <a:ext cx="0" cy="829994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0318AD-8054-FA4B-9C74-603F7E60E6E7}"/>
              </a:ext>
            </a:extLst>
          </p:cNvPr>
          <p:cNvCxnSpPr>
            <a:cxnSpLocks/>
          </p:cNvCxnSpPr>
          <p:nvPr/>
        </p:nvCxnSpPr>
        <p:spPr>
          <a:xfrm>
            <a:off x="1797243" y="1938578"/>
            <a:ext cx="0" cy="1663951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9F1F7D-33E6-D241-9670-A3D7DEEBAEC9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8314356" y="2225878"/>
            <a:ext cx="0" cy="1364722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B5A7118-5BDD-D24D-B306-9ACDD6002F18}"/>
              </a:ext>
            </a:extLst>
          </p:cNvPr>
          <p:cNvSpPr txBox="1"/>
          <p:nvPr/>
        </p:nvSpPr>
        <p:spPr>
          <a:xfrm>
            <a:off x="919222" y="1246081"/>
            <a:ext cx="1893017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One Ocean Summit</a:t>
            </a:r>
          </a:p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  <a:sym typeface="Roboto"/>
              </a:rPr>
              <a:t>Brest 9-11 Feb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5FFA2D-5A44-D74D-94E0-76C6C5074319}"/>
              </a:ext>
            </a:extLst>
          </p:cNvPr>
          <p:cNvCxnSpPr>
            <a:cxnSpLocks/>
          </p:cNvCxnSpPr>
          <p:nvPr/>
        </p:nvCxnSpPr>
        <p:spPr>
          <a:xfrm>
            <a:off x="3800912" y="2145538"/>
            <a:ext cx="0" cy="1456991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C0BFA9E-742A-E745-B009-2A4A8F376B8D}"/>
              </a:ext>
            </a:extLst>
          </p:cNvPr>
          <p:cNvSpPr txBox="1"/>
          <p:nvPr/>
        </p:nvSpPr>
        <p:spPr>
          <a:xfrm>
            <a:off x="2982909" y="1572821"/>
            <a:ext cx="1642114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BBNJ</a:t>
            </a:r>
          </a:p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  <a:sym typeface="Roboto"/>
              </a:rPr>
              <a:t>New York 7-18 March 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F523C1-CDF1-534B-8581-76ACE1497C14}"/>
              </a:ext>
            </a:extLst>
          </p:cNvPr>
          <p:cNvSpPr txBox="1"/>
          <p:nvPr/>
        </p:nvSpPr>
        <p:spPr>
          <a:xfrm>
            <a:off x="9900003" y="1246081"/>
            <a:ext cx="2149497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UN Ocean Conference</a:t>
            </a:r>
          </a:p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>
                <a:solidFill>
                  <a:srgbClr val="000000"/>
                </a:solidFill>
                <a:sym typeface="Roboto"/>
              </a:rPr>
              <a:t>Lisbon 27 June – 1 July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A938A2-5634-6242-B81B-89DC92F014D4}"/>
              </a:ext>
            </a:extLst>
          </p:cNvPr>
          <p:cNvSpPr txBox="1"/>
          <p:nvPr/>
        </p:nvSpPr>
        <p:spPr>
          <a:xfrm>
            <a:off x="7365443" y="1663675"/>
            <a:ext cx="1897826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00000"/>
                </a:solidFill>
                <a:sym typeface="Roboto"/>
              </a:rPr>
              <a:t>CBD COP15 TBC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  <a:sym typeface="Roboto"/>
              </a:rPr>
              <a:t>Kunming 25 April – 8 May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4DDD62-2CD4-5443-9890-2DA65CFB2DF1}"/>
              </a:ext>
            </a:extLst>
          </p:cNvPr>
          <p:cNvCxnSpPr/>
          <p:nvPr/>
        </p:nvCxnSpPr>
        <p:spPr>
          <a:xfrm>
            <a:off x="6913152" y="2800437"/>
            <a:ext cx="0" cy="829994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D7EAAB9-D772-8248-A675-1DCD3958AC48}"/>
              </a:ext>
            </a:extLst>
          </p:cNvPr>
          <p:cNvSpPr txBox="1"/>
          <p:nvPr/>
        </p:nvSpPr>
        <p:spPr>
          <a:xfrm>
            <a:off x="6280181" y="2258240"/>
            <a:ext cx="1298302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Our Ocean</a:t>
            </a:r>
          </a:p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>
                <a:solidFill>
                  <a:srgbClr val="000000"/>
                </a:solidFill>
                <a:sym typeface="Roboto"/>
              </a:rPr>
              <a:t>Palau 13-14 April</a:t>
            </a: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6A8B3D-8EDF-E94F-AC39-0962C52A40E2}"/>
              </a:ext>
            </a:extLst>
          </p:cNvPr>
          <p:cNvSpPr txBox="1"/>
          <p:nvPr/>
        </p:nvSpPr>
        <p:spPr>
          <a:xfrm>
            <a:off x="3879232" y="2134860"/>
            <a:ext cx="2155909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Monaco Blue Initiative</a:t>
            </a:r>
          </a:p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>
                <a:solidFill>
                  <a:srgbClr val="000000"/>
                </a:solidFill>
                <a:sym typeface="Roboto"/>
              </a:rPr>
              <a:t>Monaco 20-21 March </a:t>
            </a: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D5956AF-1C0C-8546-A2A7-97562E75D87B}"/>
              </a:ext>
            </a:extLst>
          </p:cNvPr>
          <p:cNvCxnSpPr>
            <a:cxnSpLocks/>
          </p:cNvCxnSpPr>
          <p:nvPr/>
        </p:nvCxnSpPr>
        <p:spPr>
          <a:xfrm>
            <a:off x="9414650" y="3102962"/>
            <a:ext cx="0" cy="524582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B8C60F4-F5E3-0345-9AC7-AAEEE664E51A}"/>
              </a:ext>
            </a:extLst>
          </p:cNvPr>
          <p:cNvSpPr txBox="1"/>
          <p:nvPr/>
        </p:nvSpPr>
        <p:spPr>
          <a:xfrm>
            <a:off x="8400388" y="2486531"/>
            <a:ext cx="2135071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Blue Climate Summit</a:t>
            </a:r>
          </a:p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>
                <a:solidFill>
                  <a:srgbClr val="000000"/>
                </a:solidFill>
                <a:sym typeface="Roboto"/>
              </a:rPr>
              <a:t>French Polynesia 14 - 20 May</a:t>
            </a: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0878" y="3764024"/>
            <a:ext cx="1569492" cy="12393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Major role in science and education workshops </a:t>
            </a: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000000"/>
              </a:solidFill>
              <a:sym typeface="Roboto"/>
            </a:endParaRP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Confirming</a:t>
            </a:r>
            <a:r>
              <a:rPr kumimoji="0" lang="en-US" sz="1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Roboto"/>
              </a:rPr>
              <a:t> role in high level segment 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16166" y="3764024"/>
            <a:ext cx="1323822" cy="105464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  <a:sym typeface="Roboto"/>
              </a:rPr>
              <a:t>Side event and re-release of non-paper on IOC role in a BBNJ ILBI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06047" y="3764024"/>
            <a:ext cx="1323822" cy="68531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  <a:sym typeface="Roboto"/>
              </a:rPr>
              <a:t>Side event on innovation and technology 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51241" y="3775111"/>
            <a:ext cx="1473392" cy="105464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  <a:sym typeface="Roboto"/>
              </a:rPr>
              <a:t>Side event and commitments focused on Pacific SIDS support and engagement 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76263" y="3851032"/>
            <a:ext cx="2183018" cy="160864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  <a:sym typeface="Roboto"/>
              </a:rPr>
              <a:t>Multiple events throughout conference. Launch of high level statement from Ocean Decade Alliance and announcements related to Sustainable Ocean Planning and support to SIDS and Africa 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46005" y="3794850"/>
            <a:ext cx="1323822" cy="12393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000000"/>
                </a:solidFill>
                <a:sym typeface="Roboto"/>
              </a:rPr>
              <a:t>Decade endorsed summit with commitments and incubation of projects in SIDS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85" y="174939"/>
            <a:ext cx="1129935" cy="1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7687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766" y="157018"/>
            <a:ext cx="84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Roboto"/>
              </a:rPr>
              <a:t>Adaptive Management of the Ocean Decade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0364" y="1388526"/>
            <a:ext cx="831273" cy="962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“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Robo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1491" y="1681018"/>
            <a:ext cx="2826327" cy="2347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M&amp;E activities will underpin adaptive management and evolution of the Ocean Decade over the next 10 years.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Robot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40" y="1138274"/>
            <a:ext cx="7635224" cy="52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0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558" y="193040"/>
            <a:ext cx="1007214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70C0"/>
                </a:solidFill>
                <a:latin typeface="Roboto"/>
              </a:rPr>
              <a:t>Moving to action in the Ocean Decade  </a:t>
            </a: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60382478"/>
              </p:ext>
            </p:extLst>
          </p:nvPr>
        </p:nvGraphicFramePr>
        <p:xfrm>
          <a:off x="5059314" y="1260779"/>
          <a:ext cx="7676246" cy="517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0" y="999011"/>
            <a:ext cx="4840834" cy="585898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448090" y="2268974"/>
            <a:ext cx="2895600" cy="97536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2293" y="1770740"/>
            <a:ext cx="3076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Call for Decade Actions No. 01/2020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18760" y="3344035"/>
            <a:ext cx="2895600" cy="3131627"/>
          </a:xfrm>
          <a:prstGeom prst="rect">
            <a:avLst/>
          </a:prstGeom>
          <a:solidFill>
            <a:schemeClr val="accent1">
              <a:lumMod val="20000"/>
              <a:lumOff val="80000"/>
              <a:alpha val="6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&amp; prediction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>
                <a:solidFill>
                  <a:srgbClr val="0070C0"/>
                </a:solidFill>
                <a:latin typeface="Calibri" panose="020F0502020204030204"/>
              </a:rPr>
              <a:t>Multiple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ocean stressors</a:t>
            </a: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 sea / mesopelagic management</a:t>
            </a: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Coastal resilience</a:t>
            </a: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>
                <a:solidFill>
                  <a:srgbClr val="0070C0"/>
                </a:solidFill>
                <a:latin typeface="Calibri" panose="020F0502020204030204"/>
              </a:rPr>
              <a:t>Fisheries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Cultural values / OL</a:t>
            </a: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Cross-cutting initiatives</a:t>
            </a:r>
            <a:r>
              <a:rPr lang="en-US" b="1">
                <a:solidFill>
                  <a:srgbClr val="0070C0"/>
                </a:solidFill>
                <a:latin typeface="Calibri" panose="020F0502020204030204"/>
              </a:rPr>
              <a:t> 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85" y="174939"/>
            <a:ext cx="1129935" cy="1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4" y="0"/>
            <a:ext cx="1221970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19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558" y="193040"/>
            <a:ext cx="1084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Building the architecture of the Ocean Decade</a:t>
            </a: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427"/>
            <a:ext cx="6718676" cy="4714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2119" y="920621"/>
            <a:ext cx="498916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Decade Coordination Unit (DCU) growing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steadily </a:t>
            </a:r>
            <a:r>
              <a:rPr lang="en-US" sz="2000" dirty="0">
                <a:solidFill>
                  <a:prstClr val="black"/>
                </a:solidFill>
                <a:latin typeface="Roboto"/>
              </a:rPr>
              <a:t>with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new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secondments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being developed with France and Norway and </a:t>
            </a:r>
            <a:r>
              <a:rPr lang="en-US" sz="2000" dirty="0">
                <a:solidFill>
                  <a:prstClr val="black"/>
                </a:solidFill>
                <a:latin typeface="Roboto"/>
              </a:rPr>
              <a:t>potential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support from US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Five Collaborative Centres relatively well advanced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in planning: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aseline="0" dirty="0">
                <a:latin typeface="Roboto"/>
              </a:rPr>
              <a:t>North</a:t>
            </a:r>
            <a:r>
              <a:rPr lang="en-US" sz="2000" dirty="0">
                <a:latin typeface="Roboto"/>
              </a:rPr>
              <a:t> East Pacific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Innovation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 and Solutions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aseline="0" dirty="0">
                <a:latin typeface="Roboto"/>
              </a:rPr>
              <a:t>Ocean</a:t>
            </a:r>
            <a:r>
              <a:rPr lang="en-US" sz="2000" dirty="0">
                <a:latin typeface="Roboto"/>
              </a:rPr>
              <a:t> Prediction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Coastal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 Resilience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Roboto"/>
              </a:rPr>
              <a:t>Indian Ocean</a:t>
            </a:r>
            <a:endParaRPr kumimoji="0" lang="en-US" sz="20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Roboto"/>
              </a:rPr>
              <a:t>First Decade Implementing Partners announced in December – European Marine Board and JPI Oceans</a:t>
            </a: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65" y="0"/>
            <a:ext cx="1129935" cy="1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02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408" y="292295"/>
            <a:ext cx="1035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Roboto"/>
              </a:rPr>
              <a:t>Ocean Decade Advisory Board</a:t>
            </a:r>
            <a:endParaRPr lang="fr-FR" sz="2400" b="1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577" y="2342743"/>
            <a:ext cx="2465086" cy="564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/>
              <a:t>Professor </a:t>
            </a:r>
            <a:r>
              <a:rPr lang="en-US" sz="1100" b="1" err="1"/>
              <a:t>Kouadio</a:t>
            </a:r>
            <a:r>
              <a:rPr lang="en-US" sz="1100" b="1"/>
              <a:t> </a:t>
            </a:r>
            <a:r>
              <a:rPr lang="en-US" sz="1100" b="1" err="1"/>
              <a:t>Affian</a:t>
            </a:r>
            <a:endParaRPr lang="en-US" sz="1100" b="1"/>
          </a:p>
          <a:p>
            <a:pPr algn="ctr" defTabSz="1300480" hangingPunct="0">
              <a:spcBef>
                <a:spcPts val="400"/>
              </a:spcBef>
            </a:pPr>
            <a:r>
              <a:rPr lang="en-US" sz="1050"/>
              <a:t>Côte d’Ivoire</a:t>
            </a:r>
            <a:endParaRPr lang="en-US" sz="300">
              <a:sym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B4BB3-EF8E-7B43-BFAA-0D9DDD3F19AA}"/>
              </a:ext>
            </a:extLst>
          </p:cNvPr>
          <p:cNvSpPr txBox="1"/>
          <p:nvPr/>
        </p:nvSpPr>
        <p:spPr>
          <a:xfrm>
            <a:off x="4724226" y="2342743"/>
            <a:ext cx="2318855" cy="572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/>
              <a:t>Dr. </a:t>
            </a:r>
            <a:r>
              <a:rPr lang="en-US" sz="1100" b="1" err="1"/>
              <a:t>Tamatoa</a:t>
            </a:r>
            <a:r>
              <a:rPr lang="en-US" sz="1100" b="1"/>
              <a:t> </a:t>
            </a:r>
            <a:r>
              <a:rPr lang="en-US" sz="1100" b="1" err="1"/>
              <a:t>Bambridge</a:t>
            </a:r>
            <a:endParaRPr lang="en-US" sz="1100" b="1"/>
          </a:p>
          <a:p>
            <a:pPr algn="ctr" defTabSz="1300480" hangingPunct="0">
              <a:spcBef>
                <a:spcPts val="400"/>
              </a:spcBef>
            </a:pPr>
            <a:r>
              <a:rPr lang="en-US" sz="1050"/>
              <a:t>French Polynesia</a:t>
            </a:r>
            <a:r>
              <a:rPr lang="en-US" sz="1100"/>
              <a:t> </a:t>
            </a:r>
            <a:endParaRPr lang="en-US" sz="800">
              <a:sym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909C0D-7ED3-E84D-97BA-A30A8551EB63}"/>
              </a:ext>
            </a:extLst>
          </p:cNvPr>
          <p:cNvSpPr txBox="1"/>
          <p:nvPr/>
        </p:nvSpPr>
        <p:spPr>
          <a:xfrm>
            <a:off x="8785903" y="4024011"/>
            <a:ext cx="2571519" cy="5801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>
            <a:defPPr>
              <a:defRPr lang="fr-FR"/>
            </a:defPPr>
            <a:lvl1pPr algn="ctr" defTabSz="1300480" hangingPunct="0">
              <a:spcBef>
                <a:spcPts val="600"/>
              </a:spcBef>
              <a:defRPr sz="1200" b="1"/>
            </a:lvl1pPr>
          </a:lstStyle>
          <a:p>
            <a:pPr>
              <a:spcBef>
                <a:spcPts val="400"/>
              </a:spcBef>
            </a:pPr>
            <a:r>
              <a:rPr lang="en-US" sz="1100" dirty="0">
                <a:solidFill>
                  <a:srgbClr val="00B050"/>
                </a:solidFill>
              </a:rPr>
              <a:t>Dr. Margaret Leinen</a:t>
            </a:r>
          </a:p>
          <a:p>
            <a:pPr>
              <a:spcBef>
                <a:spcPts val="400"/>
              </a:spcBef>
            </a:pPr>
            <a:r>
              <a:rPr lang="en-US" sz="1050" b="0" dirty="0">
                <a:solidFill>
                  <a:srgbClr val="00B050"/>
                </a:solidFill>
                <a:sym typeface="Roboto"/>
              </a:rPr>
              <a:t>United States, </a:t>
            </a:r>
            <a:r>
              <a:rPr lang="en-US" sz="1050" dirty="0">
                <a:solidFill>
                  <a:srgbClr val="00B050"/>
                </a:solidFill>
                <a:sym typeface="Roboto"/>
              </a:rPr>
              <a:t>Co-Chair</a:t>
            </a:r>
            <a:endParaRPr lang="en-US" sz="1050" b="0" dirty="0">
              <a:solidFill>
                <a:srgbClr val="00B050"/>
              </a:solidFill>
              <a:sym typeface="Roboto"/>
            </a:endParaRPr>
          </a:p>
        </p:txBody>
      </p:sp>
      <p:pic>
        <p:nvPicPr>
          <p:cNvPr id="8" name="Picture 7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D2DC5CB5-7379-A043-ABEC-0B3D02C4E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32" y="1295759"/>
            <a:ext cx="1114776" cy="1109117"/>
          </a:xfrm>
          <a:prstGeom prst="rect">
            <a:avLst/>
          </a:prstGeom>
        </p:spPr>
      </p:pic>
      <p:pic>
        <p:nvPicPr>
          <p:cNvPr id="10" name="Picture 9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F82DF97E-D79D-7D4A-8477-E438B1EF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68" y="1295759"/>
            <a:ext cx="1103370" cy="11091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6D8465-D8F8-9D43-962C-DA283CBAE2E4}"/>
              </a:ext>
            </a:extLst>
          </p:cNvPr>
          <p:cNvSpPr txBox="1"/>
          <p:nvPr/>
        </p:nvSpPr>
        <p:spPr>
          <a:xfrm>
            <a:off x="2498810" y="2342743"/>
            <a:ext cx="2465086" cy="572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/>
              <a:t>Dr. Frida Maria </a:t>
            </a:r>
            <a:r>
              <a:rPr lang="en-US" sz="1100" b="1" err="1"/>
              <a:t>Armas-Pfirter</a:t>
            </a:r>
            <a:endParaRPr lang="en-US" sz="1100" b="1"/>
          </a:p>
          <a:p>
            <a:pPr algn="ctr" defTabSz="1300480" hangingPunct="0">
              <a:spcBef>
                <a:spcPts val="400"/>
              </a:spcBef>
            </a:pPr>
            <a:r>
              <a:rPr lang="en-US" sz="1100">
                <a:sym typeface="Roboto"/>
              </a:rPr>
              <a:t>Argentina</a:t>
            </a:r>
            <a:endParaRPr lang="en-US" sz="400">
              <a:sym typeface="Roboto"/>
            </a:endParaRPr>
          </a:p>
        </p:txBody>
      </p:sp>
      <p:pic>
        <p:nvPicPr>
          <p:cNvPr id="13" name="Picture 1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7E3E287-86F4-2F43-A331-E68EC38BB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953" y="1295759"/>
            <a:ext cx="1103400" cy="1109117"/>
          </a:xfrm>
          <a:prstGeom prst="rect">
            <a:avLst/>
          </a:prstGeom>
        </p:spPr>
      </p:pic>
      <p:pic>
        <p:nvPicPr>
          <p:cNvPr id="15" name="Picture 1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F7628EC5-256E-B045-A5D6-45EBE0AB97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63" y="1295759"/>
            <a:ext cx="1103371" cy="11498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ACA1F4-FEF4-DE43-B73B-CACD4FCB855F}"/>
              </a:ext>
            </a:extLst>
          </p:cNvPr>
          <p:cNvSpPr txBox="1"/>
          <p:nvPr/>
        </p:nvSpPr>
        <p:spPr>
          <a:xfrm>
            <a:off x="6828021" y="2342743"/>
            <a:ext cx="2318855" cy="572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/>
              <a:t>Dr. Silvia </a:t>
            </a:r>
            <a:r>
              <a:rPr lang="en-US" sz="1100" b="1" err="1"/>
              <a:t>Chacón</a:t>
            </a:r>
            <a:r>
              <a:rPr lang="en-US" sz="1100" b="1"/>
              <a:t> </a:t>
            </a:r>
            <a:r>
              <a:rPr lang="en-US" sz="1100" b="1" err="1"/>
              <a:t>Barrantes</a:t>
            </a:r>
            <a:endParaRPr lang="en-US" sz="1100" b="1"/>
          </a:p>
          <a:p>
            <a:pPr algn="ctr" defTabSz="1300480" hangingPunct="0">
              <a:spcBef>
                <a:spcPts val="400"/>
              </a:spcBef>
            </a:pPr>
            <a:r>
              <a:rPr lang="en-US" sz="1100">
                <a:sym typeface="Roboto"/>
              </a:rPr>
              <a:t>Costa Rica</a:t>
            </a:r>
            <a:endParaRPr lang="en-US" sz="400">
              <a:sym typeface="Roboto"/>
            </a:endParaRPr>
          </a:p>
        </p:txBody>
      </p:sp>
      <p:pic>
        <p:nvPicPr>
          <p:cNvPr id="18" name="Picture 17" descr="A picture containing person, clothing, suit, outdoor&#10;&#10;Description automatically generated">
            <a:extLst>
              <a:ext uri="{FF2B5EF4-FFF2-40B4-BE49-F238E27FC236}">
                <a16:creationId xmlns:a16="http://schemas.microsoft.com/office/drawing/2014/main" id="{7EAD9970-F767-2F42-AD0A-DA004DFC53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49" y="1295759"/>
            <a:ext cx="1086026" cy="10972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809B46F-AB71-7C4F-B844-177BA1609E88}"/>
              </a:ext>
            </a:extLst>
          </p:cNvPr>
          <p:cNvSpPr txBox="1"/>
          <p:nvPr/>
        </p:nvSpPr>
        <p:spPr>
          <a:xfrm>
            <a:off x="8912235" y="2342743"/>
            <a:ext cx="2318855" cy="572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/>
              <a:t>Dr. Nor </a:t>
            </a:r>
            <a:r>
              <a:rPr lang="en-US" sz="1100" b="1" err="1"/>
              <a:t>Aieni</a:t>
            </a:r>
            <a:r>
              <a:rPr lang="en-US" sz="1100" b="1"/>
              <a:t> Haji Mokhtar</a:t>
            </a:r>
          </a:p>
          <a:p>
            <a:pPr algn="ctr" defTabSz="1300480" hangingPunct="0">
              <a:spcBef>
                <a:spcPts val="400"/>
              </a:spcBef>
            </a:pPr>
            <a:r>
              <a:rPr lang="en-US" sz="1100">
                <a:sym typeface="Roboto"/>
              </a:rPr>
              <a:t>Malaysia</a:t>
            </a:r>
          </a:p>
        </p:txBody>
      </p:sp>
      <p:pic>
        <p:nvPicPr>
          <p:cNvPr id="21" name="Picture 20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722962E0-AAB5-B840-82FB-7DCFA53CE9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0" y="2986012"/>
            <a:ext cx="1080400" cy="1097280"/>
          </a:xfrm>
          <a:prstGeom prst="rect">
            <a:avLst/>
          </a:prstGeom>
        </p:spPr>
      </p:pic>
      <p:pic>
        <p:nvPicPr>
          <p:cNvPr id="23" name="Picture 22" descr="A picture containing person, person, indoor, wall&#10;&#10;Description automatically generated">
            <a:extLst>
              <a:ext uri="{FF2B5EF4-FFF2-40B4-BE49-F238E27FC236}">
                <a16:creationId xmlns:a16="http://schemas.microsoft.com/office/drawing/2014/main" id="{AC9B6C33-6E63-3942-BBBD-2D1AA6F845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85" y="2986012"/>
            <a:ext cx="1088136" cy="1110457"/>
          </a:xfrm>
          <a:prstGeom prst="rect">
            <a:avLst/>
          </a:prstGeom>
        </p:spPr>
      </p:pic>
      <p:pic>
        <p:nvPicPr>
          <p:cNvPr id="25" name="Picture 24" descr="A picture containing person, suit&#10;&#10;Description automatically generated">
            <a:extLst>
              <a:ext uri="{FF2B5EF4-FFF2-40B4-BE49-F238E27FC236}">
                <a16:creationId xmlns:a16="http://schemas.microsoft.com/office/drawing/2014/main" id="{EF1EB922-F522-DB47-AA62-492C4B5FBB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54" y="2986012"/>
            <a:ext cx="1078199" cy="1106424"/>
          </a:xfrm>
          <a:prstGeom prst="rect">
            <a:avLst/>
          </a:prstGeom>
        </p:spPr>
      </p:pic>
      <p:pic>
        <p:nvPicPr>
          <p:cNvPr id="27" name="Picture 2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C0BCED2-0C8B-BB49-BA40-4B5F109AE7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53" y="2986012"/>
            <a:ext cx="1095191" cy="1106424"/>
          </a:xfrm>
          <a:prstGeom prst="rect">
            <a:avLst/>
          </a:prstGeom>
        </p:spPr>
      </p:pic>
      <p:pic>
        <p:nvPicPr>
          <p:cNvPr id="29" name="Picture 2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95F847A-C23C-214D-98DE-8CE32864A2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635" y="2986012"/>
            <a:ext cx="1078054" cy="110642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1843D29-6CFA-3E46-A674-F82982D69EA9}"/>
              </a:ext>
            </a:extLst>
          </p:cNvPr>
          <p:cNvSpPr txBox="1"/>
          <p:nvPr/>
        </p:nvSpPr>
        <p:spPr>
          <a:xfrm>
            <a:off x="426577" y="4024011"/>
            <a:ext cx="2465086" cy="564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 dirty="0">
                <a:solidFill>
                  <a:srgbClr val="00B050"/>
                </a:solidFill>
              </a:rPr>
              <a:t>Vidar </a:t>
            </a:r>
            <a:r>
              <a:rPr lang="en-US" sz="1100" b="1" dirty="0" err="1">
                <a:solidFill>
                  <a:srgbClr val="00B050"/>
                </a:solidFill>
              </a:rPr>
              <a:t>Helgesen</a:t>
            </a:r>
            <a:endParaRPr lang="en-US" sz="1100" b="1" dirty="0">
              <a:solidFill>
                <a:srgbClr val="00B050"/>
              </a:solidFill>
            </a:endParaRPr>
          </a:p>
          <a:p>
            <a:pPr algn="ctr" defTabSz="1300480" hangingPunct="0">
              <a:spcBef>
                <a:spcPts val="400"/>
              </a:spcBef>
            </a:pPr>
            <a:r>
              <a:rPr lang="en-US" sz="1050" dirty="0">
                <a:solidFill>
                  <a:srgbClr val="00B050"/>
                </a:solidFill>
                <a:sym typeface="Roboto"/>
              </a:rPr>
              <a:t>Sweden, </a:t>
            </a:r>
            <a:r>
              <a:rPr lang="en-US" sz="1050" b="1" dirty="0">
                <a:solidFill>
                  <a:srgbClr val="00B050"/>
                </a:solidFill>
                <a:sym typeface="Roboto"/>
              </a:rPr>
              <a:t>Co-Chair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923C8C-6612-374B-977C-17200C61602F}"/>
              </a:ext>
            </a:extLst>
          </p:cNvPr>
          <p:cNvSpPr txBox="1"/>
          <p:nvPr/>
        </p:nvSpPr>
        <p:spPr>
          <a:xfrm>
            <a:off x="2498810" y="4024011"/>
            <a:ext cx="2465086" cy="5801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/>
              <a:t>Professor Gideon Henderson </a:t>
            </a:r>
          </a:p>
          <a:p>
            <a:pPr algn="ctr" defTabSz="1300480" hangingPunct="0">
              <a:spcBef>
                <a:spcPts val="400"/>
              </a:spcBef>
            </a:pPr>
            <a:r>
              <a:rPr lang="en-US" sz="1050">
                <a:sym typeface="Roboto"/>
              </a:rPr>
              <a:t>United Kingdom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4A6B70-66F5-F648-BE99-E2391DFEE587}"/>
              </a:ext>
            </a:extLst>
          </p:cNvPr>
          <p:cNvSpPr txBox="1"/>
          <p:nvPr/>
        </p:nvSpPr>
        <p:spPr>
          <a:xfrm>
            <a:off x="4651110" y="4024011"/>
            <a:ext cx="2465086" cy="5801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/>
              <a:t>Charlotte Hudson</a:t>
            </a:r>
          </a:p>
          <a:p>
            <a:pPr algn="ctr" defTabSz="1300480" hangingPunct="0">
              <a:spcBef>
                <a:spcPts val="400"/>
              </a:spcBef>
            </a:pPr>
            <a:r>
              <a:rPr lang="en-US" sz="1050">
                <a:sym typeface="Roboto"/>
              </a:rPr>
              <a:t>United States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E9614B-76EA-754F-BA25-2E786ADF2A68}"/>
              </a:ext>
            </a:extLst>
          </p:cNvPr>
          <p:cNvSpPr txBox="1"/>
          <p:nvPr/>
        </p:nvSpPr>
        <p:spPr>
          <a:xfrm>
            <a:off x="6754905" y="4024011"/>
            <a:ext cx="2465086" cy="5801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/>
              <a:t>Dr. James </a:t>
            </a:r>
            <a:r>
              <a:rPr lang="en-US" sz="1100" b="1" err="1"/>
              <a:t>Gitundu</a:t>
            </a:r>
            <a:r>
              <a:rPr lang="en-US" sz="1100" b="1"/>
              <a:t> Kairo</a:t>
            </a:r>
          </a:p>
          <a:p>
            <a:pPr algn="ctr" defTabSz="1300480" hangingPunct="0">
              <a:spcBef>
                <a:spcPts val="400"/>
              </a:spcBef>
            </a:pPr>
            <a:r>
              <a:rPr lang="en-US" sz="1050">
                <a:sym typeface="Roboto"/>
              </a:rPr>
              <a:t>Kenya</a:t>
            </a:r>
          </a:p>
        </p:txBody>
      </p:sp>
      <p:pic>
        <p:nvPicPr>
          <p:cNvPr id="35" name="Picture 3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816CBCB-EC2B-1B4F-A364-B16DD244E4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41" y="4598489"/>
            <a:ext cx="1083959" cy="1106424"/>
          </a:xfrm>
          <a:prstGeom prst="rect">
            <a:avLst/>
          </a:prstGeom>
        </p:spPr>
      </p:pic>
      <p:pic>
        <p:nvPicPr>
          <p:cNvPr id="37" name="Picture 3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F642162-EE35-084C-85E0-7435754381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13" y="4598489"/>
            <a:ext cx="1097280" cy="11087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CD7A293-8F30-C648-9CA2-94F7791B84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144" y="4598489"/>
            <a:ext cx="1095018" cy="1106424"/>
          </a:xfrm>
          <a:prstGeom prst="rect">
            <a:avLst/>
          </a:prstGeom>
        </p:spPr>
      </p:pic>
      <p:pic>
        <p:nvPicPr>
          <p:cNvPr id="41" name="Picture 40" descr="A person smiling with a flower in her hair&#10;&#10;Description automatically generated with medium confidence">
            <a:extLst>
              <a:ext uri="{FF2B5EF4-FFF2-40B4-BE49-F238E27FC236}">
                <a16:creationId xmlns:a16="http://schemas.microsoft.com/office/drawing/2014/main" id="{80CF42C0-EB40-2F49-A5D3-C7D1C455C0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355" y="4598489"/>
            <a:ext cx="1112187" cy="1106424"/>
          </a:xfrm>
          <a:prstGeom prst="rect">
            <a:avLst/>
          </a:prstGeom>
        </p:spPr>
      </p:pic>
      <p:pic>
        <p:nvPicPr>
          <p:cNvPr id="43" name="Picture 42" descr="A picture containing person, person, outdoor, posing&#10;&#10;Description automatically generated">
            <a:extLst>
              <a:ext uri="{FF2B5EF4-FFF2-40B4-BE49-F238E27FC236}">
                <a16:creationId xmlns:a16="http://schemas.microsoft.com/office/drawing/2014/main" id="{F026ECEA-C523-D04E-99D6-390A1F152C2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24" y="4598489"/>
            <a:ext cx="1095076" cy="110642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D7098E5-3009-624B-B916-36193C42E840}"/>
              </a:ext>
            </a:extLst>
          </p:cNvPr>
          <p:cNvSpPr txBox="1"/>
          <p:nvPr/>
        </p:nvSpPr>
        <p:spPr>
          <a:xfrm>
            <a:off x="426577" y="5614986"/>
            <a:ext cx="2465086" cy="564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/>
              <a:t>Angelique </a:t>
            </a:r>
            <a:r>
              <a:rPr lang="en-US" sz="1100" b="1" err="1"/>
              <a:t>Pouponneau</a:t>
            </a:r>
            <a:endParaRPr lang="en-US" sz="1100" b="1"/>
          </a:p>
          <a:p>
            <a:pPr algn="ctr" defTabSz="1300480" hangingPunct="0">
              <a:spcBef>
                <a:spcPts val="400"/>
              </a:spcBef>
            </a:pPr>
            <a:r>
              <a:rPr lang="en-US" sz="1050"/>
              <a:t>Seychelles &amp; United Kingdom</a:t>
            </a:r>
            <a:endParaRPr lang="en-US" sz="1050">
              <a:sym typeface="Roboto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39D2BD-DD6B-8C43-9250-ABDB6AE58600}"/>
              </a:ext>
            </a:extLst>
          </p:cNvPr>
          <p:cNvSpPr txBox="1"/>
          <p:nvPr/>
        </p:nvSpPr>
        <p:spPr>
          <a:xfrm>
            <a:off x="4651110" y="5614986"/>
            <a:ext cx="2465086" cy="5801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/>
              <a:t>Dr. </a:t>
            </a:r>
            <a:r>
              <a:rPr lang="en-US" sz="1100" b="1" err="1"/>
              <a:t>Fangli</a:t>
            </a:r>
            <a:r>
              <a:rPr lang="en-US" sz="1100" b="1"/>
              <a:t> </a:t>
            </a:r>
            <a:r>
              <a:rPr lang="en-US" sz="1100" b="1" err="1"/>
              <a:t>Qiao</a:t>
            </a:r>
            <a:endParaRPr lang="en-US" sz="1100" b="1"/>
          </a:p>
          <a:p>
            <a:pPr algn="ctr" defTabSz="1300480" hangingPunct="0">
              <a:spcBef>
                <a:spcPts val="400"/>
              </a:spcBef>
            </a:pPr>
            <a:r>
              <a:rPr lang="en-US" sz="1050"/>
              <a:t>China</a:t>
            </a:r>
            <a:endParaRPr lang="en-US" sz="1050">
              <a:sym typeface="Roboto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D260C6-BF02-7E41-9E21-7FC15D52D6FE}"/>
              </a:ext>
            </a:extLst>
          </p:cNvPr>
          <p:cNvSpPr txBox="1"/>
          <p:nvPr/>
        </p:nvSpPr>
        <p:spPr>
          <a:xfrm>
            <a:off x="2498810" y="5614986"/>
            <a:ext cx="2465086" cy="564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/>
              <a:t>Dr. </a:t>
            </a:r>
            <a:r>
              <a:rPr lang="en-US" sz="1100" b="1" err="1"/>
              <a:t>Bente</a:t>
            </a:r>
            <a:r>
              <a:rPr lang="en-US" sz="1100" b="1"/>
              <a:t> </a:t>
            </a:r>
            <a:r>
              <a:rPr lang="en-US" sz="1100" b="1" err="1"/>
              <a:t>Pretlove</a:t>
            </a:r>
            <a:endParaRPr lang="en-US" sz="1100" b="1"/>
          </a:p>
          <a:p>
            <a:pPr algn="ctr" defTabSz="1300480" hangingPunct="0">
              <a:spcBef>
                <a:spcPts val="400"/>
              </a:spcBef>
            </a:pPr>
            <a:r>
              <a:rPr lang="en-US" sz="1050"/>
              <a:t>Norway</a:t>
            </a:r>
            <a:endParaRPr lang="en-US" sz="1050">
              <a:sym typeface="Roboto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A48026-865E-9444-B1EB-BE14E7B26FC2}"/>
              </a:ext>
            </a:extLst>
          </p:cNvPr>
          <p:cNvSpPr txBox="1"/>
          <p:nvPr/>
        </p:nvSpPr>
        <p:spPr>
          <a:xfrm>
            <a:off x="6754905" y="5614986"/>
            <a:ext cx="2465086" cy="5801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/>
              <a:t>Dr. Katy </a:t>
            </a:r>
            <a:r>
              <a:rPr lang="en-US" sz="1100" b="1" err="1"/>
              <a:t>Soapi</a:t>
            </a:r>
            <a:endParaRPr lang="en-US" sz="1100" b="1"/>
          </a:p>
          <a:p>
            <a:pPr algn="ctr" defTabSz="1300480" hangingPunct="0">
              <a:spcBef>
                <a:spcPts val="400"/>
              </a:spcBef>
            </a:pPr>
            <a:r>
              <a:rPr lang="en-US" sz="1050"/>
              <a:t>New Caledonia</a:t>
            </a:r>
            <a:endParaRPr lang="en-US" sz="600">
              <a:sym typeface="Roboto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99CC5D-26E0-5B4F-BAF5-2A75F93677C0}"/>
              </a:ext>
            </a:extLst>
          </p:cNvPr>
          <p:cNvSpPr txBox="1"/>
          <p:nvPr/>
        </p:nvSpPr>
        <p:spPr>
          <a:xfrm>
            <a:off x="8839119" y="5614986"/>
            <a:ext cx="2465086" cy="5801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algn="ctr" defTabSz="1300480" hangingPunct="0">
              <a:spcBef>
                <a:spcPts val="400"/>
              </a:spcBef>
            </a:pPr>
            <a:r>
              <a:rPr lang="en-US" sz="1100" b="1"/>
              <a:t>Dr. Alexander </a:t>
            </a:r>
            <a:r>
              <a:rPr lang="en-US" sz="1100" b="1" err="1"/>
              <a:t>Turra</a:t>
            </a:r>
            <a:endParaRPr lang="en-US" sz="1100" b="1"/>
          </a:p>
          <a:p>
            <a:pPr algn="ctr" defTabSz="1300480" hangingPunct="0">
              <a:spcBef>
                <a:spcPts val="400"/>
              </a:spcBef>
            </a:pPr>
            <a:r>
              <a:rPr lang="en-US" sz="1050"/>
              <a:t>Brazil</a:t>
            </a:r>
            <a:endParaRPr lang="en-US" sz="1050">
              <a:sym typeface="Robot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876" y="114884"/>
            <a:ext cx="1129935" cy="1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796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C0F9B7-F917-6D48-9967-77FF9B54F42A}"/>
              </a:ext>
            </a:extLst>
          </p:cNvPr>
          <p:cNvSpPr/>
          <p:nvPr/>
        </p:nvSpPr>
        <p:spPr>
          <a:xfrm>
            <a:off x="448408" y="292295"/>
            <a:ext cx="103573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Roboto"/>
              </a:rPr>
              <a:t>2022 Calls for Decade Actions</a:t>
            </a:r>
            <a:endParaRPr lang="fr-FR" sz="2400" b="1" dirty="0">
              <a:solidFill>
                <a:srgbClr val="0070C0"/>
              </a:solidFill>
              <a:latin typeface="Robo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85" y="174939"/>
            <a:ext cx="1129935" cy="1085840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/>
        </p:nvGraphicFramePr>
        <p:xfrm>
          <a:off x="1746865" y="1260779"/>
          <a:ext cx="7515123" cy="476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6869695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408" y="292295"/>
            <a:ext cx="10357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</a:rPr>
              <a:t>IOC Contribution to Ocean Decade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19455108"/>
              </p:ext>
            </p:extLst>
          </p:nvPr>
        </p:nvGraphicFramePr>
        <p:xfrm>
          <a:off x="1361882" y="938463"/>
          <a:ext cx="9039418" cy="5919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5075" y="0"/>
            <a:ext cx="2047875" cy="1133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35" y="23817"/>
            <a:ext cx="1483827" cy="14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0710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408" y="292295"/>
            <a:ext cx="1035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/>
              </a:rPr>
              <a:t>Ocean Decade Informal Working Groups </a:t>
            </a: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1BF2C3-1711-7B49-9236-75E5232B9703}"/>
              </a:ext>
            </a:extLst>
          </p:cNvPr>
          <p:cNvSpPr txBox="1"/>
          <p:nvPr/>
        </p:nvSpPr>
        <p:spPr>
          <a:xfrm>
            <a:off x="497932" y="1146338"/>
            <a:ext cx="3710822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Roboto"/>
              </a:rPr>
              <a:t>Monitoring and Evaluation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32E5B-F87D-D545-BCCE-C46EB22CBC56}"/>
              </a:ext>
            </a:extLst>
          </p:cNvPr>
          <p:cNvSpPr txBox="1"/>
          <p:nvPr/>
        </p:nvSpPr>
        <p:spPr>
          <a:xfrm>
            <a:off x="497932" y="1684507"/>
            <a:ext cx="5050024" cy="1608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71450" marR="0" lvl="0" indent="-17145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Roboto"/>
              </a:rPr>
              <a:t>Provides support to the DCU on the development of an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</a:rPr>
              <a:t>operational monitoring and evaluation system to track progress and outcomes on key measures</a:t>
            </a:r>
          </a:p>
          <a:p>
            <a:pPr marL="171450" marR="0" lvl="0" indent="-17145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</a:rPr>
              <a:t>Proposed approach to be submitted to Decade Advisory Board in Q1 2022</a:t>
            </a:r>
          </a:p>
          <a:p>
            <a:pPr marL="171450" marR="0" lvl="0" indent="-17145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  <a:sym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F6F93B-5B1A-4F42-BAD0-B400C441FDC4}"/>
              </a:ext>
            </a:extLst>
          </p:cNvPr>
          <p:cNvSpPr txBox="1"/>
          <p:nvPr/>
        </p:nvSpPr>
        <p:spPr>
          <a:xfrm>
            <a:off x="497932" y="3667185"/>
            <a:ext cx="3510446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Roboto"/>
              </a:rPr>
              <a:t>Technology &amp; Innovation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492B2-3A04-0A45-A3D9-27ED200AE281}"/>
              </a:ext>
            </a:extLst>
          </p:cNvPr>
          <p:cNvSpPr txBox="1"/>
          <p:nvPr/>
        </p:nvSpPr>
        <p:spPr>
          <a:xfrm>
            <a:off x="497932" y="4205354"/>
            <a:ext cx="5050024" cy="18548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</a:rPr>
              <a:t>Provides advice on Technology &amp; Innovation to support Decade vision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</a:rPr>
              <a:t>12 diverse members drawn from academia, industry, finance and government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</a:rPr>
              <a:t>Hosting virtual side session at Ocean Sciences Meeting 2022</a:t>
            </a:r>
          </a:p>
          <a:p>
            <a:pPr marL="171450" marR="0" lvl="0" indent="-17145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  <a:sym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39A2F7-DFF2-AB42-ACE3-3C52ED237C77}"/>
              </a:ext>
            </a:extLst>
          </p:cNvPr>
          <p:cNvSpPr txBox="1"/>
          <p:nvPr/>
        </p:nvSpPr>
        <p:spPr>
          <a:xfrm>
            <a:off x="6331910" y="3667185"/>
            <a:ext cx="4642166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Roboto"/>
              </a:rPr>
              <a:t>Communications Advisory Group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29EF51-3BB3-9149-8A2F-D607A97E0830}"/>
              </a:ext>
            </a:extLst>
          </p:cNvPr>
          <p:cNvSpPr txBox="1"/>
          <p:nvPr/>
        </p:nvSpPr>
        <p:spPr>
          <a:xfrm>
            <a:off x="6331910" y="4205354"/>
            <a:ext cx="5050024" cy="18548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</a:rPr>
              <a:t>Provides strategic advice on how to optimize communications and marketing outreach with target audiences as well as activation of key Decade initiatives, including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</a:rPr>
              <a:t>GenO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</a:rPr>
              <a:t> campaign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</a:rPr>
              <a:t>More than 20 communications and marketing experts that collaborate in 4 task groups </a:t>
            </a:r>
          </a:p>
          <a:p>
            <a:pPr marL="171450" marR="0" lvl="0" indent="-17145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  <a:sym typeface="Robo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F582C3-B3A7-B846-83F8-EB70D9E0976A}"/>
              </a:ext>
            </a:extLst>
          </p:cNvPr>
          <p:cNvSpPr txBox="1"/>
          <p:nvPr/>
        </p:nvSpPr>
        <p:spPr>
          <a:xfrm>
            <a:off x="6331910" y="1202674"/>
            <a:ext cx="3880740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Roboto"/>
              </a:rPr>
              <a:t>Data Coordination Platform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55E0A-15E6-3149-83BE-B4A294C424FF}"/>
              </a:ext>
            </a:extLst>
          </p:cNvPr>
          <p:cNvSpPr txBox="1"/>
          <p:nvPr/>
        </p:nvSpPr>
        <p:spPr>
          <a:xfrm>
            <a:off x="6331910" y="1789720"/>
            <a:ext cx="5147769" cy="16701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</a:rPr>
              <a:t>Provides support to DCU to reinforce and focus efforts to significantly enhance ocean data and information over the course of the Decade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</a:rPr>
              <a:t>25 experts from various industries, fields and stakeholder groups</a:t>
            </a:r>
          </a:p>
          <a:p>
            <a:pPr marL="171450" marR="0" lvl="0" indent="-17145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  <a:sym typeface="Roboto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150F38-6ED1-5B49-9EDE-44BC6F377605}"/>
              </a:ext>
            </a:extLst>
          </p:cNvPr>
          <p:cNvCxnSpPr/>
          <p:nvPr/>
        </p:nvCxnSpPr>
        <p:spPr>
          <a:xfrm>
            <a:off x="574158" y="3519375"/>
            <a:ext cx="1114292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48496F-93B6-3646-ADC7-DD5ECC5F053F}"/>
              </a:ext>
            </a:extLst>
          </p:cNvPr>
          <p:cNvCxnSpPr/>
          <p:nvPr/>
        </p:nvCxnSpPr>
        <p:spPr>
          <a:xfrm>
            <a:off x="5996765" y="1202674"/>
            <a:ext cx="0" cy="481535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3535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408" y="292295"/>
            <a:ext cx="103573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Roboto"/>
              </a:rPr>
              <a:t> Approach to Resource </a:t>
            </a:r>
            <a:r>
              <a:rPr lang="en-US" sz="2400" b="1" err="1">
                <a:solidFill>
                  <a:srgbClr val="0070C0"/>
                </a:solidFill>
                <a:latin typeface="Roboto"/>
              </a:rPr>
              <a:t>Mobilisation</a:t>
            </a:r>
          </a:p>
        </p:txBody>
      </p:sp>
      <p:pic>
        <p:nvPicPr>
          <p:cNvPr id="4" name="Picture 5" descr="Timeline&#10;&#10;Description automatically generated">
            <a:extLst>
              <a:ext uri="{FF2B5EF4-FFF2-40B4-BE49-F238E27FC236}">
                <a16:creationId xmlns:a16="http://schemas.microsoft.com/office/drawing/2014/main" id="{EFCB3D37-6560-4E5A-B9A5-00D0CD953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687" y="1439765"/>
            <a:ext cx="6960296" cy="4385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254DB-1D5D-481B-9A85-3018D62B0489}"/>
              </a:ext>
            </a:extLst>
          </p:cNvPr>
          <p:cNvSpPr txBox="1"/>
          <p:nvPr/>
        </p:nvSpPr>
        <p:spPr>
          <a:xfrm>
            <a:off x="361167" y="1123167"/>
            <a:ext cx="4684732" cy="48710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defTabSz="1300480" hangingPunct="0"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</a:rPr>
              <a:t>The Ocean Decade is not a funding mechanism but access to new funding is a key benefit for partners</a:t>
            </a:r>
            <a:endParaRPr lang="en-US"/>
          </a:p>
          <a:p>
            <a:pPr marL="342900" indent="-342900" defTabSz="1300480">
              <a:buFont typeface="Arial"/>
              <a:buChar char="•"/>
            </a:pPr>
            <a:endParaRPr lang="en-US" sz="2200">
              <a:solidFill>
                <a:srgbClr val="000000"/>
              </a:solidFill>
            </a:endParaRPr>
          </a:p>
          <a:p>
            <a:pPr marL="342900" indent="-342900" defTabSz="1300480"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sym typeface="Roboto"/>
              </a:rPr>
              <a:t>Ocean Decade approach to resource </a:t>
            </a:r>
            <a:r>
              <a:rPr lang="en-US" sz="2200" err="1">
                <a:solidFill>
                  <a:srgbClr val="000000"/>
                </a:solidFill>
                <a:sym typeface="Roboto"/>
              </a:rPr>
              <a:t>mobilisation</a:t>
            </a:r>
            <a:r>
              <a:rPr lang="en-US" sz="2200">
                <a:solidFill>
                  <a:srgbClr val="000000"/>
                </a:solidFill>
                <a:sym typeface="Roboto"/>
              </a:rPr>
              <a:t> based on </a:t>
            </a:r>
            <a:r>
              <a:rPr lang="en-US" sz="2200" b="1" i="1">
                <a:solidFill>
                  <a:srgbClr val="000000"/>
                </a:solidFill>
                <a:sym typeface="Roboto"/>
              </a:rPr>
              <a:t>alignment of priorities </a:t>
            </a:r>
            <a:endParaRPr lang="en-US" sz="2200" b="1" i="1"/>
          </a:p>
          <a:p>
            <a:pPr marL="342900" indent="-342900" defTabSz="1300480">
              <a:buFont typeface="Arial"/>
              <a:buChar char="•"/>
            </a:pPr>
            <a:endParaRPr lang="en-US" sz="2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</a:endParaRPr>
          </a:p>
          <a:p>
            <a:pPr marL="342900" indent="-342900" defTabSz="1300480"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</a:rPr>
              <a:t>Decade aims to offer flexible and diverse ways for partners to support Decade Actions and coordination costs through financial or in-kind support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0EA3F-B0BC-4E9C-B43D-16B28AD80632}"/>
              </a:ext>
            </a:extLst>
          </p:cNvPr>
          <p:cNvSpPr/>
          <p:nvPr/>
        </p:nvSpPr>
        <p:spPr>
          <a:xfrm>
            <a:off x="6533237" y="1663743"/>
            <a:ext cx="3576180" cy="3471797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216469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5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14" ma:contentTypeDescription="Create a new document." ma:contentTypeScope="" ma:versionID="be75ff86c010108ec84c0887b65f9cad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db28962531f5ba399ef6e34fc2025106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f8ef70f3-4e3d-42be-bd40-fbc1cacc1519" xsi:nil="true"/>
    <SharedWithUsers xmlns="5b799ec2-212c-48b5-b7ff-d14ec6cbce2b">
      <UserInfo>
        <DisplayName>Barbière, Julian</DisplayName>
        <AccountId>61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68D552F-D48F-478B-BC7C-8C7F70E9BC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08F525-77FD-49EF-AB44-39EAEAFCDF1E}">
  <ds:schemaRefs>
    <ds:schemaRef ds:uri="5b799ec2-212c-48b5-b7ff-d14ec6cbce2b"/>
    <ds:schemaRef ds:uri="f8ef70f3-4e3d-42be-bd40-fbc1cacc1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D852739-DD47-4598-9DA8-127225BE595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f8ef70f3-4e3d-42be-bd40-fbc1cacc1519"/>
    <ds:schemaRef ds:uri="http://purl.org/dc/elements/1.1/"/>
    <ds:schemaRef ds:uri="http://schemas.microsoft.com/office/2006/metadata/properties"/>
    <ds:schemaRef ds:uri="http://schemas.microsoft.com/office/infopath/2007/PartnerControls"/>
    <ds:schemaRef ds:uri="5b799ec2-212c-48b5-b7ff-d14ec6cbce2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2036</Words>
  <Application>Microsoft Macintosh PowerPoint</Application>
  <PresentationFormat>Widescreen</PresentationFormat>
  <Paragraphs>280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Arial</vt:lpstr>
      <vt:lpstr>Calibri</vt:lpstr>
      <vt:lpstr>Calibri Light</vt:lpstr>
      <vt:lpstr>Open Sans</vt:lpstr>
      <vt:lpstr>Roboto</vt:lpstr>
      <vt:lpstr>Times New Roman</vt:lpstr>
      <vt:lpstr>Wingdings</vt:lpstr>
      <vt:lpstr>9_Custom Design</vt:lpstr>
      <vt:lpstr>Custom Design</vt:lpstr>
      <vt:lpstr>1_Office Theme</vt:lpstr>
      <vt:lpstr>1_Custom Design</vt:lpstr>
      <vt:lpstr>4_Custom Design</vt:lpstr>
      <vt:lpstr>6_Custom Design</vt:lpstr>
      <vt:lpstr>3_Custom Design</vt:lpstr>
      <vt:lpstr>2_Custom Design</vt:lpstr>
      <vt:lpstr>5_Custom Design</vt:lpstr>
      <vt:lpstr>7_Custom Design</vt:lpstr>
      <vt:lpstr>8_Custom Design</vt:lpstr>
      <vt:lpstr>2_Office Theme</vt:lpstr>
      <vt:lpstr>10_Custom Design</vt:lpstr>
      <vt:lpstr>3_Office Theme</vt:lpstr>
      <vt:lpstr>11_Custom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Tesan, Maeva</dc:creator>
  <cp:lastModifiedBy>Julian Barbiere</cp:lastModifiedBy>
  <cp:revision>38</cp:revision>
  <cp:lastPrinted>2021-11-29T12:51:16Z</cp:lastPrinted>
  <dcterms:created xsi:type="dcterms:W3CDTF">2019-09-03T09:02:06Z</dcterms:created>
  <dcterms:modified xsi:type="dcterms:W3CDTF">2022-02-24T16:53:02Z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</Properties>
</file>