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</p:sldMasterIdLst>
  <p:sldIdLst>
    <p:sldId id="4271" r:id="rId3"/>
    <p:sldId id="284" r:id="rId4"/>
    <p:sldId id="4272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5313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84EB186-FC1E-FD41-9F03-746BAD5ED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440" y="1"/>
            <a:ext cx="10515600" cy="10052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713D5D-E2C9-0947-BFB4-71009212A37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11790" y="1337240"/>
            <a:ext cx="11179175" cy="463073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11717936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148553"/>
            <a:ext cx="12192000" cy="709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849154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510" y="6148552"/>
            <a:ext cx="12225126" cy="709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762084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717631" y="420413"/>
            <a:ext cx="756742" cy="1219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235211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1409" y="1881352"/>
            <a:ext cx="3490842" cy="3531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495637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850" t="-943" r="-1"/>
          <a:stretch/>
        </p:blipFill>
        <p:spPr>
          <a:xfrm>
            <a:off x="7338429" y="1779105"/>
            <a:ext cx="3970734" cy="3977470"/>
          </a:xfrm>
          <a:prstGeom prst="rect">
            <a:avLst/>
          </a:prstGeom>
        </p:spPr>
      </p:pic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9045603" y="6356346"/>
            <a:ext cx="2743200" cy="365125"/>
          </a:xfrm>
          <a:prstGeom prst="rect">
            <a:avLst/>
          </a:prstGeom>
        </p:spPr>
        <p:txBody>
          <a:bodyPr vert="horz" lIns="91416" tIns="45708" rIns="91416" bIns="45708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79096A-E1C7-4DE6-944A-D4A34A5826EA}" type="slidenum">
              <a:rPr lang="fr-FR" sz="1200" smtClean="0"/>
              <a:pPr/>
              <a:t>‹#›</a:t>
            </a:fld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1124790509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97117-F3A1-41B5-B5A5-0FD5A7D43CA4}" type="slidenum">
              <a:rPr lang="fr-FR" smtClean="0"/>
              <a:t>‹#›</a:t>
            </a:fld>
            <a:endParaRPr lang="fr-FR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1544" y="216363"/>
            <a:ext cx="1999700" cy="951923"/>
          </a:xfrm>
          <a:prstGeom prst="rect">
            <a:avLst/>
          </a:prstGeom>
        </p:spPr>
      </p:pic>
      <p:sp>
        <p:nvSpPr>
          <p:cNvPr id="10" name="Rectangle"/>
          <p:cNvSpPr/>
          <p:nvPr userDrawn="1"/>
        </p:nvSpPr>
        <p:spPr>
          <a:xfrm rot="5400000">
            <a:off x="1721007" y="3812568"/>
            <a:ext cx="1639614" cy="110484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65006" tIns="65006" rIns="65006" bIns="65006" anchor="ctr"/>
          <a:lstStyle/>
          <a:p>
            <a:pPr>
              <a:defRPr>
                <a:solidFill>
                  <a:srgbClr val="3C3C3C"/>
                </a:solidFill>
              </a:defRPr>
            </a:pPr>
            <a:endParaRPr sz="3599"/>
          </a:p>
        </p:txBody>
      </p:sp>
      <p:sp>
        <p:nvSpPr>
          <p:cNvPr id="11" name="Rectangle 10"/>
          <p:cNvSpPr/>
          <p:nvPr userDrawn="1"/>
        </p:nvSpPr>
        <p:spPr>
          <a:xfrm>
            <a:off x="0" y="-7428"/>
            <a:ext cx="12192000" cy="6858000"/>
          </a:xfrm>
          <a:prstGeom prst="rect">
            <a:avLst/>
          </a:prstGeom>
          <a:solidFill>
            <a:srgbClr val="0069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599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48952" y="2025894"/>
            <a:ext cx="2920169" cy="2806212"/>
          </a:xfrm>
          <a:prstGeom prst="rect">
            <a:avLst/>
          </a:prstGeom>
        </p:spPr>
      </p:pic>
      <p:sp>
        <p:nvSpPr>
          <p:cNvPr id="12" name="Rectangle">
            <a:extLst>
              <a:ext uri="{FF2B5EF4-FFF2-40B4-BE49-F238E27FC236}">
                <a16:creationId xmlns:a16="http://schemas.microsoft.com/office/drawing/2014/main" id="{21257D7F-3656-47C9-B5F0-D20A647BD6E3}"/>
              </a:ext>
            </a:extLst>
          </p:cNvPr>
          <p:cNvSpPr/>
          <p:nvPr userDrawn="1"/>
        </p:nvSpPr>
        <p:spPr>
          <a:xfrm rot="5400000">
            <a:off x="4884289" y="3379882"/>
            <a:ext cx="2423422" cy="98238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65006" tIns="65006" rIns="65006" bIns="65006" anchor="ctr"/>
          <a:lstStyle/>
          <a:p>
            <a:pPr>
              <a:defRPr>
                <a:solidFill>
                  <a:srgbClr val="3C3C3C"/>
                </a:solidFill>
              </a:defRPr>
            </a:pPr>
            <a:endParaRPr sz="3599"/>
          </a:p>
        </p:txBody>
      </p:sp>
    </p:spTree>
    <p:extLst>
      <p:ext uri="{BB962C8B-B14F-4D97-AF65-F5344CB8AC3E}">
        <p14:creationId xmlns:p14="http://schemas.microsoft.com/office/powerpoint/2010/main" val="4134646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sldNum="0" hdr="0" ftr="0" dt="0"/>
  <p:txStyles>
    <p:titleStyle>
      <a:lvl1pPr algn="l" defTabSz="914172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43" indent="-228543" algn="l" defTabSz="91417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629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15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00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86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72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57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43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29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6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2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7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3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29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4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00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86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">
            <a:extLst>
              <a:ext uri="{FF2B5EF4-FFF2-40B4-BE49-F238E27FC236}">
                <a16:creationId xmlns:a16="http://schemas.microsoft.com/office/drawing/2014/main" id="{C10E1C6E-56AE-4A56-82D7-922AEEE28BA1}"/>
              </a:ext>
            </a:extLst>
          </p:cNvPr>
          <p:cNvSpPr/>
          <p:nvPr userDrawn="1"/>
        </p:nvSpPr>
        <p:spPr>
          <a:xfrm rot="10800000">
            <a:off x="518275" y="1074002"/>
            <a:ext cx="2423422" cy="98238"/>
          </a:xfrm>
          <a:prstGeom prst="rect">
            <a:avLst/>
          </a:prstGeom>
          <a:solidFill>
            <a:srgbClr val="0069B4"/>
          </a:solidFill>
          <a:ln w="12700">
            <a:miter lim="400000"/>
          </a:ln>
        </p:spPr>
        <p:txBody>
          <a:bodyPr lIns="65006" tIns="65006" rIns="65006" bIns="65006" anchor="ctr"/>
          <a:lstStyle/>
          <a:p>
            <a:pPr>
              <a:defRPr>
                <a:solidFill>
                  <a:srgbClr val="3C3C3C"/>
                </a:solidFill>
              </a:defRPr>
            </a:pPr>
            <a:endParaRPr sz="3599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4AB9F8-DCDF-4F56-BFC8-6D6873D2C011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5486" y="152364"/>
            <a:ext cx="1495758" cy="140571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17863F2-11A4-4389-99C2-FE101F254974}"/>
              </a:ext>
            </a:extLst>
          </p:cNvPr>
          <p:cNvSpPr/>
          <p:nvPr userDrawn="1"/>
        </p:nvSpPr>
        <p:spPr>
          <a:xfrm>
            <a:off x="0" y="6252970"/>
            <a:ext cx="12192000" cy="500614"/>
          </a:xfrm>
          <a:prstGeom prst="rect">
            <a:avLst/>
          </a:prstGeom>
          <a:solidFill>
            <a:srgbClr val="0069B4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06" tIns="65006" rIns="65006" bIns="65006" numCol="1" spcCol="38100" rtlCol="0" anchor="ctr">
            <a:spAutoFit/>
          </a:bodyPr>
          <a:lstStyle/>
          <a:p>
            <a:pPr marL="0" marR="0" indent="0" algn="l" defTabSz="130015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Roboto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ADD5931-16A2-F049-BD43-6DDE04A20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440" y="1"/>
            <a:ext cx="10515600" cy="10052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5123ED-E9D3-D74E-98EF-B067CB9D37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0728" y="145072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90447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</p:sldLayoutIdLst>
  <p:transition spd="med"/>
  <p:hf sldNum="0" hdr="0" ftr="0" dt="0"/>
  <p:txStyles>
    <p:titleStyle>
      <a:lvl1pPr marL="0" marR="0" indent="0" algn="l" defTabSz="914139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999" b="1" i="0" u="none" strike="noStrike" cap="none" spc="0" baseline="0">
          <a:ln>
            <a:noFill/>
          </a:ln>
          <a:solidFill>
            <a:srgbClr val="C00000"/>
          </a:solidFill>
          <a:uFillTx/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Open Sans"/>
        </a:defRPr>
      </a:lvl1pPr>
      <a:lvl2pPr marL="0" marR="0" indent="0" algn="l" defTabSz="914139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58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2pPr>
      <a:lvl3pPr marL="0" marR="0" indent="0" algn="l" defTabSz="914139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58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3pPr>
      <a:lvl4pPr marL="0" marR="0" indent="0" algn="l" defTabSz="914139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58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4pPr>
      <a:lvl5pPr marL="0" marR="0" indent="0" algn="l" defTabSz="914139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58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5pPr>
      <a:lvl6pPr marL="0" marR="0" indent="0" algn="l" defTabSz="914139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58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6pPr>
      <a:lvl7pPr marL="0" marR="0" indent="0" algn="l" defTabSz="914139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58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7pPr>
      <a:lvl8pPr marL="0" marR="0" indent="0" algn="l" defTabSz="914139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58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8pPr>
      <a:lvl9pPr marL="0" marR="0" indent="0" algn="l" defTabSz="914139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58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9pPr>
    </p:titleStyle>
    <p:bodyStyle>
      <a:lvl1pPr marL="218077" marR="0" indent="-218077" algn="l" defTabSz="914139" rtl="0" latinLnBrk="0">
        <a:lnSpc>
          <a:spcPct val="90000"/>
        </a:lnSpc>
        <a:spcBef>
          <a:spcPts val="984"/>
        </a:spcBef>
        <a:spcAft>
          <a:spcPts val="0"/>
        </a:spcAft>
        <a:buClrTx/>
        <a:buSzPct val="100000"/>
        <a:buFont typeface="Arial"/>
        <a:buChar char="•"/>
        <a:tabLst/>
        <a:defRPr sz="3199" b="0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20204" pitchFamily="34" charset="0"/>
          <a:ea typeface="+mn-ea"/>
          <a:cs typeface="Arial" panose="020B0604020202020204" pitchFamily="34" charset="0"/>
          <a:sym typeface="Roboto"/>
        </a:defRPr>
      </a:lvl1pPr>
      <a:lvl2pPr marL="575800" marR="0" indent="-254424" algn="l" defTabSz="914139" rtl="0" latinLnBrk="0">
        <a:lnSpc>
          <a:spcPct val="90000"/>
        </a:lnSpc>
        <a:spcBef>
          <a:spcPts val="984"/>
        </a:spcBef>
        <a:spcAft>
          <a:spcPts val="0"/>
        </a:spcAft>
        <a:buClrTx/>
        <a:buSzPct val="100000"/>
        <a:buFont typeface="Arial"/>
        <a:buChar char="•"/>
        <a:tabLst/>
        <a:defRPr sz="3199" b="0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20204" pitchFamily="34" charset="0"/>
          <a:ea typeface="+mn-ea"/>
          <a:cs typeface="Arial" panose="020B0604020202020204" pitchFamily="34" charset="0"/>
          <a:sym typeface="Roboto"/>
        </a:defRPr>
      </a:lvl2pPr>
      <a:lvl3pPr marL="948061" marR="0" indent="-305308" algn="l" defTabSz="914139" rtl="0" latinLnBrk="0">
        <a:lnSpc>
          <a:spcPct val="90000"/>
        </a:lnSpc>
        <a:spcBef>
          <a:spcPts val="984"/>
        </a:spcBef>
        <a:spcAft>
          <a:spcPts val="0"/>
        </a:spcAft>
        <a:buClrTx/>
        <a:buSzPct val="100000"/>
        <a:buFont typeface="Arial"/>
        <a:buChar char="•"/>
        <a:tabLst/>
        <a:defRPr sz="3199" b="0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20204" pitchFamily="34" charset="0"/>
          <a:ea typeface="+mn-ea"/>
          <a:cs typeface="Arial" panose="020B0604020202020204" pitchFamily="34" charset="0"/>
          <a:sym typeface="Roboto"/>
        </a:defRPr>
      </a:lvl3pPr>
      <a:lvl4pPr marL="1303362" marR="0" indent="-339231" algn="l" defTabSz="914139" rtl="0" latinLnBrk="0">
        <a:lnSpc>
          <a:spcPct val="90000"/>
        </a:lnSpc>
        <a:spcBef>
          <a:spcPts val="984"/>
        </a:spcBef>
        <a:spcAft>
          <a:spcPts val="0"/>
        </a:spcAft>
        <a:buClrTx/>
        <a:buSzPct val="100000"/>
        <a:buFont typeface="Arial"/>
        <a:buChar char="•"/>
        <a:tabLst/>
        <a:defRPr sz="3199" b="0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20204" pitchFamily="34" charset="0"/>
          <a:ea typeface="+mn-ea"/>
          <a:cs typeface="Arial" panose="020B0604020202020204" pitchFamily="34" charset="0"/>
          <a:sym typeface="Roboto"/>
        </a:defRPr>
      </a:lvl4pPr>
      <a:lvl5pPr marL="1624739" marR="0" indent="-339231" algn="l" defTabSz="914139" rtl="0" latinLnBrk="0">
        <a:lnSpc>
          <a:spcPct val="90000"/>
        </a:lnSpc>
        <a:spcBef>
          <a:spcPts val="984"/>
        </a:spcBef>
        <a:spcAft>
          <a:spcPts val="0"/>
        </a:spcAft>
        <a:buClrTx/>
        <a:buSzPct val="100000"/>
        <a:buFont typeface="Arial"/>
        <a:buChar char="•"/>
        <a:tabLst/>
        <a:defRPr sz="3199" b="0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20204" pitchFamily="34" charset="0"/>
          <a:ea typeface="+mn-ea"/>
          <a:cs typeface="Arial" panose="020B0604020202020204" pitchFamily="34" charset="0"/>
          <a:sym typeface="Roboto"/>
        </a:defRPr>
      </a:lvl5pPr>
      <a:lvl6pPr marL="1946117" marR="0" indent="-339231" algn="l" defTabSz="914139" rtl="0" latinLnBrk="0">
        <a:lnSpc>
          <a:spcPct val="90000"/>
        </a:lnSpc>
        <a:spcBef>
          <a:spcPts val="984"/>
        </a:spcBef>
        <a:spcAft>
          <a:spcPts val="0"/>
        </a:spcAft>
        <a:buClrTx/>
        <a:buSzPct val="100000"/>
        <a:buFont typeface="Arial"/>
        <a:buChar char="•"/>
        <a:tabLst/>
        <a:defRPr sz="2672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Roboto"/>
        </a:defRPr>
      </a:lvl6pPr>
      <a:lvl7pPr marL="2267493" marR="0" indent="-339231" algn="l" defTabSz="914139" rtl="0" latinLnBrk="0">
        <a:lnSpc>
          <a:spcPct val="90000"/>
        </a:lnSpc>
        <a:spcBef>
          <a:spcPts val="984"/>
        </a:spcBef>
        <a:spcAft>
          <a:spcPts val="0"/>
        </a:spcAft>
        <a:buClrTx/>
        <a:buSzPct val="100000"/>
        <a:buFont typeface="Arial"/>
        <a:buChar char="•"/>
        <a:tabLst/>
        <a:defRPr sz="2672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Roboto"/>
        </a:defRPr>
      </a:lvl7pPr>
      <a:lvl8pPr marL="2588870" marR="0" indent="-339231" algn="l" defTabSz="914139" rtl="0" latinLnBrk="0">
        <a:lnSpc>
          <a:spcPct val="90000"/>
        </a:lnSpc>
        <a:spcBef>
          <a:spcPts val="984"/>
        </a:spcBef>
        <a:spcAft>
          <a:spcPts val="0"/>
        </a:spcAft>
        <a:buClrTx/>
        <a:buSzPct val="100000"/>
        <a:buFont typeface="Arial"/>
        <a:buChar char="•"/>
        <a:tabLst/>
        <a:defRPr sz="2672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Roboto"/>
        </a:defRPr>
      </a:lvl8pPr>
      <a:lvl9pPr marL="2910248" marR="0" indent="-339231" algn="l" defTabSz="914139" rtl="0" latinLnBrk="0">
        <a:lnSpc>
          <a:spcPct val="90000"/>
        </a:lnSpc>
        <a:spcBef>
          <a:spcPts val="984"/>
        </a:spcBef>
        <a:spcAft>
          <a:spcPts val="0"/>
        </a:spcAft>
        <a:buClrTx/>
        <a:buSzPct val="100000"/>
        <a:buFont typeface="Arial"/>
        <a:buChar char="•"/>
        <a:tabLst/>
        <a:defRPr sz="2672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Roboto"/>
        </a:defRPr>
      </a:lvl9pPr>
    </p:bodyStyle>
    <p:otherStyle>
      <a:lvl1pPr marL="0" marR="0" indent="0" algn="r" defTabSz="91413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1pPr>
      <a:lvl2pPr marL="0" marR="0" indent="321377" algn="r" defTabSz="91413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2pPr>
      <a:lvl3pPr marL="0" marR="0" indent="642755" algn="r" defTabSz="91413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3pPr>
      <a:lvl4pPr marL="0" marR="0" indent="964131" algn="r" defTabSz="91413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4pPr>
      <a:lvl5pPr marL="0" marR="0" indent="1285508" algn="r" defTabSz="91413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5pPr>
      <a:lvl6pPr marL="0" marR="0" indent="1606885" algn="r" defTabSz="91413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6pPr>
      <a:lvl7pPr marL="0" marR="0" indent="1928262" algn="r" defTabSz="91413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7pPr>
      <a:lvl8pPr marL="0" marR="0" indent="2249639" algn="r" defTabSz="91413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8pPr>
      <a:lvl9pPr marL="0" marR="0" indent="2571016" algn="r" defTabSz="91413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846224" y="1714203"/>
            <a:ext cx="5328797" cy="3138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172"/>
            <a:r>
              <a:rPr lang="en-US" sz="6599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IUGG </a:t>
            </a:r>
          </a:p>
          <a:p>
            <a:pPr algn="ctr" defTabSz="914172"/>
            <a:r>
              <a:rPr lang="en-US" sz="6599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Update</a:t>
            </a:r>
          </a:p>
          <a:p>
            <a:pPr algn="ctr" defTabSz="914172"/>
            <a:r>
              <a:rPr lang="en-US" sz="6599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3870113" y="5258002"/>
            <a:ext cx="473623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172"/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TT TWO - TT DMP JOINT, 22 Feb 2022</a:t>
            </a:r>
          </a:p>
          <a:p>
            <a:pPr algn="ctr" defTabSz="914172"/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Item J8 </a:t>
            </a:r>
          </a:p>
          <a:p>
            <a:pPr algn="ctr" defTabSz="914172"/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Laura Kong, ITIC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925CE97-334A-1C4F-AC29-042FB32683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4127" y="1912323"/>
            <a:ext cx="4051718" cy="2093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22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66BD1-2C6A-EC48-92E8-C44E787B5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188" y="122290"/>
            <a:ext cx="10512862" cy="837915"/>
          </a:xfrm>
        </p:spPr>
        <p:txBody>
          <a:bodyPr>
            <a:normAutofit/>
          </a:bodyPr>
          <a:lstStyle/>
          <a:p>
            <a:r>
              <a:rPr lang="en-US" sz="2800" dirty="0"/>
              <a:t>IUGG Joint Tsunami Commission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3DFD673-4ADD-BF46-A050-1389ABA4E07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02199" y="1395976"/>
            <a:ext cx="5467192" cy="4958343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1800" b="1" dirty="0"/>
              <a:t>Est 12th General Assembly of IUGG, 1960 </a:t>
            </a:r>
          </a:p>
          <a:p>
            <a:r>
              <a:rPr lang="en-US" sz="1800" b="1" dirty="0"/>
              <a:t>Promote the exchange of scientific and technical information about tsunamis among nations concerned with the tsunami hazard</a:t>
            </a:r>
          </a:p>
          <a:p>
            <a:r>
              <a:rPr lang="en-US" sz="1800" b="1" dirty="0"/>
              <a:t>Last Business Meeting:  2 July 2022</a:t>
            </a:r>
          </a:p>
          <a:p>
            <a:r>
              <a:rPr lang="en-US" sz="1800" b="1" dirty="0"/>
              <a:t>Working Groups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b="1" dirty="0">
                <a:solidFill>
                  <a:srgbClr val="C00000"/>
                </a:solidFill>
              </a:rPr>
              <a:t>Tsunami Terminology </a:t>
            </a:r>
            <a:r>
              <a:rPr lang="en-US" sz="1800" b="1" dirty="0"/>
              <a:t>– William Power, NZ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b="1" dirty="0">
                <a:solidFill>
                  <a:srgbClr val="C00000"/>
                </a:solidFill>
              </a:rPr>
              <a:t>Science-based Tsunami Warning </a:t>
            </a:r>
            <a:r>
              <a:rPr lang="en-US" sz="1800" b="1" dirty="0"/>
              <a:t>-         Laura Kong, USA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b="1" dirty="0">
                <a:solidFill>
                  <a:srgbClr val="C00000"/>
                </a:solidFill>
              </a:rPr>
              <a:t>Tsunami Magnitude - </a:t>
            </a:r>
            <a:r>
              <a:rPr lang="en-US" sz="1800" b="1" dirty="0" err="1"/>
              <a:t>Vasily</a:t>
            </a:r>
            <a:r>
              <a:rPr lang="en-US" sz="1800" b="1" dirty="0"/>
              <a:t> </a:t>
            </a:r>
            <a:r>
              <a:rPr lang="en-US" sz="1800" b="1" dirty="0" err="1"/>
              <a:t>Titov</a:t>
            </a:r>
            <a:r>
              <a:rPr lang="en-US" sz="1800" b="1" dirty="0"/>
              <a:t>, USA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b="1" dirty="0">
                <a:solidFill>
                  <a:srgbClr val="C00000"/>
                </a:solidFill>
              </a:rPr>
              <a:t>GNSS Data for Tsunami Warning </a:t>
            </a:r>
            <a:r>
              <a:rPr lang="en-US" sz="1800" b="1" dirty="0"/>
              <a:t>-             Tony Song, USA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b="1" dirty="0" err="1">
                <a:solidFill>
                  <a:srgbClr val="C00000"/>
                </a:solidFill>
              </a:rPr>
              <a:t>Meteotsunami</a:t>
            </a:r>
            <a:r>
              <a:rPr lang="en-US" sz="1800" b="1" dirty="0"/>
              <a:t> - Ivica </a:t>
            </a:r>
            <a:r>
              <a:rPr lang="en-US" sz="1800" b="1" dirty="0" err="1"/>
              <a:t>Vilibic</a:t>
            </a:r>
            <a:r>
              <a:rPr lang="en-US" sz="1800" b="1" dirty="0"/>
              <a:t>, Croatia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b="1" dirty="0">
                <a:solidFill>
                  <a:srgbClr val="C00000"/>
                </a:solidFill>
              </a:rPr>
              <a:t>Tsunami Data </a:t>
            </a:r>
            <a:r>
              <a:rPr lang="en-US" sz="1800" b="1" dirty="0"/>
              <a:t>– Slava </a:t>
            </a:r>
            <a:r>
              <a:rPr lang="en-US" sz="1800" b="1" dirty="0" err="1"/>
              <a:t>Gusiakov</a:t>
            </a:r>
            <a:r>
              <a:rPr lang="en-US" sz="1800" b="1" dirty="0"/>
              <a:t>, Russia</a:t>
            </a:r>
          </a:p>
          <a:p>
            <a:pPr marL="0" indent="0">
              <a:buNone/>
            </a:pPr>
            <a:endParaRPr lang="en-US" sz="1800" b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2E9CE67-0F53-D342-8222-C9D7EF7965FA}"/>
              </a:ext>
            </a:extLst>
          </p:cNvPr>
          <p:cNvSpPr/>
          <p:nvPr/>
        </p:nvSpPr>
        <p:spPr>
          <a:xfrm>
            <a:off x="10461025" y="605388"/>
            <a:ext cx="1729389" cy="500614"/>
          </a:xfrm>
          <a:prstGeom prst="rect">
            <a:avLst/>
          </a:prstGeom>
          <a:solidFill>
            <a:srgbClr val="FFFFFF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06" tIns="65006" rIns="65006" bIns="65006" numCol="1" spcCol="38100" rtlCol="0" anchor="ctr">
            <a:spAutoFit/>
          </a:bodyPr>
          <a:lstStyle/>
          <a:p>
            <a:pPr defTabSz="1300155" hangingPunct="0"/>
            <a:endParaRPr lang="en-US" sz="2400">
              <a:solidFill>
                <a:srgbClr val="000000"/>
              </a:solidFill>
              <a:latin typeface="Roboto"/>
              <a:ea typeface="Roboto"/>
              <a:sym typeface="Roboto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9DB728D-C0B9-6F4C-BADF-8F4DADBC5E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5489" y="816285"/>
            <a:ext cx="2939722" cy="542346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9FDD75F-5669-0744-BA9D-801E31EE4366}"/>
              </a:ext>
            </a:extLst>
          </p:cNvPr>
          <p:cNvSpPr/>
          <p:nvPr/>
        </p:nvSpPr>
        <p:spPr>
          <a:xfrm>
            <a:off x="7121874" y="1273591"/>
            <a:ext cx="122341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172"/>
            <a:r>
              <a:rPr lang="en-US" sz="1400" dirty="0">
                <a:solidFill>
                  <a:srgbClr val="0070C0"/>
                </a:solidFill>
                <a:latin typeface="Roboto"/>
                <a:ea typeface="Roboto"/>
              </a:rPr>
              <a:t>Elected 2019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9D32E45-BD1C-1D42-A6D1-EECB5998BA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4538" y="1722368"/>
            <a:ext cx="3770898" cy="3962476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01E29DC9-7D40-E14C-B26A-8D2A7F74D6EC}"/>
              </a:ext>
            </a:extLst>
          </p:cNvPr>
          <p:cNvSpPr/>
          <p:nvPr/>
        </p:nvSpPr>
        <p:spPr>
          <a:xfrm>
            <a:off x="8228501" y="5701935"/>
            <a:ext cx="417934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172"/>
            <a:r>
              <a:rPr lang="en-US" sz="1600" dirty="0">
                <a:solidFill>
                  <a:srgbClr val="0070C0"/>
                </a:solidFill>
                <a:latin typeface="Roboto"/>
                <a:ea typeface="Roboto"/>
              </a:rPr>
              <a:t>https://</a:t>
            </a:r>
            <a:r>
              <a:rPr lang="en-US" sz="1600" dirty="0" err="1">
                <a:solidFill>
                  <a:srgbClr val="0070C0"/>
                </a:solidFill>
                <a:latin typeface="Roboto"/>
                <a:ea typeface="Roboto"/>
              </a:rPr>
              <a:t>tsunamicommission.ipma.pt</a:t>
            </a:r>
            <a:r>
              <a:rPr lang="en-US" sz="1600" dirty="0">
                <a:solidFill>
                  <a:srgbClr val="0070C0"/>
                </a:solidFill>
                <a:latin typeface="Roboto"/>
                <a:ea typeface="Roboto"/>
              </a:rPr>
              <a:t>/home/</a:t>
            </a:r>
          </a:p>
        </p:txBody>
      </p:sp>
    </p:spTree>
    <p:extLst>
      <p:ext uri="{BB962C8B-B14F-4D97-AF65-F5344CB8AC3E}">
        <p14:creationId xmlns:p14="http://schemas.microsoft.com/office/powerpoint/2010/main" val="1254942147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66BD1-2C6A-EC48-92E8-C44E787B5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926" y="108638"/>
            <a:ext cx="10512862" cy="837915"/>
          </a:xfrm>
        </p:spPr>
        <p:txBody>
          <a:bodyPr>
            <a:normAutofit/>
          </a:bodyPr>
          <a:lstStyle/>
          <a:p>
            <a:r>
              <a:rPr lang="en-US" sz="3599" dirty="0"/>
              <a:t>Meetings and Publications – 2019-2021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249BB93-A8DD-4F47-8FEE-861337C10925}"/>
              </a:ext>
            </a:extLst>
          </p:cNvPr>
          <p:cNvSpPr/>
          <p:nvPr/>
        </p:nvSpPr>
        <p:spPr>
          <a:xfrm>
            <a:off x="10461025" y="605388"/>
            <a:ext cx="1729389" cy="500614"/>
          </a:xfrm>
          <a:prstGeom prst="rect">
            <a:avLst/>
          </a:prstGeom>
          <a:solidFill>
            <a:srgbClr val="FFFFFF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06" tIns="65006" rIns="65006" bIns="65006" numCol="1" spcCol="38100" rtlCol="0" anchor="ctr">
            <a:spAutoFit/>
          </a:bodyPr>
          <a:lstStyle/>
          <a:p>
            <a:pPr defTabSz="1300155" hangingPunct="0"/>
            <a:endParaRPr lang="en-US" sz="2400">
              <a:solidFill>
                <a:srgbClr val="000000"/>
              </a:solidFill>
              <a:latin typeface="Roboto"/>
              <a:ea typeface="Roboto"/>
              <a:sym typeface="Roboto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CE36A8-9635-1046-9C42-35B40266021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01373" y="1302168"/>
            <a:ext cx="11176264" cy="46295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46CDB5BF-DE59-484C-8C66-028E2E2B5823}"/>
              </a:ext>
            </a:extLst>
          </p:cNvPr>
          <p:cNvSpPr txBox="1">
            <a:spLocks/>
          </p:cNvSpPr>
          <p:nvPr/>
        </p:nvSpPr>
        <p:spPr>
          <a:xfrm>
            <a:off x="243988" y="954115"/>
            <a:ext cx="11839575" cy="5742718"/>
          </a:xfrm>
          <a:prstGeom prst="rect">
            <a:avLst/>
          </a:prstGeom>
          <a:solidFill>
            <a:schemeClr val="bg1"/>
          </a:solidFill>
        </p:spPr>
        <p:txBody>
          <a:bodyPr vert="horz" lIns="91416" tIns="45708" rIns="91416" bIns="45708" rtlCol="0">
            <a:normAutofit fontScale="92500" lnSpcReduction="10000"/>
          </a:bodyPr>
          <a:lstStyle>
            <a:lvl1pPr marL="218131" marR="0" indent="-218131" algn="l" defTabSz="914367" rtl="0" latinLnBrk="0">
              <a:lnSpc>
                <a:spcPct val="90000"/>
              </a:lnSpc>
              <a:spcBef>
                <a:spcPts val="984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Roboto"/>
              </a:defRPr>
            </a:lvl1pPr>
            <a:lvl2pPr marL="575944" marR="0" indent="-254487" algn="l" defTabSz="914367" rtl="0" latinLnBrk="0">
              <a:lnSpc>
                <a:spcPct val="90000"/>
              </a:lnSpc>
              <a:spcBef>
                <a:spcPts val="984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Roboto"/>
              </a:defRPr>
            </a:lvl2pPr>
            <a:lvl3pPr marL="948298" marR="0" indent="-305384" algn="l" defTabSz="914367" rtl="0" latinLnBrk="0">
              <a:lnSpc>
                <a:spcPct val="90000"/>
              </a:lnSpc>
              <a:spcBef>
                <a:spcPts val="984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Roboto"/>
              </a:defRPr>
            </a:lvl3pPr>
            <a:lvl4pPr marL="1303688" marR="0" indent="-339316" algn="l" defTabSz="914367" rtl="0" latinLnBrk="0">
              <a:lnSpc>
                <a:spcPct val="90000"/>
              </a:lnSpc>
              <a:spcBef>
                <a:spcPts val="984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Roboto"/>
              </a:defRPr>
            </a:lvl4pPr>
            <a:lvl5pPr marL="1625145" marR="0" indent="-339316" algn="l" defTabSz="914367" rtl="0" latinLnBrk="0">
              <a:lnSpc>
                <a:spcPct val="90000"/>
              </a:lnSpc>
              <a:spcBef>
                <a:spcPts val="984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Roboto"/>
              </a:defRPr>
            </a:lvl5pPr>
            <a:lvl6pPr marL="1946603" marR="0" indent="-339316" algn="l" defTabSz="914367" rtl="0" latinLnBrk="0">
              <a:lnSpc>
                <a:spcPct val="90000"/>
              </a:lnSpc>
              <a:spcBef>
                <a:spcPts val="984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672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Roboto"/>
              </a:defRPr>
            </a:lvl6pPr>
            <a:lvl7pPr marL="2268060" marR="0" indent="-339316" algn="l" defTabSz="914367" rtl="0" latinLnBrk="0">
              <a:lnSpc>
                <a:spcPct val="90000"/>
              </a:lnSpc>
              <a:spcBef>
                <a:spcPts val="984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672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Roboto"/>
              </a:defRPr>
            </a:lvl7pPr>
            <a:lvl8pPr marL="2589517" marR="0" indent="-339316" algn="l" defTabSz="914367" rtl="0" latinLnBrk="0">
              <a:lnSpc>
                <a:spcPct val="90000"/>
              </a:lnSpc>
              <a:spcBef>
                <a:spcPts val="984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672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Roboto"/>
              </a:defRPr>
            </a:lvl8pPr>
            <a:lvl9pPr marL="2910975" marR="0" indent="-339316" algn="l" defTabSz="914367" rtl="0" latinLnBrk="0">
              <a:lnSpc>
                <a:spcPct val="90000"/>
              </a:lnSpc>
              <a:spcBef>
                <a:spcPts val="984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672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Roboto"/>
              </a:defRPr>
            </a:lvl9pPr>
          </a:lstStyle>
          <a:p>
            <a:pPr marL="0" indent="0" defTabSz="914139">
              <a:buNone/>
            </a:pPr>
            <a:r>
              <a:rPr lang="en-US" sz="1700" b="1" kern="0" dirty="0">
                <a:solidFill>
                  <a:srgbClr val="0432FF"/>
                </a:solidFill>
                <a:ea typeface="Roboto"/>
              </a:rPr>
              <a:t>Since 1960, 28 Tsunami Symposia, both as part of IUGG General Assemblies and independently in alternate years.</a:t>
            </a:r>
          </a:p>
          <a:p>
            <a:pPr marL="218077" indent="-218077" defTabSz="914139"/>
            <a:r>
              <a:rPr lang="en-US" sz="1900" kern="0" dirty="0">
                <a:solidFill>
                  <a:srgbClr val="0432FF"/>
                </a:solidFill>
                <a:ea typeface="Roboto"/>
              </a:rPr>
              <a:t>International Tsunami Symposium, during the 27th IUGG General Assembly (Montreal, Canada, July 8-July 18, 2019). JP05 Tsunamis. </a:t>
            </a:r>
          </a:p>
          <a:p>
            <a:pPr marL="218077" indent="-218077" defTabSz="914139"/>
            <a:r>
              <a:rPr lang="en-US" sz="1900" kern="0" dirty="0">
                <a:solidFill>
                  <a:srgbClr val="0432FF"/>
                </a:solidFill>
                <a:ea typeface="Roboto"/>
              </a:rPr>
              <a:t>The 30th International Tsunami Symposium (on-site and online) (Sendai, Japan, July 1- July 3, 2021). The best poster awards (for young researchers) were presented to Dr. </a:t>
            </a:r>
            <a:r>
              <a:rPr lang="en-US" sz="1900" kern="0" dirty="0" err="1">
                <a:solidFill>
                  <a:srgbClr val="0432FF"/>
                </a:solidFill>
                <a:ea typeface="Roboto"/>
              </a:rPr>
              <a:t>Makinoshima</a:t>
            </a:r>
            <a:r>
              <a:rPr lang="en-US" sz="1900" kern="0" dirty="0">
                <a:solidFill>
                  <a:srgbClr val="0432FF"/>
                </a:solidFill>
                <a:ea typeface="Roboto"/>
              </a:rPr>
              <a:t> (Japan), Ms. </a:t>
            </a:r>
            <a:r>
              <a:rPr lang="en-US" sz="1900" kern="0" dirty="0" err="1">
                <a:solidFill>
                  <a:srgbClr val="0432FF"/>
                </a:solidFill>
                <a:ea typeface="Roboto"/>
              </a:rPr>
              <a:t>Shinka</a:t>
            </a:r>
            <a:r>
              <a:rPr lang="en-US" sz="1900" kern="0" dirty="0">
                <a:solidFill>
                  <a:srgbClr val="0432FF"/>
                </a:solidFill>
                <a:ea typeface="Roboto"/>
              </a:rPr>
              <a:t> (Japan), Dr. </a:t>
            </a:r>
            <a:r>
              <a:rPr lang="en-US" sz="1900" kern="0" dirty="0" err="1">
                <a:solidFill>
                  <a:srgbClr val="0432FF"/>
                </a:solidFill>
                <a:ea typeface="Roboto"/>
              </a:rPr>
              <a:t>Salmaidou</a:t>
            </a:r>
            <a:r>
              <a:rPr lang="en-US" sz="1900" kern="0" dirty="0">
                <a:solidFill>
                  <a:srgbClr val="0432FF"/>
                </a:solidFill>
                <a:ea typeface="Roboto"/>
              </a:rPr>
              <a:t> (UK). </a:t>
            </a:r>
          </a:p>
          <a:p>
            <a:pPr marL="0" indent="0" defTabSz="914139">
              <a:spcBef>
                <a:spcPts val="1584"/>
              </a:spcBef>
              <a:buNone/>
            </a:pPr>
            <a:r>
              <a:rPr lang="en-US" sz="1900" b="1" kern="0" dirty="0">
                <a:ea typeface="Roboto"/>
              </a:rPr>
              <a:t>Publications</a:t>
            </a:r>
          </a:p>
          <a:p>
            <a:pPr marL="218077" indent="-218077" defTabSz="914139"/>
            <a:r>
              <a:rPr lang="en-US" sz="1700" b="1" kern="0" dirty="0">
                <a:ea typeface="Roboto"/>
              </a:rPr>
              <a:t>Twenty five years of modern tsunami science following the </a:t>
            </a:r>
            <a:r>
              <a:rPr lang="en-US" sz="1700" b="1" kern="0" dirty="0">
                <a:solidFill>
                  <a:srgbClr val="C00000"/>
                </a:solidFill>
                <a:ea typeface="Roboto"/>
              </a:rPr>
              <a:t>1992 Nicaragua and Flores Island tsunamis, Volume I</a:t>
            </a:r>
            <a:r>
              <a:rPr lang="en-US" sz="1700" b="1" kern="0" dirty="0">
                <a:ea typeface="Roboto"/>
              </a:rPr>
              <a:t>,         22 papers, Pure and Applied Geophysics, 2019, Editors: U. </a:t>
            </a:r>
            <a:r>
              <a:rPr lang="en-US" sz="1700" b="1" kern="0" dirty="0" err="1">
                <a:ea typeface="Roboto"/>
              </a:rPr>
              <a:t>Kanogle</a:t>
            </a:r>
            <a:r>
              <a:rPr lang="en-US" sz="1700" b="1" kern="0" dirty="0">
                <a:ea typeface="Roboto"/>
              </a:rPr>
              <a:t>, Y. </a:t>
            </a:r>
            <a:r>
              <a:rPr lang="en-US" sz="1700" b="1" kern="0" dirty="0" err="1">
                <a:ea typeface="Roboto"/>
              </a:rPr>
              <a:t>Tanioka</a:t>
            </a:r>
            <a:r>
              <a:rPr lang="en-US" sz="1700" b="1" kern="0" dirty="0">
                <a:ea typeface="Roboto"/>
              </a:rPr>
              <a:t>, E.A. </a:t>
            </a:r>
            <a:r>
              <a:rPr lang="en-US" sz="1700" b="1" kern="0" dirty="0" err="1">
                <a:ea typeface="Roboto"/>
              </a:rPr>
              <a:t>Okal</a:t>
            </a:r>
            <a:r>
              <a:rPr lang="en-US" sz="1700" b="1" kern="0" dirty="0">
                <a:ea typeface="Roboto"/>
              </a:rPr>
              <a:t>, M.A. Baptista and,             A.B. </a:t>
            </a:r>
            <a:r>
              <a:rPr lang="en-US" sz="1700" b="1" kern="0" dirty="0" err="1">
                <a:ea typeface="Roboto"/>
              </a:rPr>
              <a:t>Rabinovich</a:t>
            </a:r>
            <a:r>
              <a:rPr lang="en-US" sz="1700" b="1" kern="0" dirty="0">
                <a:ea typeface="Roboto"/>
              </a:rPr>
              <a:t>. </a:t>
            </a:r>
          </a:p>
          <a:p>
            <a:pPr marL="218077" indent="-218077" defTabSz="914139"/>
            <a:r>
              <a:rPr lang="en-US" sz="1700" b="1" kern="0" dirty="0">
                <a:ea typeface="Roboto"/>
              </a:rPr>
              <a:t>Twenty five years of modern tsunami science following the </a:t>
            </a:r>
            <a:r>
              <a:rPr lang="en-US" sz="1700" b="1" kern="0" dirty="0">
                <a:solidFill>
                  <a:srgbClr val="C00000"/>
                </a:solidFill>
                <a:ea typeface="Roboto"/>
              </a:rPr>
              <a:t>1992 Nicaragua and Flores Island tsunamis, Volume II</a:t>
            </a:r>
            <a:r>
              <a:rPr lang="en-US" sz="1700" b="1" kern="0" dirty="0">
                <a:ea typeface="Roboto"/>
              </a:rPr>
              <a:t>,         25 papers, Pure and Applied Geophysics, 2020, Editors: U. </a:t>
            </a:r>
            <a:r>
              <a:rPr lang="en-US" sz="1700" b="1" kern="0" dirty="0" err="1">
                <a:ea typeface="Roboto"/>
              </a:rPr>
              <a:t>Kanogle</a:t>
            </a:r>
            <a:r>
              <a:rPr lang="en-US" sz="1700" b="1" kern="0" dirty="0">
                <a:ea typeface="Roboto"/>
              </a:rPr>
              <a:t>, Y. </a:t>
            </a:r>
            <a:r>
              <a:rPr lang="en-US" sz="1700" b="1" kern="0" dirty="0" err="1">
                <a:ea typeface="Roboto"/>
              </a:rPr>
              <a:t>Tanioka</a:t>
            </a:r>
            <a:r>
              <a:rPr lang="en-US" sz="1700" b="1" kern="0" dirty="0">
                <a:ea typeface="Roboto"/>
              </a:rPr>
              <a:t>, E.A. </a:t>
            </a:r>
            <a:r>
              <a:rPr lang="en-US" sz="1700" b="1" kern="0" dirty="0" err="1">
                <a:ea typeface="Roboto"/>
              </a:rPr>
              <a:t>Okal</a:t>
            </a:r>
            <a:r>
              <a:rPr lang="en-US" sz="1700" b="1" kern="0" dirty="0">
                <a:ea typeface="Roboto"/>
              </a:rPr>
              <a:t>, M.A. Baptista and,               A.B. </a:t>
            </a:r>
            <a:r>
              <a:rPr lang="en-US" sz="1700" b="1" kern="0" dirty="0" err="1">
                <a:ea typeface="Roboto"/>
              </a:rPr>
              <a:t>Rabinovich</a:t>
            </a:r>
            <a:r>
              <a:rPr lang="en-US" sz="1700" b="1" kern="0" dirty="0">
                <a:ea typeface="Roboto"/>
              </a:rPr>
              <a:t>. </a:t>
            </a:r>
          </a:p>
          <a:p>
            <a:pPr marL="218077" indent="-218077" defTabSz="914139"/>
            <a:r>
              <a:rPr lang="en-US" sz="1700" b="1" kern="0" dirty="0" err="1">
                <a:solidFill>
                  <a:srgbClr val="C00000"/>
                </a:solidFill>
                <a:ea typeface="Roboto"/>
              </a:rPr>
              <a:t>Illapel</a:t>
            </a:r>
            <a:r>
              <a:rPr lang="en-US" sz="1700" b="1" kern="0" dirty="0">
                <a:solidFill>
                  <a:srgbClr val="C00000"/>
                </a:solidFill>
                <a:ea typeface="Roboto"/>
              </a:rPr>
              <a:t>, Chile, earthquake on September 16th, 2015</a:t>
            </a:r>
            <a:r>
              <a:rPr lang="en-US" sz="1700" b="1" kern="0" dirty="0">
                <a:ea typeface="Roboto"/>
              </a:rPr>
              <a:t>, Topical collection in Pure and Applied Geophysics, 22 papers published online. </a:t>
            </a:r>
          </a:p>
          <a:p>
            <a:pPr marL="218077" indent="-218077" defTabSz="914139"/>
            <a:r>
              <a:rPr lang="en-US" sz="1700" b="1" kern="0" dirty="0">
                <a:ea typeface="Roboto"/>
              </a:rPr>
              <a:t>The </a:t>
            </a:r>
            <a:r>
              <a:rPr lang="en-US" sz="1700" b="1" kern="0" dirty="0">
                <a:solidFill>
                  <a:srgbClr val="C00000"/>
                </a:solidFill>
                <a:ea typeface="Roboto"/>
              </a:rPr>
              <a:t>2016 Kaikoura, New Zealand</a:t>
            </a:r>
            <a:r>
              <a:rPr lang="en-US" sz="1700" b="1" kern="0" dirty="0">
                <a:ea typeface="Roboto"/>
              </a:rPr>
              <a:t>, tsunamis. Topical collection in Pure and Applied Geophysics, 7 papers </a:t>
            </a:r>
            <a:r>
              <a:rPr lang="en-US" sz="1700" b="1" kern="0" dirty="0" err="1">
                <a:ea typeface="Roboto"/>
              </a:rPr>
              <a:t>publ</a:t>
            </a:r>
            <a:r>
              <a:rPr lang="en-US" sz="1700" b="1" kern="0" dirty="0">
                <a:ea typeface="Roboto"/>
              </a:rPr>
              <a:t> online. </a:t>
            </a:r>
          </a:p>
          <a:p>
            <a:pPr marL="218077" indent="-218077" defTabSz="914139"/>
            <a:r>
              <a:rPr lang="en-US" sz="1700" b="1" kern="0" dirty="0">
                <a:solidFill>
                  <a:srgbClr val="C00000"/>
                </a:solidFill>
                <a:ea typeface="Roboto"/>
              </a:rPr>
              <a:t>Sea Level 2017</a:t>
            </a:r>
            <a:r>
              <a:rPr lang="en-US" sz="1700" b="1" kern="0" dirty="0">
                <a:ea typeface="Roboto"/>
              </a:rPr>
              <a:t>. Topical collection in Pure and Applied Geophysics, 7 papers published online. </a:t>
            </a:r>
          </a:p>
          <a:p>
            <a:pPr marL="218077" indent="-218077" defTabSz="914139"/>
            <a:r>
              <a:rPr lang="en-US" sz="1700" b="1" kern="0" dirty="0">
                <a:ea typeface="Roboto"/>
              </a:rPr>
              <a:t>The </a:t>
            </a:r>
            <a:r>
              <a:rPr lang="en-US" sz="1700" b="1" kern="0" dirty="0">
                <a:solidFill>
                  <a:srgbClr val="C00000"/>
                </a:solidFill>
                <a:ea typeface="Roboto"/>
              </a:rPr>
              <a:t>Central Italy earthquake </a:t>
            </a:r>
            <a:r>
              <a:rPr lang="en-US" sz="1700" b="1" kern="0" dirty="0">
                <a:ea typeface="Roboto"/>
              </a:rPr>
              <a:t>crisis with onset </a:t>
            </a:r>
            <a:r>
              <a:rPr lang="en-US" sz="1700" b="1" kern="0" dirty="0">
                <a:solidFill>
                  <a:srgbClr val="C00000"/>
                </a:solidFill>
                <a:ea typeface="Roboto"/>
              </a:rPr>
              <a:t>August 24, 2016</a:t>
            </a:r>
            <a:r>
              <a:rPr lang="en-US" sz="1700" b="1" kern="0" dirty="0">
                <a:ea typeface="Roboto"/>
              </a:rPr>
              <a:t>. Topical collection in Pure and Applied Geophysics,       7 papers published online. </a:t>
            </a:r>
          </a:p>
          <a:p>
            <a:pPr marL="218077" indent="-218077" defTabSz="914139"/>
            <a:r>
              <a:rPr lang="en-US" sz="1700" b="1" kern="0" dirty="0">
                <a:solidFill>
                  <a:srgbClr val="C00000"/>
                </a:solidFill>
                <a:ea typeface="Roboto"/>
              </a:rPr>
              <a:t>The September 2017 Chiapas and Central Mexico </a:t>
            </a:r>
            <a:r>
              <a:rPr lang="en-US" sz="1700" b="1" kern="0" dirty="0">
                <a:ea typeface="Roboto"/>
              </a:rPr>
              <a:t>earthquakes and tsunamis. Topical collection in Pure and Applied Geophysics, 6 papers published online. </a:t>
            </a:r>
          </a:p>
        </p:txBody>
      </p:sp>
    </p:spTree>
    <p:extLst>
      <p:ext uri="{BB962C8B-B14F-4D97-AF65-F5344CB8AC3E}">
        <p14:creationId xmlns:p14="http://schemas.microsoft.com/office/powerpoint/2010/main" val="3556984532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10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5_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6BEEC"/>
      </a:accent1>
      <a:accent2>
        <a:srgbClr val="31A8DF"/>
      </a:accent2>
      <a:accent3>
        <a:srgbClr val="238ACB"/>
      </a:accent3>
      <a:accent4>
        <a:srgbClr val="1A6798"/>
      </a:accent4>
      <a:accent5>
        <a:srgbClr val="189ED9"/>
      </a:accent5>
      <a:accent6>
        <a:srgbClr val="0D587A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Roboto"/>
        <a:ea typeface="Roboto"/>
        <a:cs typeface="Roboto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65023" tIns="65023" rIns="65023" bIns="65023" numCol="1" spcCol="38100" rtlCol="0" anchor="ctr">
        <a:spAutoFit/>
      </a:bodyPr>
      <a:lstStyle>
        <a:defPPr marL="0" marR="0" indent="0" algn="l" defTabSz="130048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Robot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65023" tIns="65023" rIns="65023" bIns="65023" numCol="1" spcCol="38100" rtlCol="0" anchor="t">
        <a:spAutoFit/>
      </a:bodyPr>
      <a:lstStyle>
        <a:defPPr marL="0" marR="0" indent="0" algn="l" defTabSz="130048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Robot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444</Words>
  <Application>Microsoft Office PowerPoint</Application>
  <PresentationFormat>Widescreen</PresentationFormat>
  <Paragraphs>31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Arial</vt:lpstr>
      <vt:lpstr>Calibri</vt:lpstr>
      <vt:lpstr>Courier New</vt:lpstr>
      <vt:lpstr>Open Sans</vt:lpstr>
      <vt:lpstr>Roboto</vt:lpstr>
      <vt:lpstr>10_Custom Design</vt:lpstr>
      <vt:lpstr>15_Office Theme</vt:lpstr>
      <vt:lpstr>PowerPoint Presentation</vt:lpstr>
      <vt:lpstr>IUGG Joint Tsunami Commission</vt:lpstr>
      <vt:lpstr>Meetings and Publications – 2019-2021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Tiffay, Celine</dc:creator>
  <cp:lastModifiedBy>Tiffay, Celine</cp:lastModifiedBy>
  <cp:revision>1</cp:revision>
  <dcterms:created xsi:type="dcterms:W3CDTF">2022-03-29T09:38:48Z</dcterms:created>
  <dcterms:modified xsi:type="dcterms:W3CDTF">2022-03-29T09:39:18Z</dcterms:modified>
</cp:coreProperties>
</file>