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64" r:id="rId5"/>
    <p:sldId id="274" r:id="rId6"/>
    <p:sldId id="266" r:id="rId7"/>
    <p:sldId id="275" r:id="rId8"/>
    <p:sldId id="276" r:id="rId9"/>
    <p:sldId id="261" r:id="rId10"/>
    <p:sldId id="263" r:id="rId11"/>
    <p:sldId id="257" r:id="rId12"/>
    <p:sldId id="259" r:id="rId13"/>
    <p:sldId id="26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B39C9E6-C512-43C7-AEA7-8EBEF0F80FDA}" type="datetimeFigureOut">
              <a:rPr lang="en-US"/>
              <a:pPr>
                <a:defRPr/>
              </a:pPr>
              <a:t>4/4/22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4890CF-6E99-423F-8E7B-74D6E0E69511}"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A287F9-4477-44E9-B9BA-AB35A06ED1D7}" type="datetimeFigureOut">
              <a:rPr lang="en-US"/>
              <a:pPr>
                <a:defRPr/>
              </a:pPr>
              <a:t>4/4/22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8DD3AD-C177-4E5F-AC06-D8174836FB74}"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437E5F-5296-4DF8-A6C2-F5200FCAC36F}" type="datetimeFigureOut">
              <a:rPr lang="en-US"/>
              <a:pPr>
                <a:defRPr/>
              </a:pPr>
              <a:t>4/4/22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A0833-CDE3-4123-8370-759BBDC5D69B}"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F7BD81-D826-404B-9E50-E0278A7CFD8D}" type="datetimeFigureOut">
              <a:rPr lang="en-US"/>
              <a:pPr>
                <a:defRPr/>
              </a:pPr>
              <a:t>4/4/22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73AD7A-85AB-4A82-9AB0-232C8DFF43B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E411BE-28AF-4D39-86E9-AEA2861B74C9}" type="datetimeFigureOut">
              <a:rPr lang="en-US"/>
              <a:pPr>
                <a:defRPr/>
              </a:pPr>
              <a:t>4/4/22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81A5DE-06DD-4A52-B095-FC60CBD17311}"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E2D67F4-1FB6-47EB-A068-CBA42E13DEE4}" type="datetimeFigureOut">
              <a:rPr lang="en-US"/>
              <a:pPr>
                <a:defRPr/>
              </a:pPr>
              <a:t>4/4/22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987A2E-1CE3-4AFB-9CD9-404FBFD11E73}"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BCB809-C489-4177-A2F5-98673951E6A1}" type="datetimeFigureOut">
              <a:rPr lang="en-US"/>
              <a:pPr>
                <a:defRPr/>
              </a:pPr>
              <a:t>4/4/22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A498AB-6901-4259-83A9-ACB6923599AC}"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84C0CFE-7681-4F51-9198-05F31830450D}" type="datetimeFigureOut">
              <a:rPr lang="en-US"/>
              <a:pPr>
                <a:defRPr/>
              </a:pPr>
              <a:t>4/4/22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0083C8-464D-4BF8-B869-9805F60B371A}"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4EB1FF-7801-45A1-80E4-B9D8BB1AFC23}" type="datetimeFigureOut">
              <a:rPr lang="en-US"/>
              <a:pPr>
                <a:defRPr/>
              </a:pPr>
              <a:t>4/4/22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74F956-E205-473D-AE87-7F0226E64387}"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FE1F827-1D5A-4C3B-A34A-376291068B0C}" type="datetimeFigureOut">
              <a:rPr lang="en-US"/>
              <a:pPr>
                <a:defRPr/>
              </a:pPr>
              <a:t>4/4/22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1AD002-C7C5-47A3-AE52-18F931ED502B}"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D1730A-516A-42B8-A312-B27A4A7FBFAF}" type="datetimeFigureOut">
              <a:rPr lang="en-US"/>
              <a:pPr>
                <a:defRPr/>
              </a:pPr>
              <a:t>4/4/22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218273-92A1-4663-ADF2-E3F8696619F8}"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4AFD93D-8F37-4CF0-876C-794F8F275987}" type="datetimeFigureOut">
              <a:rPr lang="en-US"/>
              <a:pPr>
                <a:defRPr/>
              </a:pPr>
              <a:t>4/4/22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27AC571-DF5A-4F1D-B688-3D5998EBA9E5}"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sprambiente.gov.it/files2021/pubblicazioni/periodici-tecnici/prue/prue-03-2021.pdf" TargetMode="External"/><Relationship Id="rId2" Type="http://schemas.openxmlformats.org/officeDocument/2006/relationships/hyperlink" Target="https://www.isprambiente.gov.it/it/servizi/sistema-nazionale-di-allerta-maremoti-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sprambiente.gov.it/it/servizi/sistema-nazionale-di-allerta-maremoti-1/sistema-nazionale-di-allerta-maremoti-1"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itic.ioc-unesco.org/index.php?option=com_content&amp;view=category&amp;id=2234&amp;Itemid=275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313" y="404813"/>
            <a:ext cx="8675687" cy="3140075"/>
          </a:xfrm>
          <a:prstGeom prst="rect">
            <a:avLst/>
          </a:prstGeom>
        </p:spPr>
        <p:txBody>
          <a:bodyPr>
            <a:spAutoFit/>
          </a:bodyPr>
          <a:lstStyle/>
          <a:p>
            <a:pPr algn="ctr"/>
            <a:r>
              <a:rPr lang="en-US" sz="4000" b="1" dirty="0">
                <a:solidFill>
                  <a:srgbClr val="215968"/>
                </a:solidFill>
                <a:latin typeface="Calibri" pitchFamily="34" charset="0"/>
              </a:rPr>
              <a:t>Working Group 4 </a:t>
            </a:r>
          </a:p>
          <a:p>
            <a:pPr algn="ctr"/>
            <a:r>
              <a:rPr lang="en-US" sz="4000" b="1" dirty="0">
                <a:solidFill>
                  <a:srgbClr val="215968"/>
                </a:solidFill>
                <a:latin typeface="Calibri" pitchFamily="34" charset="0"/>
              </a:rPr>
              <a:t> Public Awareness, Preparedness and Mitigation</a:t>
            </a:r>
          </a:p>
          <a:p>
            <a:pPr algn="ctr"/>
            <a:endParaRPr lang="en-US" sz="4000" b="1" dirty="0">
              <a:solidFill>
                <a:srgbClr val="215968"/>
              </a:solidFill>
              <a:latin typeface="Calibri" pitchFamily="34" charset="0"/>
            </a:endParaRPr>
          </a:p>
          <a:p>
            <a:pPr algn="ctr"/>
            <a:r>
              <a:rPr lang="en-US" sz="4000" b="1" dirty="0">
                <a:solidFill>
                  <a:srgbClr val="215968"/>
                </a:solidFill>
                <a:latin typeface="Calibri" pitchFamily="34" charset="0"/>
              </a:rPr>
              <a:t>Draft Plan of action for 2022</a:t>
            </a:r>
          </a:p>
        </p:txBody>
      </p:sp>
      <p:sp>
        <p:nvSpPr>
          <p:cNvPr id="5" name="TextBox 4"/>
          <p:cNvSpPr txBox="1"/>
          <p:nvPr/>
        </p:nvSpPr>
        <p:spPr>
          <a:xfrm>
            <a:off x="166688" y="5532438"/>
            <a:ext cx="8713787" cy="519112"/>
          </a:xfrm>
          <a:prstGeom prst="rect">
            <a:avLst/>
          </a:prstGeom>
          <a:noFill/>
        </p:spPr>
        <p:txBody>
          <a:bodyPr>
            <a:spAutoFit/>
          </a:bodyPr>
          <a:lstStyle/>
          <a:p>
            <a:pPr algn="ctr"/>
            <a:r>
              <a:rPr lang="en-US" sz="2800" dirty="0">
                <a:solidFill>
                  <a:srgbClr val="215968"/>
                </a:solidFill>
                <a:latin typeface="Calibri" pitchFamily="34" charset="0"/>
              </a:rPr>
              <a:t>Steering Committee meeting 9-11 April 2022</a:t>
            </a:r>
          </a:p>
        </p:txBody>
      </p:sp>
      <p:sp>
        <p:nvSpPr>
          <p:cNvPr id="13316" name="Rectangle 4"/>
          <p:cNvSpPr>
            <a:spLocks noChangeArrowheads="1"/>
          </p:cNvSpPr>
          <p:nvPr/>
        </p:nvSpPr>
        <p:spPr bwMode="auto">
          <a:xfrm>
            <a:off x="684213" y="3789363"/>
            <a:ext cx="8135937" cy="923330"/>
          </a:xfrm>
          <a:prstGeom prst="rect">
            <a:avLst/>
          </a:prstGeom>
          <a:noFill/>
          <a:ln w="9525">
            <a:noFill/>
            <a:miter lim="800000"/>
            <a:headEnd/>
            <a:tailEnd/>
          </a:ln>
          <a:effectLst/>
        </p:spPr>
        <p:txBody>
          <a:bodyPr>
            <a:spAutoFit/>
          </a:bodyPr>
          <a:lstStyle/>
          <a:p>
            <a:pPr algn="ctr"/>
            <a:r>
              <a:rPr lang="en-GB" b="1" dirty="0">
                <a:solidFill>
                  <a:srgbClr val="215968"/>
                </a:solidFill>
              </a:rPr>
              <a:t>Chair</a:t>
            </a:r>
          </a:p>
          <a:p>
            <a:pPr algn="ctr"/>
            <a:r>
              <a:rPr lang="en-GB" b="1" dirty="0">
                <a:solidFill>
                  <a:srgbClr val="215968"/>
                </a:solidFill>
              </a:rPr>
              <a:t>Cecilia </a:t>
            </a:r>
            <a:r>
              <a:rPr lang="en-GB" b="1" dirty="0" err="1">
                <a:solidFill>
                  <a:srgbClr val="215968"/>
                </a:solidFill>
              </a:rPr>
              <a:t>Valbonesi</a:t>
            </a:r>
            <a:r>
              <a:rPr lang="en-GB" b="1" dirty="0">
                <a:solidFill>
                  <a:srgbClr val="215968"/>
                </a:solidFill>
              </a:rPr>
              <a:t> </a:t>
            </a:r>
          </a:p>
          <a:p>
            <a:pPr algn="ctr"/>
            <a:r>
              <a:rPr lang="en-GB" i="1" dirty="0">
                <a:solidFill>
                  <a:srgbClr val="215968"/>
                </a:solidFill>
              </a:rPr>
              <a:t>(University of Florence, Italy)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007044-2725-41B2-A00F-24F6CCF273A8}"/>
              </a:ext>
            </a:extLst>
          </p:cNvPr>
          <p:cNvSpPr txBox="1"/>
          <p:nvPr/>
        </p:nvSpPr>
        <p:spPr>
          <a:xfrm>
            <a:off x="457200" y="1"/>
            <a:ext cx="8363272" cy="1639888"/>
          </a:xfrm>
          <a:prstGeom prst="rect">
            <a:avLst/>
          </a:prstGeom>
          <a:noFill/>
          <a:ln w="9525">
            <a:noFill/>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7500"/>
          </a:bodyPr>
          <a:lstStyle>
            <a:lvl1pPr fontAlgn="auto">
              <a:spcAft>
                <a:spcPts val="0"/>
              </a:spcAft>
              <a:defRPr sz="2800" b="1">
                <a:solidFill>
                  <a:schemeClr val="accent5">
                    <a:lumMod val="50000"/>
                  </a:schemeClr>
                </a:solidFill>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endParaRPr lang="en-GB" dirty="0"/>
          </a:p>
        </p:txBody>
      </p:sp>
      <p:sp>
        <p:nvSpPr>
          <p:cNvPr id="6" name="Title 1">
            <a:extLst>
              <a:ext uri="{FF2B5EF4-FFF2-40B4-BE49-F238E27FC236}">
                <a16:creationId xmlns:a16="http://schemas.microsoft.com/office/drawing/2014/main" id="{4FA64D48-4BF8-4221-A775-EF500CFD8A34}"/>
              </a:ext>
            </a:extLst>
          </p:cNvPr>
          <p:cNvSpPr>
            <a:spLocks noGrp="1"/>
          </p:cNvSpPr>
          <p:nvPr>
            <p:ph type="body" idx="1"/>
          </p:nvPr>
        </p:nvSpPr>
        <p:spPr>
          <a:xfrm>
            <a:off x="323528" y="404664"/>
            <a:ext cx="7787208" cy="1357064"/>
          </a:xfrm>
        </p:spPr>
        <p:style>
          <a:lnRef idx="1">
            <a:schemeClr val="accent1"/>
          </a:lnRef>
          <a:fillRef idx="2">
            <a:schemeClr val="accent1"/>
          </a:fillRef>
          <a:effectRef idx="1">
            <a:schemeClr val="accent1"/>
          </a:effectRef>
          <a:fontRef idx="minor">
            <a:schemeClr val="dk1"/>
          </a:fontRef>
        </p:style>
        <p:txBody>
          <a:bodyPr rtlCol="0">
            <a:normAutofit fontScale="97500"/>
          </a:bodyPr>
          <a:lstStyle/>
          <a:p>
            <a:pPr marL="0" indent="0" fontAlgn="auto">
              <a:spcAft>
                <a:spcPts val="0"/>
              </a:spcAft>
              <a:buNone/>
              <a:defRPr/>
            </a:pPr>
            <a:r>
              <a:rPr lang="en-US" sz="2800" b="1" dirty="0">
                <a:solidFill>
                  <a:schemeClr val="accent5">
                    <a:lumMod val="50000"/>
                  </a:schemeClr>
                </a:solidFill>
              </a:rPr>
              <a:t>Objective: </a:t>
            </a:r>
            <a:r>
              <a:rPr lang="en-GB" sz="2800" b="1" dirty="0">
                <a:solidFill>
                  <a:schemeClr val="accent5">
                    <a:lumMod val="50000"/>
                  </a:schemeClr>
                </a:solidFill>
              </a:rPr>
              <a:t>Information and experience exchange regarding tsunami risk and disaster management within NEAM region</a:t>
            </a:r>
          </a:p>
          <a:p>
            <a:pPr algn="l" fontAlgn="auto">
              <a:spcAft>
                <a:spcPts val="0"/>
              </a:spcAft>
              <a:defRPr/>
            </a:pPr>
            <a:endParaRPr lang="en-US" sz="2800" b="1" dirty="0">
              <a:solidFill>
                <a:schemeClr val="accent5">
                  <a:lumMod val="50000"/>
                </a:schemeClr>
              </a:solidFill>
            </a:endParaRPr>
          </a:p>
        </p:txBody>
      </p:sp>
      <p:sp>
        <p:nvSpPr>
          <p:cNvPr id="7" name="TextBox 6">
            <a:extLst>
              <a:ext uri="{FF2B5EF4-FFF2-40B4-BE49-F238E27FC236}">
                <a16:creationId xmlns:a16="http://schemas.microsoft.com/office/drawing/2014/main" id="{0AF1EB8F-2432-4599-AB2C-10935257E21D}"/>
              </a:ext>
            </a:extLst>
          </p:cNvPr>
          <p:cNvSpPr txBox="1"/>
          <p:nvPr/>
        </p:nvSpPr>
        <p:spPr>
          <a:xfrm>
            <a:off x="305628" y="2166391"/>
            <a:ext cx="28829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Activity</a:t>
            </a:r>
          </a:p>
        </p:txBody>
      </p:sp>
      <p:sp>
        <p:nvSpPr>
          <p:cNvPr id="8" name="Rectangle 4">
            <a:extLst>
              <a:ext uri="{FF2B5EF4-FFF2-40B4-BE49-F238E27FC236}">
                <a16:creationId xmlns:a16="http://schemas.microsoft.com/office/drawing/2014/main" id="{884F095D-7F3A-487A-A0EB-656B86D023C2}"/>
              </a:ext>
            </a:extLst>
          </p:cNvPr>
          <p:cNvSpPr/>
          <p:nvPr/>
        </p:nvSpPr>
        <p:spPr>
          <a:xfrm>
            <a:off x="4788024" y="2166391"/>
            <a:ext cx="3527425"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Target/Result indicators</a:t>
            </a:r>
          </a:p>
        </p:txBody>
      </p:sp>
      <p:sp>
        <p:nvSpPr>
          <p:cNvPr id="10" name="TextBox 9">
            <a:extLst>
              <a:ext uri="{FF2B5EF4-FFF2-40B4-BE49-F238E27FC236}">
                <a16:creationId xmlns:a16="http://schemas.microsoft.com/office/drawing/2014/main" id="{D17AFB69-257E-40C6-BD19-0B9309565237}"/>
              </a:ext>
            </a:extLst>
          </p:cNvPr>
          <p:cNvSpPr txBox="1"/>
          <p:nvPr/>
        </p:nvSpPr>
        <p:spPr>
          <a:xfrm>
            <a:off x="211088" y="3033017"/>
            <a:ext cx="3640832" cy="1477328"/>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rPr>
              <a:t>Attempt to collaborate with the TSPs to obtain inputs (e.g. reports) in order to contribute to keeping the NEAMTIC website updated and to enriching its content </a:t>
            </a:r>
            <a:endParaRPr lang="en-GB" dirty="0"/>
          </a:p>
        </p:txBody>
      </p:sp>
      <p:sp>
        <p:nvSpPr>
          <p:cNvPr id="12" name="TextBox 11">
            <a:extLst>
              <a:ext uri="{FF2B5EF4-FFF2-40B4-BE49-F238E27FC236}">
                <a16:creationId xmlns:a16="http://schemas.microsoft.com/office/drawing/2014/main" id="{A541851B-C95D-448B-B961-B2F2EC4FD783}"/>
              </a:ext>
            </a:extLst>
          </p:cNvPr>
          <p:cNvSpPr txBox="1"/>
          <p:nvPr/>
        </p:nvSpPr>
        <p:spPr>
          <a:xfrm>
            <a:off x="4638836" y="3284984"/>
            <a:ext cx="3676613" cy="2308324"/>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rPr>
              <a:t>-Contacts with all TSPs by a periodical email (two months)</a:t>
            </a:r>
          </a:p>
          <a:p>
            <a:endParaRPr lang="en-GB" dirty="0">
              <a:latin typeface="Calibri" panose="020F0502020204030204" pitchFamily="34" charset="0"/>
            </a:endParaRPr>
          </a:p>
          <a:p>
            <a:r>
              <a:rPr lang="en-GB" dirty="0">
                <a:latin typeface="Calibri" panose="020F0502020204030204" pitchFamily="34" charset="0"/>
              </a:rPr>
              <a:t>-Welcome and develop Doctor </a:t>
            </a:r>
            <a:r>
              <a:rPr lang="en-GB" dirty="0" err="1">
                <a:latin typeface="Calibri" panose="020F0502020204030204" pitchFamily="34" charset="0"/>
              </a:rPr>
              <a:t>Didem</a:t>
            </a:r>
            <a:r>
              <a:rPr lang="en-GB" dirty="0">
                <a:latin typeface="Calibri" panose="020F0502020204030204" pitchFamily="34" charset="0"/>
              </a:rPr>
              <a:t> </a:t>
            </a:r>
            <a:r>
              <a:rPr lang="en-GB" dirty="0" err="1">
                <a:latin typeface="Calibri" panose="020F0502020204030204" pitchFamily="34" charset="0"/>
              </a:rPr>
              <a:t>Samut</a:t>
            </a:r>
            <a:r>
              <a:rPr lang="en-GB" dirty="0">
                <a:latin typeface="Calibri" panose="020F0502020204030204" pitchFamily="34" charset="0"/>
              </a:rPr>
              <a:t> </a:t>
            </a:r>
            <a:r>
              <a:rPr lang="en-GB" dirty="0" err="1">
                <a:latin typeface="Calibri" panose="020F0502020204030204" pitchFamily="34" charset="0"/>
              </a:rPr>
              <a:t>Cambaz’s</a:t>
            </a:r>
            <a:r>
              <a:rPr lang="en-GB" dirty="0">
                <a:latin typeface="Calibri" panose="020F0502020204030204" pitchFamily="34" charset="0"/>
              </a:rPr>
              <a:t> proposal about emphasizing - as a paragraph or link in the NEMATIC web page - the first decade of the NEAMTWS TSPs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3" y="0"/>
            <a:ext cx="8569325" cy="1556792"/>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defRPr/>
            </a:pPr>
            <a:r>
              <a:rPr lang="fr-FR" sz="3100" b="1" dirty="0">
                <a:solidFill>
                  <a:schemeClr val="accent5">
                    <a:lumMod val="50000"/>
                  </a:schemeClr>
                </a:solidFill>
              </a:rPr>
              <a:t>Objective :</a:t>
            </a:r>
            <a:r>
              <a:rPr lang="en-GB" sz="3100" b="1" dirty="0">
                <a:solidFill>
                  <a:schemeClr val="accent5">
                    <a:lumMod val="50000"/>
                  </a:schemeClr>
                </a:solidFill>
              </a:rPr>
              <a:t>Enhancing interdisciplinarity in tsunami risk and disaster management</a:t>
            </a:r>
            <a:endParaRPr lang="en-US" sz="3100" dirty="0">
              <a:solidFill>
                <a:schemeClr val="accent5">
                  <a:lumMod val="50000"/>
                </a:schemeClr>
              </a:solidFill>
            </a:endParaRPr>
          </a:p>
        </p:txBody>
      </p:sp>
      <p:sp>
        <p:nvSpPr>
          <p:cNvPr id="4" name="TextBox 3"/>
          <p:cNvSpPr txBox="1"/>
          <p:nvPr/>
        </p:nvSpPr>
        <p:spPr>
          <a:xfrm>
            <a:off x="251520" y="1691068"/>
            <a:ext cx="2881313"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Activity</a:t>
            </a:r>
          </a:p>
        </p:txBody>
      </p:sp>
      <p:sp>
        <p:nvSpPr>
          <p:cNvPr id="5" name="Rectangle 4"/>
          <p:cNvSpPr/>
          <p:nvPr/>
        </p:nvSpPr>
        <p:spPr>
          <a:xfrm>
            <a:off x="4788023" y="1556792"/>
            <a:ext cx="3527425"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Target/Result</a:t>
            </a:r>
            <a:r>
              <a:rPr lang="en-US" sz="3600" b="1" dirty="0">
                <a:solidFill>
                  <a:schemeClr val="accent5">
                    <a:lumMod val="50000"/>
                  </a:schemeClr>
                </a:solidFill>
              </a:rPr>
              <a:t> </a:t>
            </a:r>
            <a:r>
              <a:rPr lang="en-US" sz="2400" b="1" dirty="0">
                <a:solidFill>
                  <a:schemeClr val="accent5">
                    <a:lumMod val="50000"/>
                  </a:schemeClr>
                </a:solidFill>
              </a:rPr>
              <a:t>indicators</a:t>
            </a:r>
          </a:p>
        </p:txBody>
      </p:sp>
      <p:sp>
        <p:nvSpPr>
          <p:cNvPr id="10" name="TextBox 9">
            <a:extLst>
              <a:ext uri="{FF2B5EF4-FFF2-40B4-BE49-F238E27FC236}">
                <a16:creationId xmlns:a16="http://schemas.microsoft.com/office/drawing/2014/main" id="{1C6B3B9B-0DCC-427C-AC16-2D6406EE5AF6}"/>
              </a:ext>
            </a:extLst>
          </p:cNvPr>
          <p:cNvSpPr txBox="1"/>
          <p:nvPr/>
        </p:nvSpPr>
        <p:spPr>
          <a:xfrm>
            <a:off x="85728" y="3140968"/>
            <a:ext cx="3457525" cy="923330"/>
          </a:xfrm>
          <a:prstGeom prst="rect">
            <a:avLst/>
          </a:prstGeom>
          <a:noFill/>
        </p:spPr>
        <p:txBody>
          <a:bodyPr wrap="square">
            <a:spAutoFit/>
          </a:bodyPr>
          <a:lstStyle/>
          <a:p>
            <a:r>
              <a:rPr lang="en-GB" dirty="0"/>
              <a:t>To explore contributions and views of social scientists on tsunami threat levels.</a:t>
            </a:r>
          </a:p>
        </p:txBody>
      </p:sp>
      <p:sp>
        <p:nvSpPr>
          <p:cNvPr id="12" name="TextBox 11">
            <a:extLst>
              <a:ext uri="{FF2B5EF4-FFF2-40B4-BE49-F238E27FC236}">
                <a16:creationId xmlns:a16="http://schemas.microsoft.com/office/drawing/2014/main" id="{385D44B5-8FAB-42BA-B4F7-314A7CC2E95E}"/>
              </a:ext>
            </a:extLst>
          </p:cNvPr>
          <p:cNvSpPr txBox="1"/>
          <p:nvPr/>
        </p:nvSpPr>
        <p:spPr>
          <a:xfrm>
            <a:off x="4265734" y="2202905"/>
            <a:ext cx="4792537" cy="3970318"/>
          </a:xfrm>
          <a:prstGeom prst="rect">
            <a:avLst/>
          </a:prstGeom>
          <a:noFill/>
        </p:spPr>
        <p:txBody>
          <a:bodyPr wrap="square">
            <a:spAutoFit/>
          </a:bodyPr>
          <a:lstStyle/>
          <a:p>
            <a:r>
              <a:rPr lang="en-GB" dirty="0"/>
              <a:t>The research  will be conducted </a:t>
            </a:r>
            <a:r>
              <a:rPr lang="en-GB" b="1" dirty="0"/>
              <a:t>by Andrea </a:t>
            </a:r>
            <a:r>
              <a:rPr lang="en-GB" b="1" dirty="0" err="1"/>
              <a:t>Cerase</a:t>
            </a:r>
            <a:r>
              <a:rPr lang="en-GB" b="1" dirty="0"/>
              <a:t> and Lorenzo </a:t>
            </a:r>
            <a:r>
              <a:rPr lang="en-GB" b="1" dirty="0" err="1"/>
              <a:t>Cugliari</a:t>
            </a:r>
            <a:r>
              <a:rPr lang="en-GB" b="1" dirty="0"/>
              <a:t>, Italy):</a:t>
            </a:r>
          </a:p>
          <a:p>
            <a:endParaRPr lang="en-GB" dirty="0"/>
          </a:p>
          <a:p>
            <a:r>
              <a:rPr lang="en-GB" dirty="0"/>
              <a:t>-A first step analysis  (short report) was presented by Professor Andrea </a:t>
            </a:r>
            <a:r>
              <a:rPr lang="en-GB" dirty="0" err="1"/>
              <a:t>Cerase</a:t>
            </a:r>
            <a:r>
              <a:rPr lang="en-GB" dirty="0"/>
              <a:t> during 17th Session of the Intergovernmental Coordination Group for the Tsunami Early Warning and Mitigation System in the North-eastern Atlantic, the Mediterranean and Connected Seas (Online)</a:t>
            </a:r>
          </a:p>
          <a:p>
            <a:r>
              <a:rPr lang="en-GB" dirty="0"/>
              <a:t>24 - 26 November 2021</a:t>
            </a:r>
          </a:p>
          <a:p>
            <a:endParaRPr lang="en-GB" dirty="0"/>
          </a:p>
          <a:p>
            <a:r>
              <a:rPr lang="en-GB" dirty="0"/>
              <a:t>- The study will hopefully be completed until the end of 2022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3" y="0"/>
            <a:ext cx="9144000" cy="1412875"/>
          </a:xfrm>
        </p:spPr>
        <p:style>
          <a:lnRef idx="1">
            <a:schemeClr val="accent1"/>
          </a:lnRef>
          <a:fillRef idx="2">
            <a:schemeClr val="accent1"/>
          </a:fillRef>
          <a:effectRef idx="1">
            <a:schemeClr val="accent1"/>
          </a:effectRef>
          <a:fontRef idx="minor">
            <a:schemeClr val="dk1"/>
          </a:fontRef>
        </p:style>
        <p:txBody>
          <a:bodyPr rtlCol="0">
            <a:noAutofit/>
          </a:bodyPr>
          <a:lstStyle/>
          <a:p>
            <a:pPr fontAlgn="auto">
              <a:spcAft>
                <a:spcPts val="0"/>
              </a:spcAft>
              <a:defRPr/>
            </a:pPr>
            <a:br>
              <a:rPr lang="fr-FR" sz="2700" b="1" dirty="0">
                <a:solidFill>
                  <a:schemeClr val="accent5">
                    <a:lumMod val="50000"/>
                  </a:schemeClr>
                </a:solidFill>
              </a:rPr>
            </a:br>
            <a:r>
              <a:rPr lang="fr-FR" sz="2700" b="1" dirty="0">
                <a:solidFill>
                  <a:schemeClr val="accent5">
                    <a:lumMod val="50000"/>
                  </a:schemeClr>
                </a:solidFill>
              </a:rPr>
              <a:t>Objective : </a:t>
            </a:r>
            <a:r>
              <a:rPr lang="en-US" sz="2700" b="1" dirty="0">
                <a:solidFill>
                  <a:schemeClr val="accent5">
                    <a:lumMod val="50000"/>
                  </a:schemeClr>
                </a:solidFill>
              </a:rPr>
              <a:t>Representation of WG4 in ICG/NEAMTWS and in INTER-ICG TOWS TASK TEAM on DMP (Disaster Management and Preparedness)</a:t>
            </a:r>
            <a:br>
              <a:rPr lang="el-GR" sz="2700" b="1" dirty="0">
                <a:solidFill>
                  <a:schemeClr val="accent5">
                    <a:lumMod val="50000"/>
                  </a:schemeClr>
                </a:solidFill>
              </a:rPr>
            </a:br>
            <a:endParaRPr lang="en-US" sz="2700" b="1" dirty="0">
              <a:solidFill>
                <a:schemeClr val="accent5">
                  <a:lumMod val="50000"/>
                </a:schemeClr>
              </a:solidFill>
            </a:endParaRPr>
          </a:p>
        </p:txBody>
      </p:sp>
      <p:sp>
        <p:nvSpPr>
          <p:cNvPr id="3" name="Content Placeholder 2"/>
          <p:cNvSpPr>
            <a:spLocks noGrp="1"/>
          </p:cNvSpPr>
          <p:nvPr>
            <p:ph idx="1"/>
          </p:nvPr>
        </p:nvSpPr>
        <p:spPr>
          <a:xfrm>
            <a:off x="107950" y="2133601"/>
            <a:ext cx="8928100" cy="1727200"/>
          </a:xfrm>
        </p:spPr>
        <p:txBody>
          <a:bodyPr rtlCol="0">
            <a:normAutofit fontScale="92500" lnSpcReduction="20000"/>
          </a:bodyPr>
          <a:lstStyle/>
          <a:p>
            <a:pPr fontAlgn="auto">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Represent WG4 </a:t>
            </a:r>
            <a:r>
              <a:rPr lang="en-US" sz="2400" dirty="0">
                <a:latin typeface="Arial" panose="020B0604020202020204" pitchFamily="34" charset="0"/>
                <a:cs typeface="Arial" panose="020B0604020202020204" pitchFamily="34" charset="0"/>
              </a:rPr>
              <a:t>at the meeting of the Inter-ICG Task Team on “Disaster management and preparedness”, February 2022</a:t>
            </a:r>
            <a:endParaRPr lang="el-GR" sz="24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Share the WG4 plan of action for 2022 </a:t>
            </a:r>
            <a:r>
              <a:rPr lang="en-US" sz="2400" dirty="0">
                <a:latin typeface="Arial" panose="020B0604020202020204" pitchFamily="34" charset="0"/>
                <a:cs typeface="Arial" panose="020B0604020202020204" pitchFamily="34" charset="0"/>
              </a:rPr>
              <a:t>with the NEAMTWS members in February 2022</a:t>
            </a:r>
          </a:p>
          <a:p>
            <a:pPr fontAlgn="auto">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Report progress </a:t>
            </a:r>
            <a:r>
              <a:rPr lang="en-US" sz="2400" dirty="0">
                <a:latin typeface="Arial" panose="020B0604020202020204" pitchFamily="34" charset="0"/>
                <a:cs typeface="Arial" panose="020B0604020202020204" pitchFamily="34" charset="0"/>
              </a:rPr>
              <a:t>to the next ICG</a:t>
            </a:r>
            <a:endParaRPr lang="el-GR" sz="24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n-US" dirty="0"/>
          </a:p>
        </p:txBody>
      </p:sp>
      <p:sp>
        <p:nvSpPr>
          <p:cNvPr id="4" name="TextBox 3"/>
          <p:cNvSpPr txBox="1"/>
          <p:nvPr/>
        </p:nvSpPr>
        <p:spPr>
          <a:xfrm>
            <a:off x="2987675" y="1516063"/>
            <a:ext cx="2663825"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Activity</a:t>
            </a:r>
          </a:p>
        </p:txBody>
      </p:sp>
      <p:sp>
        <p:nvSpPr>
          <p:cNvPr id="5" name="Rectangle 4"/>
          <p:cNvSpPr/>
          <p:nvPr/>
        </p:nvSpPr>
        <p:spPr>
          <a:xfrm>
            <a:off x="2471738" y="3860800"/>
            <a:ext cx="3529012"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Target/Result</a:t>
            </a:r>
            <a:r>
              <a:rPr lang="en-US" sz="3600" b="1" dirty="0">
                <a:solidFill>
                  <a:schemeClr val="accent5">
                    <a:lumMod val="50000"/>
                  </a:schemeClr>
                </a:solidFill>
              </a:rPr>
              <a:t> </a:t>
            </a:r>
            <a:r>
              <a:rPr lang="en-US" sz="2400" b="1" dirty="0">
                <a:solidFill>
                  <a:schemeClr val="accent5">
                    <a:lumMod val="50000"/>
                  </a:schemeClr>
                </a:solidFill>
              </a:rPr>
              <a:t>indicators</a:t>
            </a:r>
          </a:p>
        </p:txBody>
      </p:sp>
      <p:sp>
        <p:nvSpPr>
          <p:cNvPr id="15365" name="Rectangle 5"/>
          <p:cNvSpPr>
            <a:spLocks noChangeArrowheads="1"/>
          </p:cNvSpPr>
          <p:nvPr/>
        </p:nvSpPr>
        <p:spPr bwMode="auto">
          <a:xfrm>
            <a:off x="395535" y="4654550"/>
            <a:ext cx="7488833" cy="1754326"/>
          </a:xfrm>
          <a:prstGeom prst="rect">
            <a:avLst/>
          </a:prstGeom>
          <a:noFill/>
          <a:ln w="9525">
            <a:noFill/>
            <a:miter lim="800000"/>
            <a:headEnd/>
            <a:tailEnd/>
          </a:ln>
        </p:spPr>
        <p:txBody>
          <a:bodyPr wrap="square">
            <a:spAutoFit/>
          </a:bodyPr>
          <a:lstStyle/>
          <a:p>
            <a:pPr marL="342900" indent="-342900" fontAlgn="auto">
              <a:lnSpc>
                <a:spcPct val="90000"/>
              </a:lnSpc>
              <a:spcBef>
                <a:spcPct val="20000"/>
              </a:spcBef>
              <a:spcAft>
                <a:spcPts val="0"/>
              </a:spcAft>
              <a:buFont typeface="Arial" panose="020B0604020202020204" pitchFamily="34" charset="0"/>
              <a:buChar char="•"/>
              <a:defRPr/>
            </a:pPr>
            <a:r>
              <a:rPr lang="en-GB" dirty="0">
                <a:latin typeface="+mn-lt"/>
                <a:cs typeface="+mn-cs"/>
              </a:rPr>
              <a:t>Share the most relevant issues of </a:t>
            </a:r>
            <a:r>
              <a:rPr lang="en-US" dirty="0"/>
              <a:t>Inter-ICG Task Team on “Disaster management and preparedness” with WG4 members (in cooperation with TT on Tsunami Ready, regarding TR activities)</a:t>
            </a:r>
            <a:r>
              <a:rPr lang="en-GB" dirty="0">
                <a:latin typeface="+mn-lt"/>
                <a:cs typeface="+mn-cs"/>
              </a:rPr>
              <a:t> </a:t>
            </a:r>
          </a:p>
          <a:p>
            <a:pPr marL="342900" indent="-342900" fontAlgn="auto">
              <a:lnSpc>
                <a:spcPct val="90000"/>
              </a:lnSpc>
              <a:spcBef>
                <a:spcPct val="20000"/>
              </a:spcBef>
              <a:spcAft>
                <a:spcPts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Report to the ICG</a:t>
            </a:r>
          </a:p>
          <a:p>
            <a:pPr marL="342900" indent="-342900" fontAlgn="auto">
              <a:lnSpc>
                <a:spcPct val="90000"/>
              </a:lnSpc>
              <a:spcBef>
                <a:spcPct val="20000"/>
              </a:spcBef>
              <a:spcAft>
                <a:spcPts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Participation to the SC meeting/WG4 presentation</a:t>
            </a:r>
          </a:p>
          <a:p>
            <a:pPr marL="342900" indent="-342900" fontAlgn="auto">
              <a:lnSpc>
                <a:spcPct val="90000"/>
              </a:lnSpc>
              <a:spcBef>
                <a:spcPct val="200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Draft </a:t>
            </a:r>
            <a:r>
              <a:rPr lang="en-US" dirty="0" err="1">
                <a:latin typeface="Arial" panose="020B0604020202020204" pitchFamily="34" charset="0"/>
                <a:cs typeface="Arial" panose="020B0604020202020204" pitchFamily="34" charset="0"/>
              </a:rPr>
              <a:t>PoA</a:t>
            </a:r>
            <a:r>
              <a:rPr lang="en-US" dirty="0">
                <a:latin typeface="Arial" panose="020B0604020202020204" pitchFamily="34" charset="0"/>
                <a:cs typeface="Arial" panose="020B0604020202020204" pitchFamily="34" charset="0"/>
              </a:rPr>
              <a:t> for WG4</a:t>
            </a:r>
            <a:endParaRPr lang="el-GR"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algn="l" fontAlgn="auto">
              <a:spcAft>
                <a:spcPts val="0"/>
              </a:spcAft>
              <a:defRPr/>
            </a:pPr>
            <a:r>
              <a:rPr lang="en-US" sz="2800" b="1" dirty="0">
                <a:solidFill>
                  <a:schemeClr val="accent5">
                    <a:lumMod val="50000"/>
                  </a:schemeClr>
                </a:solidFill>
              </a:rPr>
              <a:t>Objective : Cooperation with other WGs and TTs (TT on tsunami exercises, WG1, TT on documentation)</a:t>
            </a:r>
          </a:p>
        </p:txBody>
      </p:sp>
      <p:sp>
        <p:nvSpPr>
          <p:cNvPr id="6" name="TextBox 5"/>
          <p:cNvSpPr txBox="1"/>
          <p:nvPr/>
        </p:nvSpPr>
        <p:spPr>
          <a:xfrm>
            <a:off x="3130550" y="1844675"/>
            <a:ext cx="28829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Activity</a:t>
            </a:r>
          </a:p>
        </p:txBody>
      </p:sp>
      <p:sp>
        <p:nvSpPr>
          <p:cNvPr id="18435" name="Rectangle 6"/>
          <p:cNvSpPr>
            <a:spLocks noChangeArrowheads="1"/>
          </p:cNvSpPr>
          <p:nvPr/>
        </p:nvSpPr>
        <p:spPr bwMode="auto">
          <a:xfrm>
            <a:off x="273050" y="2565400"/>
            <a:ext cx="5846763" cy="461963"/>
          </a:xfrm>
          <a:prstGeom prst="rect">
            <a:avLst/>
          </a:prstGeom>
          <a:noFill/>
          <a:ln w="9525">
            <a:noFill/>
            <a:miter lim="800000"/>
            <a:headEnd/>
            <a:tailEnd/>
          </a:ln>
        </p:spPr>
        <p:txBody>
          <a:bodyPr wrap="none">
            <a:spAutoFit/>
          </a:bodyPr>
          <a:lstStyle/>
          <a:p>
            <a:r>
              <a:rPr lang="en-US" sz="2400">
                <a:latin typeface="Calibri" pitchFamily="34" charset="0"/>
              </a:rPr>
              <a:t>Support when needed and provide feedbacks</a:t>
            </a:r>
          </a:p>
        </p:txBody>
      </p:sp>
      <p:sp>
        <p:nvSpPr>
          <p:cNvPr id="18436" name="Rectangle 7"/>
          <p:cNvSpPr>
            <a:spLocks noChangeArrowheads="1"/>
          </p:cNvSpPr>
          <p:nvPr/>
        </p:nvSpPr>
        <p:spPr bwMode="auto">
          <a:xfrm>
            <a:off x="250825" y="4306888"/>
            <a:ext cx="8353425" cy="830262"/>
          </a:xfrm>
          <a:prstGeom prst="rect">
            <a:avLst/>
          </a:prstGeom>
          <a:noFill/>
          <a:ln w="9525">
            <a:noFill/>
            <a:miter lim="800000"/>
            <a:headEnd/>
            <a:tailEnd/>
          </a:ln>
        </p:spPr>
        <p:txBody>
          <a:bodyPr>
            <a:spAutoFit/>
          </a:bodyPr>
          <a:lstStyle/>
          <a:p>
            <a:r>
              <a:rPr lang="en-US" sz="2400" dirty="0">
                <a:latin typeface="Calibri" pitchFamily="34" charset="0"/>
              </a:rPr>
              <a:t>Participation to online meetings, input/provide feedbacks to reference documents upon request</a:t>
            </a:r>
            <a:endParaRPr lang="el-GR" sz="2400" dirty="0">
              <a:latin typeface="Calibri" pitchFamily="34" charset="0"/>
            </a:endParaRPr>
          </a:p>
        </p:txBody>
      </p:sp>
      <p:sp>
        <p:nvSpPr>
          <p:cNvPr id="9" name="Rectangle 8"/>
          <p:cNvSpPr/>
          <p:nvPr/>
        </p:nvSpPr>
        <p:spPr>
          <a:xfrm>
            <a:off x="2663825" y="3457575"/>
            <a:ext cx="3529013"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Target/Result indicators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23" y="14195"/>
            <a:ext cx="8353425" cy="1844675"/>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fr-FR" sz="4000" b="1" dirty="0">
                <a:solidFill>
                  <a:srgbClr val="215968"/>
                </a:solidFill>
              </a:rPr>
            </a:br>
            <a:r>
              <a:rPr lang="fr-FR" sz="2800" b="1" dirty="0">
                <a:solidFill>
                  <a:srgbClr val="215968"/>
                </a:solidFill>
              </a:rPr>
              <a:t>Objective: </a:t>
            </a:r>
            <a:r>
              <a:rPr lang="en-GB" sz="2800" b="1" dirty="0">
                <a:solidFill>
                  <a:srgbClr val="215968"/>
                </a:solidFill>
              </a:rPr>
              <a:t>Promote community preparedness and initiatives at national level and in the framework of international projects, fostering synergies whenever possible</a:t>
            </a:r>
          </a:p>
        </p:txBody>
      </p:sp>
      <p:sp>
        <p:nvSpPr>
          <p:cNvPr id="5" name="TextBox 4"/>
          <p:cNvSpPr txBox="1"/>
          <p:nvPr/>
        </p:nvSpPr>
        <p:spPr>
          <a:xfrm>
            <a:off x="827087" y="1931244"/>
            <a:ext cx="2881313"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Activity</a:t>
            </a:r>
          </a:p>
        </p:txBody>
      </p:sp>
      <p:sp>
        <p:nvSpPr>
          <p:cNvPr id="6" name="Rectangle 5"/>
          <p:cNvSpPr/>
          <p:nvPr/>
        </p:nvSpPr>
        <p:spPr>
          <a:xfrm>
            <a:off x="5004048" y="1931244"/>
            <a:ext cx="3527425"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Target/Result indicators</a:t>
            </a:r>
          </a:p>
        </p:txBody>
      </p:sp>
      <p:sp>
        <p:nvSpPr>
          <p:cNvPr id="16393" name="Rectangle 9"/>
          <p:cNvSpPr>
            <a:spLocks noChangeArrowheads="1"/>
          </p:cNvSpPr>
          <p:nvPr/>
        </p:nvSpPr>
        <p:spPr bwMode="auto">
          <a:xfrm>
            <a:off x="0" y="2761543"/>
            <a:ext cx="3708400" cy="1200329"/>
          </a:xfrm>
          <a:prstGeom prst="rect">
            <a:avLst/>
          </a:prstGeom>
          <a:noFill/>
          <a:ln w="9525">
            <a:noFill/>
            <a:miter lim="800000"/>
            <a:headEnd/>
            <a:tailEnd/>
          </a:ln>
          <a:effectLst/>
        </p:spPr>
        <p:txBody>
          <a:bodyPr wrap="square" anchor="ctr">
            <a:spAutoFit/>
          </a:bodyPr>
          <a:lstStyle/>
          <a:p>
            <a:pPr marL="285750" indent="-285750">
              <a:buFont typeface="Arial" panose="020B0604020202020204" pitchFamily="34" charset="0"/>
              <a:buChar char="•"/>
            </a:pPr>
            <a:r>
              <a:rPr lang="en-GB" dirty="0">
                <a:latin typeface="+mn-lt"/>
              </a:rPr>
              <a:t>Interact with the TT on Tsunami Ready</a:t>
            </a:r>
          </a:p>
          <a:p>
            <a:pPr marL="285750" indent="-285750">
              <a:buFont typeface="Arial" panose="020B0604020202020204" pitchFamily="34" charset="0"/>
              <a:buChar char="•"/>
            </a:pPr>
            <a:endParaRPr lang="en-GB" dirty="0">
              <a:latin typeface="+mn-lt"/>
            </a:endParaRPr>
          </a:p>
          <a:p>
            <a:endParaRPr lang="en-GB" dirty="0">
              <a:latin typeface="+mn-lt"/>
            </a:endParaRPr>
          </a:p>
        </p:txBody>
      </p:sp>
      <p:sp>
        <p:nvSpPr>
          <p:cNvPr id="16394" name="Rectangle 10"/>
          <p:cNvSpPr>
            <a:spLocks noChangeArrowheads="1"/>
          </p:cNvSpPr>
          <p:nvPr/>
        </p:nvSpPr>
        <p:spPr bwMode="auto">
          <a:xfrm>
            <a:off x="4355977" y="2964275"/>
            <a:ext cx="4536503" cy="3570208"/>
          </a:xfrm>
          <a:prstGeom prst="rect">
            <a:avLst/>
          </a:prstGeom>
          <a:noFill/>
          <a:ln w="9525">
            <a:noFill/>
            <a:miter lim="800000"/>
            <a:headEnd/>
            <a:tailEnd/>
          </a:ln>
          <a:effectLst/>
        </p:spPr>
        <p:txBody>
          <a:bodyPr wrap="square" anchor="ctr">
            <a:spAutoFit/>
          </a:bodyPr>
          <a:lstStyle/>
          <a:p>
            <a:r>
              <a:rPr lang="en-GB" dirty="0">
                <a:latin typeface="+mn-lt"/>
              </a:rPr>
              <a:t>-</a:t>
            </a:r>
            <a:r>
              <a:rPr lang="en-GB" sz="1600" dirty="0">
                <a:latin typeface="+mn-lt"/>
              </a:rPr>
              <a:t>Participate in Tsunami Ready TT meetings </a:t>
            </a:r>
          </a:p>
          <a:p>
            <a:endParaRPr lang="en-GB" sz="1600" dirty="0">
              <a:latin typeface="+mn-lt"/>
            </a:endParaRPr>
          </a:p>
          <a:p>
            <a:r>
              <a:rPr lang="en-GB" sz="1600" b="1" dirty="0"/>
              <a:t>-With TT on Tsunami Ready:</a:t>
            </a:r>
          </a:p>
          <a:p>
            <a:endParaRPr lang="en-GB" sz="1600" dirty="0">
              <a:latin typeface="+mn-lt"/>
            </a:endParaRPr>
          </a:p>
          <a:p>
            <a:r>
              <a:rPr lang="en-GB" sz="1600" dirty="0">
                <a:latin typeface="+mn-lt"/>
              </a:rPr>
              <a:t>- Organize a workshop on methodologies to define inundation areas and how to communicate to local stakeholders  (in cooperation with WG1);</a:t>
            </a:r>
          </a:p>
          <a:p>
            <a:endParaRPr lang="en-GB" sz="1600" dirty="0">
              <a:latin typeface="+mn-lt"/>
            </a:endParaRPr>
          </a:p>
          <a:p>
            <a:r>
              <a:rPr lang="en-GB" sz="1600" dirty="0">
                <a:latin typeface="+mn-lt"/>
              </a:rPr>
              <a:t>- Promote discussion on alert dissemination methodologies;</a:t>
            </a:r>
          </a:p>
          <a:p>
            <a:endParaRPr lang="en-GB" sz="1600" dirty="0">
              <a:latin typeface="+mn-lt"/>
            </a:endParaRPr>
          </a:p>
          <a:p>
            <a:r>
              <a:rPr lang="en-GB" sz="1600" dirty="0">
                <a:latin typeface="+mn-lt"/>
              </a:rPr>
              <a:t>-Organize webinar to enhance the development of TR in NEAM region and gain experience by interacting with experts from other ICGs.</a:t>
            </a:r>
          </a:p>
        </p:txBody>
      </p:sp>
      <p:sp>
        <p:nvSpPr>
          <p:cNvPr id="16397" name="Rectangle 13"/>
          <p:cNvSpPr>
            <a:spLocks noChangeArrowheads="1"/>
          </p:cNvSpPr>
          <p:nvPr/>
        </p:nvSpPr>
        <p:spPr bwMode="auto">
          <a:xfrm>
            <a:off x="0" y="4108800"/>
            <a:ext cx="3708400" cy="923330"/>
          </a:xfrm>
          <a:prstGeom prst="rect">
            <a:avLst/>
          </a:prstGeom>
          <a:noFill/>
          <a:ln w="9525">
            <a:noFill/>
            <a:miter lim="800000"/>
            <a:headEnd/>
            <a:tailEnd/>
          </a:ln>
          <a:effectLst/>
        </p:spPr>
        <p:txBody>
          <a:bodyPr wrap="square" anchor="ctr">
            <a:spAutoFit/>
          </a:bodyPr>
          <a:lstStyle/>
          <a:p>
            <a:pPr marL="285750" indent="-285750">
              <a:buFont typeface="Arial" panose="020B0604020202020204" pitchFamily="34" charset="0"/>
              <a:buChar char="•"/>
            </a:pPr>
            <a:r>
              <a:rPr lang="en-GB" dirty="0">
                <a:latin typeface="+mn-lt"/>
              </a:rPr>
              <a:t>Monitoring of TR pilot projects in NEAM area and sharing with WG4 members</a:t>
            </a:r>
            <a:r>
              <a:rPr lang="el-GR" dirty="0">
                <a:latin typeface="+mn-l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23" y="14195"/>
            <a:ext cx="8353425" cy="1844675"/>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fr-FR" sz="4000" b="1" dirty="0">
                <a:solidFill>
                  <a:srgbClr val="215968"/>
                </a:solidFill>
              </a:rPr>
            </a:br>
            <a:r>
              <a:rPr lang="fr-FR" sz="2800" b="1" dirty="0">
                <a:solidFill>
                  <a:srgbClr val="215968"/>
                </a:solidFill>
              </a:rPr>
              <a:t>Objective: </a:t>
            </a:r>
            <a:r>
              <a:rPr lang="en-GB" sz="2800" b="1" dirty="0">
                <a:solidFill>
                  <a:srgbClr val="215968"/>
                </a:solidFill>
              </a:rPr>
              <a:t>Promote community preparedness and initiatives at national level and in the framework of international projects, fostering synergies whenever possible</a:t>
            </a:r>
          </a:p>
        </p:txBody>
      </p:sp>
      <p:sp>
        <p:nvSpPr>
          <p:cNvPr id="5" name="TextBox 4"/>
          <p:cNvSpPr txBox="1"/>
          <p:nvPr/>
        </p:nvSpPr>
        <p:spPr>
          <a:xfrm>
            <a:off x="827087" y="1931244"/>
            <a:ext cx="2881313"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Activity</a:t>
            </a:r>
          </a:p>
        </p:txBody>
      </p:sp>
      <p:sp>
        <p:nvSpPr>
          <p:cNvPr id="6" name="Rectangle 5"/>
          <p:cNvSpPr/>
          <p:nvPr/>
        </p:nvSpPr>
        <p:spPr>
          <a:xfrm>
            <a:off x="5004048" y="1931244"/>
            <a:ext cx="3527425"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Target/Result indicators</a:t>
            </a:r>
          </a:p>
        </p:txBody>
      </p:sp>
      <p:sp>
        <p:nvSpPr>
          <p:cNvPr id="16393" name="Rectangle 9"/>
          <p:cNvSpPr>
            <a:spLocks noChangeArrowheads="1"/>
          </p:cNvSpPr>
          <p:nvPr/>
        </p:nvSpPr>
        <p:spPr bwMode="auto">
          <a:xfrm>
            <a:off x="0" y="3038542"/>
            <a:ext cx="3708400" cy="646331"/>
          </a:xfrm>
          <a:prstGeom prst="rect">
            <a:avLst/>
          </a:prstGeom>
          <a:noFill/>
          <a:ln w="9525">
            <a:noFill/>
            <a:miter lim="800000"/>
            <a:headEnd/>
            <a:tailEnd/>
          </a:ln>
          <a:effectLst/>
        </p:spPr>
        <p:txBody>
          <a:bodyPr wrap="square" anchor="ctr">
            <a:spAutoFit/>
          </a:bodyPr>
          <a:lstStyle/>
          <a:p>
            <a:pPr marL="285750" indent="-285750">
              <a:buFont typeface="Arial" panose="020B0604020202020204" pitchFamily="34" charset="0"/>
              <a:buChar char="•"/>
            </a:pPr>
            <a:endParaRPr lang="en-GB" dirty="0">
              <a:latin typeface="+mn-lt"/>
            </a:endParaRPr>
          </a:p>
          <a:p>
            <a:endParaRPr lang="en-GB" dirty="0">
              <a:latin typeface="+mn-lt"/>
            </a:endParaRPr>
          </a:p>
        </p:txBody>
      </p:sp>
      <p:sp>
        <p:nvSpPr>
          <p:cNvPr id="16394" name="Rectangle 10"/>
          <p:cNvSpPr>
            <a:spLocks noChangeArrowheads="1"/>
          </p:cNvSpPr>
          <p:nvPr/>
        </p:nvSpPr>
        <p:spPr bwMode="auto">
          <a:xfrm>
            <a:off x="4355977" y="2645531"/>
            <a:ext cx="4246871" cy="3354765"/>
          </a:xfrm>
          <a:prstGeom prst="rect">
            <a:avLst/>
          </a:prstGeom>
          <a:noFill/>
          <a:ln w="9525">
            <a:noFill/>
            <a:miter lim="800000"/>
            <a:headEnd/>
            <a:tailEnd/>
          </a:ln>
          <a:effectLst/>
        </p:spPr>
        <p:txBody>
          <a:bodyPr wrap="square" anchor="ctr">
            <a:spAutoFit/>
          </a:bodyPr>
          <a:lstStyle/>
          <a:p>
            <a:pPr marL="285750" indent="-285750">
              <a:buFontTx/>
              <a:buChar char="-"/>
            </a:pPr>
            <a:r>
              <a:rPr lang="en-GB" dirty="0"/>
              <a:t>Organize an online roundtable on ongoing studies in different Countries</a:t>
            </a:r>
          </a:p>
          <a:p>
            <a:pPr marL="285750" indent="-285750">
              <a:buFontTx/>
              <a:buChar char="-"/>
            </a:pPr>
            <a:endParaRPr lang="en-GB" sz="1600" dirty="0"/>
          </a:p>
          <a:p>
            <a:pPr marL="285750" indent="-285750">
              <a:buFontTx/>
              <a:buChar char="-"/>
            </a:pPr>
            <a:r>
              <a:rPr lang="en-GB" dirty="0"/>
              <a:t>Share the State members activities (see next slides</a:t>
            </a:r>
            <a:r>
              <a:rPr lang="it-IT" dirty="0"/>
              <a:t>):</a:t>
            </a:r>
          </a:p>
          <a:p>
            <a:r>
              <a:rPr lang="it-IT" dirty="0">
                <a:latin typeface="+mn-lt"/>
              </a:rPr>
              <a:t>I </a:t>
            </a:r>
            <a:r>
              <a:rPr lang="it-IT" dirty="0" err="1">
                <a:latin typeface="+mn-lt"/>
              </a:rPr>
              <a:t>received</a:t>
            </a:r>
            <a:r>
              <a:rPr lang="it-IT" dirty="0">
                <a:latin typeface="+mn-lt"/>
              </a:rPr>
              <a:t> </a:t>
            </a:r>
            <a:r>
              <a:rPr lang="it-IT" dirty="0" err="1">
                <a:latin typeface="+mn-lt"/>
              </a:rPr>
              <a:t>updates</a:t>
            </a:r>
            <a:r>
              <a:rPr lang="it-IT" dirty="0">
                <a:latin typeface="+mn-lt"/>
              </a:rPr>
              <a:t> from:</a:t>
            </a:r>
          </a:p>
          <a:p>
            <a:r>
              <a:rPr lang="it-IT" b="1" dirty="0">
                <a:latin typeface="+mn-lt"/>
              </a:rPr>
              <a:t>Elena Giusta </a:t>
            </a:r>
            <a:r>
              <a:rPr lang="it-IT" dirty="0">
                <a:latin typeface="+mn-lt"/>
              </a:rPr>
              <a:t>from ISPRA, </a:t>
            </a:r>
            <a:r>
              <a:rPr lang="it-IT" dirty="0" err="1">
                <a:latin typeface="+mn-lt"/>
              </a:rPr>
              <a:t>Italy</a:t>
            </a:r>
            <a:r>
              <a:rPr lang="it-IT" dirty="0">
                <a:latin typeface="+mn-lt"/>
              </a:rPr>
              <a:t> </a:t>
            </a:r>
          </a:p>
          <a:p>
            <a:r>
              <a:rPr lang="it-IT" b="1" dirty="0">
                <a:latin typeface="+mn-lt"/>
              </a:rPr>
              <a:t>Alessandro Amato </a:t>
            </a:r>
            <a:r>
              <a:rPr lang="it-IT" dirty="0">
                <a:latin typeface="+mn-lt"/>
              </a:rPr>
              <a:t>and </a:t>
            </a:r>
            <a:r>
              <a:rPr lang="it-IT" b="1" dirty="0">
                <a:latin typeface="+mn-lt"/>
              </a:rPr>
              <a:t>Lorenzo </a:t>
            </a:r>
            <a:r>
              <a:rPr lang="it-IT" b="1" dirty="0" err="1">
                <a:latin typeface="+mn-lt"/>
              </a:rPr>
              <a:t>Cugliari</a:t>
            </a:r>
            <a:r>
              <a:rPr lang="it-IT" b="1" dirty="0">
                <a:latin typeface="+mn-lt"/>
              </a:rPr>
              <a:t> </a:t>
            </a:r>
            <a:r>
              <a:rPr lang="it-IT" dirty="0">
                <a:latin typeface="+mn-lt"/>
              </a:rPr>
              <a:t>from INGV, </a:t>
            </a:r>
            <a:r>
              <a:rPr lang="it-IT" dirty="0" err="1">
                <a:latin typeface="+mn-lt"/>
              </a:rPr>
              <a:t>Italy</a:t>
            </a:r>
            <a:endParaRPr lang="it-IT" dirty="0">
              <a:latin typeface="+mn-lt"/>
            </a:endParaRPr>
          </a:p>
          <a:p>
            <a:r>
              <a:rPr lang="it-IT" b="1" dirty="0">
                <a:latin typeface="+mn-lt"/>
              </a:rPr>
              <a:t>Luis </a:t>
            </a:r>
            <a:r>
              <a:rPr lang="it-IT" b="1" dirty="0" err="1">
                <a:latin typeface="+mn-lt"/>
              </a:rPr>
              <a:t>Matias</a:t>
            </a:r>
            <a:r>
              <a:rPr lang="it-IT" b="1" dirty="0">
                <a:latin typeface="+mn-lt"/>
              </a:rPr>
              <a:t> </a:t>
            </a:r>
            <a:r>
              <a:rPr lang="it-IT" dirty="0">
                <a:latin typeface="+mn-lt"/>
              </a:rPr>
              <a:t>from </a:t>
            </a:r>
            <a:r>
              <a:rPr lang="it-IT" dirty="0" err="1">
                <a:latin typeface="+mn-lt"/>
              </a:rPr>
              <a:t>Instituto</a:t>
            </a:r>
            <a:r>
              <a:rPr lang="it-IT" dirty="0">
                <a:latin typeface="+mn-lt"/>
              </a:rPr>
              <a:t> D. Luiz, Portugal </a:t>
            </a:r>
          </a:p>
          <a:p>
            <a:r>
              <a:rPr lang="it-IT" b="1" dirty="0">
                <a:latin typeface="+mn-lt"/>
              </a:rPr>
              <a:t>Marzia Santini</a:t>
            </a:r>
            <a:r>
              <a:rPr lang="it-IT" dirty="0">
                <a:latin typeface="+mn-lt"/>
              </a:rPr>
              <a:t>, JRC, EU</a:t>
            </a:r>
          </a:p>
          <a:p>
            <a:endParaRPr lang="en-GB" sz="1600" dirty="0">
              <a:latin typeface="+mn-lt"/>
            </a:endParaRPr>
          </a:p>
        </p:txBody>
      </p:sp>
      <p:sp>
        <p:nvSpPr>
          <p:cNvPr id="16397" name="Rectangle 13"/>
          <p:cNvSpPr>
            <a:spLocks noChangeArrowheads="1"/>
          </p:cNvSpPr>
          <p:nvPr/>
        </p:nvSpPr>
        <p:spPr bwMode="auto">
          <a:xfrm>
            <a:off x="0" y="4108801"/>
            <a:ext cx="3708400" cy="923330"/>
          </a:xfrm>
          <a:prstGeom prst="rect">
            <a:avLst/>
          </a:prstGeom>
          <a:noFill/>
          <a:ln w="9525">
            <a:noFill/>
            <a:miter lim="800000"/>
            <a:headEnd/>
            <a:tailEnd/>
          </a:ln>
          <a:effectLst/>
        </p:spPr>
        <p:txBody>
          <a:bodyPr wrap="square" anchor="ctr">
            <a:spAutoFit/>
          </a:bodyPr>
          <a:lstStyle/>
          <a:p>
            <a:pPr marL="285750" indent="-285750">
              <a:buFont typeface="Arial" panose="020B0604020202020204" pitchFamily="34" charset="0"/>
              <a:buChar char="•"/>
            </a:pPr>
            <a:r>
              <a:rPr lang="en-GB" dirty="0"/>
              <a:t>Enhance the assessment of the tsunami risk perception in NEAM region</a:t>
            </a:r>
            <a:endParaRPr lang="el-GR" dirty="0">
              <a:latin typeface="+mn-lt"/>
            </a:endParaRPr>
          </a:p>
        </p:txBody>
      </p:sp>
    </p:spTree>
    <p:extLst>
      <p:ext uri="{BB962C8B-B14F-4D97-AF65-F5344CB8AC3E}">
        <p14:creationId xmlns:p14="http://schemas.microsoft.com/office/powerpoint/2010/main" val="197284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75842-F346-4C4D-8A8F-1548C542EE36}"/>
              </a:ext>
            </a:extLst>
          </p:cNvPr>
          <p:cNvSpPr txBox="1"/>
          <p:nvPr/>
        </p:nvSpPr>
        <p:spPr>
          <a:xfrm>
            <a:off x="467544" y="980728"/>
            <a:ext cx="7920880" cy="3447098"/>
          </a:xfrm>
          <a:prstGeom prst="rect">
            <a:avLst/>
          </a:prstGeom>
          <a:noFill/>
        </p:spPr>
        <p:txBody>
          <a:bodyPr wrap="square" rtlCol="0">
            <a:spAutoFit/>
          </a:bodyPr>
          <a:lstStyle/>
          <a:p>
            <a:endParaRPr lang="en-US" sz="1200" b="1" dirty="0"/>
          </a:p>
          <a:p>
            <a:pPr algn="ctr"/>
            <a:r>
              <a:rPr lang="en-US" sz="1200" b="1" dirty="0"/>
              <a:t>ISPRA ACTIVITIES IN WG4:</a:t>
            </a:r>
          </a:p>
          <a:p>
            <a:pPr algn="ctr"/>
            <a:endParaRPr lang="en-US" sz="1200" b="1" dirty="0"/>
          </a:p>
          <a:p>
            <a:r>
              <a:rPr lang="en-US" sz="1600" dirty="0"/>
              <a:t>Updated the </a:t>
            </a:r>
            <a:r>
              <a:rPr lang="en-US" sz="1600" dirty="0" err="1"/>
              <a:t>SiAM</a:t>
            </a:r>
            <a:r>
              <a:rPr lang="en-US" sz="1600" dirty="0"/>
              <a:t> (Italian tsunami Alert System) web page with the report of the last ICG/NEAMTWS assembly and another on the Tsunami READY </a:t>
            </a:r>
            <a:r>
              <a:rPr lang="en-US" sz="1600" dirty="0" err="1"/>
              <a:t>programme</a:t>
            </a:r>
            <a:r>
              <a:rPr lang="en-US" sz="1600" dirty="0"/>
              <a:t>:</a:t>
            </a:r>
          </a:p>
          <a:p>
            <a:r>
              <a:rPr lang="en-US" sz="1600" dirty="0">
                <a:hlinkClick r:id="rId2"/>
              </a:rPr>
              <a:t>https://www.isprambiente.gov.it/it/servizi/sistema-nazionale-di-allerta-maremoti-1</a:t>
            </a:r>
            <a:endParaRPr lang="en-US" sz="1600" dirty="0"/>
          </a:p>
          <a:p>
            <a:endParaRPr lang="en-US" sz="1600" dirty="0"/>
          </a:p>
          <a:p>
            <a:r>
              <a:rPr lang="en-US" sz="1600" dirty="0"/>
              <a:t>Tsunami Ready </a:t>
            </a:r>
            <a:r>
              <a:rPr lang="en-US" sz="1600" dirty="0" err="1"/>
              <a:t>programme</a:t>
            </a:r>
            <a:r>
              <a:rPr lang="en-US" sz="1600" dirty="0"/>
              <a:t> was explained in this bulletin: </a:t>
            </a:r>
            <a:r>
              <a:rPr lang="en-US" sz="1600" dirty="0">
                <a:hlinkClick r:id="rId3"/>
              </a:rPr>
              <a:t>https://www.isprambiente.gov.it/files2021/pubblicazioni/periodici-tecnici/prue/prue-03-2021.pdf</a:t>
            </a:r>
            <a:endParaRPr lang="en-US" sz="1600" dirty="0"/>
          </a:p>
          <a:p>
            <a:endParaRPr lang="en-US" sz="1600" dirty="0"/>
          </a:p>
          <a:p>
            <a:r>
              <a:rPr lang="en-US" sz="1600" dirty="0"/>
              <a:t>In next slide the news about Tsunami Awareness Day (November 5 2021)</a:t>
            </a:r>
          </a:p>
          <a:p>
            <a:endParaRPr lang="en-US" dirty="0"/>
          </a:p>
          <a:p>
            <a:endParaRPr lang="en-GB" dirty="0"/>
          </a:p>
        </p:txBody>
      </p:sp>
      <p:sp>
        <p:nvSpPr>
          <p:cNvPr id="6" name="TextBox 5">
            <a:extLst>
              <a:ext uri="{FF2B5EF4-FFF2-40B4-BE49-F238E27FC236}">
                <a16:creationId xmlns:a16="http://schemas.microsoft.com/office/drawing/2014/main" id="{2EE91D4B-9138-4896-A9BC-E3D38827B916}"/>
              </a:ext>
            </a:extLst>
          </p:cNvPr>
          <p:cNvSpPr txBox="1"/>
          <p:nvPr/>
        </p:nvSpPr>
        <p:spPr>
          <a:xfrm>
            <a:off x="1187624" y="260648"/>
            <a:ext cx="684076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t>ITALIAN ACTIVITIES IN PUBLIC AWARENESS, PREPAREDNESS AND MITIGATION </a:t>
            </a:r>
          </a:p>
        </p:txBody>
      </p:sp>
    </p:spTree>
    <p:extLst>
      <p:ext uri="{BB962C8B-B14F-4D97-AF65-F5344CB8AC3E}">
        <p14:creationId xmlns:p14="http://schemas.microsoft.com/office/powerpoint/2010/main" val="395211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4C3BB1-8D55-3F4A-A952-86DEFF9123C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5121" name="Immagine 1">
            <a:extLst>
              <a:ext uri="{FF2B5EF4-FFF2-40B4-BE49-F238E27FC236}">
                <a16:creationId xmlns:a16="http://schemas.microsoft.com/office/drawing/2014/main" id="{7D649516-7A94-2242-B84D-85F956985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1214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75B8C69-D166-DA46-9620-224A66D401EC}"/>
              </a:ext>
            </a:extLst>
          </p:cNvPr>
          <p:cNvSpPr>
            <a:spLocks noChangeArrowheads="1"/>
          </p:cNvSpPr>
          <p:nvPr/>
        </p:nvSpPr>
        <p:spPr bwMode="auto">
          <a:xfrm>
            <a:off x="0" y="2716291"/>
            <a:ext cx="91440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it-IT" altLang="it-IT"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 novembre: nel mondo si celebra</a:t>
            </a:r>
            <a:r>
              <a:rPr kumimoji="0" lang="it-IT" altLang="it-IT"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it-IT" altLang="it-IT"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 Tsunami </a:t>
            </a:r>
            <a:r>
              <a:rPr kumimoji="0" lang="it-IT" altLang="it-IT" sz="14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Day</a:t>
            </a:r>
            <a:r>
              <a:rPr kumimoji="0" lang="it-IT" altLang="it-IT"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it-IT" altLang="it-IT"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 maremoti sono eventi rari, ma possono accadere con effetti disastrosi.</a:t>
            </a: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it-IT" altLang="it-IT"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Negli ultimi 100 anni, 58 eventi hanno causato più di 260.000 vittime, superando qualsiasi altro rischio naturale a livello globale. Nel prossimo decennio, circa la metà della </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popolazione mondiale vivr</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su terre sempre pi</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esposte a calamit</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naturali, ivi compresi i maremoti, per i quali </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importante adottare piani di riduzione degli impatti.</a:t>
            </a:r>
            <a:endParaRPr kumimoji="0" lang="it-IT" altLang="it-IT"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Nel dicembre 2015, l'Assemblea Generale delle Nazioni Unite ha designato il 5 novembre come </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altLang="it-IT"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Giornata mondiale della consapevolezza del rischio di tsunami</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invitando i governi, gli organismi internazionali e le associazioni della societ</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civile a sensibilizzare l'opinione pubblica sulla gestione delle misure di mitigazione, grazie anche a soluzioni tecnologiche sempre pi</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innovative nei sistemi di allerta rapida.</a:t>
            </a:r>
            <a:endParaRPr kumimoji="0" lang="it-IT" altLang="it-IT"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ISPRA che, con la sua rete di stazioni di rilevamento dell</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innalzamento del mare, </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una componente, del Sistema nazionale di Allerta maremoti (</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SiAM</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contribuisce anche all</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attuazione del programma </a:t>
            </a:r>
            <a:r>
              <a:rPr kumimoji="0" lang="it-IT" altLang="it-IT"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Tsunami Ready</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nell</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ambito del Gruppo di coordinamento intergovernativo per il sistema di allarme rapido e mitigazione degli tsunami nell'Atlantico nord-orientale, nel Mediterraneo e nei mari connessi (ICG/NEAMTWS) della Commissione Intergovernativa Oceanografica dell</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UNESCO.</a:t>
            </a:r>
            <a:endParaRPr kumimoji="0" lang="it-IT" altLang="it-IT"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programma </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Tsunami Ready</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supporta le comunit</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costiere nell</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adozione delle pi</a:t>
            </a:r>
            <a:r>
              <a:rPr kumimoji="0" lang="it-IT"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idonee misure di preparazione a possibili maremoti, di piani di gestione del rischio e di mitigazione degli effetti di tali eventi.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99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AB89FF73-144C-E54F-8AD2-67C877A4C8D9}"/>
              </a:ext>
            </a:extLst>
          </p:cNvPr>
          <p:cNvSpPr txBox="1"/>
          <p:nvPr/>
        </p:nvSpPr>
        <p:spPr>
          <a:xfrm>
            <a:off x="881743" y="1382486"/>
            <a:ext cx="184731" cy="369332"/>
          </a:xfrm>
          <a:prstGeom prst="rect">
            <a:avLst/>
          </a:prstGeom>
          <a:noFill/>
        </p:spPr>
        <p:txBody>
          <a:bodyPr wrap="none" rtlCol="0">
            <a:spAutoFit/>
          </a:bodyPr>
          <a:lstStyle/>
          <a:p>
            <a:endParaRPr lang="it-IT" dirty="0"/>
          </a:p>
        </p:txBody>
      </p:sp>
      <p:sp>
        <p:nvSpPr>
          <p:cNvPr id="10" name="Rectangle 13">
            <a:extLst>
              <a:ext uri="{FF2B5EF4-FFF2-40B4-BE49-F238E27FC236}">
                <a16:creationId xmlns:a16="http://schemas.microsoft.com/office/drawing/2014/main" id="{D0C74700-F9D9-F440-87DB-5E2AA2BB9B97}"/>
              </a:ext>
            </a:extLst>
          </p:cNvPr>
          <p:cNvSpPr>
            <a:spLocks noChangeArrowheads="1"/>
          </p:cNvSpPr>
          <p:nvPr/>
        </p:nvSpPr>
        <p:spPr bwMode="auto">
          <a:xfrm rot="-10800000" flipV="1">
            <a:off x="0" y="-5316"/>
            <a:ext cx="91440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100" b="0"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it-IT" sz="1400" b="1" dirty="0">
              <a:latin typeface="Arial" panose="020B0604020202020204" pitchFamily="34" charset="0"/>
              <a:ea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it-IT" sz="14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INGV ACTIVITY FOR NEAM WG4</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it-IT" sz="1100" dirty="0">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In the framework of the WG4 Action Plan for the 2022 and in the broader perspective of the Decade Tsunami </a:t>
            </a:r>
            <a:r>
              <a:rPr kumimoji="0" lang="en-US" altLang="it-IT" sz="1200" b="0"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Programme</a:t>
            </a:r>
            <a:r>
              <a:rPr kumimoji="0" lang="en-US" altLang="it-IT"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the INGV Tsunami Alert Center is working to disseminate tsunami risk and increase public knowledge and awareness.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PUBLIC OUTREACH ACTIVITIES TSUNAMI ALERT CENTER</a:t>
            </a:r>
            <a:endParaRPr kumimoji="0" lang="en-US" altLang="it-IT"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Among the dissemination and public outreach tools implemented by the INGV Tsunami Alert Center there is the website, closely interconnected with other INGV communication channels including the blog "</a:t>
            </a:r>
            <a:r>
              <a:rPr kumimoji="0" lang="en-US" altLang="it-IT" sz="1200" b="0"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INGVterremoti</a:t>
            </a:r>
            <a:r>
              <a:rPr kumimoji="0" lang="en-US" altLang="it-IT"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and social pages (Twitter and Facebook). </a:t>
            </a:r>
            <a:endParaRPr kumimoji="0" lang="en-US" altLang="it-IT"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The website adopted a multidisciplinary, didactic/scientific approach that privileges graphic and textual communication through discursive sections that guide the user in a cognitive learning path. The website and the contents of updates in it are made in two languages: Italian/English.</a:t>
            </a:r>
            <a:endParaRPr kumimoji="0" lang="en-US" altLang="it-IT"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it-IT" sz="1200" b="1" dirty="0">
                <a:latin typeface="Arial" panose="020B0604020202020204" pitchFamily="34" charset="0"/>
              </a:rPr>
              <a:t>Education activity</a:t>
            </a:r>
            <a:r>
              <a:rPr lang="en-US" altLang="it-IT" sz="1200" dirty="0">
                <a:latin typeface="Arial" panose="020B0604020202020204" pitchFamily="34" charset="0"/>
              </a:rPr>
              <a:t>:</a:t>
            </a:r>
            <a:endParaRPr kumimoji="0" lang="en-US" altLang="it-IT" sz="1200" b="0" i="0" u="none" strike="noStrike" cap="none" normalizeH="0" baseline="0" dirty="0">
              <a:ln>
                <a:noFill/>
              </a:ln>
              <a:solidFill>
                <a:schemeClr val="tx1"/>
              </a:solidFill>
              <a:effectLst/>
              <a:latin typeface="Arial" panose="020B0604020202020204" pitchFamily="34" charset="0"/>
            </a:endParaRPr>
          </a:p>
          <a:p>
            <a:pPr lvl="0" eaLnBrk="0" hangingPunct="0"/>
            <a:r>
              <a:rPr lang="en-US" altLang="it-IT" sz="1200" b="1" dirty="0" err="1">
                <a:latin typeface="Arial" panose="020B0604020202020204" pitchFamily="34" charset="0"/>
              </a:rPr>
              <a:t>Minturno</a:t>
            </a:r>
            <a:r>
              <a:rPr lang="en-US" altLang="it-IT" sz="1200" b="1" dirty="0">
                <a:latin typeface="Arial" panose="020B0604020202020204" pitchFamily="34" charset="0"/>
              </a:rPr>
              <a:t>:</a:t>
            </a:r>
          </a:p>
          <a:p>
            <a:pPr lvl="0" eaLnBrk="0" hangingPunct="0"/>
            <a:r>
              <a:rPr lang="en-US" altLang="it-IT" sz="1200" dirty="0">
                <a:latin typeface="Arial" panose="020B0604020202020204" pitchFamily="34" charset="0"/>
              </a:rPr>
              <a:t>On March 24, 2022, an outreach meeting with students from the high school of Leon Battista Alberti High School was carried out in the Municipality of </a:t>
            </a:r>
            <a:r>
              <a:rPr lang="en-US" altLang="it-IT" sz="1200" dirty="0" err="1">
                <a:latin typeface="Arial" panose="020B0604020202020204" pitchFamily="34" charset="0"/>
              </a:rPr>
              <a:t>Minturno</a:t>
            </a:r>
            <a:r>
              <a:rPr lang="en-US" altLang="it-IT" sz="1200" dirty="0">
                <a:latin typeface="Arial" panose="020B0604020202020204" pitchFamily="34" charset="0"/>
              </a:rPr>
              <a:t>.</a:t>
            </a:r>
          </a:p>
          <a:p>
            <a:pPr lvl="0" eaLnBrk="0" hangingPunct="0"/>
            <a:endParaRPr lang="en-US" altLang="it-IT" sz="1200" dirty="0">
              <a:latin typeface="Arial" panose="020B0604020202020204" pitchFamily="34" charset="0"/>
            </a:endParaRPr>
          </a:p>
          <a:p>
            <a:pPr lvl="0" eaLnBrk="0" hangingPunct="0"/>
            <a:r>
              <a:rPr lang="en-US" altLang="it-IT" sz="1200" b="1" dirty="0">
                <a:latin typeface="Arial" panose="020B0604020202020204" pitchFamily="34" charset="0"/>
              </a:rPr>
              <a:t>Tivoli:</a:t>
            </a:r>
          </a:p>
          <a:p>
            <a:pPr lvl="0" eaLnBrk="0" hangingPunct="0"/>
            <a:r>
              <a:rPr lang="en-US" altLang="it-IT" sz="1200" dirty="0">
                <a:latin typeface="Arial" panose="020B0604020202020204" pitchFamily="34" charset="0"/>
              </a:rPr>
              <a:t>CAT-INGV researchers carried out a first dissemination meeting with Lazzaro Spallanzani high school students in Tivoli (RM).  The meeting aims to inform students about the tsunami risk in Italy and in the Mediterranean Sea and to improve the topic knowledge in order to provide insights and identify the best communication channels for young people. </a:t>
            </a:r>
          </a:p>
          <a:p>
            <a:pPr lvl="0" eaLnBrk="0" hangingPunct="0"/>
            <a:endParaRPr lang="en-US" altLang="it-IT" sz="1200" dirty="0">
              <a:latin typeface="Arial" panose="020B0604020202020204" pitchFamily="34" charset="0"/>
            </a:endParaRPr>
          </a:p>
          <a:p>
            <a:pPr lvl="0" eaLnBrk="0" hangingPunct="0"/>
            <a:r>
              <a:rPr lang="en-US" altLang="it-IT" sz="1200" b="1" dirty="0">
                <a:latin typeface="Arial" panose="020B0604020202020204" pitchFamily="34" charset="0"/>
              </a:rPr>
              <a:t>Tsunami risk perception issue:</a:t>
            </a:r>
            <a:endParaRPr lang="en-US" altLang="it-IT" sz="1200" dirty="0">
              <a:latin typeface="Arial" panose="020B0604020202020204" pitchFamily="34" charset="0"/>
            </a:endParaRPr>
          </a:p>
          <a:p>
            <a:pPr lvl="0" eaLnBrk="0" hangingPunct="0"/>
            <a:r>
              <a:rPr lang="en-US" altLang="it-IT" sz="1200" dirty="0">
                <a:latin typeface="Arial" panose="020B0604020202020204" pitchFamily="34" charset="0"/>
              </a:rPr>
              <a:t>The meetings carried out in both schools started with the Tsunami Risk Perception questionnaire administration. The web-based questionnaire was administered through the Google Form platform and maintained the same structure used for the CATI methodology survey (</a:t>
            </a:r>
            <a:r>
              <a:rPr lang="en-US" altLang="it-IT" sz="1200" dirty="0" err="1">
                <a:latin typeface="Arial" panose="020B0604020202020204" pitchFamily="34" charset="0"/>
              </a:rPr>
              <a:t>Cerase</a:t>
            </a:r>
            <a:r>
              <a:rPr lang="en-US" altLang="it-IT" sz="1200" dirty="0">
                <a:latin typeface="Arial" panose="020B0604020202020204" pitchFamily="34" charset="0"/>
              </a:rPr>
              <a:t> et al., 2019; </a:t>
            </a:r>
            <a:r>
              <a:rPr lang="en-US" altLang="it-IT" sz="1200" dirty="0" err="1">
                <a:latin typeface="Arial" panose="020B0604020202020204" pitchFamily="34" charset="0"/>
              </a:rPr>
              <a:t>Cugliari</a:t>
            </a:r>
            <a:r>
              <a:rPr lang="en-US" altLang="it-IT" sz="1200" dirty="0">
                <a:latin typeface="Arial" panose="020B0604020202020204" pitchFamily="34" charset="0"/>
              </a:rPr>
              <a:t> et al., 2021).</a:t>
            </a:r>
          </a:p>
          <a:p>
            <a:pPr lvl="0" eaLnBrk="0" hangingPunct="0"/>
            <a:endParaRPr lang="en-US" altLang="it-IT" sz="1200" dirty="0">
              <a:latin typeface="Arial" panose="020B0604020202020204" pitchFamily="34" charset="0"/>
            </a:endParaRPr>
          </a:p>
          <a:p>
            <a:pPr lvl="0" eaLnBrk="0" hangingPunct="0"/>
            <a:endParaRPr lang="en-US" altLang="it-IT" sz="1200" dirty="0">
              <a:latin typeface="Arial" panose="020B0604020202020204" pitchFamily="34" charset="0"/>
            </a:endParaRPr>
          </a:p>
          <a:p>
            <a:pPr lvl="0" eaLnBrk="0" hangingPunct="0"/>
            <a:r>
              <a:rPr lang="it-IT" sz="1200" dirty="0"/>
              <a:t>(</a:t>
            </a:r>
            <a:r>
              <a:rPr lang="it-IT" sz="1200" dirty="0" err="1"/>
              <a:t>see</a:t>
            </a:r>
            <a:r>
              <a:rPr lang="it-IT" sz="1200" dirty="0"/>
              <a:t> </a:t>
            </a:r>
            <a:r>
              <a:rPr lang="it-IT" sz="1200" dirty="0" err="1"/>
              <a:t>Communication</a:t>
            </a:r>
            <a:r>
              <a:rPr lang="it-IT" sz="1200" dirty="0"/>
              <a:t>, </a:t>
            </a:r>
            <a:r>
              <a:rPr lang="it-IT" sz="1200" dirty="0" err="1"/>
              <a:t>outreach</a:t>
            </a:r>
            <a:r>
              <a:rPr lang="it-IT" sz="1200" dirty="0"/>
              <a:t> </a:t>
            </a:r>
            <a:r>
              <a:rPr lang="it-IT" sz="1200" dirty="0" err="1"/>
              <a:t>activities</a:t>
            </a:r>
            <a:r>
              <a:rPr lang="it-IT" sz="1200" dirty="0"/>
              <a:t> and tsunami </a:t>
            </a:r>
            <a:r>
              <a:rPr lang="it-IT" sz="1200" dirty="0" err="1"/>
              <a:t>risk</a:t>
            </a:r>
            <a:r>
              <a:rPr lang="it-IT" sz="1200" dirty="0"/>
              <a:t> </a:t>
            </a:r>
            <a:r>
              <a:rPr lang="it-IT" sz="1200" dirty="0" err="1"/>
              <a:t>perception</a:t>
            </a:r>
            <a:r>
              <a:rPr lang="it-IT" sz="1200" dirty="0"/>
              <a:t> in </a:t>
            </a:r>
            <a:r>
              <a:rPr lang="it-IT" sz="1200" dirty="0" err="1"/>
              <a:t>Italy</a:t>
            </a:r>
            <a:r>
              <a:rPr lang="it-IT" sz="1200" dirty="0"/>
              <a:t>. A </a:t>
            </a:r>
            <a:r>
              <a:rPr lang="it-IT" sz="1200" dirty="0" err="1"/>
              <a:t>starting</a:t>
            </a:r>
            <a:r>
              <a:rPr lang="it-IT" sz="1200" dirty="0"/>
              <a:t> </a:t>
            </a:r>
            <a:r>
              <a:rPr lang="it-IT" sz="1200" dirty="0" err="1"/>
              <a:t>point</a:t>
            </a:r>
            <a:r>
              <a:rPr lang="it-IT" sz="1200" dirty="0"/>
              <a:t> and the </a:t>
            </a:r>
            <a:r>
              <a:rPr lang="it-IT" sz="1200" dirty="0" err="1"/>
              <a:t>perspectives</a:t>
            </a:r>
            <a:r>
              <a:rPr lang="it-IT" sz="1200" dirty="0"/>
              <a:t> of the INGV Tsunami </a:t>
            </a:r>
            <a:r>
              <a:rPr lang="it-IT" sz="1200" dirty="0" err="1"/>
              <a:t>Alert</a:t>
            </a:r>
            <a:r>
              <a:rPr lang="it-IT" sz="1200" dirty="0"/>
              <a:t> Center-report in </a:t>
            </a:r>
            <a:r>
              <a:rPr lang="it-IT" sz="1200" dirty="0" err="1"/>
              <a:t>appendix</a:t>
            </a:r>
            <a:r>
              <a:rPr lang="it-IT" sz="1200" dirty="0"/>
              <a:t>)</a:t>
            </a:r>
            <a:endParaRPr lang="en-US" altLang="it-IT"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A2B2E49B-041D-BE4E-AC7B-9E66E6701E5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20385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1261AA-CD2A-734E-B69E-8DA4BC213473}"/>
              </a:ext>
            </a:extLst>
          </p:cNvPr>
          <p:cNvSpPr>
            <a:spLocks noGrp="1"/>
          </p:cNvSpPr>
          <p:nvPr>
            <p:ph type="title"/>
          </p:nvPr>
        </p:nvSpPr>
        <p:spPr>
          <a:xfrm>
            <a:off x="448816" y="426435"/>
            <a:ext cx="8229600" cy="1143000"/>
          </a:xfrm>
        </p:spPr>
        <p:txBody>
          <a:bodyPr/>
          <a:lstStyle/>
          <a:p>
            <a:r>
              <a:rPr lang="en-GB" sz="3200" dirty="0"/>
              <a:t>ACTIVITIES IN PUBLIC AWARENESS, PREPAREDNESS AND MITIGATION </a:t>
            </a:r>
            <a:br>
              <a:rPr lang="en-GB" dirty="0"/>
            </a:br>
            <a:endParaRPr lang="it-IT" dirty="0"/>
          </a:p>
        </p:txBody>
      </p:sp>
      <p:sp>
        <p:nvSpPr>
          <p:cNvPr id="3" name="Segnaposto contenuto 2">
            <a:extLst>
              <a:ext uri="{FF2B5EF4-FFF2-40B4-BE49-F238E27FC236}">
                <a16:creationId xmlns:a16="http://schemas.microsoft.com/office/drawing/2014/main" id="{8C1EC49E-B699-2A43-AA78-9687E6D44AE8}"/>
              </a:ext>
            </a:extLst>
          </p:cNvPr>
          <p:cNvSpPr>
            <a:spLocks noGrp="1"/>
          </p:cNvSpPr>
          <p:nvPr>
            <p:ph idx="1"/>
          </p:nvPr>
        </p:nvSpPr>
        <p:spPr>
          <a:xfrm>
            <a:off x="457200" y="1196752"/>
            <a:ext cx="8075240" cy="5472608"/>
          </a:xfrm>
        </p:spPr>
        <p:txBody>
          <a:bodyPr/>
          <a:lstStyle/>
          <a:p>
            <a:endParaRPr lang="it-IT" sz="1600" b="1" dirty="0"/>
          </a:p>
          <a:p>
            <a:endParaRPr lang="it-IT" sz="1600" b="1" dirty="0"/>
          </a:p>
          <a:p>
            <a:endParaRPr lang="it-IT" sz="1600" b="1" dirty="0"/>
          </a:p>
          <a:p>
            <a:r>
              <a:rPr lang="it-IT" sz="1600" b="1" dirty="0"/>
              <a:t>PORTUGAL:</a:t>
            </a:r>
          </a:p>
          <a:p>
            <a:pPr>
              <a:buFontTx/>
              <a:buChar char="-"/>
            </a:pPr>
            <a:r>
              <a:rPr lang="it-IT" sz="1600" dirty="0"/>
              <a:t>A </a:t>
            </a:r>
            <a:r>
              <a:rPr lang="it-IT" sz="1600" dirty="0" err="1"/>
              <a:t>siren</a:t>
            </a:r>
            <a:r>
              <a:rPr lang="it-IT" sz="1600" dirty="0"/>
              <a:t> </a:t>
            </a:r>
            <a:r>
              <a:rPr lang="it-IT" sz="1600" dirty="0" err="1"/>
              <a:t>system</a:t>
            </a:r>
            <a:r>
              <a:rPr lang="it-IT" sz="1600" dirty="0"/>
              <a:t> in </a:t>
            </a:r>
            <a:r>
              <a:rPr lang="it-IT" sz="1600" dirty="0" err="1"/>
              <a:t>Cascais</a:t>
            </a:r>
            <a:r>
              <a:rPr lang="it-IT" sz="1600" dirty="0"/>
              <a:t> </a:t>
            </a:r>
            <a:r>
              <a:rPr lang="it-IT" sz="1600" dirty="0" err="1"/>
              <a:t>is</a:t>
            </a:r>
            <a:r>
              <a:rPr lang="it-IT" sz="1600" dirty="0"/>
              <a:t> </a:t>
            </a:r>
            <a:r>
              <a:rPr lang="it-IT" sz="1600" dirty="0" err="1"/>
              <a:t>being</a:t>
            </a:r>
            <a:r>
              <a:rPr lang="it-IT" sz="1600" dirty="0"/>
              <a:t> </a:t>
            </a:r>
            <a:r>
              <a:rPr lang="it-IT" sz="1600" dirty="0" err="1"/>
              <a:t>upgraded</a:t>
            </a:r>
            <a:r>
              <a:rPr lang="it-IT" sz="1600" dirty="0"/>
              <a:t> and </a:t>
            </a:r>
            <a:r>
              <a:rPr lang="it-IT" sz="1600" dirty="0" err="1"/>
              <a:t>it</a:t>
            </a:r>
            <a:r>
              <a:rPr lang="it-IT" sz="1600" dirty="0"/>
              <a:t> </a:t>
            </a:r>
            <a:r>
              <a:rPr lang="it-IT" sz="1600" dirty="0" err="1"/>
              <a:t>will</a:t>
            </a:r>
            <a:r>
              <a:rPr lang="it-IT" sz="1600" dirty="0"/>
              <a:t> start the </a:t>
            </a:r>
            <a:r>
              <a:rPr lang="it-IT" sz="1600" dirty="0" err="1"/>
              <a:t>tests</a:t>
            </a:r>
            <a:r>
              <a:rPr lang="it-IT" sz="1600" dirty="0"/>
              <a:t> </a:t>
            </a:r>
            <a:r>
              <a:rPr lang="it-IT" sz="1600" dirty="0" err="1"/>
              <a:t>soon</a:t>
            </a:r>
            <a:r>
              <a:rPr lang="it-IT" sz="1600" dirty="0"/>
              <a:t>.</a:t>
            </a:r>
          </a:p>
          <a:p>
            <a:pPr>
              <a:buFontTx/>
              <a:buChar char="-"/>
            </a:pPr>
            <a:br>
              <a:rPr lang="it-IT" sz="1600" dirty="0"/>
            </a:br>
            <a:r>
              <a:rPr lang="it-IT" sz="1600" dirty="0"/>
              <a:t>- Portugal </a:t>
            </a:r>
            <a:r>
              <a:rPr lang="it-IT" sz="1600" dirty="0" err="1"/>
              <a:t>activities</a:t>
            </a:r>
            <a:r>
              <a:rPr lang="it-IT" sz="1600" dirty="0"/>
              <a:t> </a:t>
            </a:r>
            <a:r>
              <a:rPr lang="it-IT" sz="1600" dirty="0" err="1"/>
              <a:t>have</a:t>
            </a:r>
            <a:r>
              <a:rPr lang="it-IT" sz="1600" dirty="0"/>
              <a:t> </a:t>
            </a:r>
            <a:r>
              <a:rPr lang="it-IT" sz="1600" dirty="0" err="1"/>
              <a:t>been</a:t>
            </a:r>
            <a:r>
              <a:rPr lang="it-IT" sz="1600" dirty="0"/>
              <a:t> </a:t>
            </a:r>
            <a:r>
              <a:rPr lang="it-IT" sz="1600" dirty="0" err="1"/>
              <a:t>mostly</a:t>
            </a:r>
            <a:r>
              <a:rPr lang="it-IT" sz="1600" dirty="0"/>
              <a:t> </a:t>
            </a:r>
            <a:r>
              <a:rPr lang="it-IT" sz="1600" dirty="0" err="1"/>
              <a:t>concerned</a:t>
            </a:r>
            <a:r>
              <a:rPr lang="it-IT" sz="1600" dirty="0"/>
              <a:t> with the </a:t>
            </a:r>
            <a:r>
              <a:rPr lang="it-IT" sz="1600" dirty="0" err="1"/>
              <a:t>improved</a:t>
            </a:r>
            <a:r>
              <a:rPr lang="it-IT" sz="1600" dirty="0"/>
              <a:t> </a:t>
            </a:r>
            <a:r>
              <a:rPr lang="it-IT" sz="1600" dirty="0" err="1"/>
              <a:t>monitoring</a:t>
            </a:r>
            <a:r>
              <a:rPr lang="it-IT" sz="1600" dirty="0"/>
              <a:t> of </a:t>
            </a:r>
            <a:r>
              <a:rPr lang="it-IT" sz="1600" dirty="0" err="1"/>
              <a:t>tsunamis</a:t>
            </a:r>
            <a:r>
              <a:rPr lang="it-IT" sz="1600" dirty="0"/>
              <a:t> </a:t>
            </a:r>
            <a:r>
              <a:rPr lang="it-IT" sz="1600" dirty="0" err="1"/>
              <a:t>that</a:t>
            </a:r>
            <a:r>
              <a:rPr lang="it-IT" sz="1600" dirty="0"/>
              <a:t> submarine </a:t>
            </a:r>
            <a:r>
              <a:rPr lang="it-IT" sz="1600" dirty="0" err="1"/>
              <a:t>cables</a:t>
            </a:r>
            <a:r>
              <a:rPr lang="it-IT" sz="1600" dirty="0"/>
              <a:t> </a:t>
            </a:r>
            <a:r>
              <a:rPr lang="it-IT" sz="1600" dirty="0" err="1"/>
              <a:t>might</a:t>
            </a:r>
            <a:r>
              <a:rPr lang="it-IT" sz="1600" dirty="0"/>
              <a:t> </a:t>
            </a:r>
            <a:r>
              <a:rPr lang="it-IT" sz="1600" dirty="0" err="1"/>
              <a:t>bring</a:t>
            </a:r>
            <a:r>
              <a:rPr lang="it-IT" sz="1600" dirty="0"/>
              <a:t>. </a:t>
            </a:r>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a:p>
            <a:pPr marL="0" indent="0">
              <a:buNone/>
            </a:pPr>
            <a:br>
              <a:rPr lang="it-IT" sz="1600" dirty="0"/>
            </a:br>
            <a:endParaRPr lang="it-IT" sz="1600" dirty="0"/>
          </a:p>
          <a:p>
            <a:pPr marL="0" indent="0">
              <a:buNone/>
            </a:pPr>
            <a:endParaRPr lang="it-IT" dirty="0"/>
          </a:p>
        </p:txBody>
      </p:sp>
    </p:spTree>
    <p:extLst>
      <p:ext uri="{BB962C8B-B14F-4D97-AF65-F5344CB8AC3E}">
        <p14:creationId xmlns:p14="http://schemas.microsoft.com/office/powerpoint/2010/main" val="164712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F6B465-1F14-E948-BC4F-846414DFE263}"/>
              </a:ext>
            </a:extLst>
          </p:cNvPr>
          <p:cNvSpPr>
            <a:spLocks noGrp="1"/>
          </p:cNvSpPr>
          <p:nvPr>
            <p:ph type="title"/>
          </p:nvPr>
        </p:nvSpPr>
        <p:spPr/>
        <p:txBody>
          <a:bodyPr/>
          <a:lstStyle/>
          <a:p>
            <a:r>
              <a:rPr lang="en-GB" sz="3200" dirty="0"/>
              <a:t>ACTIVITIES IN PUBLIC AWARENESS, PREPAREDNESS AND MITIGATION</a:t>
            </a:r>
            <a:endParaRPr lang="it-IT" sz="3200" dirty="0"/>
          </a:p>
        </p:txBody>
      </p:sp>
      <p:sp>
        <p:nvSpPr>
          <p:cNvPr id="3" name="Segnaposto contenuto 2">
            <a:extLst>
              <a:ext uri="{FF2B5EF4-FFF2-40B4-BE49-F238E27FC236}">
                <a16:creationId xmlns:a16="http://schemas.microsoft.com/office/drawing/2014/main" id="{DAD98840-C705-E24E-B3A0-94E70BC6A28B}"/>
              </a:ext>
            </a:extLst>
          </p:cNvPr>
          <p:cNvSpPr>
            <a:spLocks noGrp="1"/>
          </p:cNvSpPr>
          <p:nvPr>
            <p:ph idx="1"/>
          </p:nvPr>
        </p:nvSpPr>
        <p:spPr>
          <a:xfrm>
            <a:off x="457200" y="1340768"/>
            <a:ext cx="8229600" cy="5328592"/>
          </a:xfrm>
        </p:spPr>
        <p:txBody>
          <a:bodyPr/>
          <a:lstStyle/>
          <a:p>
            <a:r>
              <a:rPr lang="it-IT" sz="1600" b="1" dirty="0"/>
              <a:t>JRC</a:t>
            </a:r>
            <a:r>
              <a:rPr lang="it-IT" sz="1600" dirty="0"/>
              <a:t>:</a:t>
            </a:r>
          </a:p>
          <a:p>
            <a:pPr marL="0" indent="0">
              <a:buNone/>
            </a:pPr>
            <a:r>
              <a:rPr lang="it-IT" sz="1600" dirty="0" err="1"/>
              <a:t>Managed</a:t>
            </a:r>
            <a:r>
              <a:rPr lang="it-IT" sz="1600" dirty="0"/>
              <a:t> to complete the </a:t>
            </a:r>
            <a:r>
              <a:rPr lang="it-IT" sz="1600" dirty="0" err="1"/>
              <a:t>evaluation</a:t>
            </a:r>
            <a:r>
              <a:rPr lang="it-IT" sz="1600" dirty="0"/>
              <a:t> report of the Tsunami Last </a:t>
            </a:r>
            <a:r>
              <a:rPr lang="it-IT" sz="1600" dirty="0" err="1"/>
              <a:t>Mile</a:t>
            </a:r>
            <a:r>
              <a:rPr lang="it-IT" sz="1600" dirty="0"/>
              <a:t> </a:t>
            </a:r>
            <a:r>
              <a:rPr lang="it-IT" sz="1600" dirty="0" err="1"/>
              <a:t>exercise</a:t>
            </a:r>
            <a:r>
              <a:rPr lang="it-IT" sz="1600" dirty="0"/>
              <a:t> </a:t>
            </a:r>
            <a:r>
              <a:rPr lang="it-IT" sz="1600" dirty="0" err="1"/>
              <a:t>performed</a:t>
            </a:r>
            <a:r>
              <a:rPr lang="it-IT" sz="1600" dirty="0"/>
              <a:t> in Malta on 5 </a:t>
            </a:r>
            <a:r>
              <a:rPr lang="it-IT" sz="1600" dirty="0" err="1"/>
              <a:t>November</a:t>
            </a:r>
            <a:r>
              <a:rPr lang="it-IT" sz="1600" dirty="0"/>
              <a:t> 2021 (</a:t>
            </a:r>
            <a:r>
              <a:rPr lang="it-IT" sz="1600" dirty="0" err="1"/>
              <a:t>see</a:t>
            </a:r>
            <a:r>
              <a:rPr lang="it-IT" sz="1600" dirty="0"/>
              <a:t> the Tsunami Last Mile-MALTA21 </a:t>
            </a:r>
            <a:r>
              <a:rPr lang="it-IT" sz="1600" dirty="0" err="1"/>
              <a:t>exercise</a:t>
            </a:r>
            <a:r>
              <a:rPr lang="it-IT" sz="1600" dirty="0"/>
              <a:t> </a:t>
            </a:r>
            <a:r>
              <a:rPr lang="it-IT" sz="1600" dirty="0" err="1"/>
              <a:t>Marsaxlokk</a:t>
            </a:r>
            <a:r>
              <a:rPr lang="it-IT" sz="1600" dirty="0"/>
              <a:t> (Malta), 5 </a:t>
            </a:r>
            <a:r>
              <a:rPr lang="it-IT" sz="1600" dirty="0" err="1"/>
              <a:t>November</a:t>
            </a:r>
            <a:r>
              <a:rPr lang="it-IT" sz="1600" dirty="0"/>
              <a:t> 2021 Evaluation team, 5 April 2022 - DRAFT Evaluation report in </a:t>
            </a:r>
            <a:r>
              <a:rPr lang="it-IT" sz="1600" dirty="0" err="1"/>
              <a:t>appendix</a:t>
            </a:r>
            <a:r>
              <a:rPr lang="it-IT" sz="1600" dirty="0"/>
              <a:t>).</a:t>
            </a:r>
            <a:endParaRPr lang="it-IT" sz="1600" dirty="0">
              <a:highlight>
                <a:srgbClr val="FFFF00"/>
              </a:highlight>
            </a:endParaRPr>
          </a:p>
          <a:p>
            <a:endParaRPr lang="it-IT" dirty="0"/>
          </a:p>
        </p:txBody>
      </p:sp>
      <p:pic>
        <p:nvPicPr>
          <p:cNvPr id="4" name="Immagine 3">
            <a:extLst>
              <a:ext uri="{FF2B5EF4-FFF2-40B4-BE49-F238E27FC236}">
                <a16:creationId xmlns:a16="http://schemas.microsoft.com/office/drawing/2014/main" id="{827CFF63-3ADE-8949-BE2F-E5A68A6E4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060848"/>
            <a:ext cx="5616624" cy="5040560"/>
          </a:xfrm>
          <a:prstGeom prst="rect">
            <a:avLst/>
          </a:prstGeom>
        </p:spPr>
      </p:pic>
    </p:spTree>
    <p:extLst>
      <p:ext uri="{BB962C8B-B14F-4D97-AF65-F5344CB8AC3E}">
        <p14:creationId xmlns:p14="http://schemas.microsoft.com/office/powerpoint/2010/main" val="355954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9034463" cy="1368425"/>
          </a:xfrm>
        </p:spPr>
        <p:style>
          <a:lnRef idx="1">
            <a:schemeClr val="accent1"/>
          </a:lnRef>
          <a:fillRef idx="2">
            <a:schemeClr val="accent1"/>
          </a:fillRef>
          <a:effectRef idx="1">
            <a:schemeClr val="accent1"/>
          </a:effectRef>
          <a:fontRef idx="minor">
            <a:schemeClr val="dk1"/>
          </a:fontRef>
        </p:style>
        <p:txBody>
          <a:bodyPr rtlCol="0">
            <a:normAutofit fontScale="90000"/>
          </a:bodyPr>
          <a:lstStyle/>
          <a:p>
            <a:pPr algn="l" fontAlgn="auto">
              <a:spcAft>
                <a:spcPts val="0"/>
              </a:spcAft>
              <a:defRPr/>
            </a:pPr>
            <a:r>
              <a:rPr lang="en-US" sz="2800" b="1" dirty="0">
                <a:solidFill>
                  <a:schemeClr val="accent5">
                    <a:lumMod val="50000"/>
                  </a:schemeClr>
                </a:solidFill>
              </a:rPr>
              <a:t>Objective : Encourage and support the development of the </a:t>
            </a:r>
            <a:r>
              <a:rPr lang="en-US" sz="2800" b="1" dirty="0" err="1">
                <a:solidFill>
                  <a:schemeClr val="accent5">
                    <a:lumMod val="50000"/>
                  </a:schemeClr>
                </a:solidFill>
              </a:rPr>
              <a:t>donwnstream</a:t>
            </a:r>
            <a:r>
              <a:rPr lang="en-US" sz="2800" b="1" dirty="0">
                <a:solidFill>
                  <a:schemeClr val="accent5">
                    <a:lumMod val="50000"/>
                  </a:schemeClr>
                </a:solidFill>
              </a:rPr>
              <a:t> (Preparedness and Response) component of the ICG/NEAMTWS </a:t>
            </a:r>
            <a:r>
              <a:rPr lang="en-US" sz="2800" b="1" dirty="0" err="1">
                <a:solidFill>
                  <a:schemeClr val="accent5">
                    <a:lumMod val="50000"/>
                  </a:schemeClr>
                </a:solidFill>
              </a:rPr>
              <a:t>programme</a:t>
            </a:r>
            <a:endParaRPr lang="en-US" sz="2800" b="1" dirty="0">
              <a:solidFill>
                <a:schemeClr val="accent5">
                  <a:lumMod val="50000"/>
                </a:schemeClr>
              </a:solidFill>
            </a:endParaRPr>
          </a:p>
        </p:txBody>
      </p:sp>
      <p:sp>
        <p:nvSpPr>
          <p:cNvPr id="4" name="TextBox 3"/>
          <p:cNvSpPr txBox="1"/>
          <p:nvPr/>
        </p:nvSpPr>
        <p:spPr>
          <a:xfrm>
            <a:off x="838200" y="1628775"/>
            <a:ext cx="28829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Activity</a:t>
            </a:r>
          </a:p>
        </p:txBody>
      </p:sp>
      <p:sp>
        <p:nvSpPr>
          <p:cNvPr id="5" name="Rectangle 4"/>
          <p:cNvSpPr/>
          <p:nvPr/>
        </p:nvSpPr>
        <p:spPr>
          <a:xfrm>
            <a:off x="4932363" y="1628775"/>
            <a:ext cx="3527425"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1" dirty="0">
                <a:solidFill>
                  <a:schemeClr val="accent5">
                    <a:lumMod val="50000"/>
                  </a:schemeClr>
                </a:solidFill>
              </a:rPr>
              <a:t>Target/Result indicators</a:t>
            </a:r>
          </a:p>
        </p:txBody>
      </p:sp>
      <p:sp>
        <p:nvSpPr>
          <p:cNvPr id="17416" name="Rectangle 9"/>
          <p:cNvSpPr>
            <a:spLocks noChangeArrowheads="1"/>
          </p:cNvSpPr>
          <p:nvPr/>
        </p:nvSpPr>
        <p:spPr bwMode="auto">
          <a:xfrm>
            <a:off x="0" y="2492375"/>
            <a:ext cx="4211638" cy="923330"/>
          </a:xfrm>
          <a:prstGeom prst="rect">
            <a:avLst/>
          </a:prstGeom>
          <a:noFill/>
          <a:ln w="9525">
            <a:noFill/>
            <a:miter lim="800000"/>
            <a:headEnd/>
            <a:tailEnd/>
          </a:ln>
        </p:spPr>
        <p:txBody>
          <a:bodyPr>
            <a:spAutoFit/>
          </a:bodyPr>
          <a:lstStyle/>
          <a:p>
            <a:r>
              <a:rPr lang="en-US" dirty="0">
                <a:latin typeface="+mn-lt"/>
                <a:cs typeface="Calibri" panose="020F0502020204030204" pitchFamily="34" charset="0"/>
              </a:rPr>
              <a:t>Discussion on legal implications of piloting Tsunami Ready-like initiatives in some test Countries of the NEAM region</a:t>
            </a:r>
          </a:p>
        </p:txBody>
      </p:sp>
      <p:sp>
        <p:nvSpPr>
          <p:cNvPr id="17419" name="Rectangle 11"/>
          <p:cNvSpPr>
            <a:spLocks noChangeArrowheads="1"/>
          </p:cNvSpPr>
          <p:nvPr/>
        </p:nvSpPr>
        <p:spPr bwMode="auto">
          <a:xfrm>
            <a:off x="4356100" y="2339925"/>
            <a:ext cx="4535488" cy="2308324"/>
          </a:xfrm>
          <a:prstGeom prst="rect">
            <a:avLst/>
          </a:prstGeom>
          <a:noFill/>
          <a:ln w="9525">
            <a:noFill/>
            <a:miter lim="800000"/>
            <a:headEnd/>
            <a:tailEnd/>
          </a:ln>
          <a:effectLst/>
        </p:spPr>
        <p:txBody>
          <a:bodyPr anchor="ctr">
            <a:spAutoFit/>
          </a:bodyPr>
          <a:lstStyle/>
          <a:p>
            <a:pPr algn="just"/>
            <a:r>
              <a:rPr lang="it-IT" dirty="0">
                <a:latin typeface="+mn-lt"/>
              </a:rPr>
              <a:t>-Share the </a:t>
            </a:r>
            <a:r>
              <a:rPr lang="it-IT" dirty="0" err="1">
                <a:latin typeface="+mn-lt"/>
              </a:rPr>
              <a:t>study</a:t>
            </a:r>
            <a:r>
              <a:rPr lang="it-IT" dirty="0">
                <a:latin typeface="+mn-lt"/>
              </a:rPr>
              <a:t> on the impact of TR </a:t>
            </a:r>
            <a:r>
              <a:rPr lang="it-IT" dirty="0" err="1">
                <a:latin typeface="+mn-lt"/>
              </a:rPr>
              <a:t>guidelines</a:t>
            </a:r>
            <a:r>
              <a:rPr lang="it-IT" dirty="0">
                <a:latin typeface="+mn-lt"/>
              </a:rPr>
              <a:t> on the </a:t>
            </a:r>
            <a:r>
              <a:rPr lang="it-IT" dirty="0" err="1">
                <a:latin typeface="+mn-lt"/>
              </a:rPr>
              <a:t>responsibilities</a:t>
            </a:r>
            <a:r>
              <a:rPr lang="it-IT" dirty="0">
                <a:latin typeface="+mn-lt"/>
              </a:rPr>
              <a:t> of the </a:t>
            </a:r>
            <a:r>
              <a:rPr lang="it-IT" dirty="0" err="1">
                <a:latin typeface="+mn-lt"/>
              </a:rPr>
              <a:t>local</a:t>
            </a:r>
            <a:r>
              <a:rPr lang="it-IT" dirty="0">
                <a:latin typeface="+mn-lt"/>
              </a:rPr>
              <a:t> and the </a:t>
            </a:r>
            <a:r>
              <a:rPr lang="it-IT" dirty="0" err="1">
                <a:latin typeface="+mn-lt"/>
              </a:rPr>
              <a:t>national</a:t>
            </a:r>
            <a:r>
              <a:rPr lang="it-IT" dirty="0">
                <a:latin typeface="+mn-lt"/>
              </a:rPr>
              <a:t> TR </a:t>
            </a:r>
            <a:r>
              <a:rPr lang="it-IT" dirty="0" err="1">
                <a:latin typeface="+mn-lt"/>
              </a:rPr>
              <a:t>board</a:t>
            </a:r>
            <a:r>
              <a:rPr lang="it-IT" dirty="0">
                <a:latin typeface="+mn-lt"/>
              </a:rPr>
              <a:t> </a:t>
            </a:r>
            <a:r>
              <a:rPr lang="it-IT" dirty="0" err="1">
                <a:latin typeface="+mn-lt"/>
              </a:rPr>
              <a:t>members</a:t>
            </a:r>
            <a:r>
              <a:rPr lang="it-IT" dirty="0">
                <a:latin typeface="+mn-lt"/>
              </a:rPr>
              <a:t>. </a:t>
            </a:r>
          </a:p>
          <a:p>
            <a:pPr algn="just"/>
            <a:endParaRPr lang="it-IT" dirty="0">
              <a:latin typeface="+mn-lt"/>
            </a:endParaRPr>
          </a:p>
          <a:p>
            <a:pPr algn="just"/>
            <a:r>
              <a:rPr lang="it-IT" dirty="0">
                <a:latin typeface="+mn-lt"/>
              </a:rPr>
              <a:t>- </a:t>
            </a:r>
            <a:r>
              <a:rPr lang="it-IT" dirty="0" err="1">
                <a:latin typeface="+mn-lt"/>
              </a:rPr>
              <a:t>Study</a:t>
            </a:r>
            <a:r>
              <a:rPr lang="it-IT" dirty="0">
                <a:latin typeface="+mn-lt"/>
              </a:rPr>
              <a:t> on the </a:t>
            </a:r>
            <a:r>
              <a:rPr lang="it-IT" dirty="0" err="1">
                <a:latin typeface="+mn-lt"/>
              </a:rPr>
              <a:t>UNESCO’s</a:t>
            </a:r>
            <a:r>
              <a:rPr lang="it-IT" dirty="0">
                <a:latin typeface="+mn-lt"/>
              </a:rPr>
              <a:t> </a:t>
            </a:r>
            <a:r>
              <a:rPr lang="it-IT" dirty="0" err="1">
                <a:latin typeface="+mn-lt"/>
              </a:rPr>
              <a:t>role</a:t>
            </a:r>
            <a:r>
              <a:rPr lang="it-IT" dirty="0">
                <a:latin typeface="+mn-lt"/>
              </a:rPr>
              <a:t> in the </a:t>
            </a:r>
            <a:r>
              <a:rPr lang="it-IT" dirty="0" err="1">
                <a:latin typeface="+mn-lt"/>
              </a:rPr>
              <a:t>recognition</a:t>
            </a:r>
            <a:r>
              <a:rPr lang="it-IT" dirty="0">
                <a:latin typeface="+mn-lt"/>
              </a:rPr>
              <a:t> of a </a:t>
            </a:r>
            <a:r>
              <a:rPr lang="it-IT" dirty="0" err="1">
                <a:latin typeface="+mn-lt"/>
              </a:rPr>
              <a:t>municipality</a:t>
            </a:r>
            <a:r>
              <a:rPr lang="it-IT" dirty="0">
                <a:latin typeface="+mn-lt"/>
              </a:rPr>
              <a:t> </a:t>
            </a:r>
            <a:r>
              <a:rPr lang="it-IT" dirty="0" err="1">
                <a:latin typeface="+mn-lt"/>
              </a:rPr>
              <a:t>as</a:t>
            </a:r>
            <a:r>
              <a:rPr lang="it-IT" dirty="0">
                <a:latin typeface="+mn-lt"/>
              </a:rPr>
              <a:t> TR</a:t>
            </a:r>
          </a:p>
          <a:p>
            <a:pPr algn="just"/>
            <a:endParaRPr lang="it-IT" dirty="0">
              <a:latin typeface="+mn-lt"/>
            </a:endParaRPr>
          </a:p>
          <a:p>
            <a:pPr algn="ctr"/>
            <a:endParaRPr lang="el-GR"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2735</TotalTime>
  <Words>1457</Words>
  <Application>Microsoft Macintosh PowerPoint</Application>
  <PresentationFormat>Presentazione su schermo (4:3)</PresentationFormat>
  <Paragraphs>125</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Times New Roman</vt:lpstr>
      <vt:lpstr>Office Theme</vt:lpstr>
      <vt:lpstr>Presentazione standard di PowerPoint</vt:lpstr>
      <vt:lpstr> Objective: Promote community preparedness and initiatives at national level and in the framework of international projects, fostering synergies whenever possible</vt:lpstr>
      <vt:lpstr> Objective: Promote community preparedness and initiatives at national level and in the framework of international projects, fostering synergies whenever possible</vt:lpstr>
      <vt:lpstr>Presentazione standard di PowerPoint</vt:lpstr>
      <vt:lpstr>Presentazione standard di PowerPoint</vt:lpstr>
      <vt:lpstr>Presentazione standard di PowerPoint</vt:lpstr>
      <vt:lpstr>ACTIVITIES IN PUBLIC AWARENESS, PREPAREDNESS AND MITIGATION  </vt:lpstr>
      <vt:lpstr>ACTIVITIES IN PUBLIC AWARENESS, PREPAREDNESS AND MITIGATION</vt:lpstr>
      <vt:lpstr>Objective : Encourage and support the development of the donwnstream (Preparedness and Response) component of the ICG/NEAMTWS programme</vt:lpstr>
      <vt:lpstr>Presentazione standard di PowerPoint</vt:lpstr>
      <vt:lpstr>Objective :Enhancing interdisciplinarity in tsunami risk and disaster management</vt:lpstr>
      <vt:lpstr> Objective : Representation of WG4 in ICG/NEAMTWS and in INTER-ICG TOWS TASK TEAM on DMP (Disaster Management and Preparedness) </vt:lpstr>
      <vt:lpstr>Objective : Cooperation with other WGs and TTs (TT on tsunami exercises, WG1, TT on documentation)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Cecilia Valbonesi</dc:creator>
  <cp:lastModifiedBy>Cecilia Valbonesi</cp:lastModifiedBy>
  <cp:revision>22</cp:revision>
  <dcterms:created xsi:type="dcterms:W3CDTF">2022-04-05T08:36:54Z</dcterms:created>
  <dcterms:modified xsi:type="dcterms:W3CDTF">2022-04-07T06:12:21Z</dcterms:modified>
</cp:coreProperties>
</file>