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5" r:id="rId7"/>
    <p:sldId id="267" r:id="rId8"/>
    <p:sldId id="268" r:id="rId9"/>
    <p:sldId id="270" r:id="rId10"/>
    <p:sldId id="271" r:id="rId11"/>
    <p:sldId id="272" r:id="rId12"/>
    <p:sldId id="273" r:id="rId13"/>
    <p:sldId id="274"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63"/>
  </p:normalViewPr>
  <p:slideViewPr>
    <p:cSldViewPr snapToGrid="0" snapToObjects="1">
      <p:cViewPr varScale="1">
        <p:scale>
          <a:sx n="92" d="100"/>
          <a:sy n="92" d="100"/>
        </p:scale>
        <p:origin x="4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8D513E3-729A-B84D-9E24-1ADDC9D86B1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F9300597-5BE4-7D4E-B77B-29371D643A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F07F88F0-DF0D-1440-9C26-715D98BC4D8C}"/>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5" name="Segnaposto piè di pagina 4">
            <a:extLst>
              <a:ext uri="{FF2B5EF4-FFF2-40B4-BE49-F238E27FC236}">
                <a16:creationId xmlns:a16="http://schemas.microsoft.com/office/drawing/2014/main" xmlns="" id="{1599F481-53F2-7145-9795-A6F7FB76F2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0B418DAC-E3CF-EC49-B6D9-DCB1A61902EB}"/>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1678713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2E9E49B-7E78-BE48-AFDB-55FCD29FC46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A819B53D-D557-4344-9485-CD992CF6FCF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0BC17E9B-C608-6040-B7E6-90AF1C12106A}"/>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5" name="Segnaposto piè di pagina 4">
            <a:extLst>
              <a:ext uri="{FF2B5EF4-FFF2-40B4-BE49-F238E27FC236}">
                <a16:creationId xmlns:a16="http://schemas.microsoft.com/office/drawing/2014/main" xmlns="" id="{B4950BB0-3EC8-4345-97A4-C1696CC7E52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B955FE13-3962-BD4F-9837-5EC159292C9A}"/>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338752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40595F7B-26A7-4540-BF67-4FA11E77FF9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0D47E304-937D-E741-AB7A-E71395E0D30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AEA1886A-CE60-0940-97A0-F4CD0A18B85B}"/>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5" name="Segnaposto piè di pagina 4">
            <a:extLst>
              <a:ext uri="{FF2B5EF4-FFF2-40B4-BE49-F238E27FC236}">
                <a16:creationId xmlns:a16="http://schemas.microsoft.com/office/drawing/2014/main" xmlns="" id="{0F1E4379-8A4E-A142-A147-09B59D4959A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DCA0D310-6580-7044-9D39-FDAB196E01BF}"/>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2391719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5C6117B-453B-E743-B2DD-251F30D9190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145A1338-1728-5B45-ABF5-760AC4F523B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FF6B6863-F1A5-B749-BA17-4D38431AFDF9}"/>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5" name="Segnaposto piè di pagina 4">
            <a:extLst>
              <a:ext uri="{FF2B5EF4-FFF2-40B4-BE49-F238E27FC236}">
                <a16:creationId xmlns:a16="http://schemas.microsoft.com/office/drawing/2014/main" xmlns="" id="{1F435071-60CA-9F44-8899-F9C488C437F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7F4E3D46-6FFB-8C45-A956-8CC16FC9E0A1}"/>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217158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44368C1-F71C-F84A-A66A-23DEAA04334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129D0C83-F1F4-5D4E-855B-FF1003D573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AE37DC51-EF1D-9B42-96EA-EE88997C77BF}"/>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5" name="Segnaposto piè di pagina 4">
            <a:extLst>
              <a:ext uri="{FF2B5EF4-FFF2-40B4-BE49-F238E27FC236}">
                <a16:creationId xmlns:a16="http://schemas.microsoft.com/office/drawing/2014/main" xmlns="" id="{ECA4C408-E570-0445-9070-57C4099D55F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B93012EC-8644-FD4D-8E1F-5CFCF2641CAC}"/>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67868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246A62D-FA2B-E74C-9CD1-8DC53426420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BDA92D48-B808-C543-AABE-A9B8D788225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81B7CAAB-AC3C-2847-B765-F34536B8F22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BA49B78D-7B94-344A-8BDB-A06494AC395E}"/>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6" name="Segnaposto piè di pagina 5">
            <a:extLst>
              <a:ext uri="{FF2B5EF4-FFF2-40B4-BE49-F238E27FC236}">
                <a16:creationId xmlns:a16="http://schemas.microsoft.com/office/drawing/2014/main" xmlns="" id="{6CFBB978-B721-B547-8848-B231D627EFA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A3AE445E-0D7C-6048-A14B-C6C339B38982}"/>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1770700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0296F32-AB51-4841-BAE1-6E21ECDFAD7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0C526642-9B75-BC4D-A66F-4BA85D7790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D5F1BC6F-3072-424C-81E7-5E705735DE4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08BBE2E0-2860-DA45-A699-911A29CDC1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B7DB2535-A005-834A-B155-FCC7E3B9CF0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3C12692B-85F2-9E48-83BF-5AE10C4F4CE3}"/>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8" name="Segnaposto piè di pagina 7">
            <a:extLst>
              <a:ext uri="{FF2B5EF4-FFF2-40B4-BE49-F238E27FC236}">
                <a16:creationId xmlns:a16="http://schemas.microsoft.com/office/drawing/2014/main" xmlns="" id="{6BCAF1B6-471A-5441-AA2B-A7473DF49BA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278B86A5-E5E2-9B4E-BEC5-9A2EAEFE5765}"/>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4044858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CFFA59B-A647-BD4E-8EC4-140DC8BCE13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F87FE895-EE00-194F-8E5B-8C5F0DCA4124}"/>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4" name="Segnaposto piè di pagina 3">
            <a:extLst>
              <a:ext uri="{FF2B5EF4-FFF2-40B4-BE49-F238E27FC236}">
                <a16:creationId xmlns:a16="http://schemas.microsoft.com/office/drawing/2014/main" xmlns="" id="{451E542B-8E23-8649-B9B4-234B5E6708D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90BF620A-FEA8-5943-BA2A-BDECEA1C88FC}"/>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2006783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17E90113-F185-B447-A31A-48163A8D1D16}"/>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3" name="Segnaposto piè di pagina 2">
            <a:extLst>
              <a:ext uri="{FF2B5EF4-FFF2-40B4-BE49-F238E27FC236}">
                <a16:creationId xmlns:a16="http://schemas.microsoft.com/office/drawing/2014/main" xmlns="" id="{5CA089C9-8BD1-6443-9AFF-049BEC8D9CE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DEC144DC-9E35-DF4B-8502-624BCE76C1AD}"/>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2773684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42C91C7-5298-D540-BEF8-6F793A43DE9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16E89BF7-8A2E-7B41-A9FE-BBE557F8E1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278E71BD-C3F0-F647-B2C7-4A6326E233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A7935978-4CE4-1442-92C5-3AE8AB4EB50C}"/>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6" name="Segnaposto piè di pagina 5">
            <a:extLst>
              <a:ext uri="{FF2B5EF4-FFF2-40B4-BE49-F238E27FC236}">
                <a16:creationId xmlns:a16="http://schemas.microsoft.com/office/drawing/2014/main" xmlns="" id="{ED75359B-9107-F247-8FED-C75DBBB418F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61E66941-3C38-DB42-A580-F3E670BE95AE}"/>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424352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FAD5A19-E6CE-224A-B69E-60E83C39427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C9D5B61F-DE6C-CE4A-BC4D-CC38364B7C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E8CD74BC-DDCB-9040-B6D5-DAC21A1013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BEA1EF5F-7449-1C40-9B78-9A723DF72B8A}"/>
              </a:ext>
            </a:extLst>
          </p:cNvPr>
          <p:cNvSpPr>
            <a:spLocks noGrp="1"/>
          </p:cNvSpPr>
          <p:nvPr>
            <p:ph type="dt" sz="half" idx="10"/>
          </p:nvPr>
        </p:nvSpPr>
        <p:spPr/>
        <p:txBody>
          <a:bodyPr/>
          <a:lstStyle/>
          <a:p>
            <a:fld id="{0F76428B-D6E0-7949-93E0-5674B6495EAC}" type="datetimeFigureOut">
              <a:rPr lang="it-IT" smtClean="0"/>
              <a:t>07/04/2022</a:t>
            </a:fld>
            <a:endParaRPr lang="it-IT"/>
          </a:p>
        </p:txBody>
      </p:sp>
      <p:sp>
        <p:nvSpPr>
          <p:cNvPr id="6" name="Segnaposto piè di pagina 5">
            <a:extLst>
              <a:ext uri="{FF2B5EF4-FFF2-40B4-BE49-F238E27FC236}">
                <a16:creationId xmlns:a16="http://schemas.microsoft.com/office/drawing/2014/main" xmlns="" id="{B42B8E40-40F8-0041-B212-1FF5B10DCEF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9EC2F023-4193-0C44-BA7D-445F36176949}"/>
              </a:ext>
            </a:extLst>
          </p:cNvPr>
          <p:cNvSpPr>
            <a:spLocks noGrp="1"/>
          </p:cNvSpPr>
          <p:nvPr>
            <p:ph type="sldNum" sz="quarter" idx="12"/>
          </p:nvPr>
        </p:nvSpPr>
        <p:spPr/>
        <p:txBody>
          <a:bodyPr/>
          <a:lstStyle/>
          <a:p>
            <a:fld id="{3AF80FB5-8348-C14B-957F-2E14BCA72579}" type="slidenum">
              <a:rPr lang="it-IT" smtClean="0"/>
              <a:t>‹#›</a:t>
            </a:fld>
            <a:endParaRPr lang="it-IT"/>
          </a:p>
        </p:txBody>
      </p:sp>
    </p:spTree>
    <p:extLst>
      <p:ext uri="{BB962C8B-B14F-4D97-AF65-F5344CB8AC3E}">
        <p14:creationId xmlns:p14="http://schemas.microsoft.com/office/powerpoint/2010/main" val="163985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11A38868-A061-6D46-935C-D8240D8C60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737309DD-DB3C-F840-A597-670E7284B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FDE97059-4FFE-7543-A052-A609A0ADE4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6428B-D6E0-7949-93E0-5674B6495EAC}" type="datetimeFigureOut">
              <a:rPr lang="it-IT" smtClean="0"/>
              <a:t>07/04/2022</a:t>
            </a:fld>
            <a:endParaRPr lang="it-IT"/>
          </a:p>
        </p:txBody>
      </p:sp>
      <p:sp>
        <p:nvSpPr>
          <p:cNvPr id="5" name="Segnaposto piè di pagina 4">
            <a:extLst>
              <a:ext uri="{FF2B5EF4-FFF2-40B4-BE49-F238E27FC236}">
                <a16:creationId xmlns:a16="http://schemas.microsoft.com/office/drawing/2014/main" xmlns="" id="{EEE572AD-13FF-BE40-AB7B-389301F495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73F3D544-B02B-174C-830E-2C8B382482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80FB5-8348-C14B-957F-2E14BCA72579}" type="slidenum">
              <a:rPr lang="it-IT" smtClean="0"/>
              <a:t>‹#›</a:t>
            </a:fld>
            <a:endParaRPr lang="it-IT"/>
          </a:p>
        </p:txBody>
      </p:sp>
    </p:spTree>
    <p:extLst>
      <p:ext uri="{BB962C8B-B14F-4D97-AF65-F5344CB8AC3E}">
        <p14:creationId xmlns:p14="http://schemas.microsoft.com/office/powerpoint/2010/main" val="3322576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oceanexpert.org/downloadFile/49209" TargetMode="External"/><Relationship Id="rId2" Type="http://schemas.openxmlformats.org/officeDocument/2006/relationships/hyperlink" Target="https://oceanexpert.org/document/3003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oceanexpert.org/document/3004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F51C4E8-DEB9-9643-A455-0FAE50C80187}"/>
              </a:ext>
            </a:extLst>
          </p:cNvPr>
          <p:cNvSpPr>
            <a:spLocks noGrp="1"/>
          </p:cNvSpPr>
          <p:nvPr>
            <p:ph type="ctrTitle"/>
          </p:nvPr>
        </p:nvSpPr>
        <p:spPr>
          <a:xfrm>
            <a:off x="1524000" y="446314"/>
            <a:ext cx="9144000" cy="3063649"/>
          </a:xfrm>
        </p:spPr>
        <p:txBody>
          <a:bodyPr>
            <a:normAutofit fontScale="90000"/>
          </a:bodyPr>
          <a:lstStyle/>
          <a:p>
            <a:r>
              <a:rPr lang="en-US" dirty="0"/>
              <a:t>DECADE TSUNAMI PROGRAMME AND IOC UNESCO TSUNAMI READY RECOGNITION PROGRAMME</a:t>
            </a:r>
            <a:endParaRPr lang="it-IT" dirty="0"/>
          </a:p>
        </p:txBody>
      </p:sp>
      <p:sp>
        <p:nvSpPr>
          <p:cNvPr id="3" name="Sottotitolo 2">
            <a:extLst>
              <a:ext uri="{FF2B5EF4-FFF2-40B4-BE49-F238E27FC236}">
                <a16:creationId xmlns:a16="http://schemas.microsoft.com/office/drawing/2014/main" xmlns="" id="{59F01038-0F7D-5D45-B4E5-54C764B923AE}"/>
              </a:ext>
            </a:extLst>
          </p:cNvPr>
          <p:cNvSpPr>
            <a:spLocks noGrp="1"/>
          </p:cNvSpPr>
          <p:nvPr>
            <p:ph type="subTitle" idx="1"/>
          </p:nvPr>
        </p:nvSpPr>
        <p:spPr/>
        <p:txBody>
          <a:bodyPr>
            <a:normAutofit fontScale="62500" lnSpcReduction="20000"/>
          </a:bodyPr>
          <a:lstStyle/>
          <a:p>
            <a:r>
              <a:rPr lang="it-IT" dirty="0"/>
              <a:t>FROM MEETING OF THE INTER-ICG TASK TEAM ON DISASTER MANAGEMENT AND PREPAREDNESS</a:t>
            </a:r>
          </a:p>
          <a:p>
            <a:r>
              <a:rPr lang="it-IT" dirty="0"/>
              <a:t>INTERGOVERNMENTAL OCEANOGRAPHIC COMMISSION UNESCO</a:t>
            </a:r>
          </a:p>
          <a:p>
            <a:r>
              <a:rPr lang="it-IT" dirty="0"/>
              <a:t>21 - 22 </a:t>
            </a:r>
            <a:r>
              <a:rPr lang="it-IT" dirty="0" err="1"/>
              <a:t>February</a:t>
            </a:r>
            <a:r>
              <a:rPr lang="it-IT" dirty="0"/>
              <a:t> 2022 - On-line</a:t>
            </a:r>
          </a:p>
          <a:p>
            <a:r>
              <a:rPr lang="en-US" b="1" dirty="0"/>
              <a:t>TOWS Task Team on Disaster Management and Preparedness (TT-DMP) Members </a:t>
            </a:r>
            <a:br>
              <a:rPr lang="en-US" b="1" dirty="0"/>
            </a:br>
            <a:r>
              <a:rPr lang="en-US" b="1" dirty="0"/>
              <a:t>and Observers</a:t>
            </a:r>
            <a:endParaRPr lang="it-IT" dirty="0"/>
          </a:p>
          <a:p>
            <a:r>
              <a:rPr lang="it-IT" dirty="0">
                <a:solidFill>
                  <a:schemeClr val="accent1"/>
                </a:solidFill>
              </a:rPr>
              <a:t>Cecilia Valbonesi- WG4 CHAIR</a:t>
            </a:r>
          </a:p>
          <a:p>
            <a:endParaRPr lang="it-IT" dirty="0"/>
          </a:p>
          <a:p>
            <a:endParaRPr lang="it-IT" dirty="0"/>
          </a:p>
        </p:txBody>
      </p:sp>
    </p:spTree>
    <p:extLst>
      <p:ext uri="{BB962C8B-B14F-4D97-AF65-F5344CB8AC3E}">
        <p14:creationId xmlns:p14="http://schemas.microsoft.com/office/powerpoint/2010/main" val="797426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8071FEC-7E04-4B49-978B-9D455B1BED5D}"/>
              </a:ext>
            </a:extLst>
          </p:cNvPr>
          <p:cNvSpPr>
            <a:spLocks noGrp="1"/>
          </p:cNvSpPr>
          <p:nvPr>
            <p:ph type="title"/>
          </p:nvPr>
        </p:nvSpPr>
        <p:spPr/>
        <p:txBody>
          <a:bodyPr>
            <a:noAutofit/>
          </a:bodyPr>
          <a:lstStyle/>
          <a:p>
            <a:r>
              <a:rPr lang="en-US" sz="3200" b="1" dirty="0"/>
              <a:t>TSUNAMIS NEXUS WITH OTHER COASTAL HAZARDS (MULTI-HAZARD EARLY WARNING SYSTEMS)</a:t>
            </a:r>
            <a:r>
              <a:rPr lang="it-IT" sz="3200" dirty="0"/>
              <a:t/>
            </a:r>
            <a:br>
              <a:rPr lang="it-IT" sz="3200" dirty="0"/>
            </a:br>
            <a:endParaRPr lang="it-IT" sz="3200" dirty="0"/>
          </a:p>
        </p:txBody>
      </p:sp>
      <p:sp>
        <p:nvSpPr>
          <p:cNvPr id="3" name="Segnaposto contenuto 2">
            <a:extLst>
              <a:ext uri="{FF2B5EF4-FFF2-40B4-BE49-F238E27FC236}">
                <a16:creationId xmlns:a16="http://schemas.microsoft.com/office/drawing/2014/main" xmlns="" id="{443BBE4E-BE6F-ED40-8FEA-A476351459C4}"/>
              </a:ext>
            </a:extLst>
          </p:cNvPr>
          <p:cNvSpPr>
            <a:spLocks noGrp="1"/>
          </p:cNvSpPr>
          <p:nvPr>
            <p:ph idx="1"/>
          </p:nvPr>
        </p:nvSpPr>
        <p:spPr/>
        <p:txBody>
          <a:bodyPr/>
          <a:lstStyle/>
          <a:p>
            <a:r>
              <a:rPr lang="en-US" b="1" dirty="0"/>
              <a:t> Recommendations to TOWS-WG:</a:t>
            </a:r>
            <a:endParaRPr lang="it-IT" dirty="0"/>
          </a:p>
          <a:p>
            <a:pPr marL="0" indent="0">
              <a:buNone/>
            </a:pPr>
            <a:r>
              <a:rPr lang="en-US" b="1" dirty="0"/>
              <a:t>Notes with appreciation</a:t>
            </a:r>
            <a:r>
              <a:rPr lang="en-US" dirty="0"/>
              <a:t> the efforts of the CARIBE-EWS and the Secretariat to coordinate and contribute to global initiatives related to MHEWS.</a:t>
            </a:r>
            <a:endParaRPr lang="it-IT" dirty="0"/>
          </a:p>
          <a:p>
            <a:pPr marL="0" indent="0">
              <a:buNone/>
            </a:pPr>
            <a:r>
              <a:rPr lang="en-US" b="1" dirty="0"/>
              <a:t>Encourages</a:t>
            </a:r>
            <a:r>
              <a:rPr lang="en-US" dirty="0"/>
              <a:t> Member States, ICGs, IOC Tsunami Unit, Tsunami Information Centers and the UN Decade Tsunami </a:t>
            </a:r>
            <a:r>
              <a:rPr lang="en-US" dirty="0" err="1"/>
              <a:t>Programme</a:t>
            </a:r>
            <a:r>
              <a:rPr lang="en-US" dirty="0"/>
              <a:t> to purposely support, contribute to, and manage the integration of tsunami warning system capabilities with other coastal hazard early warning systems and services</a:t>
            </a:r>
            <a:endParaRPr lang="it-IT" dirty="0"/>
          </a:p>
          <a:p>
            <a:endParaRPr lang="it-IT" dirty="0"/>
          </a:p>
          <a:p>
            <a:endParaRPr lang="it-IT" dirty="0"/>
          </a:p>
        </p:txBody>
      </p:sp>
    </p:spTree>
    <p:extLst>
      <p:ext uri="{BB962C8B-B14F-4D97-AF65-F5344CB8AC3E}">
        <p14:creationId xmlns:p14="http://schemas.microsoft.com/office/powerpoint/2010/main" val="2830491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8918F5F-EE97-9542-B7D3-EC06CF3B3233}"/>
              </a:ext>
            </a:extLst>
          </p:cNvPr>
          <p:cNvSpPr>
            <a:spLocks noGrp="1"/>
          </p:cNvSpPr>
          <p:nvPr>
            <p:ph type="title"/>
          </p:nvPr>
        </p:nvSpPr>
        <p:spPr/>
        <p:txBody>
          <a:bodyPr>
            <a:normAutofit fontScale="90000"/>
          </a:bodyPr>
          <a:lstStyle/>
          <a:p>
            <a:r>
              <a:rPr lang="en-US" b="1" dirty="0"/>
              <a:t>TSUNAMI RISK REDUCTION IN URBAN PLANNING</a:t>
            </a:r>
            <a:r>
              <a:rPr lang="it-IT" dirty="0"/>
              <a:t/>
            </a:r>
            <a:br>
              <a:rPr lang="it-IT" dirty="0"/>
            </a:br>
            <a:endParaRPr lang="it-IT" dirty="0"/>
          </a:p>
        </p:txBody>
      </p:sp>
      <p:sp>
        <p:nvSpPr>
          <p:cNvPr id="3" name="Segnaposto contenuto 2">
            <a:extLst>
              <a:ext uri="{FF2B5EF4-FFF2-40B4-BE49-F238E27FC236}">
                <a16:creationId xmlns:a16="http://schemas.microsoft.com/office/drawing/2014/main" xmlns="" id="{08A83AA1-89C4-3B43-B358-050EBA2BDB5C}"/>
              </a:ext>
            </a:extLst>
          </p:cNvPr>
          <p:cNvSpPr>
            <a:spLocks noGrp="1"/>
          </p:cNvSpPr>
          <p:nvPr>
            <p:ph idx="1"/>
          </p:nvPr>
        </p:nvSpPr>
        <p:spPr/>
        <p:txBody>
          <a:bodyPr/>
          <a:lstStyle/>
          <a:p>
            <a:pPr marL="0" indent="0">
              <a:buNone/>
            </a:pPr>
            <a:r>
              <a:rPr lang="en-US" dirty="0"/>
              <a:t>Dr </a:t>
            </a:r>
            <a:r>
              <a:rPr lang="en-US" dirty="0" err="1"/>
              <a:t>Harkunti</a:t>
            </a:r>
            <a:r>
              <a:rPr lang="en-US" dirty="0"/>
              <a:t> P. </a:t>
            </a:r>
            <a:r>
              <a:rPr lang="en-US" dirty="0" err="1"/>
              <a:t>Rahayu</a:t>
            </a:r>
            <a:r>
              <a:rPr lang="en-US" dirty="0"/>
              <a:t>, the new Chair of TT-DMP, proposed that the UN Ocean Decade Tsunami </a:t>
            </a:r>
            <a:r>
              <a:rPr lang="en-US" dirty="0" err="1"/>
              <a:t>Programme</a:t>
            </a:r>
            <a:r>
              <a:rPr lang="en-US" dirty="0"/>
              <a:t> Framework for Action include: </a:t>
            </a:r>
          </a:p>
          <a:p>
            <a:pPr marL="514350" indent="-514350">
              <a:buAutoNum type="arabicParenR"/>
            </a:pPr>
            <a:r>
              <a:rPr lang="en-US" b="1" dirty="0"/>
              <a:t>mainstreaming Tsunami Disaster Risk Reduction in urban planning for city/municipality level by linking Ocean Decade actions </a:t>
            </a:r>
            <a:r>
              <a:rPr lang="en-US" dirty="0"/>
              <a:t>with SDG’s Goal 11 to make cities inclusive, safe, resilient and sustainable; as well as with Target 5 of the Sendai Framework by increasing the number of local DRR strategies; </a:t>
            </a:r>
          </a:p>
          <a:p>
            <a:pPr marL="514350" indent="-514350">
              <a:buAutoNum type="arabicParenR"/>
            </a:pPr>
            <a:r>
              <a:rPr lang="en-US" b="1" dirty="0"/>
              <a:t>built back better pre-disaster recovery planning for tsunami</a:t>
            </a:r>
            <a:r>
              <a:rPr lang="en-US" dirty="0"/>
              <a:t> by linking to priority 4 of Sendai Framework. </a:t>
            </a:r>
            <a:endParaRPr lang="it-IT" dirty="0"/>
          </a:p>
          <a:p>
            <a:endParaRPr lang="it-IT" dirty="0"/>
          </a:p>
        </p:txBody>
      </p:sp>
    </p:spTree>
    <p:extLst>
      <p:ext uri="{BB962C8B-B14F-4D97-AF65-F5344CB8AC3E}">
        <p14:creationId xmlns:p14="http://schemas.microsoft.com/office/powerpoint/2010/main" val="3100901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34F3580-ABEA-5244-92EB-1C1BD3D2F97D}"/>
              </a:ext>
            </a:extLst>
          </p:cNvPr>
          <p:cNvSpPr>
            <a:spLocks noGrp="1"/>
          </p:cNvSpPr>
          <p:nvPr>
            <p:ph type="title"/>
          </p:nvPr>
        </p:nvSpPr>
        <p:spPr>
          <a:xfrm>
            <a:off x="838200" y="992221"/>
            <a:ext cx="10515600" cy="698467"/>
          </a:xfrm>
        </p:spPr>
        <p:txBody>
          <a:bodyPr>
            <a:noAutofit/>
          </a:bodyPr>
          <a:lstStyle/>
          <a:p>
            <a:pPr algn="ctr"/>
            <a:r>
              <a:rPr lang="en-US" sz="3600" b="1" dirty="0"/>
              <a:t>REDUCING THE UNCERTAINTY IN TSUNAMI FORECASTS </a:t>
            </a:r>
            <a:br>
              <a:rPr lang="en-US" sz="3600" b="1" dirty="0"/>
            </a:br>
            <a:r>
              <a:rPr lang="en-US" sz="3600" b="1" dirty="0"/>
              <a:t>AGAINST ELAPSED TIME.</a:t>
            </a:r>
            <a:r>
              <a:rPr lang="it-IT" sz="3600" b="1" dirty="0"/>
              <a:t/>
            </a:r>
            <a:br>
              <a:rPr lang="it-IT" sz="3600" b="1" dirty="0"/>
            </a:br>
            <a:endParaRPr lang="it-IT" sz="3600" b="1" dirty="0"/>
          </a:p>
        </p:txBody>
      </p:sp>
      <p:sp>
        <p:nvSpPr>
          <p:cNvPr id="3" name="Segnaposto contenuto 2">
            <a:extLst>
              <a:ext uri="{FF2B5EF4-FFF2-40B4-BE49-F238E27FC236}">
                <a16:creationId xmlns:a16="http://schemas.microsoft.com/office/drawing/2014/main" xmlns="" id="{30D49349-D882-4746-B320-5A0E70CAE8C7}"/>
              </a:ext>
            </a:extLst>
          </p:cNvPr>
          <p:cNvSpPr>
            <a:spLocks noGrp="1"/>
          </p:cNvSpPr>
          <p:nvPr>
            <p:ph idx="1"/>
          </p:nvPr>
        </p:nvSpPr>
        <p:spPr/>
        <p:txBody>
          <a:bodyPr>
            <a:normAutofit lnSpcReduction="10000"/>
          </a:bodyPr>
          <a:lstStyle/>
          <a:p>
            <a:pPr marL="0" indent="0">
              <a:buNone/>
            </a:pPr>
            <a:endParaRPr lang="it-IT" dirty="0"/>
          </a:p>
          <a:p>
            <a:pPr marL="0" indent="0">
              <a:buNone/>
            </a:pPr>
            <a:r>
              <a:rPr lang="en-US" dirty="0"/>
              <a:t>Through the UN Ocean Decade Tsunami </a:t>
            </a:r>
            <a:r>
              <a:rPr lang="en-US" dirty="0" err="1"/>
              <a:t>Programme</a:t>
            </a:r>
            <a:r>
              <a:rPr lang="en-US" dirty="0"/>
              <a:t> its proposed to enable </a:t>
            </a:r>
            <a:r>
              <a:rPr lang="en-US" b="1" dirty="0"/>
              <a:t>more timely and accurate tsunami warnings </a:t>
            </a:r>
            <a:r>
              <a:rPr lang="en-US" dirty="0"/>
              <a:t>by: </a:t>
            </a:r>
          </a:p>
          <a:p>
            <a:pPr marL="514350" indent="-514350">
              <a:buAutoNum type="arabicParenR"/>
            </a:pPr>
            <a:r>
              <a:rPr lang="en-US" dirty="0"/>
              <a:t>Expansion of existing and deployment of new technologies addressing observational gaps; </a:t>
            </a:r>
          </a:p>
          <a:p>
            <a:pPr marL="514350" indent="-514350">
              <a:buAutoNum type="arabicParenR"/>
            </a:pPr>
            <a:r>
              <a:rPr lang="en-US" dirty="0"/>
              <a:t>Wide expansion of real and near-real time data access and availability; </a:t>
            </a:r>
          </a:p>
          <a:p>
            <a:pPr marL="514350" indent="-514350">
              <a:buAutoNum type="arabicParenR"/>
            </a:pPr>
            <a:r>
              <a:rPr lang="en-US" dirty="0"/>
              <a:t>Access to data, tools and communication platforms, protocols and training to timely and effectively warn coastal and maritime communities.</a:t>
            </a:r>
            <a:endParaRPr lang="it-IT" dirty="0"/>
          </a:p>
          <a:p>
            <a:endParaRPr lang="it-IT" dirty="0"/>
          </a:p>
        </p:txBody>
      </p:sp>
    </p:spTree>
    <p:extLst>
      <p:ext uri="{BB962C8B-B14F-4D97-AF65-F5344CB8AC3E}">
        <p14:creationId xmlns:p14="http://schemas.microsoft.com/office/powerpoint/2010/main" val="1805672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8C7F572-3005-B545-9894-F22688EF842D}"/>
              </a:ext>
            </a:extLst>
          </p:cNvPr>
          <p:cNvSpPr>
            <a:spLocks noGrp="1"/>
          </p:cNvSpPr>
          <p:nvPr>
            <p:ph type="title"/>
          </p:nvPr>
        </p:nvSpPr>
        <p:spPr>
          <a:xfrm>
            <a:off x="838200" y="365125"/>
            <a:ext cx="10515600" cy="1460500"/>
          </a:xfrm>
        </p:spPr>
        <p:txBody>
          <a:bodyPr>
            <a:noAutofit/>
          </a:bodyPr>
          <a:lstStyle/>
          <a:p>
            <a:r>
              <a:rPr lang="en-US" sz="3200" b="1" dirty="0"/>
              <a:t>ANNEX A</a:t>
            </a:r>
            <a:r>
              <a:rPr lang="it-IT" sz="3200" b="1" dirty="0"/>
              <a:t>: </a:t>
            </a:r>
            <a:r>
              <a:rPr lang="en-US" sz="3200" b="1" dirty="0"/>
              <a:t>UNESCO/IOC TSUNAMI READY RECOGNITION PROGRAMME(UNESCO TSUNAMI READY)</a:t>
            </a:r>
            <a:r>
              <a:rPr lang="it-IT" sz="3200" b="1" dirty="0"/>
              <a:t/>
            </a:r>
            <a:br>
              <a:rPr lang="it-IT" sz="3200" b="1" dirty="0"/>
            </a:br>
            <a:r>
              <a:rPr lang="en-US" sz="2400" dirty="0"/>
              <a:t> </a:t>
            </a:r>
            <a:r>
              <a:rPr lang="it-IT" sz="2400" dirty="0"/>
              <a:t/>
            </a:r>
            <a:br>
              <a:rPr lang="it-IT" sz="2400" dirty="0"/>
            </a:br>
            <a:endParaRPr lang="it-IT" sz="2400" dirty="0"/>
          </a:p>
        </p:txBody>
      </p:sp>
      <p:sp>
        <p:nvSpPr>
          <p:cNvPr id="3" name="Segnaposto contenuto 2">
            <a:extLst>
              <a:ext uri="{FF2B5EF4-FFF2-40B4-BE49-F238E27FC236}">
                <a16:creationId xmlns:a16="http://schemas.microsoft.com/office/drawing/2014/main" xmlns="" id="{D69640EA-32DF-654D-85B5-0AAD4433BDF8}"/>
              </a:ext>
            </a:extLst>
          </p:cNvPr>
          <p:cNvSpPr>
            <a:spLocks noGrp="1"/>
          </p:cNvSpPr>
          <p:nvPr>
            <p:ph idx="1"/>
          </p:nvPr>
        </p:nvSpPr>
        <p:spPr/>
        <p:txBody>
          <a:bodyPr>
            <a:normAutofit/>
          </a:bodyPr>
          <a:lstStyle/>
          <a:p>
            <a:r>
              <a:rPr lang="en-US" b="1" dirty="0"/>
              <a:t>In June 2021, the IOC Assembly approved the establishment of the IOC Ocean Decade Tsunami </a:t>
            </a:r>
            <a:r>
              <a:rPr lang="en-US" b="1" dirty="0" err="1"/>
              <a:t>Programme</a:t>
            </a:r>
            <a:r>
              <a:rPr lang="en-US" dirty="0"/>
              <a:t>, with the aim of </a:t>
            </a:r>
            <a:r>
              <a:rPr lang="en-US" b="1" dirty="0"/>
              <a:t>making 100% of communities at risk of tsunami prepared for and resilient to tsunamis by 2030 through the implementation of the UNESCO/IOC Tsunami Ready Recognition </a:t>
            </a:r>
            <a:r>
              <a:rPr lang="en-US" b="1" dirty="0" err="1"/>
              <a:t>Programme</a:t>
            </a:r>
            <a:r>
              <a:rPr lang="en-US" b="1" dirty="0"/>
              <a:t> and other initiatives</a:t>
            </a:r>
            <a:r>
              <a:rPr lang="en-US" dirty="0"/>
              <a:t>. The implementation of the Tsunami Ready Recognition </a:t>
            </a:r>
            <a:r>
              <a:rPr lang="en-US" dirty="0" err="1"/>
              <a:t>Programme</a:t>
            </a:r>
            <a:r>
              <a:rPr lang="en-US" dirty="0"/>
              <a:t> will </a:t>
            </a:r>
            <a:r>
              <a:rPr lang="en-US" b="1" dirty="0"/>
              <a:t>be a key contribution to achieving the societal outcome ‘A Safe Ocean’ of the Ocean Decade</a:t>
            </a:r>
            <a:r>
              <a:rPr lang="en-US" dirty="0"/>
              <a:t>.</a:t>
            </a:r>
            <a:br>
              <a:rPr lang="en-US" dirty="0"/>
            </a:br>
            <a:endParaRPr lang="it-IT" dirty="0"/>
          </a:p>
          <a:p>
            <a:endParaRPr lang="it-IT" dirty="0"/>
          </a:p>
        </p:txBody>
      </p:sp>
    </p:spTree>
    <p:extLst>
      <p:ext uri="{BB962C8B-B14F-4D97-AF65-F5344CB8AC3E}">
        <p14:creationId xmlns:p14="http://schemas.microsoft.com/office/powerpoint/2010/main" val="3345652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221D5AE-A1B1-A84B-9868-851363D38A11}"/>
              </a:ext>
            </a:extLst>
          </p:cNvPr>
          <p:cNvSpPr>
            <a:spLocks noGrp="1"/>
          </p:cNvSpPr>
          <p:nvPr>
            <p:ph type="title"/>
          </p:nvPr>
        </p:nvSpPr>
        <p:spPr>
          <a:xfrm>
            <a:off x="838200" y="206829"/>
            <a:ext cx="10515600" cy="1480457"/>
          </a:xfrm>
        </p:spPr>
        <p:txBody>
          <a:bodyPr>
            <a:normAutofit fontScale="90000"/>
          </a:bodyPr>
          <a:lstStyle/>
          <a:p>
            <a:r>
              <a:rPr lang="en-US" b="1" dirty="0"/>
              <a:t>5. TSUNAMI READY PROGRAMME – PROPOSAL FOR ENDORSEMENT BY IOC</a:t>
            </a:r>
            <a:br>
              <a:rPr lang="en-US" b="1" dirty="0"/>
            </a:br>
            <a:endParaRPr lang="it-IT" dirty="0"/>
          </a:p>
        </p:txBody>
      </p:sp>
      <p:sp>
        <p:nvSpPr>
          <p:cNvPr id="3" name="Segnaposto contenuto 2">
            <a:extLst>
              <a:ext uri="{FF2B5EF4-FFF2-40B4-BE49-F238E27FC236}">
                <a16:creationId xmlns:a16="http://schemas.microsoft.com/office/drawing/2014/main" xmlns="" id="{8620A7F1-249A-0A4B-9F3B-22819CABAC04}"/>
              </a:ext>
            </a:extLst>
          </p:cNvPr>
          <p:cNvSpPr>
            <a:spLocks noGrp="1"/>
          </p:cNvSpPr>
          <p:nvPr>
            <p:ph idx="1"/>
          </p:nvPr>
        </p:nvSpPr>
        <p:spPr/>
        <p:txBody>
          <a:bodyPr>
            <a:normAutofit fontScale="62500" lnSpcReduction="20000"/>
          </a:bodyPr>
          <a:lstStyle/>
          <a:p>
            <a:pPr marL="0" indent="0">
              <a:buNone/>
            </a:pPr>
            <a:r>
              <a:rPr lang="en-US" dirty="0"/>
              <a:t>Dr Laura Kong, Director of International Tsunami Information Centre (ITIC) introduced a </a:t>
            </a:r>
            <a:r>
              <a:rPr lang="en-US" dirty="0">
                <a:hlinkClick r:id="rId2"/>
              </a:rPr>
              <a:t>document on Tsunami Ready Programme</a:t>
            </a:r>
            <a:r>
              <a:rPr lang="en-US" dirty="0"/>
              <a:t> for TT-DMP discussion and approval for recommendation to the TOWS-WG-XV, and </a:t>
            </a:r>
            <a:r>
              <a:rPr lang="en-US" u="sng" dirty="0"/>
              <a:t>eventual endorsement by IOC at its next Governing meeting in June 2022</a:t>
            </a:r>
            <a:r>
              <a:rPr lang="en-US" dirty="0"/>
              <a:t>. </a:t>
            </a:r>
          </a:p>
          <a:p>
            <a:pPr marL="0" indent="0">
              <a:buNone/>
            </a:pPr>
            <a:r>
              <a:rPr lang="en-US" dirty="0"/>
              <a:t>The intent is to transition </a:t>
            </a:r>
            <a:r>
              <a:rPr lang="en-US" b="1" dirty="0"/>
              <a:t>from a Pilot to a </a:t>
            </a:r>
            <a:r>
              <a:rPr lang="en-US" b="1" dirty="0" err="1"/>
              <a:t>Programme</a:t>
            </a:r>
            <a:r>
              <a:rPr lang="en-US" dirty="0"/>
              <a:t>. </a:t>
            </a:r>
          </a:p>
          <a:p>
            <a:pPr marL="0" indent="0">
              <a:buNone/>
            </a:pPr>
            <a:r>
              <a:rPr lang="en-US" u="sng" dirty="0"/>
              <a:t>This document presents the main features of a </a:t>
            </a:r>
            <a:r>
              <a:rPr lang="en-US" u="sng" dirty="0" err="1"/>
              <a:t>Programme</a:t>
            </a:r>
            <a:r>
              <a:rPr lang="en-US" u="sng" dirty="0"/>
              <a:t> </a:t>
            </a:r>
            <a:r>
              <a:rPr lang="en-US" dirty="0"/>
              <a:t>(i.e., aim, planning, promotion, scientific and technical guidance, standard-setting, among others).</a:t>
            </a:r>
            <a:endParaRPr lang="it-IT" dirty="0"/>
          </a:p>
          <a:p>
            <a:pPr marL="0" indent="0">
              <a:buNone/>
            </a:pPr>
            <a:r>
              <a:rPr lang="en-US" dirty="0"/>
              <a:t>The document highlights that the Tsunami Ready Recognition </a:t>
            </a:r>
            <a:r>
              <a:rPr lang="en-US" dirty="0" err="1"/>
              <a:t>Programme</a:t>
            </a:r>
            <a:r>
              <a:rPr lang="en-US" dirty="0"/>
              <a:t> </a:t>
            </a:r>
            <a:r>
              <a:rPr lang="en-US" u="sng" dirty="0"/>
              <a:t>is an international community-based recognition </a:t>
            </a:r>
            <a:r>
              <a:rPr lang="en-US" u="sng" dirty="0" err="1"/>
              <a:t>programme</a:t>
            </a:r>
            <a:r>
              <a:rPr lang="en-US" u="sng" dirty="0"/>
              <a:t> developed by UNESCO/IOC</a:t>
            </a:r>
            <a:r>
              <a:rPr lang="en-US" dirty="0"/>
              <a:t>. It aims to build resilient communities through awareness and preparedness strategies that will protect life, livelihoods, and property from tsunamis in different regions. </a:t>
            </a:r>
          </a:p>
          <a:p>
            <a:pPr marL="0" indent="0">
              <a:buNone/>
            </a:pPr>
            <a:r>
              <a:rPr lang="en-US" dirty="0"/>
              <a:t>In June 2021, the IOC Assembly through</a:t>
            </a:r>
            <a:r>
              <a:rPr lang="en-US" dirty="0">
                <a:hlinkClick r:id="rId3"/>
              </a:rPr>
              <a:t>  IOC Decision A-31/3.4.1 - Warning Mitigation Systems for Ocean Hazards.</a:t>
            </a:r>
            <a:r>
              <a:rPr lang="en-US" dirty="0"/>
              <a:t> approved </a:t>
            </a:r>
            <a:r>
              <a:rPr lang="en-US" b="1" dirty="0"/>
              <a:t>the establishment of the IOC Ocean Decade Tsunami </a:t>
            </a:r>
            <a:r>
              <a:rPr lang="en-US" b="1" dirty="0" err="1"/>
              <a:t>Programme</a:t>
            </a:r>
            <a:r>
              <a:rPr lang="en-US" dirty="0"/>
              <a:t>, </a:t>
            </a:r>
            <a:r>
              <a:rPr lang="en-US" u="sng" dirty="0"/>
              <a:t>with the aim of making 100% of communities at risk of tsunami prepared for and resilient to tsunamis by 2030 through the implementation of the UNESCO/IOC Tsunami Ready Recognition </a:t>
            </a:r>
            <a:r>
              <a:rPr lang="en-US" u="sng" dirty="0" err="1"/>
              <a:t>Programme</a:t>
            </a:r>
            <a:r>
              <a:rPr lang="en-US" u="sng" dirty="0"/>
              <a:t> and other initiatives</a:t>
            </a:r>
            <a:r>
              <a:rPr lang="en-US" dirty="0"/>
              <a:t>. </a:t>
            </a:r>
          </a:p>
          <a:p>
            <a:pPr marL="0" indent="0">
              <a:buNone/>
            </a:pPr>
            <a:r>
              <a:rPr lang="en-US" dirty="0"/>
              <a:t>The implementation of the Tsunami Ready Recognition </a:t>
            </a:r>
            <a:r>
              <a:rPr lang="en-US" dirty="0" err="1"/>
              <a:t>Programme</a:t>
            </a:r>
            <a:r>
              <a:rPr lang="en-US" dirty="0"/>
              <a:t> </a:t>
            </a:r>
            <a:r>
              <a:rPr lang="en-US" b="1" dirty="0"/>
              <a:t>will be a key contribution to achieving the societal outcome ‘</a:t>
            </a:r>
            <a:r>
              <a:rPr lang="en-US" b="1" i="1" dirty="0"/>
              <a:t>A Safe Ocean</a:t>
            </a:r>
            <a:r>
              <a:rPr lang="en-US" b="1" dirty="0"/>
              <a:t>’ of the Ocean Decade</a:t>
            </a:r>
            <a:r>
              <a:rPr lang="en-US" dirty="0"/>
              <a:t>.</a:t>
            </a:r>
            <a:endParaRPr lang="it-IT" dirty="0"/>
          </a:p>
          <a:p>
            <a:pPr marL="0" indent="0">
              <a:buNone/>
            </a:pPr>
            <a:r>
              <a:rPr lang="en-US" u="sng" dirty="0"/>
              <a:t>The proposal is attached to this Report as Annex A.</a:t>
            </a:r>
          </a:p>
          <a:p>
            <a:pPr marL="0" indent="0">
              <a:buNone/>
            </a:pPr>
            <a:endParaRPr lang="it-IT" dirty="0"/>
          </a:p>
        </p:txBody>
      </p:sp>
    </p:spTree>
    <p:extLst>
      <p:ext uri="{BB962C8B-B14F-4D97-AF65-F5344CB8AC3E}">
        <p14:creationId xmlns:p14="http://schemas.microsoft.com/office/powerpoint/2010/main" val="3499405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B683970-1219-FD48-A649-07EB8255A764}"/>
              </a:ext>
            </a:extLst>
          </p:cNvPr>
          <p:cNvSpPr>
            <a:spLocks noGrp="1"/>
          </p:cNvSpPr>
          <p:nvPr>
            <p:ph type="title"/>
          </p:nvPr>
        </p:nvSpPr>
        <p:spPr>
          <a:xfrm>
            <a:off x="838200" y="1023257"/>
            <a:ext cx="10515600" cy="667431"/>
          </a:xfrm>
        </p:spPr>
        <p:txBody>
          <a:bodyPr>
            <a:normAutofit fontScale="90000"/>
          </a:bodyPr>
          <a:lstStyle/>
          <a:p>
            <a:r>
              <a:rPr lang="en-US" b="1" dirty="0"/>
              <a:t>5. TSUNAMI READY PROGRAMME – PROPOSAL FOR ENDORSEMENT BY IOC</a:t>
            </a:r>
            <a:br>
              <a:rPr lang="en-US" b="1" dirty="0"/>
            </a:br>
            <a:endParaRPr lang="it-IT" dirty="0"/>
          </a:p>
        </p:txBody>
      </p:sp>
      <p:sp>
        <p:nvSpPr>
          <p:cNvPr id="3" name="Segnaposto contenuto 2">
            <a:extLst>
              <a:ext uri="{FF2B5EF4-FFF2-40B4-BE49-F238E27FC236}">
                <a16:creationId xmlns:a16="http://schemas.microsoft.com/office/drawing/2014/main" xmlns="" id="{53F5E120-5297-FF4E-8BB1-783D3046375B}"/>
              </a:ext>
            </a:extLst>
          </p:cNvPr>
          <p:cNvSpPr>
            <a:spLocks noGrp="1"/>
          </p:cNvSpPr>
          <p:nvPr>
            <p:ph idx="1"/>
          </p:nvPr>
        </p:nvSpPr>
        <p:spPr/>
        <p:txBody>
          <a:bodyPr>
            <a:normAutofit lnSpcReduction="10000"/>
          </a:bodyPr>
          <a:lstStyle/>
          <a:p>
            <a:pPr marL="0" indent="0">
              <a:buNone/>
            </a:pPr>
            <a:r>
              <a:rPr lang="en-US" b="1" dirty="0"/>
              <a:t>Recommendations to TOWS-WG: </a:t>
            </a:r>
            <a:endParaRPr lang="it-IT" dirty="0"/>
          </a:p>
          <a:p>
            <a:r>
              <a:rPr lang="en-US" b="1" dirty="0"/>
              <a:t>Recommends </a:t>
            </a:r>
            <a:r>
              <a:rPr lang="en-US" dirty="0"/>
              <a:t>to include both “UNESCO” and “IOC” in the name of the </a:t>
            </a:r>
            <a:r>
              <a:rPr lang="en-US" dirty="0" err="1"/>
              <a:t>Programme</a:t>
            </a:r>
            <a:r>
              <a:rPr lang="en-US" dirty="0"/>
              <a:t>, i.e. </a:t>
            </a:r>
            <a:r>
              <a:rPr lang="en-US" i="1" dirty="0"/>
              <a:t>“UNESCO/IOC Tsunami Ready Recognition </a:t>
            </a:r>
            <a:r>
              <a:rPr lang="en-US" i="1" dirty="0" err="1"/>
              <a:t>Programme</a:t>
            </a:r>
            <a:r>
              <a:rPr lang="en-US" i="1" dirty="0"/>
              <a:t>”,</a:t>
            </a:r>
            <a:endParaRPr lang="it-IT" dirty="0"/>
          </a:p>
          <a:p>
            <a:r>
              <a:rPr lang="en-US" b="1" dirty="0"/>
              <a:t>Recommends</a:t>
            </a:r>
            <a:r>
              <a:rPr lang="en-US" dirty="0"/>
              <a:t> the establishment of an UNESCO/IOC Tsunami Ready Recognition </a:t>
            </a:r>
            <a:r>
              <a:rPr lang="en-US" dirty="0" err="1"/>
              <a:t>Programme</a:t>
            </a:r>
            <a:r>
              <a:rPr lang="en-US" dirty="0"/>
              <a:t>, as described by the TT-DMP Working document on the UNESCO/IOC Tsunami Ready Recognition </a:t>
            </a:r>
            <a:r>
              <a:rPr lang="en-US" dirty="0" err="1"/>
              <a:t>Programme</a:t>
            </a:r>
            <a:r>
              <a:rPr lang="en-US" dirty="0"/>
              <a:t> (Annex A of this Report),</a:t>
            </a:r>
          </a:p>
          <a:p>
            <a:r>
              <a:rPr lang="en-US" b="1" dirty="0"/>
              <a:t>Recommends further </a:t>
            </a:r>
            <a:r>
              <a:rPr lang="en-US" dirty="0"/>
              <a:t>the addition of the task to facilitate the UNESCO/IOC Tsunami Ready Recognition </a:t>
            </a:r>
            <a:r>
              <a:rPr lang="en-US" dirty="0" err="1"/>
              <a:t>Programme</a:t>
            </a:r>
            <a:r>
              <a:rPr lang="en-US" dirty="0"/>
              <a:t> to the Terms of Reference of each ICG Tsunami Information Centre (TIC).</a:t>
            </a:r>
            <a:endParaRPr lang="it-IT" dirty="0"/>
          </a:p>
          <a:p>
            <a:endParaRPr lang="it-IT" dirty="0"/>
          </a:p>
        </p:txBody>
      </p:sp>
    </p:spTree>
    <p:extLst>
      <p:ext uri="{BB962C8B-B14F-4D97-AF65-F5344CB8AC3E}">
        <p14:creationId xmlns:p14="http://schemas.microsoft.com/office/powerpoint/2010/main" val="3713195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119FAEA-F99E-8D4E-9D45-4B080171D32D}"/>
              </a:ext>
            </a:extLst>
          </p:cNvPr>
          <p:cNvSpPr>
            <a:spLocks noGrp="1"/>
          </p:cNvSpPr>
          <p:nvPr>
            <p:ph type="title"/>
          </p:nvPr>
        </p:nvSpPr>
        <p:spPr/>
        <p:txBody>
          <a:bodyPr>
            <a:normAutofit fontScale="90000"/>
          </a:bodyPr>
          <a:lstStyle/>
          <a:p>
            <a:r>
              <a:rPr lang="en-US" sz="4000" b="1" dirty="0"/>
              <a:t>6. NEW PROJECTS, INCLUDING OCEAN DECADE ACTIONS</a:t>
            </a:r>
            <a:r>
              <a:rPr lang="it-IT" dirty="0"/>
              <a:t/>
            </a:r>
            <a:br>
              <a:rPr lang="it-IT" dirty="0"/>
            </a:br>
            <a:endParaRPr lang="it-IT" dirty="0"/>
          </a:p>
        </p:txBody>
      </p:sp>
      <p:sp>
        <p:nvSpPr>
          <p:cNvPr id="3" name="Segnaposto contenuto 2">
            <a:extLst>
              <a:ext uri="{FF2B5EF4-FFF2-40B4-BE49-F238E27FC236}">
                <a16:creationId xmlns:a16="http://schemas.microsoft.com/office/drawing/2014/main" xmlns="" id="{535786BB-34E8-CA45-B5AF-831B2D406209}"/>
              </a:ext>
            </a:extLst>
          </p:cNvPr>
          <p:cNvSpPr>
            <a:spLocks noGrp="1"/>
          </p:cNvSpPr>
          <p:nvPr>
            <p:ph idx="1"/>
          </p:nvPr>
        </p:nvSpPr>
        <p:spPr/>
        <p:txBody>
          <a:bodyPr>
            <a:normAutofit fontScale="55000" lnSpcReduction="20000"/>
          </a:bodyPr>
          <a:lstStyle/>
          <a:p>
            <a:pPr marL="0" lvl="0" indent="0">
              <a:buNone/>
            </a:pPr>
            <a:r>
              <a:rPr lang="en-US" b="1" i="1" dirty="0"/>
              <a:t>NEAM</a:t>
            </a:r>
            <a:endParaRPr lang="it-IT" dirty="0"/>
          </a:p>
          <a:p>
            <a:pPr marL="0" indent="0" algn="just">
              <a:lnSpc>
                <a:spcPct val="120000"/>
              </a:lnSpc>
              <a:buNone/>
            </a:pPr>
            <a:r>
              <a:rPr lang="en-US" dirty="0"/>
              <a:t>Mr. Denis Chang Seng, ICG/NEAMTWS Technical Secretary </a:t>
            </a:r>
            <a:r>
              <a:rPr lang="en-US" u="sng" dirty="0"/>
              <a:t>reported</a:t>
            </a:r>
            <a:r>
              <a:rPr lang="en-US" dirty="0"/>
              <a:t> on the </a:t>
            </a:r>
            <a:r>
              <a:rPr lang="en-US" b="1" dirty="0"/>
              <a:t>new UNESCO/IOC and European Union (EU) Directorate-General for European Civil Protection and Humanitarian Aid Operations (DG-ECHO) </a:t>
            </a:r>
            <a:r>
              <a:rPr lang="en-US" b="1" dirty="0" err="1"/>
              <a:t>CoastWAVE</a:t>
            </a:r>
            <a:r>
              <a:rPr lang="en-US" b="1" dirty="0"/>
              <a:t> project “Strengthening the Resilience of Coastal Communities in the North-East Atlantic and Mediterranean Region to the Impact of Tsunamis and Other Sea Level Related Coastal Hazard</a:t>
            </a:r>
            <a:r>
              <a:rPr lang="en-US" dirty="0"/>
              <a:t>”. </a:t>
            </a:r>
          </a:p>
          <a:p>
            <a:pPr marL="0" indent="0" algn="just">
              <a:lnSpc>
                <a:spcPct val="120000"/>
              </a:lnSpc>
              <a:buNone/>
            </a:pPr>
            <a:r>
              <a:rPr lang="en-US" dirty="0"/>
              <a:t>The </a:t>
            </a:r>
            <a:r>
              <a:rPr lang="en-US" dirty="0" err="1"/>
              <a:t>CoastWAVE</a:t>
            </a:r>
            <a:r>
              <a:rPr lang="en-US" dirty="0"/>
              <a:t>  project is currently being implemented in seven countries: Cyprus, Egypt, Morocco, Greece, Malta, Turkey, and Spain; and it will also involve the technical expertise and advice of Member States such as Italy and France who are already implementing Tsunami Ready communities. The project aims to improve understanding of tsunami and sea-level related risks perceptions (tsunami, storm surge and sea-level rise), develop better communication strategies, enhance real-time detection and monitoring capacities, improve alert and warning capacity and eventually implement at least seven Tsunami Ready recognized communities by 2023 in the seven selected countries. The project will build upon the JRC Last Mile Projects implemented in Greece, Malta, and Turkey. </a:t>
            </a:r>
          </a:p>
          <a:p>
            <a:pPr marL="0" indent="0" algn="just">
              <a:lnSpc>
                <a:spcPct val="120000"/>
              </a:lnSpc>
              <a:buNone/>
            </a:pPr>
            <a:r>
              <a:rPr lang="en-US" dirty="0"/>
              <a:t>A Project Assistance (Finance and Administration) and Associate Project Officer have recently been recruited. They will report to the TT-DMP in 2023. Project implementation is based on a flexible and adaptable time frame within the project lifetime of 2.5 years due to COVID-19.</a:t>
            </a:r>
            <a:endParaRPr lang="it-IT" dirty="0"/>
          </a:p>
          <a:p>
            <a:endParaRPr lang="it-IT" dirty="0"/>
          </a:p>
        </p:txBody>
      </p:sp>
    </p:spTree>
    <p:extLst>
      <p:ext uri="{BB962C8B-B14F-4D97-AF65-F5344CB8AC3E}">
        <p14:creationId xmlns:p14="http://schemas.microsoft.com/office/powerpoint/2010/main" val="242915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CCB3BCB-1614-4B4D-8061-3A8ADB35A4DC}"/>
              </a:ext>
            </a:extLst>
          </p:cNvPr>
          <p:cNvSpPr>
            <a:spLocks noGrp="1"/>
          </p:cNvSpPr>
          <p:nvPr>
            <p:ph type="title"/>
          </p:nvPr>
        </p:nvSpPr>
        <p:spPr/>
        <p:txBody>
          <a:bodyPr/>
          <a:lstStyle/>
          <a:p>
            <a:r>
              <a:rPr lang="en-US" b="1" dirty="0"/>
              <a:t>6. NEW PROJECTS, INCLUDING OCEAN DECADE ACTIONS</a:t>
            </a:r>
            <a:endParaRPr lang="it-IT" dirty="0"/>
          </a:p>
        </p:txBody>
      </p:sp>
      <p:sp>
        <p:nvSpPr>
          <p:cNvPr id="3" name="Segnaposto contenuto 2">
            <a:extLst>
              <a:ext uri="{FF2B5EF4-FFF2-40B4-BE49-F238E27FC236}">
                <a16:creationId xmlns:a16="http://schemas.microsoft.com/office/drawing/2014/main" xmlns="" id="{0635149D-50E6-0D46-A815-EC6A41C6A8FB}"/>
              </a:ext>
            </a:extLst>
          </p:cNvPr>
          <p:cNvSpPr>
            <a:spLocks noGrp="1"/>
          </p:cNvSpPr>
          <p:nvPr>
            <p:ph idx="1"/>
          </p:nvPr>
        </p:nvSpPr>
        <p:spPr>
          <a:xfrm>
            <a:off x="838200" y="1825625"/>
            <a:ext cx="10515600" cy="4542518"/>
          </a:xfrm>
        </p:spPr>
        <p:txBody>
          <a:bodyPr>
            <a:noAutofit/>
          </a:bodyPr>
          <a:lstStyle/>
          <a:p>
            <a:pPr marL="0" lvl="0" indent="0">
              <a:buNone/>
            </a:pPr>
            <a:r>
              <a:rPr lang="en-US" sz="1600" b="1" i="1" dirty="0"/>
              <a:t>Indian Ocean</a:t>
            </a:r>
          </a:p>
          <a:p>
            <a:pPr>
              <a:lnSpc>
                <a:spcPct val="120000"/>
              </a:lnSpc>
            </a:pPr>
            <a:r>
              <a:rPr lang="en-US" sz="1600" dirty="0"/>
              <a:t>Mr. </a:t>
            </a:r>
            <a:r>
              <a:rPr lang="en-US" sz="1600" dirty="0" err="1"/>
              <a:t>Ardito</a:t>
            </a:r>
            <a:r>
              <a:rPr lang="en-US" sz="1600" dirty="0"/>
              <a:t> </a:t>
            </a:r>
            <a:r>
              <a:rPr lang="en-US" sz="1600" dirty="0" err="1"/>
              <a:t>Kodijat</a:t>
            </a:r>
            <a:r>
              <a:rPr lang="en-US" sz="1600" dirty="0"/>
              <a:t> </a:t>
            </a:r>
            <a:r>
              <a:rPr lang="en-US" sz="1600" u="sng" dirty="0"/>
              <a:t>presented a report on new projects in the IOTWMS. The UNESCAP TTF-29 - Phase 2 project, “</a:t>
            </a:r>
            <a:r>
              <a:rPr lang="en-US" sz="1600" i="1" u="sng" dirty="0"/>
              <a:t>Strengthening tsunami early warning in the North West Indian Ocean region through regional cooperation”</a:t>
            </a:r>
            <a:r>
              <a:rPr lang="en-US" sz="1600" u="sng" dirty="0"/>
              <a:t>, was launched in December 2021</a:t>
            </a:r>
            <a:r>
              <a:rPr lang="en-US" sz="1600" dirty="0"/>
              <a:t>. The participating Member States of the project include </a:t>
            </a:r>
            <a:r>
              <a:rPr lang="en-US" sz="1600" u="sng" dirty="0"/>
              <a:t>India, Iran, Pakistan, Oman and the United Arab Emirates</a:t>
            </a:r>
            <a:r>
              <a:rPr lang="en-US" sz="1600" dirty="0"/>
              <a:t>. The two </a:t>
            </a:r>
            <a:r>
              <a:rPr lang="en-US" sz="1600" u="sng" dirty="0"/>
              <a:t>objectives</a:t>
            </a:r>
            <a:r>
              <a:rPr lang="en-US" sz="1600" dirty="0"/>
              <a:t> of the second phase of the project are </a:t>
            </a:r>
            <a:r>
              <a:rPr lang="en-US" sz="1600" u="sng" dirty="0"/>
              <a:t>to complete the finalization of Phase-1 </a:t>
            </a:r>
            <a:r>
              <a:rPr lang="en-US" sz="1600" dirty="0"/>
              <a:t>remaining activities in </a:t>
            </a:r>
            <a:r>
              <a:rPr lang="en-US" sz="1600" u="sng" dirty="0"/>
              <a:t>tsunami risk knowledge and strengthening of national tsunami warning chains </a:t>
            </a:r>
            <a:r>
              <a:rPr lang="en-US" sz="1600" dirty="0"/>
              <a:t>and </a:t>
            </a:r>
            <a:r>
              <a:rPr lang="en-US" sz="1600" u="sng" dirty="0"/>
              <a:t>to gap analysis and development of guidance on tsunami inundation mapping and evacuation planning in the NWIO region</a:t>
            </a:r>
            <a:r>
              <a:rPr lang="en-US" sz="1600" dirty="0"/>
              <a:t>.</a:t>
            </a:r>
            <a:endParaRPr lang="it-IT" sz="1600" dirty="0"/>
          </a:p>
          <a:p>
            <a:pPr>
              <a:lnSpc>
                <a:spcPct val="120000"/>
              </a:lnSpc>
            </a:pPr>
            <a:r>
              <a:rPr lang="en-US" sz="1600" dirty="0"/>
              <a:t>The IOTIC BMKG </a:t>
            </a:r>
            <a:r>
              <a:rPr lang="en-US" sz="1600" dirty="0" err="1"/>
              <a:t>Programme</a:t>
            </a:r>
            <a:r>
              <a:rPr lang="en-US" sz="1600" dirty="0"/>
              <a:t> has requested </a:t>
            </a:r>
            <a:r>
              <a:rPr lang="en-US" sz="1600" u="sng" dirty="0"/>
              <a:t>funding to support the following activities</a:t>
            </a:r>
            <a:r>
              <a:rPr lang="en-US" sz="1600" dirty="0"/>
              <a:t>: 1. Indian Ocean Regional Workshop (proposed); 2. Development of Tsunami Ready Tools (proposed); 3. OTIC and </a:t>
            </a:r>
            <a:r>
              <a:rPr lang="en-US" sz="1600" dirty="0" err="1"/>
              <a:t>IOWave</a:t>
            </a:r>
            <a:r>
              <a:rPr lang="en-US" sz="1600" dirty="0"/>
              <a:t> Website (proposed).</a:t>
            </a:r>
            <a:endParaRPr lang="it-IT" sz="1600" dirty="0"/>
          </a:p>
          <a:p>
            <a:pPr>
              <a:lnSpc>
                <a:spcPct val="120000"/>
              </a:lnSpc>
            </a:pPr>
            <a:r>
              <a:rPr lang="en-US" sz="1600" dirty="0"/>
              <a:t>In addition, </a:t>
            </a:r>
            <a:r>
              <a:rPr lang="en-US" sz="1600" u="sng" dirty="0"/>
              <a:t>the IOTIC BMKG </a:t>
            </a:r>
            <a:r>
              <a:rPr lang="en-US" sz="1600" u="sng" dirty="0" err="1"/>
              <a:t>Programme</a:t>
            </a:r>
            <a:r>
              <a:rPr lang="en-US" sz="1600" u="sng" dirty="0"/>
              <a:t> plans to develop a UNESCO-IOC Tsunami Ready Recognition online application</a:t>
            </a:r>
            <a:r>
              <a:rPr lang="en-US" sz="1600" dirty="0"/>
              <a:t>. </a:t>
            </a:r>
            <a:r>
              <a:rPr lang="en-US" sz="1600" b="1" dirty="0"/>
              <a:t>The online application will allow the National Tsunami Ready Board to select the region of the nominated village, complete indicators checklist and document attachments, as well as workflow to the IOC Secretariat, TIC, and ICG of the region to access the files</a:t>
            </a:r>
            <a:r>
              <a:rPr lang="en-US" sz="1600" dirty="0"/>
              <a:t>. Presently, the Tsunami Ready Recognition online application platform is in an early discussion phase. </a:t>
            </a:r>
            <a:endParaRPr lang="it-IT" sz="1600" dirty="0"/>
          </a:p>
        </p:txBody>
      </p:sp>
    </p:spTree>
    <p:extLst>
      <p:ext uri="{BB962C8B-B14F-4D97-AF65-F5344CB8AC3E}">
        <p14:creationId xmlns:p14="http://schemas.microsoft.com/office/powerpoint/2010/main" val="3200241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4949314-49A1-3E40-999B-23D4CE67328F}"/>
              </a:ext>
            </a:extLst>
          </p:cNvPr>
          <p:cNvSpPr>
            <a:spLocks noGrp="1"/>
          </p:cNvSpPr>
          <p:nvPr>
            <p:ph type="title"/>
          </p:nvPr>
        </p:nvSpPr>
        <p:spPr>
          <a:xfrm>
            <a:off x="838200" y="365126"/>
            <a:ext cx="10515600" cy="973818"/>
          </a:xfrm>
        </p:spPr>
        <p:txBody>
          <a:bodyPr>
            <a:normAutofit fontScale="90000"/>
          </a:bodyPr>
          <a:lstStyle/>
          <a:p>
            <a:r>
              <a:rPr lang="en-US" sz="4000" b="1" dirty="0"/>
              <a:t>6. NEW PROJECTS, INCLUDING OCEAN DECADE ACTIONS</a:t>
            </a:r>
            <a:endParaRPr lang="it-IT" sz="4000" dirty="0"/>
          </a:p>
        </p:txBody>
      </p:sp>
      <p:sp>
        <p:nvSpPr>
          <p:cNvPr id="3" name="Segnaposto contenuto 2">
            <a:extLst>
              <a:ext uri="{FF2B5EF4-FFF2-40B4-BE49-F238E27FC236}">
                <a16:creationId xmlns:a16="http://schemas.microsoft.com/office/drawing/2014/main" xmlns="" id="{2880B798-FC74-7C44-B85A-3E5C2446F5BF}"/>
              </a:ext>
            </a:extLst>
          </p:cNvPr>
          <p:cNvSpPr>
            <a:spLocks noGrp="1"/>
          </p:cNvSpPr>
          <p:nvPr>
            <p:ph idx="1"/>
          </p:nvPr>
        </p:nvSpPr>
        <p:spPr>
          <a:xfrm>
            <a:off x="838200" y="1175657"/>
            <a:ext cx="10515600" cy="5181599"/>
          </a:xfrm>
        </p:spPr>
        <p:txBody>
          <a:bodyPr>
            <a:noAutofit/>
          </a:bodyPr>
          <a:lstStyle/>
          <a:p>
            <a:pPr marL="0" lvl="0" indent="0">
              <a:buNone/>
            </a:pPr>
            <a:r>
              <a:rPr lang="en-US" sz="1400" b="1" i="1" dirty="0"/>
              <a:t>Pacific</a:t>
            </a:r>
            <a:endParaRPr lang="it-IT" sz="1400" dirty="0"/>
          </a:p>
          <a:p>
            <a:pPr marL="0" indent="0">
              <a:lnSpc>
                <a:spcPct val="120000"/>
              </a:lnSpc>
              <a:buNone/>
            </a:pPr>
            <a:r>
              <a:rPr lang="en-US" sz="1400" dirty="0"/>
              <a:t>The ITIC has received funding from US to implement Tsunami Ready in the </a:t>
            </a:r>
            <a:r>
              <a:rPr lang="en-US" sz="1400" u="sng" dirty="0"/>
              <a:t>Republic of Marshall Islands, Federated States of Micronesia, and Palau, as well to assist in Fiji.</a:t>
            </a:r>
            <a:endParaRPr lang="it-IT" sz="1400" dirty="0"/>
          </a:p>
          <a:p>
            <a:pPr marL="0" lvl="0" indent="0">
              <a:buNone/>
            </a:pPr>
            <a:r>
              <a:rPr lang="en-US" sz="1400" b="1" i="1" dirty="0"/>
              <a:t>Caribbean</a:t>
            </a:r>
            <a:endParaRPr lang="it-IT" sz="1400" dirty="0"/>
          </a:p>
          <a:p>
            <a:pPr marL="0" indent="0">
              <a:lnSpc>
                <a:spcPct val="120000"/>
              </a:lnSpc>
              <a:buNone/>
            </a:pPr>
            <a:r>
              <a:rPr lang="en-US" sz="1400" u="sng" dirty="0"/>
              <a:t>Nine (9) new Tsunami Ready Communities are scheduled to be recognized </a:t>
            </a:r>
            <a:r>
              <a:rPr lang="en-US" sz="1400" dirty="0"/>
              <a:t>(1 each in Dominica, Dominican Republic, Grenada, Jamaica, Saint Lucia, St. Vincent and the Grenadines, and Trinidad and Tobago, and 2 communities in Barbados) in 2022.  Additionally, Anguilla (territory-wide) and the communities of St. Patrick, Grenada and Fort </a:t>
            </a:r>
            <a:r>
              <a:rPr lang="en-US" sz="1400" dirty="0" err="1"/>
              <a:t>Liberte</a:t>
            </a:r>
            <a:r>
              <a:rPr lang="en-US" sz="1400" dirty="0"/>
              <a:t>, Haiti are up for renewal.</a:t>
            </a:r>
            <a:endParaRPr lang="it-IT" sz="1400" dirty="0"/>
          </a:p>
          <a:p>
            <a:pPr marL="0" indent="0">
              <a:lnSpc>
                <a:spcPct val="120000"/>
              </a:lnSpc>
              <a:buNone/>
            </a:pPr>
            <a:r>
              <a:rPr lang="en-US" sz="1400" u="sng" dirty="0"/>
              <a:t>The IOCARIBE-led UN Decade Actions for CARIBE EWS include two new projects</a:t>
            </a:r>
            <a:r>
              <a:rPr lang="en-US" sz="1400" dirty="0"/>
              <a:t>: </a:t>
            </a:r>
            <a:endParaRPr lang="it-IT" sz="1400" dirty="0"/>
          </a:p>
          <a:p>
            <a:pPr marL="0" indent="0">
              <a:lnSpc>
                <a:spcPct val="120000"/>
              </a:lnSpc>
              <a:buNone/>
            </a:pPr>
            <a:r>
              <a:rPr lang="en-US" sz="1400" dirty="0"/>
              <a:t>1. Integrating Coastal Hazard Early Warning Systems and Services for the Tropical Americas and Caribbean (</a:t>
            </a:r>
            <a:r>
              <a:rPr lang="en-US" sz="1400" dirty="0" err="1"/>
              <a:t>iCHEWS</a:t>
            </a:r>
            <a:r>
              <a:rPr lang="en-US" sz="1400" dirty="0"/>
              <a:t> TAC)</a:t>
            </a:r>
            <a:endParaRPr lang="it-IT" sz="1400" dirty="0"/>
          </a:p>
          <a:p>
            <a:pPr marL="0" indent="0">
              <a:lnSpc>
                <a:spcPct val="120000"/>
              </a:lnSpc>
              <a:buNone/>
            </a:pPr>
            <a:r>
              <a:rPr lang="en-US" sz="1400" dirty="0"/>
              <a:t>2. TAC Ocean Observing and Forecasting System (TAC-OOS)</a:t>
            </a:r>
            <a:endParaRPr lang="it-IT" sz="1400" dirty="0"/>
          </a:p>
          <a:p>
            <a:pPr marL="0" indent="0">
              <a:lnSpc>
                <a:spcPct val="120000"/>
              </a:lnSpc>
              <a:buNone/>
            </a:pPr>
            <a:r>
              <a:rPr lang="en-US" sz="1400" u="sng" dirty="0"/>
              <a:t>A total of 34 Member States and Territories in the region will benefit from the </a:t>
            </a:r>
            <a:r>
              <a:rPr lang="en-US" sz="1400" u="sng" dirty="0" err="1"/>
              <a:t>iCHEWS</a:t>
            </a:r>
            <a:r>
              <a:rPr lang="en-US" sz="1400" u="sng" dirty="0"/>
              <a:t> TAC Project</a:t>
            </a:r>
            <a:r>
              <a:rPr lang="en-US" sz="1400" dirty="0"/>
              <a:t>. </a:t>
            </a:r>
            <a:r>
              <a:rPr lang="en-US" sz="1400" b="1" dirty="0"/>
              <a:t>Key objectives of the project include prioritizing the integration of existing and new coastal hazards early warning systems and services considering four components:  Monitoring and Warning, Risk Knowledge, Warning Dissemination and Communication, and Response Capabilities, supported by capacity development.  In addition, other ocean-related hazards and their impacts will be considered including tropical cyclones, climate change, tsunami, sargassum, wastewater, oil spills, and coral bleaching</a:t>
            </a:r>
            <a:r>
              <a:rPr lang="en-US" sz="1400" dirty="0"/>
              <a:t>.</a:t>
            </a:r>
            <a:endParaRPr lang="it-IT" sz="1400" dirty="0"/>
          </a:p>
          <a:p>
            <a:pPr marL="0" indent="0">
              <a:lnSpc>
                <a:spcPct val="120000"/>
              </a:lnSpc>
              <a:buNone/>
            </a:pPr>
            <a:r>
              <a:rPr lang="en-US" sz="1400" u="sng" dirty="0"/>
              <a:t>CARIBE EWS also reported that it will participate in the Ocean Decade</a:t>
            </a:r>
            <a:r>
              <a:rPr lang="en-US" sz="1400" dirty="0"/>
              <a:t>: Safe Ocean Laboratory which will take place from 5-7 April 2022. Themes to be addressed include blue line modeling and GIS to identify tsunami and other coastal inundation limits, warning and responding to atypical tsunamis and SMART Subsea Cables.  </a:t>
            </a:r>
            <a:endParaRPr lang="it-IT" sz="1400" dirty="0"/>
          </a:p>
        </p:txBody>
      </p:sp>
    </p:spTree>
    <p:extLst>
      <p:ext uri="{BB962C8B-B14F-4D97-AF65-F5344CB8AC3E}">
        <p14:creationId xmlns:p14="http://schemas.microsoft.com/office/powerpoint/2010/main" val="2865964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229D95E-B3BA-D14B-8ECA-0B4F6462D45D}"/>
              </a:ext>
            </a:extLst>
          </p:cNvPr>
          <p:cNvSpPr>
            <a:spLocks noGrp="1"/>
          </p:cNvSpPr>
          <p:nvPr>
            <p:ph type="title"/>
          </p:nvPr>
        </p:nvSpPr>
        <p:spPr/>
        <p:txBody>
          <a:bodyPr/>
          <a:lstStyle/>
          <a:p>
            <a:r>
              <a:rPr lang="en-US" b="1" dirty="0"/>
              <a:t>J9. PLANNING FOR OCEAN DECADE</a:t>
            </a:r>
            <a:r>
              <a:rPr lang="it-IT" dirty="0"/>
              <a:t/>
            </a:r>
            <a:br>
              <a:rPr lang="it-IT" dirty="0"/>
            </a:br>
            <a:endParaRPr lang="it-IT" dirty="0"/>
          </a:p>
        </p:txBody>
      </p:sp>
      <p:sp>
        <p:nvSpPr>
          <p:cNvPr id="3" name="Segnaposto contenuto 2">
            <a:extLst>
              <a:ext uri="{FF2B5EF4-FFF2-40B4-BE49-F238E27FC236}">
                <a16:creationId xmlns:a16="http://schemas.microsoft.com/office/drawing/2014/main" xmlns="" id="{D36AF9CB-84CB-2E48-AC81-DCCAC655DEAE}"/>
              </a:ext>
            </a:extLst>
          </p:cNvPr>
          <p:cNvSpPr>
            <a:spLocks noGrp="1"/>
          </p:cNvSpPr>
          <p:nvPr>
            <p:ph idx="1"/>
          </p:nvPr>
        </p:nvSpPr>
        <p:spPr/>
        <p:txBody>
          <a:bodyPr>
            <a:normAutofit fontScale="77500" lnSpcReduction="20000"/>
          </a:bodyPr>
          <a:lstStyle/>
          <a:p>
            <a:pPr marL="0" indent="0">
              <a:buNone/>
            </a:pPr>
            <a:endParaRPr lang="it-IT" dirty="0"/>
          </a:p>
          <a:p>
            <a:pPr marL="0" indent="0">
              <a:buNone/>
            </a:pPr>
            <a:r>
              <a:rPr lang="en-US" b="1" dirty="0"/>
              <a:t>Science Committee progress and plans:</a:t>
            </a:r>
            <a:endParaRPr lang="it-IT" dirty="0"/>
          </a:p>
          <a:p>
            <a:pPr marL="0" indent="0">
              <a:buNone/>
            </a:pPr>
            <a:endParaRPr lang="it-IT" dirty="0"/>
          </a:p>
          <a:p>
            <a:r>
              <a:rPr lang="en-US" dirty="0"/>
              <a:t>Dr Srinivas </a:t>
            </a:r>
            <a:r>
              <a:rPr lang="en-US" b="1" dirty="0"/>
              <a:t>Kumar</a:t>
            </a:r>
            <a:r>
              <a:rPr lang="en-US" dirty="0"/>
              <a:t>, Chair of the Ocean Decade Tsunami </a:t>
            </a:r>
            <a:r>
              <a:rPr lang="en-US" dirty="0" err="1"/>
              <a:t>Programme</a:t>
            </a:r>
            <a:r>
              <a:rPr lang="en-US" dirty="0"/>
              <a:t> (ODTP) Scientific Committee (SC), reported on the </a:t>
            </a:r>
            <a:r>
              <a:rPr lang="en-US" b="1" dirty="0"/>
              <a:t>progress and plans </a:t>
            </a:r>
            <a:r>
              <a:rPr lang="en-US" dirty="0"/>
              <a:t>following their initial meeting on 17</a:t>
            </a:r>
            <a:r>
              <a:rPr lang="en-US" baseline="30000" dirty="0"/>
              <a:t>th</a:t>
            </a:r>
            <a:r>
              <a:rPr lang="en-US" dirty="0"/>
              <a:t> February 2022.</a:t>
            </a:r>
            <a:endParaRPr lang="it-IT" dirty="0"/>
          </a:p>
          <a:p>
            <a:r>
              <a:rPr lang="en-US" u="sng" dirty="0"/>
              <a:t>He underlined that the UN Ocean Decade (2021-30) is a once-in-a-generation opportunity to address gaps in tsunami warning, enhance community preparedness and contribute to “A Safe Ocean”</a:t>
            </a:r>
            <a:r>
              <a:rPr lang="en-US" dirty="0"/>
              <a:t>. The IOC Assembly 31 (Dec. A-31/3.4.1) established the Ocean Decade Tsunami </a:t>
            </a:r>
            <a:r>
              <a:rPr lang="en-US" dirty="0" err="1"/>
              <a:t>Programme</a:t>
            </a:r>
            <a:r>
              <a:rPr lang="en-US" dirty="0"/>
              <a:t> Scientific Committee to Develop Research, Development &amp; Implementation Plan to focus on Technological and  Observational Advances to reduce uncertainties with the aim to have 100 % at-risk communities prepared and resilient to tsunamis by 2030 (Tsunami Ready, etc.). </a:t>
            </a:r>
          </a:p>
          <a:p>
            <a:r>
              <a:rPr lang="en-US" u="sng" dirty="0"/>
              <a:t>The figure below shows the structure of the ODTP -SC in relation to other IOC governing structures, including TOWS-WG, TT-DMP, TT-TWO etc.</a:t>
            </a:r>
            <a:endParaRPr lang="it-IT" u="sng" dirty="0"/>
          </a:p>
          <a:p>
            <a:endParaRPr lang="it-IT" dirty="0"/>
          </a:p>
        </p:txBody>
      </p:sp>
    </p:spTree>
    <p:extLst>
      <p:ext uri="{BB962C8B-B14F-4D97-AF65-F5344CB8AC3E}">
        <p14:creationId xmlns:p14="http://schemas.microsoft.com/office/powerpoint/2010/main" val="1268288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2BC1445-81CC-384D-90D8-7A07D6624210}"/>
              </a:ext>
            </a:extLst>
          </p:cNvPr>
          <p:cNvSpPr>
            <a:spLocks noGrp="1"/>
          </p:cNvSpPr>
          <p:nvPr>
            <p:ph type="title"/>
          </p:nvPr>
        </p:nvSpPr>
        <p:spPr/>
        <p:txBody>
          <a:bodyPr/>
          <a:lstStyle/>
          <a:p>
            <a:r>
              <a:rPr lang="en-US" b="1" dirty="0"/>
              <a:t>J9. PLANNING FOR OCEAN DECADE</a:t>
            </a:r>
            <a:endParaRPr lang="it-IT" dirty="0"/>
          </a:p>
        </p:txBody>
      </p:sp>
      <p:pic>
        <p:nvPicPr>
          <p:cNvPr id="4" name="image3.png">
            <a:extLst>
              <a:ext uri="{FF2B5EF4-FFF2-40B4-BE49-F238E27FC236}">
                <a16:creationId xmlns:a16="http://schemas.microsoft.com/office/drawing/2014/main" xmlns="" id="{8F78BAE0-DF6A-5D4E-AFFA-0753B466B254}"/>
              </a:ext>
            </a:extLst>
          </p:cNvPr>
          <p:cNvPicPr>
            <a:picLocks noGrp="1"/>
          </p:cNvPicPr>
          <p:nvPr>
            <p:ph idx="1"/>
          </p:nvPr>
        </p:nvPicPr>
        <p:blipFill>
          <a:blip r:embed="rId2"/>
          <a:srcRect/>
          <a:stretch>
            <a:fillRect/>
          </a:stretch>
        </p:blipFill>
        <p:spPr>
          <a:xfrm>
            <a:off x="3289300" y="2035515"/>
            <a:ext cx="5613400" cy="3365500"/>
          </a:xfrm>
          <a:prstGeom prst="rect">
            <a:avLst/>
          </a:prstGeom>
          <a:ln/>
        </p:spPr>
      </p:pic>
    </p:spTree>
    <p:extLst>
      <p:ext uri="{BB962C8B-B14F-4D97-AF65-F5344CB8AC3E}">
        <p14:creationId xmlns:p14="http://schemas.microsoft.com/office/powerpoint/2010/main" val="204559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52A486-2563-A34D-8B25-C337742C9390}"/>
              </a:ext>
            </a:extLst>
          </p:cNvPr>
          <p:cNvSpPr>
            <a:spLocks noGrp="1"/>
          </p:cNvSpPr>
          <p:nvPr>
            <p:ph type="title"/>
          </p:nvPr>
        </p:nvSpPr>
        <p:spPr/>
        <p:txBody>
          <a:bodyPr/>
          <a:lstStyle/>
          <a:p>
            <a:r>
              <a:rPr lang="en-US" b="1" dirty="0"/>
              <a:t>Tsunami Ready Coalition</a:t>
            </a:r>
            <a:r>
              <a:rPr lang="it-IT" dirty="0"/>
              <a:t/>
            </a:r>
            <a:br>
              <a:rPr lang="it-IT" dirty="0"/>
            </a:br>
            <a:endParaRPr lang="it-IT" dirty="0"/>
          </a:p>
        </p:txBody>
      </p:sp>
      <p:sp>
        <p:nvSpPr>
          <p:cNvPr id="3" name="Segnaposto contenuto 2">
            <a:extLst>
              <a:ext uri="{FF2B5EF4-FFF2-40B4-BE49-F238E27FC236}">
                <a16:creationId xmlns:a16="http://schemas.microsoft.com/office/drawing/2014/main" xmlns="" id="{6D6B4973-1F76-5A4F-8FE2-95B324E80083}"/>
              </a:ext>
            </a:extLst>
          </p:cNvPr>
          <p:cNvSpPr>
            <a:spLocks noGrp="1"/>
          </p:cNvSpPr>
          <p:nvPr>
            <p:ph idx="1"/>
          </p:nvPr>
        </p:nvSpPr>
        <p:spPr/>
        <p:txBody>
          <a:bodyPr>
            <a:normAutofit fontScale="85000" lnSpcReduction="20000"/>
          </a:bodyPr>
          <a:lstStyle/>
          <a:p>
            <a:pPr marL="0" indent="0">
              <a:buNone/>
            </a:pPr>
            <a:r>
              <a:rPr lang="en-US" b="1" dirty="0"/>
              <a:t> </a:t>
            </a:r>
            <a:br>
              <a:rPr lang="en-US" b="1" dirty="0"/>
            </a:br>
            <a:r>
              <a:rPr lang="en-US" dirty="0"/>
              <a:t>Mr. David Coetzee, (former) Chair of TT-DMP summarized the </a:t>
            </a:r>
            <a:r>
              <a:rPr lang="en-US" b="1" dirty="0"/>
              <a:t>report of a meeting of the TT-DMP in October 2021, at the request of the Chair of the TOWS-WG</a:t>
            </a:r>
            <a:r>
              <a:rPr lang="en-US" dirty="0"/>
              <a:t>, to advise on the composition and mandate of the special Tsunami Ready Coalition. The </a:t>
            </a:r>
            <a:r>
              <a:rPr lang="en-US" dirty="0">
                <a:hlinkClick r:id="rId2">
                  <a:extLst>
                    <a:ext uri="{A12FA001-AC4F-418D-AE19-62706E023703}">
                      <ahyp:hlinkClr xmlns:ahyp="http://schemas.microsoft.com/office/drawing/2018/hyperlinkcolor" xmlns="" val="tx"/>
                    </a:ext>
                  </a:extLst>
                </a:hlinkClick>
              </a:rPr>
              <a:t>report</a:t>
            </a:r>
            <a:r>
              <a:rPr lang="en-US" dirty="0"/>
              <a:t> is available on the </a:t>
            </a:r>
            <a:r>
              <a:rPr lang="en-US" b="1" dirty="0"/>
              <a:t>meeting website.</a:t>
            </a:r>
            <a:r>
              <a:rPr lang="en-US" dirty="0"/>
              <a:t> </a:t>
            </a:r>
          </a:p>
          <a:p>
            <a:pPr marL="0" indent="0">
              <a:buNone/>
            </a:pPr>
            <a:r>
              <a:rPr lang="en-US" dirty="0"/>
              <a:t>It  covered:</a:t>
            </a:r>
            <a:r>
              <a:rPr lang="en-US" u="sng" dirty="0"/>
              <a:t>1) the proposed Coalition mandate, goals and objectives; 2) Composition, and 3) Challenges in the functioning of the Coalition.</a:t>
            </a:r>
            <a:endParaRPr lang="it-IT" u="sng" dirty="0"/>
          </a:p>
          <a:p>
            <a:pPr marL="0" indent="0">
              <a:buNone/>
            </a:pPr>
            <a:r>
              <a:rPr lang="en-US" b="1" dirty="0"/>
              <a:t>Recommendations to TOWS-WG:</a:t>
            </a:r>
            <a:endParaRPr lang="it-IT" dirty="0"/>
          </a:p>
          <a:p>
            <a:r>
              <a:rPr lang="en-US" b="1" dirty="0"/>
              <a:t>Notes </a:t>
            </a:r>
            <a:r>
              <a:rPr lang="en-US" dirty="0"/>
              <a:t>the report and proposals of the TT-DMP with regards to the special Tsunami Ready Coalition</a:t>
            </a:r>
            <a:endParaRPr lang="it-IT" dirty="0"/>
          </a:p>
          <a:p>
            <a:pPr marL="0" indent="0">
              <a:buNone/>
            </a:pPr>
            <a:endParaRPr lang="it-IT" dirty="0"/>
          </a:p>
          <a:p>
            <a:r>
              <a:rPr lang="en-US" b="1" dirty="0"/>
              <a:t>Agrees</a:t>
            </a:r>
            <a:r>
              <a:rPr lang="en-US" dirty="0"/>
              <a:t> to incorporate the proposed goal, objectives, scope and composition in the terms of reference for the tsunami Ready Coalition.</a:t>
            </a:r>
            <a:endParaRPr lang="it-IT" dirty="0"/>
          </a:p>
          <a:p>
            <a:endParaRPr lang="it-IT" dirty="0"/>
          </a:p>
        </p:txBody>
      </p:sp>
    </p:spTree>
    <p:extLst>
      <p:ext uri="{BB962C8B-B14F-4D97-AF65-F5344CB8AC3E}">
        <p14:creationId xmlns:p14="http://schemas.microsoft.com/office/powerpoint/2010/main" val="415892405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3112</TotalTime>
  <Words>1493</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Tema di Office</vt:lpstr>
      <vt:lpstr>DECADE TSUNAMI PROGRAMME AND IOC UNESCO TSUNAMI READY RECOGNITION PROGRAMME</vt:lpstr>
      <vt:lpstr>5. TSUNAMI READY PROGRAMME – PROPOSAL FOR ENDORSEMENT BY IOC </vt:lpstr>
      <vt:lpstr>5. TSUNAMI READY PROGRAMME – PROPOSAL FOR ENDORSEMENT BY IOC </vt:lpstr>
      <vt:lpstr>6. NEW PROJECTS, INCLUDING OCEAN DECADE ACTIONS </vt:lpstr>
      <vt:lpstr>6. NEW PROJECTS, INCLUDING OCEAN DECADE ACTIONS</vt:lpstr>
      <vt:lpstr>6. NEW PROJECTS, INCLUDING OCEAN DECADE ACTIONS</vt:lpstr>
      <vt:lpstr>J9. PLANNING FOR OCEAN DECADE </vt:lpstr>
      <vt:lpstr>J9. PLANNING FOR OCEAN DECADE</vt:lpstr>
      <vt:lpstr>Tsunami Ready Coalition </vt:lpstr>
      <vt:lpstr>TSUNAMIS NEXUS WITH OTHER COASTAL HAZARDS (MULTI-HAZARD EARLY WARNING SYSTEMS) </vt:lpstr>
      <vt:lpstr>TSUNAMI RISK REDUCTION IN URBAN PLANNING </vt:lpstr>
      <vt:lpstr>REDUCING THE UNCERTAINTY IN TSUNAMI FORECASTS  AGAINST ELAPSED TIME. </vt:lpstr>
      <vt:lpstr>ANNEX A: UNESCO/IOC TSUNAMI READY RECOGNITION PROGRAMME(UNESCO TSUNAMI READY)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DECADE TSUNAMI PROGRAMME AND IOC UNESCO TSUNAMI READY RECOGNITION PROGRAMME</dc:title>
  <dc:creator>Cecilia Valbonesi</dc:creator>
  <cp:lastModifiedBy>Alejandro Rojas</cp:lastModifiedBy>
  <cp:revision>10</cp:revision>
  <dcterms:created xsi:type="dcterms:W3CDTF">2022-04-05T10:05:13Z</dcterms:created>
  <dcterms:modified xsi:type="dcterms:W3CDTF">2022-04-07T14:15:55Z</dcterms:modified>
</cp:coreProperties>
</file>