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6" r:id="rId7"/>
    <p:sldId id="267" r:id="rId8"/>
    <p:sldId id="261" r:id="rId9"/>
    <p:sldId id="262" r:id="rId10"/>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73"/>
    <p:restoredTop sz="94646"/>
  </p:normalViewPr>
  <p:slideViewPr>
    <p:cSldViewPr snapToGrid="0">
      <p:cViewPr varScale="1">
        <p:scale>
          <a:sx n="89" d="100"/>
          <a:sy n="89" d="100"/>
        </p:scale>
        <p:origin x="77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a:t>Clique para editar o estilo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755143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12242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218087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3476452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a:t>Clique para editar o estilo</a:t>
            </a:r>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23122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838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6172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07/04/22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320762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a:t>Clique para editar o estilo</a:t>
            </a:r>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72CDA8CE-07B9-49A6-8D58-F0A4C8502D8C}" type="datetimeFigureOut">
              <a:rPr lang="pt-PT" smtClean="0"/>
              <a:t>07/04/22</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58443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72CDA8CE-07B9-49A6-8D58-F0A4C8502D8C}" type="datetimeFigureOut">
              <a:rPr lang="pt-PT" smtClean="0"/>
              <a:t>07/04/22</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402403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72CDA8CE-07B9-49A6-8D58-F0A4C8502D8C}" type="datetimeFigureOut">
              <a:rPr lang="pt-PT" smtClean="0"/>
              <a:t>07/04/22</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385809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07/04/22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3023149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07/04/22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extLst>
      <p:ext uri="{BB962C8B-B14F-4D97-AF65-F5344CB8AC3E}">
        <p14:creationId xmlns:p14="http://schemas.microsoft.com/office/powerpoint/2010/main" val="3711566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a:t>
            </a:r>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DA8CE-07B9-49A6-8D58-F0A4C8502D8C}" type="datetimeFigureOut">
              <a:rPr lang="pt-PT" smtClean="0"/>
              <a:t>07/04/22</a:t>
            </a:fld>
            <a:endParaRPr lang="pt-PT"/>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C4547-20E0-43B1-839C-A2C5B7D4FEFC}" type="slidenum">
              <a:rPr lang="pt-PT" smtClean="0"/>
              <a:t>‹#›</a:t>
            </a:fld>
            <a:endParaRPr lang="pt-PT"/>
          </a:p>
        </p:txBody>
      </p:sp>
    </p:spTree>
    <p:extLst>
      <p:ext uri="{BB962C8B-B14F-4D97-AF65-F5344CB8AC3E}">
        <p14:creationId xmlns:p14="http://schemas.microsoft.com/office/powerpoint/2010/main" val="1803171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90.147.75.16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43147"/>
            <a:ext cx="9144000" cy="1467407"/>
          </a:xfrm>
        </p:spPr>
        <p:txBody>
          <a:bodyPr>
            <a:normAutofit/>
          </a:bodyPr>
          <a:lstStyle/>
          <a:p>
            <a:r>
              <a:rPr lang="pt-PT" sz="3200" b="1" dirty="0" err="1"/>
              <a:t>Task</a:t>
            </a:r>
            <a:r>
              <a:rPr lang="pt-PT" sz="3200" b="1" dirty="0"/>
              <a:t> Team </a:t>
            </a:r>
            <a:r>
              <a:rPr lang="pt-PT" sz="3200" b="1" dirty="0" err="1"/>
              <a:t>on</a:t>
            </a:r>
            <a:r>
              <a:rPr lang="pt-PT" sz="3200" b="1" dirty="0"/>
              <a:t> </a:t>
            </a:r>
            <a:r>
              <a:rPr lang="pt-PT" sz="3200" b="1" dirty="0" err="1"/>
              <a:t>Operations</a:t>
            </a:r>
            <a:r>
              <a:rPr lang="pt-PT" sz="3200" b="1" dirty="0"/>
              <a:t> </a:t>
            </a:r>
            <a:br>
              <a:rPr lang="pt-PT" sz="3200" b="1" dirty="0"/>
            </a:br>
            <a:endParaRPr lang="pt-PT" sz="3200" b="1" dirty="0"/>
          </a:p>
        </p:txBody>
      </p:sp>
      <p:sp>
        <p:nvSpPr>
          <p:cNvPr id="3" name="CaixaDeTexto 2"/>
          <p:cNvSpPr txBox="1"/>
          <p:nvPr/>
        </p:nvSpPr>
        <p:spPr>
          <a:xfrm>
            <a:off x="3229428" y="3123342"/>
            <a:ext cx="6052457" cy="1477328"/>
          </a:xfrm>
          <a:prstGeom prst="rect">
            <a:avLst/>
          </a:prstGeom>
          <a:noFill/>
        </p:spPr>
        <p:txBody>
          <a:bodyPr wrap="square" rtlCol="0">
            <a:spAutoFit/>
          </a:bodyPr>
          <a:lstStyle/>
          <a:p>
            <a:pPr algn="ctr"/>
            <a:r>
              <a:rPr lang="pt-PT" sz="2400" dirty="0"/>
              <a:t>Fernando Carrilho &amp; </a:t>
            </a:r>
            <a:r>
              <a:rPr lang="pt-PT" sz="2400" dirty="0" err="1"/>
              <a:t>Alessio</a:t>
            </a:r>
            <a:r>
              <a:rPr lang="pt-PT" sz="2400" dirty="0"/>
              <a:t> </a:t>
            </a:r>
            <a:r>
              <a:rPr lang="pt-PT" sz="2400" dirty="0" err="1"/>
              <a:t>Piatanesi</a:t>
            </a:r>
            <a:r>
              <a:rPr lang="pt-PT" sz="2400" dirty="0"/>
              <a:t> </a:t>
            </a:r>
          </a:p>
          <a:p>
            <a:pPr algn="ctr"/>
            <a:r>
              <a:rPr lang="pt-PT" dirty="0"/>
              <a:t>(</a:t>
            </a:r>
            <a:r>
              <a:rPr lang="pt-PT" dirty="0" err="1"/>
              <a:t>co-chairs</a:t>
            </a:r>
            <a:r>
              <a:rPr lang="pt-PT" dirty="0"/>
              <a:t>)</a:t>
            </a:r>
          </a:p>
          <a:p>
            <a:pPr algn="ctr"/>
            <a:endParaRPr lang="pt-PT" sz="1600" dirty="0"/>
          </a:p>
          <a:p>
            <a:pPr algn="ctr"/>
            <a:r>
              <a:rPr lang="pt-PT" sz="1600" dirty="0"/>
              <a:t>NEAMTWS – SC meeting</a:t>
            </a:r>
          </a:p>
          <a:p>
            <a:pPr algn="ctr"/>
            <a:r>
              <a:rPr lang="pt-PT" sz="1600" dirty="0"/>
              <a:t>8 &amp; 11 </a:t>
            </a:r>
            <a:r>
              <a:rPr lang="pt-PT" sz="1600" dirty="0" err="1"/>
              <a:t>April</a:t>
            </a:r>
            <a:r>
              <a:rPr lang="pt-PT" sz="1600" dirty="0"/>
              <a:t> 2022</a:t>
            </a:r>
          </a:p>
        </p:txBody>
      </p:sp>
    </p:spTree>
    <p:extLst>
      <p:ext uri="{BB962C8B-B14F-4D97-AF65-F5344CB8AC3E}">
        <p14:creationId xmlns:p14="http://schemas.microsoft.com/office/powerpoint/2010/main" val="2335609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68079" y="179249"/>
            <a:ext cx="9690421" cy="5201424"/>
          </a:xfrm>
          <a:prstGeom prst="rect">
            <a:avLst/>
          </a:prstGeom>
        </p:spPr>
        <p:txBody>
          <a:bodyPr wrap="square">
            <a:spAutoFit/>
          </a:bodyPr>
          <a:lstStyle/>
          <a:p>
            <a:pPr algn="ctr">
              <a:spcAft>
                <a:spcPts val="1200"/>
              </a:spcAft>
            </a:pPr>
            <a:r>
              <a:rPr lang="en-US" sz="2800" b="1" dirty="0">
                <a:latin typeface="Calibri" panose="020F0502020204030204" pitchFamily="34" charset="0"/>
                <a:ea typeface="MS Mincho"/>
                <a:cs typeface="Arial" panose="020B0604020202020204" pitchFamily="34" charset="0"/>
              </a:rPr>
              <a:t>Plan of Actions 2021 (1)</a:t>
            </a:r>
            <a:endParaRPr lang="en-US" sz="2800" dirty="0">
              <a:latin typeface="Calibri" panose="020F0502020204030204" pitchFamily="34" charset="0"/>
              <a:ea typeface="MS Mincho"/>
              <a:cs typeface="Arial" panose="020B0604020202020204" pitchFamily="34" charset="0"/>
            </a:endParaRPr>
          </a:p>
          <a:p>
            <a:pPr marL="342900" indent="-342900" algn="just">
              <a:spcAft>
                <a:spcPts val="1200"/>
              </a:spcAft>
              <a:buAutoNum type="arabicParenR"/>
            </a:pPr>
            <a:r>
              <a:rPr lang="en-GB" dirty="0"/>
              <a:t>Evaluate the recommendations made by inter-ICG/TOWS working group on Tsunami Operation for possible implementation by ICG/NEAMTWS; specifically continue the assessment of the Global Service Definition Document (GSDD) and investigate its adaptability by the NEAMTWS.</a:t>
            </a:r>
          </a:p>
          <a:p>
            <a:pPr marL="342900" indent="-342900" algn="just">
              <a:spcAft>
                <a:spcPts val="1200"/>
              </a:spcAft>
              <a:buAutoNum type="arabicParenR"/>
            </a:pPr>
            <a:endParaRPr lang="en-GB" dirty="0"/>
          </a:p>
          <a:p>
            <a:pPr marL="342900" indent="-342900" algn="just">
              <a:spcAft>
                <a:spcPts val="1200"/>
              </a:spcAft>
              <a:buAutoNum type="arabicParenR"/>
            </a:pPr>
            <a:r>
              <a:rPr lang="en-GB" dirty="0"/>
              <a:t>Conduct a TT meeting in the 1st quarter of 2022 in coordination with the meetings of Steering Committee and other Task Teams</a:t>
            </a:r>
            <a:r>
              <a:rPr lang="it-IT" dirty="0"/>
              <a:t>.</a:t>
            </a:r>
          </a:p>
          <a:p>
            <a:pPr marL="342900" indent="-342900" algn="just">
              <a:spcAft>
                <a:spcPts val="1200"/>
              </a:spcAft>
              <a:buAutoNum type="arabicParenR"/>
            </a:pPr>
            <a:endParaRPr lang="it-IT" dirty="0"/>
          </a:p>
          <a:p>
            <a:pPr marL="342900" indent="-342900" algn="just">
              <a:spcAft>
                <a:spcPts val="1200"/>
              </a:spcAft>
              <a:buAutoNum type="arabicParenR"/>
            </a:pPr>
            <a:r>
              <a:rPr lang="en-GB" dirty="0"/>
              <a:t>Coordinate with TSP's the development of sea-level reading procedures for NEAMTWS purposes and the formalization of which and how non-instrumental information/observations can be included in the ONGOING messages.</a:t>
            </a:r>
            <a:endParaRPr lang="it-IT" dirty="0"/>
          </a:p>
          <a:p>
            <a:pPr marL="342900" indent="-342900" algn="just">
              <a:spcAft>
                <a:spcPts val="1200"/>
              </a:spcAft>
              <a:buAutoNum type="arabicParenR"/>
            </a:pPr>
            <a:endParaRPr lang="it-IT" dirty="0"/>
          </a:p>
          <a:p>
            <a:pPr marL="342900" indent="-342900" algn="just">
              <a:spcAft>
                <a:spcPts val="1200"/>
              </a:spcAft>
              <a:buAutoNum type="arabicParenR"/>
            </a:pPr>
            <a:r>
              <a:rPr lang="en-GB" dirty="0"/>
              <a:t>Coordinate with TSP's the definition of a common  TSU-CAP template to issue tsunami messages that may serve both NEAMTWS and national needs at the same time.</a:t>
            </a:r>
          </a:p>
        </p:txBody>
      </p:sp>
    </p:spTree>
    <p:extLst>
      <p:ext uri="{BB962C8B-B14F-4D97-AF65-F5344CB8AC3E}">
        <p14:creationId xmlns:p14="http://schemas.microsoft.com/office/powerpoint/2010/main" val="92139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68079" y="179249"/>
            <a:ext cx="9690421" cy="5755422"/>
          </a:xfrm>
          <a:prstGeom prst="rect">
            <a:avLst/>
          </a:prstGeom>
        </p:spPr>
        <p:txBody>
          <a:bodyPr wrap="square">
            <a:spAutoFit/>
          </a:bodyPr>
          <a:lstStyle/>
          <a:p>
            <a:pPr algn="ctr">
              <a:spcAft>
                <a:spcPts val="1200"/>
              </a:spcAft>
            </a:pPr>
            <a:r>
              <a:rPr lang="en-US" sz="2800" b="1" dirty="0">
                <a:latin typeface="Calibri" panose="020F0502020204030204" pitchFamily="34" charset="0"/>
                <a:ea typeface="MS Mincho"/>
                <a:cs typeface="Arial" panose="020B0604020202020204" pitchFamily="34" charset="0"/>
              </a:rPr>
              <a:t>Plan of Actions 2021 (2)</a:t>
            </a:r>
          </a:p>
          <a:p>
            <a:pPr marL="342900" indent="-342900" algn="just">
              <a:spcAft>
                <a:spcPts val="1200"/>
              </a:spcAft>
              <a:buFont typeface="+mj-lt"/>
              <a:buAutoNum type="arabicParenR" startAt="5"/>
            </a:pPr>
            <a:r>
              <a:rPr lang="en-GB" dirty="0"/>
              <a:t>Advice on the modalities of operation, interoperability, methods and standards for the development and issuance of  warnings, such as methods and reporting of magnitudes, and requirements in terms of coordination and operation of NEAMTWS.</a:t>
            </a: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5"/>
            </a:pPr>
            <a:r>
              <a:rPr lang="en-GB" dirty="0"/>
              <a:t>Foster the development of the Tsunami Service Provider Inter-Operability Tool (TSP-IOT)</a:t>
            </a:r>
            <a:r>
              <a:rPr lang="it-IT" dirty="0"/>
              <a:t>.</a:t>
            </a:r>
            <a:endParaRPr lang="en-US" dirty="0">
              <a:latin typeface="Calibri" panose="020F0502020204030204" pitchFamily="34" charset="0"/>
              <a:ea typeface="MS Mincho"/>
              <a:cs typeface="Arial" panose="020B0604020202020204" pitchFamily="34" charset="0"/>
            </a:endParaRPr>
          </a:p>
          <a:p>
            <a:pPr algn="just">
              <a:spcAft>
                <a:spcPts val="1200"/>
              </a:spcAft>
            </a:pPr>
            <a:endParaRPr lang="en-US" dirty="0">
              <a:latin typeface="Calibri" panose="020F0502020204030204" pitchFamily="34" charset="0"/>
              <a:ea typeface="MS Mincho"/>
              <a:cs typeface="Arial" panose="020B0604020202020204" pitchFamily="34" charset="0"/>
            </a:endParaRPr>
          </a:p>
          <a:p>
            <a:pPr marL="342900" indent="-342900" fontAlgn="auto">
              <a:buFont typeface="+mj-lt"/>
              <a:buAutoNum type="arabicParenR" startAt="5"/>
            </a:pPr>
            <a:r>
              <a:rPr lang="en-GB" dirty="0"/>
              <a:t>Continue to improve the Performance Monitoring Framework for NEAMTWS upstream components, based on the functions-requirements defined in the approved accreditation procedure and performance indicators developed for Communication Test Exercises.</a:t>
            </a: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5"/>
            </a:pP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5"/>
            </a:pPr>
            <a:r>
              <a:rPr lang="en-GB" dirty="0"/>
              <a:t>Support the Task Team on Documentation by reviewing the Interim Operational User’s Guide to identify sections that require corrections, modifications and/or updates according the progress made in NEAMTWS</a:t>
            </a:r>
            <a:r>
              <a:rPr lang="en-US" dirty="0">
                <a:latin typeface="Calibri" panose="020F0502020204030204" pitchFamily="34" charset="0"/>
                <a:ea typeface="MS Mincho"/>
                <a:cs typeface="Arial" panose="020B0604020202020204" pitchFamily="34" charset="0"/>
              </a:rPr>
              <a:t>.</a:t>
            </a:r>
          </a:p>
          <a:p>
            <a:pPr marL="342900" indent="-342900" fontAlgn="auto">
              <a:buFont typeface="+mj-lt"/>
              <a:buAutoNum type="arabicParenR" startAt="5"/>
            </a:pPr>
            <a:r>
              <a:rPr lang="en-GB" dirty="0"/>
              <a:t>Support Task Team on Tsunami Exercises in the preparation of the NEAMWave23 Exercise.</a:t>
            </a:r>
            <a:endParaRPr lang="it-IT" dirty="0"/>
          </a:p>
          <a:p>
            <a:pPr marL="342900" indent="-342900" algn="just">
              <a:spcAft>
                <a:spcPts val="1200"/>
              </a:spcAft>
              <a:buFont typeface="+mj-lt"/>
              <a:buAutoNum type="arabicParenR" startAt="5"/>
            </a:pPr>
            <a:endParaRPr lang="en-US" dirty="0">
              <a:latin typeface="Calibri" panose="020F0502020204030204" pitchFamily="34" charset="0"/>
              <a:ea typeface="MS Mincho"/>
              <a:cs typeface="Arial" panose="020B0604020202020204" pitchFamily="34" charset="0"/>
            </a:endParaRPr>
          </a:p>
          <a:p>
            <a:pPr marL="342900" indent="-342900" fontAlgn="auto">
              <a:buFont typeface="+mj-lt"/>
              <a:buAutoNum type="arabicParenR" startAt="5"/>
            </a:pPr>
            <a:r>
              <a:rPr lang="en-GB" dirty="0"/>
              <a:t>Report progress to ICG/NEAMTWS-XX.</a:t>
            </a:r>
            <a:endParaRPr lang="it-IT" dirty="0"/>
          </a:p>
        </p:txBody>
      </p:sp>
    </p:spTree>
    <p:extLst>
      <p:ext uri="{BB962C8B-B14F-4D97-AF65-F5344CB8AC3E}">
        <p14:creationId xmlns:p14="http://schemas.microsoft.com/office/powerpoint/2010/main" val="427052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a:extLst>
              <a:ext uri="{FF2B5EF4-FFF2-40B4-BE49-F238E27FC236}">
                <a16:creationId xmlns:a16="http://schemas.microsoft.com/office/drawing/2014/main" id="{6CE259EF-0352-4743-8529-1B94261AB7B5}"/>
              </a:ext>
            </a:extLst>
          </p:cNvPr>
          <p:cNvSpPr txBox="1"/>
          <p:nvPr/>
        </p:nvSpPr>
        <p:spPr>
          <a:xfrm>
            <a:off x="1735380" y="511035"/>
            <a:ext cx="9530080" cy="2739211"/>
          </a:xfrm>
          <a:prstGeom prst="rect">
            <a:avLst/>
          </a:prstGeom>
          <a:noFill/>
        </p:spPr>
        <p:txBody>
          <a:bodyPr wrap="square" rtlCol="0">
            <a:spAutoFit/>
          </a:bodyPr>
          <a:lstStyle/>
          <a:p>
            <a:pPr algn="ctr"/>
            <a:r>
              <a:rPr lang="en-GB" sz="2800" b="1" dirty="0"/>
              <a:t>Actions performed</a:t>
            </a:r>
          </a:p>
          <a:p>
            <a:pPr algn="ctr"/>
            <a:endParaRPr lang="en-GB" dirty="0"/>
          </a:p>
          <a:p>
            <a:pPr algn="ctr"/>
            <a:endParaRPr lang="en-GB" dirty="0"/>
          </a:p>
          <a:p>
            <a:pPr marL="285750" indent="-285750">
              <a:buFont typeface="Arial" panose="020B0604020202020204" pitchFamily="34" charset="0"/>
              <a:buChar char="•"/>
            </a:pPr>
            <a:r>
              <a:rPr lang="en-GB" dirty="0"/>
              <a:t>Participation to TTTWO meeting (Feb 2022): specific presentation will follow</a:t>
            </a:r>
          </a:p>
          <a:p>
            <a:endParaRPr lang="en-GB" dirty="0"/>
          </a:p>
          <a:p>
            <a:endParaRPr lang="en-GB" dirty="0"/>
          </a:p>
          <a:p>
            <a:pPr marL="285750" indent="-285750">
              <a:buFont typeface="Arial" panose="020B0604020202020204" pitchFamily="34" charset="0"/>
              <a:buChar char="•"/>
            </a:pPr>
            <a:r>
              <a:rPr lang="en-GB" dirty="0"/>
              <a:t>Participation to TT on Documentation meeting (April 2022)</a:t>
            </a:r>
          </a:p>
          <a:p>
            <a:endParaRPr lang="en-GB" dirty="0"/>
          </a:p>
          <a:p>
            <a:endParaRPr lang="pt-PT" dirty="0"/>
          </a:p>
        </p:txBody>
      </p:sp>
    </p:spTree>
    <p:extLst>
      <p:ext uri="{BB962C8B-B14F-4D97-AF65-F5344CB8AC3E}">
        <p14:creationId xmlns:p14="http://schemas.microsoft.com/office/powerpoint/2010/main" val="304417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a:extLst>
              <a:ext uri="{FF2B5EF4-FFF2-40B4-BE49-F238E27FC236}">
                <a16:creationId xmlns:a16="http://schemas.microsoft.com/office/drawing/2014/main" id="{80C418F9-9866-BE41-B7A3-88126183BAEB}"/>
              </a:ext>
            </a:extLst>
          </p:cNvPr>
          <p:cNvSpPr txBox="1"/>
          <p:nvPr/>
        </p:nvSpPr>
        <p:spPr>
          <a:xfrm>
            <a:off x="1735380" y="511035"/>
            <a:ext cx="9530080" cy="4124206"/>
          </a:xfrm>
          <a:prstGeom prst="rect">
            <a:avLst/>
          </a:prstGeom>
          <a:noFill/>
        </p:spPr>
        <p:txBody>
          <a:bodyPr wrap="square" rtlCol="0">
            <a:spAutoFit/>
          </a:bodyPr>
          <a:lstStyle/>
          <a:p>
            <a:pPr algn="ctr"/>
            <a:r>
              <a:rPr lang="en-GB" sz="2800" b="1" dirty="0"/>
              <a:t>Topics for discussion (TTO and SC)</a:t>
            </a:r>
          </a:p>
          <a:p>
            <a:pPr algn="ctr"/>
            <a:endParaRPr lang="en-GB" dirty="0"/>
          </a:p>
          <a:p>
            <a:pPr algn="ctr"/>
            <a:endParaRPr lang="en-GB" dirty="0"/>
          </a:p>
          <a:p>
            <a:r>
              <a:rPr lang="en-GB" dirty="0"/>
              <a:t>The Global Service Definition Document (GSDD) lists several recommendations for operations and  products that TSPs operating in the NEAM region may evaluate for implementation as: </a:t>
            </a:r>
          </a:p>
          <a:p>
            <a:pPr marL="800100" lvl="1" indent="-342900">
              <a:buFont typeface="+mj-lt"/>
              <a:buAutoNum type="alphaLcParenR"/>
            </a:pPr>
            <a:endParaRPr lang="en-GB" dirty="0"/>
          </a:p>
          <a:p>
            <a:pPr marL="800100" lvl="1" indent="-342900">
              <a:buFont typeface="+mj-lt"/>
              <a:buAutoNum type="alphaLcParenR"/>
            </a:pPr>
            <a:endParaRPr lang="en-GB" dirty="0"/>
          </a:p>
          <a:p>
            <a:pPr marL="800100" lvl="1" indent="-342900">
              <a:buFont typeface="+mj-lt"/>
              <a:buAutoNum type="alphaLcParenR"/>
            </a:pPr>
            <a:r>
              <a:rPr lang="en-GB" dirty="0"/>
              <a:t>Interoperability of TSPs</a:t>
            </a:r>
          </a:p>
          <a:p>
            <a:pPr marL="800100" lvl="1" indent="-342900">
              <a:buFont typeface="+mj-lt"/>
              <a:buAutoNum type="alphaLcParenR"/>
            </a:pPr>
            <a:r>
              <a:rPr lang="en-GB" dirty="0"/>
              <a:t>Two kind of messages/bulletins: public and access restricted </a:t>
            </a:r>
          </a:p>
          <a:p>
            <a:pPr marL="800100" lvl="1" indent="-342900">
              <a:buFont typeface="+mj-lt"/>
              <a:buAutoNum type="alphaLcParenR"/>
            </a:pPr>
            <a:r>
              <a:rPr lang="en-GB" dirty="0"/>
              <a:t>Threat levels</a:t>
            </a:r>
          </a:p>
          <a:p>
            <a:pPr marL="800100" lvl="1" indent="-342900">
              <a:buFont typeface="+mj-lt"/>
              <a:buAutoNum type="alphaLcParenR"/>
            </a:pPr>
            <a:r>
              <a:rPr lang="en-GB" dirty="0"/>
              <a:t>Bulletin structure</a:t>
            </a:r>
          </a:p>
          <a:p>
            <a:pPr marL="285750" indent="-285750">
              <a:buFont typeface="Arial" panose="020B0604020202020204" pitchFamily="34" charset="0"/>
              <a:buChar char="•"/>
            </a:pPr>
            <a:endParaRPr lang="en-GB" dirty="0"/>
          </a:p>
          <a:p>
            <a:endParaRPr lang="en-GB" dirty="0"/>
          </a:p>
          <a:p>
            <a:endParaRPr lang="pt-PT" dirty="0"/>
          </a:p>
        </p:txBody>
      </p:sp>
    </p:spTree>
    <p:extLst>
      <p:ext uri="{BB962C8B-B14F-4D97-AF65-F5344CB8AC3E}">
        <p14:creationId xmlns:p14="http://schemas.microsoft.com/office/powerpoint/2010/main" val="407122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a:extLst>
              <a:ext uri="{FF2B5EF4-FFF2-40B4-BE49-F238E27FC236}">
                <a16:creationId xmlns:a16="http://schemas.microsoft.com/office/drawing/2014/main" id="{80C418F9-9866-BE41-B7A3-88126183BAEB}"/>
              </a:ext>
            </a:extLst>
          </p:cNvPr>
          <p:cNvSpPr txBox="1"/>
          <p:nvPr/>
        </p:nvSpPr>
        <p:spPr>
          <a:xfrm>
            <a:off x="1735380" y="239573"/>
            <a:ext cx="9530080" cy="6063198"/>
          </a:xfrm>
          <a:prstGeom prst="rect">
            <a:avLst/>
          </a:prstGeom>
          <a:noFill/>
        </p:spPr>
        <p:txBody>
          <a:bodyPr wrap="square" rtlCol="0">
            <a:spAutoFit/>
          </a:bodyPr>
          <a:lstStyle/>
          <a:p>
            <a:pPr algn="ctr"/>
            <a:r>
              <a:rPr lang="en-GB" sz="2800" b="1" dirty="0"/>
              <a:t>Interoperability</a:t>
            </a:r>
          </a:p>
          <a:p>
            <a:pPr algn="ctr"/>
            <a:endParaRPr lang="en-GB" dirty="0"/>
          </a:p>
          <a:p>
            <a:r>
              <a:rPr lang="en-GB" b="1" i="1" dirty="0"/>
              <a:t>From Section 2 of the GSDD:</a:t>
            </a:r>
          </a:p>
          <a:p>
            <a:endParaRPr lang="en-GB" dirty="0"/>
          </a:p>
          <a:p>
            <a:pPr marL="285750" indent="-285750">
              <a:buFontTx/>
              <a:buChar char="-"/>
            </a:pPr>
            <a:r>
              <a:rPr lang="it-IT" dirty="0"/>
              <a:t>The </a:t>
            </a:r>
            <a:r>
              <a:rPr lang="it-IT" dirty="0" err="1"/>
              <a:t>TSPs</a:t>
            </a:r>
            <a:r>
              <a:rPr lang="it-IT" dirty="0"/>
              <a:t> </a:t>
            </a:r>
            <a:r>
              <a:rPr lang="it-IT" dirty="0" err="1"/>
              <a:t>operating</a:t>
            </a:r>
            <a:r>
              <a:rPr lang="it-IT" dirty="0"/>
              <a:t> </a:t>
            </a:r>
            <a:r>
              <a:rPr lang="it-IT" dirty="0" err="1"/>
              <a:t>within</a:t>
            </a:r>
            <a:r>
              <a:rPr lang="it-IT" dirty="0"/>
              <a:t> an </a:t>
            </a:r>
            <a:r>
              <a:rPr lang="it-IT" dirty="0" err="1"/>
              <a:t>ocean</a:t>
            </a:r>
            <a:r>
              <a:rPr lang="it-IT" dirty="0"/>
              <a:t> </a:t>
            </a:r>
            <a:r>
              <a:rPr lang="it-IT" dirty="0" err="1"/>
              <a:t>basin</a:t>
            </a:r>
            <a:r>
              <a:rPr lang="it-IT" dirty="0"/>
              <a:t> </a:t>
            </a:r>
            <a:r>
              <a:rPr lang="it-IT" dirty="0" err="1"/>
              <a:t>should</a:t>
            </a:r>
            <a:r>
              <a:rPr lang="it-IT" dirty="0"/>
              <a:t> be </a:t>
            </a:r>
            <a:r>
              <a:rPr lang="it-IT" dirty="0" err="1"/>
              <a:t>interoperable</a:t>
            </a:r>
            <a:r>
              <a:rPr lang="it-IT" dirty="0"/>
              <a:t> </a:t>
            </a:r>
            <a:r>
              <a:rPr lang="it-IT" dirty="0" err="1"/>
              <a:t>not</a:t>
            </a:r>
            <a:r>
              <a:rPr lang="it-IT" dirty="0"/>
              <a:t> </a:t>
            </a:r>
            <a:r>
              <a:rPr lang="it-IT" dirty="0" err="1"/>
              <a:t>only</a:t>
            </a:r>
            <a:r>
              <a:rPr lang="it-IT" dirty="0"/>
              <a:t> </a:t>
            </a:r>
            <a:r>
              <a:rPr lang="it-IT" dirty="0" err="1"/>
              <a:t>within</a:t>
            </a:r>
            <a:r>
              <a:rPr lang="it-IT" dirty="0"/>
              <a:t> </a:t>
            </a:r>
            <a:r>
              <a:rPr lang="it-IT" dirty="0" err="1"/>
              <a:t>themselves</a:t>
            </a:r>
            <a:r>
              <a:rPr lang="it-IT" dirty="0"/>
              <a:t> </a:t>
            </a:r>
            <a:r>
              <a:rPr lang="it-IT" dirty="0" err="1"/>
              <a:t>but</a:t>
            </a:r>
            <a:r>
              <a:rPr lang="it-IT" dirty="0"/>
              <a:t> </a:t>
            </a:r>
            <a:r>
              <a:rPr lang="it-IT" dirty="0" err="1"/>
              <a:t>also</a:t>
            </a:r>
            <a:r>
              <a:rPr lang="it-IT" dirty="0"/>
              <a:t> with </a:t>
            </a:r>
            <a:r>
              <a:rPr lang="it-IT" dirty="0" err="1"/>
              <a:t>other</a:t>
            </a:r>
            <a:r>
              <a:rPr lang="it-IT" dirty="0"/>
              <a:t> </a:t>
            </a:r>
            <a:r>
              <a:rPr lang="it-IT" dirty="0" err="1"/>
              <a:t>ocean</a:t>
            </a:r>
            <a:r>
              <a:rPr lang="it-IT" dirty="0"/>
              <a:t> </a:t>
            </a:r>
            <a:r>
              <a:rPr lang="it-IT" dirty="0" err="1"/>
              <a:t>basin</a:t>
            </a:r>
            <a:r>
              <a:rPr lang="it-IT" dirty="0"/>
              <a:t> </a:t>
            </a:r>
            <a:r>
              <a:rPr lang="it-IT" dirty="0" err="1"/>
              <a:t>TSPs</a:t>
            </a:r>
            <a:endParaRPr lang="it-IT" dirty="0"/>
          </a:p>
          <a:p>
            <a:endParaRPr lang="it-IT" dirty="0"/>
          </a:p>
          <a:p>
            <a:pPr marL="285750" indent="-285750">
              <a:buFontTx/>
              <a:buChar char="-"/>
            </a:pPr>
            <a:r>
              <a:rPr lang="it-IT" dirty="0"/>
              <a:t>by </a:t>
            </a:r>
            <a:r>
              <a:rPr lang="it-IT" dirty="0" err="1"/>
              <a:t>using</a:t>
            </a:r>
            <a:r>
              <a:rPr lang="it-IT" dirty="0"/>
              <a:t> common and </a:t>
            </a:r>
            <a:r>
              <a:rPr lang="it-IT" dirty="0" err="1"/>
              <a:t>agreed</a:t>
            </a:r>
            <a:r>
              <a:rPr lang="it-IT" dirty="0"/>
              <a:t> formats for information </a:t>
            </a:r>
            <a:r>
              <a:rPr lang="it-IT" dirty="0" err="1"/>
              <a:t>exchange</a:t>
            </a:r>
            <a:r>
              <a:rPr lang="it-IT" dirty="0"/>
              <a:t>, </a:t>
            </a:r>
            <a:r>
              <a:rPr lang="it-IT" dirty="0" err="1"/>
              <a:t>address</a:t>
            </a:r>
            <a:r>
              <a:rPr lang="it-IT" dirty="0"/>
              <a:t> service </a:t>
            </a:r>
            <a:r>
              <a:rPr lang="it-IT" dirty="0" err="1"/>
              <a:t>requirements</a:t>
            </a:r>
            <a:r>
              <a:rPr lang="it-IT" dirty="0"/>
              <a:t>, </a:t>
            </a:r>
            <a:r>
              <a:rPr lang="it-IT" dirty="0" err="1"/>
              <a:t>follow</a:t>
            </a:r>
            <a:r>
              <a:rPr lang="it-IT" dirty="0"/>
              <a:t> </a:t>
            </a:r>
            <a:r>
              <a:rPr lang="it-IT" dirty="0" err="1"/>
              <a:t>agreed</a:t>
            </a:r>
            <a:r>
              <a:rPr lang="it-IT" dirty="0"/>
              <a:t>, high-</a:t>
            </a:r>
            <a:r>
              <a:rPr lang="it-IT" dirty="0" err="1"/>
              <a:t>level</a:t>
            </a:r>
            <a:r>
              <a:rPr lang="it-IT" dirty="0"/>
              <a:t> </a:t>
            </a:r>
            <a:r>
              <a:rPr lang="it-IT" dirty="0" err="1"/>
              <a:t>operating</a:t>
            </a:r>
            <a:r>
              <a:rPr lang="it-IT" dirty="0"/>
              <a:t> Standard Operating </a:t>
            </a:r>
            <a:r>
              <a:rPr lang="it-IT" dirty="0" err="1"/>
              <a:t>Procedures</a:t>
            </a:r>
            <a:r>
              <a:rPr lang="it-IT" dirty="0"/>
              <a:t> (</a:t>
            </a:r>
            <a:r>
              <a:rPr lang="it-IT" dirty="0" err="1"/>
              <a:t>SOPs</a:t>
            </a:r>
            <a:r>
              <a:rPr lang="it-IT" dirty="0"/>
              <a:t>), share information on </a:t>
            </a:r>
            <a:r>
              <a:rPr lang="it-IT" dirty="0" err="1"/>
              <a:t>procedures</a:t>
            </a:r>
            <a:r>
              <a:rPr lang="it-IT" dirty="0"/>
              <a:t> and </a:t>
            </a:r>
            <a:r>
              <a:rPr lang="it-IT" dirty="0" err="1"/>
              <a:t>processes</a:t>
            </a:r>
            <a:r>
              <a:rPr lang="it-IT" dirty="0"/>
              <a:t>;</a:t>
            </a:r>
          </a:p>
          <a:p>
            <a:endParaRPr lang="it-IT" dirty="0"/>
          </a:p>
          <a:p>
            <a:pPr marL="285750" indent="-285750">
              <a:buFontTx/>
              <a:buChar char="-"/>
            </a:pPr>
            <a:r>
              <a:rPr lang="it-IT" dirty="0" err="1"/>
              <a:t>proper</a:t>
            </a:r>
            <a:r>
              <a:rPr lang="it-IT" dirty="0"/>
              <a:t> backup </a:t>
            </a:r>
            <a:r>
              <a:rPr lang="it-IT" dirty="0" err="1"/>
              <a:t>should</a:t>
            </a:r>
            <a:r>
              <a:rPr lang="it-IT" dirty="0"/>
              <a:t> be </a:t>
            </a:r>
            <a:r>
              <a:rPr lang="it-IT" dirty="0" err="1"/>
              <a:t>built</a:t>
            </a:r>
            <a:r>
              <a:rPr lang="it-IT" dirty="0"/>
              <a:t> </a:t>
            </a:r>
            <a:r>
              <a:rPr lang="it-IT" dirty="0" err="1"/>
              <a:t>into</a:t>
            </a:r>
            <a:r>
              <a:rPr lang="it-IT" dirty="0"/>
              <a:t> the TSP </a:t>
            </a:r>
            <a:r>
              <a:rPr lang="it-IT" dirty="0" err="1"/>
              <a:t>services</a:t>
            </a:r>
            <a:r>
              <a:rPr lang="it-IT" dirty="0"/>
              <a:t> for </a:t>
            </a:r>
            <a:r>
              <a:rPr lang="it-IT" dirty="0" err="1"/>
              <a:t>each</a:t>
            </a:r>
            <a:r>
              <a:rPr lang="it-IT" dirty="0"/>
              <a:t> </a:t>
            </a:r>
            <a:r>
              <a:rPr lang="it-IT" dirty="0" err="1"/>
              <a:t>region</a:t>
            </a:r>
            <a:r>
              <a:rPr lang="it-IT" dirty="0"/>
              <a:t> to </a:t>
            </a:r>
            <a:r>
              <a:rPr lang="it-IT" dirty="0" err="1"/>
              <a:t>cater</a:t>
            </a:r>
            <a:r>
              <a:rPr lang="it-IT" dirty="0"/>
              <a:t> to </a:t>
            </a:r>
            <a:r>
              <a:rPr lang="it-IT" dirty="0" err="1"/>
              <a:t>any</a:t>
            </a:r>
            <a:r>
              <a:rPr lang="it-IT" dirty="0"/>
              <a:t> </a:t>
            </a:r>
            <a:r>
              <a:rPr lang="it-IT" dirty="0" err="1"/>
              <a:t>unplanned</a:t>
            </a:r>
            <a:r>
              <a:rPr lang="it-IT" dirty="0"/>
              <a:t> </a:t>
            </a:r>
            <a:r>
              <a:rPr lang="it-IT" dirty="0" err="1"/>
              <a:t>failures</a:t>
            </a:r>
            <a:r>
              <a:rPr lang="it-IT" dirty="0"/>
              <a:t> so </a:t>
            </a:r>
            <a:r>
              <a:rPr lang="it-IT" dirty="0" err="1"/>
              <a:t>that</a:t>
            </a:r>
            <a:r>
              <a:rPr lang="it-IT" dirty="0"/>
              <a:t> the </a:t>
            </a:r>
            <a:r>
              <a:rPr lang="it-IT" dirty="0" err="1"/>
              <a:t>region</a:t>
            </a:r>
            <a:r>
              <a:rPr lang="it-IT" dirty="0"/>
              <a:t> </a:t>
            </a:r>
            <a:r>
              <a:rPr lang="it-IT" dirty="0" err="1"/>
              <a:t>receives</a:t>
            </a:r>
            <a:r>
              <a:rPr lang="it-IT" dirty="0"/>
              <a:t> tsunami </a:t>
            </a:r>
            <a:r>
              <a:rPr lang="it-IT" dirty="0" err="1"/>
              <a:t>forecast</a:t>
            </a:r>
            <a:r>
              <a:rPr lang="it-IT" dirty="0"/>
              <a:t> information from </a:t>
            </a:r>
            <a:r>
              <a:rPr lang="it-IT" dirty="0" err="1"/>
              <a:t>one</a:t>
            </a:r>
            <a:r>
              <a:rPr lang="it-IT" dirty="0"/>
              <a:t> source or the </a:t>
            </a:r>
            <a:r>
              <a:rPr lang="it-IT" dirty="0" err="1"/>
              <a:t>other</a:t>
            </a:r>
            <a:r>
              <a:rPr lang="it-IT" dirty="0"/>
              <a:t>. </a:t>
            </a:r>
            <a:endParaRPr lang="en-GB" dirty="0"/>
          </a:p>
          <a:p>
            <a:endParaRPr lang="en-GB" dirty="0"/>
          </a:p>
          <a:p>
            <a:r>
              <a:rPr lang="en-GB" b="1" i="1" dirty="0"/>
              <a:t>First steps forward:</a:t>
            </a:r>
          </a:p>
          <a:p>
            <a:endParaRPr lang="en-GB" dirty="0"/>
          </a:p>
          <a:p>
            <a:pPr marL="285750" indent="-285750">
              <a:buFontTx/>
              <a:buChar char="-"/>
            </a:pPr>
            <a:r>
              <a:rPr lang="en-GB" dirty="0"/>
              <a:t>Common spatial dataset = Forecast point harmonization (</a:t>
            </a:r>
            <a:r>
              <a:rPr lang="en-GB" dirty="0">
                <a:hlinkClick r:id="rId2"/>
              </a:rPr>
              <a:t>FP_MAP</a:t>
            </a:r>
            <a:r>
              <a:rPr lang="en-GB" dirty="0"/>
              <a:t>)</a:t>
            </a:r>
          </a:p>
          <a:p>
            <a:endParaRPr lang="en-GB" dirty="0"/>
          </a:p>
          <a:p>
            <a:pPr marL="285750" indent="-285750">
              <a:buFontTx/>
              <a:buChar char="-"/>
            </a:pPr>
            <a:r>
              <a:rPr lang="en-GB" dirty="0"/>
              <a:t>Standard format for message exchange: CAP-TSU (agreed by TSP)</a:t>
            </a:r>
          </a:p>
          <a:p>
            <a:endParaRPr lang="en-GB" dirty="0"/>
          </a:p>
          <a:p>
            <a:endParaRPr lang="pt-PT" dirty="0"/>
          </a:p>
        </p:txBody>
      </p:sp>
    </p:spTree>
    <p:extLst>
      <p:ext uri="{BB962C8B-B14F-4D97-AF65-F5344CB8AC3E}">
        <p14:creationId xmlns:p14="http://schemas.microsoft.com/office/powerpoint/2010/main" val="351530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a:extLst>
              <a:ext uri="{FF2B5EF4-FFF2-40B4-BE49-F238E27FC236}">
                <a16:creationId xmlns:a16="http://schemas.microsoft.com/office/drawing/2014/main" id="{80C418F9-9866-BE41-B7A3-88126183BAEB}"/>
              </a:ext>
            </a:extLst>
          </p:cNvPr>
          <p:cNvSpPr txBox="1"/>
          <p:nvPr/>
        </p:nvSpPr>
        <p:spPr>
          <a:xfrm>
            <a:off x="863841" y="225286"/>
            <a:ext cx="10880484" cy="6894195"/>
          </a:xfrm>
          <a:prstGeom prst="rect">
            <a:avLst/>
          </a:prstGeom>
          <a:noFill/>
        </p:spPr>
        <p:txBody>
          <a:bodyPr wrap="square" rtlCol="0">
            <a:spAutoFit/>
          </a:bodyPr>
          <a:lstStyle/>
          <a:p>
            <a:pPr algn="ctr"/>
            <a:r>
              <a:rPr lang="en-GB" sz="2800" b="1" dirty="0"/>
              <a:t>Messages: Public and access restricted</a:t>
            </a:r>
          </a:p>
          <a:p>
            <a:pPr algn="ctr"/>
            <a:endParaRPr lang="en-GB" dirty="0"/>
          </a:p>
          <a:p>
            <a:r>
              <a:rPr lang="en-GB" b="1" i="1" dirty="0"/>
              <a:t>From Section 7 of the GSDD:</a:t>
            </a:r>
          </a:p>
          <a:p>
            <a:endParaRPr lang="en-GB" dirty="0"/>
          </a:p>
          <a:p>
            <a:r>
              <a:rPr lang="it-IT" b="1" dirty="0"/>
              <a:t>Public </a:t>
            </a:r>
            <a:r>
              <a:rPr lang="it-IT" b="1" dirty="0" err="1"/>
              <a:t>bulletins</a:t>
            </a:r>
            <a:endParaRPr lang="it-IT" b="1" dirty="0"/>
          </a:p>
          <a:p>
            <a:r>
              <a:rPr lang="it-IT" dirty="0"/>
              <a:t> - Bulletin1. Will include </a:t>
            </a:r>
            <a:r>
              <a:rPr lang="it-IT" dirty="0" err="1"/>
              <a:t>earthquake</a:t>
            </a:r>
            <a:r>
              <a:rPr lang="it-IT" dirty="0"/>
              <a:t> </a:t>
            </a:r>
            <a:r>
              <a:rPr lang="it-IT" dirty="0" err="1"/>
              <a:t>parameters</a:t>
            </a:r>
            <a:r>
              <a:rPr lang="it-IT" dirty="0"/>
              <a:t> and indicate </a:t>
            </a:r>
            <a:r>
              <a:rPr lang="it-IT" dirty="0" err="1"/>
              <a:t>if</a:t>
            </a:r>
            <a:r>
              <a:rPr lang="it-IT" dirty="0"/>
              <a:t> </a:t>
            </a:r>
            <a:r>
              <a:rPr lang="it-IT" dirty="0" err="1"/>
              <a:t>there</a:t>
            </a:r>
            <a:r>
              <a:rPr lang="it-IT" dirty="0"/>
              <a:t> </a:t>
            </a:r>
            <a:r>
              <a:rPr lang="it-IT" dirty="0" err="1"/>
              <a:t>is</a:t>
            </a:r>
            <a:r>
              <a:rPr lang="it-IT" dirty="0"/>
              <a:t> the </a:t>
            </a:r>
            <a:r>
              <a:rPr lang="it-IT" dirty="0" err="1"/>
              <a:t>potential</a:t>
            </a:r>
            <a:r>
              <a:rPr lang="it-IT" dirty="0"/>
              <a:t> for a </a:t>
            </a:r>
            <a:r>
              <a:rPr lang="it-IT" dirty="0" err="1"/>
              <a:t>destructive</a:t>
            </a:r>
            <a:r>
              <a:rPr lang="it-IT" dirty="0"/>
              <a:t> tsunami for a </a:t>
            </a:r>
            <a:r>
              <a:rPr lang="it-IT" dirty="0" err="1"/>
              <a:t>certain</a:t>
            </a:r>
            <a:r>
              <a:rPr lang="it-IT" dirty="0"/>
              <a:t> area. The </a:t>
            </a:r>
            <a:r>
              <a:rPr lang="it-IT" dirty="0" err="1"/>
              <a:t>potential</a:t>
            </a:r>
            <a:r>
              <a:rPr lang="it-IT" dirty="0"/>
              <a:t> for a </a:t>
            </a:r>
            <a:r>
              <a:rPr lang="it-IT" dirty="0" err="1"/>
              <a:t>destructive</a:t>
            </a:r>
            <a:r>
              <a:rPr lang="it-IT" dirty="0"/>
              <a:t> tsunami </a:t>
            </a:r>
            <a:r>
              <a:rPr lang="it-IT" dirty="0" err="1"/>
              <a:t>will</a:t>
            </a:r>
            <a:r>
              <a:rPr lang="it-IT" dirty="0"/>
              <a:t> be </a:t>
            </a:r>
            <a:r>
              <a:rPr lang="it-IT" dirty="0" err="1"/>
              <a:t>defined</a:t>
            </a:r>
            <a:r>
              <a:rPr lang="it-IT" dirty="0"/>
              <a:t> </a:t>
            </a:r>
            <a:r>
              <a:rPr lang="it-IT" dirty="0" err="1"/>
              <a:t>as</a:t>
            </a:r>
            <a:r>
              <a:rPr lang="it-IT" dirty="0"/>
              <a:t> </a:t>
            </a:r>
            <a:r>
              <a:rPr lang="it-IT" b="1" dirty="0" err="1"/>
              <a:t>potential</a:t>
            </a:r>
            <a:r>
              <a:rPr lang="it-IT" b="1" dirty="0"/>
              <a:t>, </a:t>
            </a:r>
            <a:r>
              <a:rPr lang="it-IT" b="1" dirty="0" err="1"/>
              <a:t>undetermined</a:t>
            </a:r>
            <a:r>
              <a:rPr lang="it-IT" b="1" dirty="0"/>
              <a:t> </a:t>
            </a:r>
            <a:r>
              <a:rPr lang="it-IT" b="1" dirty="0" err="1"/>
              <a:t>potential</a:t>
            </a:r>
            <a:r>
              <a:rPr lang="it-IT" b="1" dirty="0"/>
              <a:t> </a:t>
            </a:r>
            <a:r>
              <a:rPr lang="it-IT" dirty="0"/>
              <a:t>(for </a:t>
            </a:r>
            <a:r>
              <a:rPr lang="it-IT" dirty="0" err="1"/>
              <a:t>situations</a:t>
            </a:r>
            <a:r>
              <a:rPr lang="it-IT" dirty="0"/>
              <a:t> </a:t>
            </a:r>
            <a:r>
              <a:rPr lang="it-IT" dirty="0" err="1"/>
              <a:t>where</a:t>
            </a:r>
            <a:r>
              <a:rPr lang="it-IT" dirty="0"/>
              <a:t> the </a:t>
            </a:r>
            <a:r>
              <a:rPr lang="it-IT" dirty="0" err="1"/>
              <a:t>travel</a:t>
            </a:r>
            <a:r>
              <a:rPr lang="it-IT" dirty="0"/>
              <a:t> time </a:t>
            </a:r>
            <a:r>
              <a:rPr lang="it-IT" dirty="0" err="1"/>
              <a:t>is</a:t>
            </a:r>
            <a:r>
              <a:rPr lang="it-IT" dirty="0"/>
              <a:t> </a:t>
            </a:r>
            <a:r>
              <a:rPr lang="it-IT" dirty="0" err="1"/>
              <a:t>greater</a:t>
            </a:r>
            <a:r>
              <a:rPr lang="it-IT" dirty="0"/>
              <a:t> </a:t>
            </a:r>
            <a:r>
              <a:rPr lang="it-IT" dirty="0" err="1"/>
              <a:t>than</a:t>
            </a:r>
            <a:r>
              <a:rPr lang="it-IT" dirty="0"/>
              <a:t> 2 or 3 hours) </a:t>
            </a:r>
            <a:r>
              <a:rPr lang="it-IT" b="1" dirty="0"/>
              <a:t>or no </a:t>
            </a:r>
            <a:r>
              <a:rPr lang="it-IT" b="1" dirty="0" err="1"/>
              <a:t>potential</a:t>
            </a:r>
            <a:r>
              <a:rPr lang="it-IT" dirty="0"/>
              <a:t>. </a:t>
            </a:r>
            <a:r>
              <a:rPr lang="it-IT" dirty="0" err="1"/>
              <a:t>These</a:t>
            </a:r>
            <a:r>
              <a:rPr lang="it-IT" dirty="0"/>
              <a:t> </a:t>
            </a:r>
            <a:r>
              <a:rPr lang="it-IT" dirty="0" err="1"/>
              <a:t>bulletins</a:t>
            </a:r>
            <a:r>
              <a:rPr lang="it-IT" dirty="0"/>
              <a:t> </a:t>
            </a:r>
            <a:r>
              <a:rPr lang="it-IT" dirty="0" err="1"/>
              <a:t>will</a:t>
            </a:r>
            <a:r>
              <a:rPr lang="it-IT" dirty="0"/>
              <a:t> be </a:t>
            </a:r>
            <a:r>
              <a:rPr lang="it-IT" dirty="0" err="1"/>
              <a:t>issued</a:t>
            </a:r>
            <a:r>
              <a:rPr lang="it-IT" dirty="0"/>
              <a:t> </a:t>
            </a:r>
            <a:r>
              <a:rPr lang="it-IT" dirty="0" err="1"/>
              <a:t>within</a:t>
            </a:r>
            <a:r>
              <a:rPr lang="it-IT" dirty="0"/>
              <a:t> minutes of the </a:t>
            </a:r>
            <a:r>
              <a:rPr lang="it-IT" dirty="0" err="1"/>
              <a:t>earthquake</a:t>
            </a:r>
            <a:r>
              <a:rPr lang="it-IT" dirty="0"/>
              <a:t>. </a:t>
            </a:r>
          </a:p>
          <a:p>
            <a:r>
              <a:rPr lang="it-IT" dirty="0"/>
              <a:t>- </a:t>
            </a:r>
            <a:r>
              <a:rPr lang="it-IT" dirty="0" err="1"/>
              <a:t>Bulletin</a:t>
            </a:r>
            <a:r>
              <a:rPr lang="it-IT" dirty="0"/>
              <a:t> 2, 3, 4... </a:t>
            </a:r>
            <a:r>
              <a:rPr lang="it-IT" dirty="0" err="1"/>
              <a:t>These</a:t>
            </a:r>
            <a:r>
              <a:rPr lang="it-IT" dirty="0"/>
              <a:t> </a:t>
            </a:r>
            <a:r>
              <a:rPr lang="it-IT" dirty="0" err="1"/>
              <a:t>bulletins</a:t>
            </a:r>
            <a:r>
              <a:rPr lang="it-IT" dirty="0"/>
              <a:t> </a:t>
            </a:r>
            <a:r>
              <a:rPr lang="it-IT" dirty="0" err="1"/>
              <a:t>will</a:t>
            </a:r>
            <a:r>
              <a:rPr lang="it-IT" dirty="0"/>
              <a:t> </a:t>
            </a:r>
            <a:r>
              <a:rPr lang="it-IT" dirty="0" err="1"/>
              <a:t>provide</a:t>
            </a:r>
            <a:r>
              <a:rPr lang="it-IT" dirty="0"/>
              <a:t> an update on the </a:t>
            </a:r>
            <a:r>
              <a:rPr lang="it-IT" dirty="0" err="1"/>
              <a:t>earthquake</a:t>
            </a:r>
            <a:r>
              <a:rPr lang="it-IT" dirty="0"/>
              <a:t> </a:t>
            </a:r>
            <a:r>
              <a:rPr lang="it-IT" dirty="0" err="1"/>
              <a:t>parameters</a:t>
            </a:r>
            <a:r>
              <a:rPr lang="it-IT" dirty="0"/>
              <a:t>, the </a:t>
            </a:r>
            <a:r>
              <a:rPr lang="it-IT" dirty="0" err="1"/>
              <a:t>threat</a:t>
            </a:r>
            <a:r>
              <a:rPr lang="it-IT" dirty="0"/>
              <a:t> </a:t>
            </a:r>
            <a:r>
              <a:rPr lang="it-IT" dirty="0" err="1"/>
              <a:t>level</a:t>
            </a:r>
            <a:r>
              <a:rPr lang="it-IT" dirty="0"/>
              <a:t> </a:t>
            </a:r>
            <a:r>
              <a:rPr lang="it-IT" dirty="0" err="1"/>
              <a:t>as</a:t>
            </a:r>
            <a:r>
              <a:rPr lang="it-IT" dirty="0"/>
              <a:t> </a:t>
            </a:r>
            <a:r>
              <a:rPr lang="it-IT" dirty="0" err="1"/>
              <a:t>assessed</a:t>
            </a:r>
            <a:r>
              <a:rPr lang="it-IT" dirty="0"/>
              <a:t> by the </a:t>
            </a:r>
            <a:r>
              <a:rPr lang="it-IT" dirty="0" err="1"/>
              <a:t>TSPs</a:t>
            </a:r>
            <a:r>
              <a:rPr lang="it-IT" dirty="0"/>
              <a:t> or </a:t>
            </a:r>
            <a:r>
              <a:rPr lang="it-IT" dirty="0" err="1"/>
              <a:t>as</a:t>
            </a:r>
            <a:r>
              <a:rPr lang="it-IT" dirty="0"/>
              <a:t> </a:t>
            </a:r>
            <a:r>
              <a:rPr lang="it-IT" dirty="0" err="1"/>
              <a:t>reported</a:t>
            </a:r>
            <a:r>
              <a:rPr lang="it-IT" dirty="0"/>
              <a:t> by the </a:t>
            </a:r>
            <a:r>
              <a:rPr lang="it-IT" dirty="0" err="1"/>
              <a:t>national</a:t>
            </a:r>
            <a:r>
              <a:rPr lang="it-IT" dirty="0"/>
              <a:t> </a:t>
            </a:r>
            <a:r>
              <a:rPr lang="it-IT" dirty="0" err="1"/>
              <a:t>authorities</a:t>
            </a:r>
            <a:r>
              <a:rPr lang="it-IT" dirty="0"/>
              <a:t> to the </a:t>
            </a:r>
            <a:r>
              <a:rPr lang="it-IT" dirty="0" err="1"/>
              <a:t>TSPs</a:t>
            </a:r>
            <a:r>
              <a:rPr lang="it-IT" dirty="0"/>
              <a:t> </a:t>
            </a:r>
            <a:r>
              <a:rPr lang="it-IT" dirty="0" err="1"/>
              <a:t>as</a:t>
            </a:r>
            <a:r>
              <a:rPr lang="it-IT" dirty="0"/>
              <a:t> the case </a:t>
            </a:r>
            <a:r>
              <a:rPr lang="it-IT" dirty="0" err="1"/>
              <a:t>may</a:t>
            </a:r>
            <a:r>
              <a:rPr lang="it-IT" dirty="0"/>
              <a:t> be in </a:t>
            </a:r>
            <a:r>
              <a:rPr lang="it-IT" dirty="0" err="1"/>
              <a:t>different</a:t>
            </a:r>
            <a:r>
              <a:rPr lang="it-IT" dirty="0"/>
              <a:t> </a:t>
            </a:r>
            <a:r>
              <a:rPr lang="it-IT" dirty="0" err="1"/>
              <a:t>ICGs</a:t>
            </a:r>
            <a:r>
              <a:rPr lang="it-IT" dirty="0"/>
              <a:t>. </a:t>
            </a:r>
          </a:p>
          <a:p>
            <a:pPr marL="285750" indent="-285750">
              <a:buFontTx/>
              <a:buChar char="-"/>
            </a:pPr>
            <a:endParaRPr lang="it-IT" dirty="0"/>
          </a:p>
          <a:p>
            <a:r>
              <a:rPr lang="it-IT" dirty="0"/>
              <a:t>NO ARRIVAL TIME; NO SEA LEVEL READINGS; NO FINAL BULLETIN.</a:t>
            </a:r>
            <a:endParaRPr lang="en-GB" dirty="0"/>
          </a:p>
          <a:p>
            <a:endParaRPr lang="en-GB" dirty="0"/>
          </a:p>
          <a:p>
            <a:r>
              <a:rPr lang="en-GB" b="1" dirty="0"/>
              <a:t>Access restricted bulletins</a:t>
            </a:r>
          </a:p>
          <a:p>
            <a:r>
              <a:rPr lang="it-IT" dirty="0"/>
              <a:t>- Bulletin1. Will include </a:t>
            </a:r>
            <a:r>
              <a:rPr lang="it-IT" dirty="0" err="1"/>
              <a:t>earthquake</a:t>
            </a:r>
            <a:r>
              <a:rPr lang="it-IT" dirty="0"/>
              <a:t> </a:t>
            </a:r>
            <a:r>
              <a:rPr lang="it-IT" dirty="0" err="1"/>
              <a:t>parameters</a:t>
            </a:r>
            <a:r>
              <a:rPr lang="it-IT" dirty="0"/>
              <a:t>, </a:t>
            </a:r>
            <a:r>
              <a:rPr lang="it-IT" dirty="0" err="1"/>
              <a:t>level</a:t>
            </a:r>
            <a:r>
              <a:rPr lang="it-IT" dirty="0"/>
              <a:t> of tsunami </a:t>
            </a:r>
            <a:r>
              <a:rPr lang="it-IT" dirty="0" err="1"/>
              <a:t>threat</a:t>
            </a:r>
            <a:r>
              <a:rPr lang="it-IT" dirty="0"/>
              <a:t>, </a:t>
            </a:r>
            <a:r>
              <a:rPr lang="it-IT" b="1" dirty="0" err="1"/>
              <a:t>estimated</a:t>
            </a:r>
            <a:r>
              <a:rPr lang="it-IT" b="1" dirty="0"/>
              <a:t> </a:t>
            </a:r>
            <a:r>
              <a:rPr lang="it-IT" b="1" dirty="0" err="1"/>
              <a:t>times</a:t>
            </a:r>
            <a:r>
              <a:rPr lang="it-IT" b="1" dirty="0"/>
              <a:t> of </a:t>
            </a:r>
            <a:r>
              <a:rPr lang="it-IT" b="1" dirty="0" err="1"/>
              <a:t>arrival</a:t>
            </a:r>
            <a:r>
              <a:rPr lang="it-IT" b="1" dirty="0"/>
              <a:t> and </a:t>
            </a:r>
            <a:r>
              <a:rPr lang="it-IT" b="1" dirty="0" err="1"/>
              <a:t>estimated</a:t>
            </a:r>
            <a:r>
              <a:rPr lang="it-IT" b="1" dirty="0"/>
              <a:t> </a:t>
            </a:r>
            <a:r>
              <a:rPr lang="it-IT" b="1" dirty="0" err="1"/>
              <a:t>wave</a:t>
            </a:r>
            <a:r>
              <a:rPr lang="it-IT" b="1" dirty="0"/>
              <a:t> </a:t>
            </a:r>
            <a:r>
              <a:rPr lang="it-IT" b="1" dirty="0" err="1"/>
              <a:t>amplitude</a:t>
            </a:r>
            <a:r>
              <a:rPr lang="it-IT" dirty="0"/>
              <a:t>/</a:t>
            </a:r>
            <a:r>
              <a:rPr lang="it-IT" dirty="0" err="1"/>
              <a:t>inundation</a:t>
            </a:r>
            <a:r>
              <a:rPr lang="it-IT" dirty="0"/>
              <a:t> information. </a:t>
            </a:r>
            <a:r>
              <a:rPr lang="it-IT" dirty="0" err="1"/>
              <a:t>These</a:t>
            </a:r>
            <a:r>
              <a:rPr lang="it-IT" dirty="0"/>
              <a:t> </a:t>
            </a:r>
            <a:r>
              <a:rPr lang="it-IT" dirty="0" err="1"/>
              <a:t>bulletins</a:t>
            </a:r>
            <a:r>
              <a:rPr lang="it-IT" dirty="0"/>
              <a:t> </a:t>
            </a:r>
            <a:r>
              <a:rPr lang="it-IT" dirty="0" err="1"/>
              <a:t>will</a:t>
            </a:r>
            <a:r>
              <a:rPr lang="it-IT" dirty="0"/>
              <a:t> be </a:t>
            </a:r>
            <a:r>
              <a:rPr lang="it-IT" dirty="0" err="1"/>
              <a:t>issued</a:t>
            </a:r>
            <a:r>
              <a:rPr lang="it-IT" dirty="0"/>
              <a:t> </a:t>
            </a:r>
            <a:r>
              <a:rPr lang="it-IT" dirty="0" err="1"/>
              <a:t>within</a:t>
            </a:r>
            <a:r>
              <a:rPr lang="it-IT" dirty="0"/>
              <a:t> minutes of the </a:t>
            </a:r>
            <a:r>
              <a:rPr lang="it-IT" dirty="0" err="1"/>
              <a:t>earthquake</a:t>
            </a:r>
            <a:r>
              <a:rPr lang="it-IT" dirty="0"/>
              <a:t>. </a:t>
            </a:r>
          </a:p>
          <a:p>
            <a:r>
              <a:rPr lang="it-IT" dirty="0"/>
              <a:t>- </a:t>
            </a:r>
            <a:r>
              <a:rPr lang="it-IT" dirty="0" err="1"/>
              <a:t>Bulletin</a:t>
            </a:r>
            <a:r>
              <a:rPr lang="it-IT" dirty="0"/>
              <a:t> 2, 3, 4... </a:t>
            </a:r>
            <a:r>
              <a:rPr lang="it-IT" dirty="0" err="1"/>
              <a:t>These</a:t>
            </a:r>
            <a:r>
              <a:rPr lang="it-IT" dirty="0"/>
              <a:t> </a:t>
            </a:r>
            <a:r>
              <a:rPr lang="it-IT" dirty="0" err="1"/>
              <a:t>bulletins</a:t>
            </a:r>
            <a:r>
              <a:rPr lang="it-IT" dirty="0"/>
              <a:t> </a:t>
            </a:r>
            <a:r>
              <a:rPr lang="it-IT" dirty="0" err="1"/>
              <a:t>will</a:t>
            </a:r>
            <a:r>
              <a:rPr lang="it-IT" dirty="0"/>
              <a:t> </a:t>
            </a:r>
            <a:r>
              <a:rPr lang="it-IT" dirty="0" err="1"/>
              <a:t>provide</a:t>
            </a:r>
            <a:r>
              <a:rPr lang="it-IT" dirty="0"/>
              <a:t> an update on the </a:t>
            </a:r>
            <a:r>
              <a:rPr lang="it-IT" dirty="0" err="1"/>
              <a:t>earthquake</a:t>
            </a:r>
            <a:r>
              <a:rPr lang="it-IT" dirty="0"/>
              <a:t> </a:t>
            </a:r>
            <a:r>
              <a:rPr lang="it-IT" dirty="0" err="1"/>
              <a:t>parameters</a:t>
            </a:r>
            <a:r>
              <a:rPr lang="it-IT" dirty="0"/>
              <a:t>, </a:t>
            </a:r>
            <a:r>
              <a:rPr lang="it-IT" b="1" dirty="0"/>
              <a:t>the </a:t>
            </a:r>
            <a:r>
              <a:rPr lang="it-IT" b="1" dirty="0" err="1"/>
              <a:t>recorded</a:t>
            </a:r>
            <a:r>
              <a:rPr lang="it-IT" b="1" dirty="0"/>
              <a:t>/</a:t>
            </a:r>
            <a:r>
              <a:rPr lang="it-IT" b="1" dirty="0" err="1"/>
              <a:t>reported</a:t>
            </a:r>
            <a:r>
              <a:rPr lang="it-IT" b="1" dirty="0"/>
              <a:t> </a:t>
            </a:r>
            <a:r>
              <a:rPr lang="it-IT" b="1" dirty="0" err="1"/>
              <a:t>wave</a:t>
            </a:r>
            <a:r>
              <a:rPr lang="it-IT" b="1" dirty="0"/>
              <a:t> </a:t>
            </a:r>
            <a:r>
              <a:rPr lang="it-IT" b="1" dirty="0" err="1"/>
              <a:t>amplitudes</a:t>
            </a:r>
            <a:r>
              <a:rPr lang="it-IT" b="1" dirty="0"/>
              <a:t>, </a:t>
            </a:r>
            <a:r>
              <a:rPr lang="it-IT" b="1" dirty="0" err="1"/>
              <a:t>estimated</a:t>
            </a:r>
            <a:r>
              <a:rPr lang="it-IT" b="1" dirty="0"/>
              <a:t> and </a:t>
            </a:r>
            <a:r>
              <a:rPr lang="it-IT" b="1" dirty="0" err="1"/>
              <a:t>observed</a:t>
            </a:r>
            <a:r>
              <a:rPr lang="it-IT" b="1" dirty="0"/>
              <a:t> </a:t>
            </a:r>
            <a:r>
              <a:rPr lang="it-IT" b="1" dirty="0" err="1"/>
              <a:t>wave</a:t>
            </a:r>
            <a:r>
              <a:rPr lang="it-IT" b="1" dirty="0"/>
              <a:t> </a:t>
            </a:r>
            <a:r>
              <a:rPr lang="it-IT" b="1" dirty="0" err="1"/>
              <a:t>arrival</a:t>
            </a:r>
            <a:r>
              <a:rPr lang="it-IT" b="1" dirty="0"/>
              <a:t> </a:t>
            </a:r>
            <a:r>
              <a:rPr lang="it-IT" b="1" dirty="0" err="1"/>
              <a:t>times</a:t>
            </a:r>
            <a:r>
              <a:rPr lang="it-IT" dirty="0"/>
              <a:t>, </a:t>
            </a:r>
            <a:r>
              <a:rPr lang="it-IT" dirty="0" err="1"/>
              <a:t>run</a:t>
            </a:r>
            <a:r>
              <a:rPr lang="it-IT" dirty="0"/>
              <a:t>-up, maximum positive </a:t>
            </a:r>
            <a:r>
              <a:rPr lang="it-IT" dirty="0" err="1"/>
              <a:t>wave</a:t>
            </a:r>
            <a:r>
              <a:rPr lang="it-IT" dirty="0"/>
              <a:t> </a:t>
            </a:r>
            <a:r>
              <a:rPr lang="it-IT" dirty="0" err="1"/>
              <a:t>amplitude</a:t>
            </a:r>
            <a:r>
              <a:rPr lang="it-IT" dirty="0"/>
              <a:t> </a:t>
            </a:r>
            <a:r>
              <a:rPr lang="it-IT" dirty="0" err="1"/>
              <a:t>at</a:t>
            </a:r>
            <a:r>
              <a:rPr lang="it-IT" dirty="0"/>
              <a:t> </a:t>
            </a:r>
            <a:r>
              <a:rPr lang="it-IT" dirty="0" err="1"/>
              <a:t>shoreline</a:t>
            </a:r>
            <a:r>
              <a:rPr lang="it-IT" dirty="0"/>
              <a:t> (</a:t>
            </a:r>
            <a:r>
              <a:rPr lang="it-IT" dirty="0" err="1"/>
              <a:t>inundation</a:t>
            </a:r>
            <a:r>
              <a:rPr lang="it-IT" dirty="0"/>
              <a:t>). </a:t>
            </a:r>
          </a:p>
          <a:p>
            <a:r>
              <a:rPr lang="it-IT" dirty="0"/>
              <a:t>- </a:t>
            </a:r>
            <a:r>
              <a:rPr lang="it-IT" dirty="0" err="1"/>
              <a:t>Final</a:t>
            </a:r>
            <a:r>
              <a:rPr lang="it-IT" dirty="0"/>
              <a:t> </a:t>
            </a:r>
            <a:r>
              <a:rPr lang="it-IT" dirty="0" err="1"/>
              <a:t>Bulletin</a:t>
            </a:r>
            <a:r>
              <a:rPr lang="it-IT" dirty="0"/>
              <a:t>. </a:t>
            </a:r>
            <a:r>
              <a:rPr lang="it-IT" dirty="0" err="1"/>
              <a:t>This</a:t>
            </a:r>
            <a:r>
              <a:rPr lang="it-IT" dirty="0"/>
              <a:t> </a:t>
            </a:r>
            <a:r>
              <a:rPr lang="it-IT" dirty="0" err="1"/>
              <a:t>will</a:t>
            </a:r>
            <a:r>
              <a:rPr lang="it-IT" dirty="0"/>
              <a:t> be the last </a:t>
            </a:r>
            <a:r>
              <a:rPr lang="it-IT" dirty="0" err="1"/>
              <a:t>bulletin</a:t>
            </a:r>
            <a:r>
              <a:rPr lang="it-IT" dirty="0"/>
              <a:t> </a:t>
            </a:r>
            <a:r>
              <a:rPr lang="it-IT" dirty="0" err="1"/>
              <a:t>issued</a:t>
            </a:r>
            <a:r>
              <a:rPr lang="it-IT" dirty="0"/>
              <a:t> by the TSP for an </a:t>
            </a:r>
            <a:r>
              <a:rPr lang="it-IT" dirty="0" err="1"/>
              <a:t>event</a:t>
            </a:r>
            <a:r>
              <a:rPr lang="it-IT" dirty="0"/>
              <a:t>, </a:t>
            </a:r>
            <a:r>
              <a:rPr lang="it-IT" dirty="0" err="1"/>
              <a:t>indicating</a:t>
            </a:r>
            <a:r>
              <a:rPr lang="it-IT" dirty="0"/>
              <a:t> </a:t>
            </a:r>
            <a:r>
              <a:rPr lang="it-IT" dirty="0" err="1"/>
              <a:t>that</a:t>
            </a:r>
            <a:r>
              <a:rPr lang="it-IT" dirty="0"/>
              <a:t> the </a:t>
            </a:r>
            <a:r>
              <a:rPr lang="it-IT" dirty="0" err="1"/>
              <a:t>threat</a:t>
            </a:r>
            <a:r>
              <a:rPr lang="it-IT" dirty="0"/>
              <a:t> </a:t>
            </a:r>
            <a:r>
              <a:rPr lang="it-IT" dirty="0" err="1"/>
              <a:t>has</a:t>
            </a:r>
            <a:r>
              <a:rPr lang="it-IT" dirty="0"/>
              <a:t> </a:t>
            </a:r>
            <a:r>
              <a:rPr lang="it-IT" dirty="0" err="1"/>
              <a:t>passed</a:t>
            </a:r>
            <a:r>
              <a:rPr lang="it-IT" dirty="0"/>
              <a:t> (</a:t>
            </a:r>
            <a:r>
              <a:rPr lang="it-IT" dirty="0" err="1"/>
              <a:t>basis</a:t>
            </a:r>
            <a:r>
              <a:rPr lang="it-IT" dirty="0"/>
              <a:t> for </a:t>
            </a:r>
            <a:r>
              <a:rPr lang="it-IT" dirty="0" err="1"/>
              <a:t>issue</a:t>
            </a:r>
            <a:r>
              <a:rPr lang="it-IT" dirty="0"/>
              <a:t> of </a:t>
            </a:r>
            <a:r>
              <a:rPr lang="it-IT" dirty="0" err="1"/>
              <a:t>Threat</a:t>
            </a:r>
            <a:r>
              <a:rPr lang="it-IT" dirty="0"/>
              <a:t> </a:t>
            </a:r>
            <a:r>
              <a:rPr lang="it-IT" dirty="0" err="1"/>
              <a:t>Cancellation</a:t>
            </a:r>
            <a:r>
              <a:rPr lang="it-IT" dirty="0"/>
              <a:t> or </a:t>
            </a:r>
            <a:r>
              <a:rPr lang="it-IT" dirty="0" err="1"/>
              <a:t>All</a:t>
            </a:r>
            <a:r>
              <a:rPr lang="it-IT" dirty="0"/>
              <a:t> Clear by the </a:t>
            </a:r>
            <a:r>
              <a:rPr lang="it-IT" dirty="0" err="1"/>
              <a:t>concerned</a:t>
            </a:r>
            <a:r>
              <a:rPr lang="it-IT" dirty="0"/>
              <a:t> </a:t>
            </a:r>
            <a:r>
              <a:rPr lang="it-IT" dirty="0" err="1"/>
              <a:t>authorities</a:t>
            </a:r>
            <a:r>
              <a:rPr lang="it-IT" dirty="0"/>
              <a:t>).</a:t>
            </a:r>
          </a:p>
          <a:p>
            <a:pPr marL="285750" indent="-285750">
              <a:buFontTx/>
              <a:buChar char="-"/>
            </a:pPr>
            <a:endParaRPr lang="it-IT" dirty="0"/>
          </a:p>
          <a:p>
            <a:endParaRPr lang="en-GB" dirty="0"/>
          </a:p>
        </p:txBody>
      </p:sp>
    </p:spTree>
    <p:extLst>
      <p:ext uri="{BB962C8B-B14F-4D97-AF65-F5344CB8AC3E}">
        <p14:creationId xmlns:p14="http://schemas.microsoft.com/office/powerpoint/2010/main" val="223837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3447" y="339588"/>
            <a:ext cx="11301461" cy="1077218"/>
          </a:xfrm>
          <a:prstGeom prst="rect">
            <a:avLst/>
          </a:prstGeom>
          <a:noFill/>
        </p:spPr>
        <p:txBody>
          <a:bodyPr wrap="square" rtlCol="0">
            <a:spAutoFit/>
          </a:bodyPr>
          <a:lstStyle/>
          <a:p>
            <a:r>
              <a:rPr lang="en-US" sz="2800" b="1" dirty="0">
                <a:latin typeface="Calibri" panose="020F0502020204030204" pitchFamily="34" charset="0"/>
                <a:ea typeface="MS Mincho"/>
                <a:cs typeface="Arial" panose="020B0604020202020204" pitchFamily="34" charset="0"/>
              </a:rPr>
              <a:t>Threat levels, structure and sequence of bulletins as reported in the GSDD</a:t>
            </a:r>
          </a:p>
          <a:p>
            <a:endParaRPr lang="en-GB" dirty="0"/>
          </a:p>
          <a:p>
            <a:r>
              <a:rPr lang="en-GB" dirty="0"/>
              <a:t>Problems already highlighted:</a:t>
            </a:r>
            <a:endParaRPr lang="pt-PT" dirty="0"/>
          </a:p>
        </p:txBody>
      </p:sp>
      <p:grpSp>
        <p:nvGrpSpPr>
          <p:cNvPr id="9" name="Group 8">
            <a:extLst>
              <a:ext uri="{FF2B5EF4-FFF2-40B4-BE49-F238E27FC236}">
                <a16:creationId xmlns:a16="http://schemas.microsoft.com/office/drawing/2014/main" id="{95E64521-0582-DD45-9341-242246E9F4F4}"/>
              </a:ext>
            </a:extLst>
          </p:cNvPr>
          <p:cNvGrpSpPr/>
          <p:nvPr/>
        </p:nvGrpSpPr>
        <p:grpSpPr>
          <a:xfrm>
            <a:off x="776071" y="1459777"/>
            <a:ext cx="10497896" cy="1816730"/>
            <a:chOff x="890540" y="2732365"/>
            <a:chExt cx="10497896" cy="1816730"/>
          </a:xfrm>
        </p:grpSpPr>
        <p:pic>
          <p:nvPicPr>
            <p:cNvPr id="3" name="Immagine 1">
              <a:extLst>
                <a:ext uri="{FF2B5EF4-FFF2-40B4-BE49-F238E27FC236}">
                  <a16:creationId xmlns:a16="http://schemas.microsoft.com/office/drawing/2014/main" id="{0FB9BF7C-98C8-D340-B445-384A3834F8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40" y="2732365"/>
              <a:ext cx="5170693" cy="181673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 di testo 3">
              <a:extLst>
                <a:ext uri="{FF2B5EF4-FFF2-40B4-BE49-F238E27FC236}">
                  <a16:creationId xmlns:a16="http://schemas.microsoft.com/office/drawing/2014/main" id="{5A660FDD-47F7-7943-8085-64D3559108C5}"/>
                </a:ext>
              </a:extLst>
            </p:cNvPr>
            <p:cNvSpPr txBox="1">
              <a:spLocks noChangeArrowheads="1"/>
            </p:cNvSpPr>
            <p:nvPr/>
          </p:nvSpPr>
          <p:spPr bwMode="auto">
            <a:xfrm>
              <a:off x="6526449" y="3393972"/>
              <a:ext cx="25939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200" b="1" i="1"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Not well suited for Mediterranean</a:t>
              </a:r>
              <a:endParaRPr kumimoji="0" lang="en-GB" altLang="it-IT" sz="1800" b="0" i="0" u="none" strike="noStrike" cap="none" normalizeH="0" baseline="0" dirty="0">
                <a:ln>
                  <a:noFill/>
                </a:ln>
                <a:solidFill>
                  <a:schemeClr val="tx1"/>
                </a:solidFill>
                <a:effectLst/>
                <a:latin typeface="Arial" panose="020B0604020202020204" pitchFamily="34" charset="0"/>
              </a:endParaRPr>
            </a:p>
          </p:txBody>
        </p:sp>
        <p:cxnSp>
          <p:nvCxnSpPr>
            <p:cNvPr id="5" name="Connettore 2 5">
              <a:extLst>
                <a:ext uri="{FF2B5EF4-FFF2-40B4-BE49-F238E27FC236}">
                  <a16:creationId xmlns:a16="http://schemas.microsoft.com/office/drawing/2014/main" id="{1C82FCC3-CBAD-0840-AAFA-518604FE7FF9}"/>
                </a:ext>
              </a:extLst>
            </p:cNvPr>
            <p:cNvCxnSpPr/>
            <p:nvPr/>
          </p:nvCxnSpPr>
          <p:spPr>
            <a:xfrm flipH="1">
              <a:off x="5954949" y="3540236"/>
              <a:ext cx="5715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Connettore 2 5">
              <a:extLst>
                <a:ext uri="{FF2B5EF4-FFF2-40B4-BE49-F238E27FC236}">
                  <a16:creationId xmlns:a16="http://schemas.microsoft.com/office/drawing/2014/main" id="{E8450BE4-4F22-5946-AEE8-83DC4A86C662}"/>
                </a:ext>
              </a:extLst>
            </p:cNvPr>
            <p:cNvCxnSpPr/>
            <p:nvPr/>
          </p:nvCxnSpPr>
          <p:spPr>
            <a:xfrm flipH="1">
              <a:off x="5954949" y="3193872"/>
              <a:ext cx="5715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Casella di testo 3">
              <a:extLst>
                <a:ext uri="{FF2B5EF4-FFF2-40B4-BE49-F238E27FC236}">
                  <a16:creationId xmlns:a16="http://schemas.microsoft.com/office/drawing/2014/main" id="{A586B5F5-B8C5-8440-8D4D-685A0F05A933}"/>
                </a:ext>
              </a:extLst>
            </p:cNvPr>
            <p:cNvSpPr txBox="1">
              <a:spLocks noChangeArrowheads="1"/>
            </p:cNvSpPr>
            <p:nvPr/>
          </p:nvSpPr>
          <p:spPr bwMode="auto">
            <a:xfrm>
              <a:off x="6526449" y="3051072"/>
              <a:ext cx="48619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it-IT" sz="1200" b="1" i="1" dirty="0">
                  <a:latin typeface="Arial" panose="020B0604020202020204" pitchFamily="34" charset="0"/>
                  <a:ea typeface="MS Mincho" panose="02020609040205080304" pitchFamily="49" charset="-128"/>
                  <a:cs typeface="Times New Roman" panose="02020603050405020304" pitchFamily="18" charset="0"/>
                </a:rPr>
                <a:t>Better using ”low or very low impact” instead of “no impact”?</a:t>
              </a:r>
              <a:endParaRPr kumimoji="0" lang="en-GB" altLang="it-IT" sz="1800" b="0" i="0" u="none" strike="noStrike" cap="none" normalizeH="0" baseline="0" dirty="0">
                <a:ln>
                  <a:noFill/>
                </a:ln>
                <a:solidFill>
                  <a:schemeClr val="tx1"/>
                </a:solidFill>
                <a:effectLst/>
                <a:latin typeface="Arial" panose="020B0604020202020204" pitchFamily="34" charset="0"/>
              </a:endParaRPr>
            </a:p>
          </p:txBody>
        </p:sp>
      </p:grpSp>
      <p:sp>
        <p:nvSpPr>
          <p:cNvPr id="8" name="Rectangle 7">
            <a:extLst>
              <a:ext uri="{FF2B5EF4-FFF2-40B4-BE49-F238E27FC236}">
                <a16:creationId xmlns:a16="http://schemas.microsoft.com/office/drawing/2014/main" id="{064715E5-C816-CB40-A69F-FBF9B147A299}"/>
              </a:ext>
            </a:extLst>
          </p:cNvPr>
          <p:cNvSpPr>
            <a:spLocks noChangeArrowheads="1"/>
          </p:cNvSpPr>
          <p:nvPr/>
        </p:nvSpPr>
        <p:spPr bwMode="auto">
          <a:xfrm>
            <a:off x="890539" y="3088750"/>
            <a:ext cx="10747278"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sz="1200" b="1"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400" b="1"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Tsunami Evaluation Statement </a:t>
            </a:r>
            <a:r>
              <a:rPr kumimoji="0" lang="en-GB" altLang="it-IT" sz="1400" b="0" i="0" u="none" strike="noStrike" cap="none" normalizeH="0" baseline="0" dirty="0">
                <a:ln>
                  <a:noFill/>
                </a:ln>
                <a:solidFill>
                  <a:schemeClr val="tx1"/>
                </a:solidFill>
                <a:effectLst/>
                <a:latin typeface="Cambria" panose="02040503050406030204" pitchFamily="18" charset="0"/>
                <a:ea typeface="MS Mincho" panose="02020609040205080304" pitchFamily="49" charset="-128"/>
                <a:cs typeface="Arial" panose="020B0604020202020204" pitchFamily="34" charset="0"/>
              </a:rPr>
              <a:t>–</a:t>
            </a:r>
            <a:r>
              <a:rPr kumimoji="0" lang="en-GB" altLang="it-IT" sz="14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 Based on preliminary earthquake parameters, the first bulletin may contain qualitative information on tsunamigenic potential of the earthquake (local / regional / ocean-wide). If model results indicate a THREAT, the evaluation message indicates that investigation is underway. If any sea-level gauge subsequently confirms the existence of a tsunami that is reported in this section, from the third bulletin onwards. </a:t>
            </a:r>
            <a:endParaRPr kumimoji="0" lang="en-GB"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400" b="1"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Tsunami Threat Information </a:t>
            </a:r>
            <a:r>
              <a:rPr kumimoji="0" lang="en-GB" altLang="it-IT" sz="1400" b="0" i="0" u="none" strike="noStrike" cap="none" normalizeH="0" baseline="0" dirty="0">
                <a:ln>
                  <a:noFill/>
                </a:ln>
                <a:solidFill>
                  <a:schemeClr val="tx1"/>
                </a:solidFill>
                <a:effectLst/>
                <a:latin typeface="Cambria" panose="02040503050406030204" pitchFamily="18" charset="0"/>
                <a:ea typeface="MS Mincho" panose="02020609040205080304" pitchFamily="49" charset="-128"/>
                <a:cs typeface="Arial" panose="020B0604020202020204" pitchFamily="34" charset="0"/>
              </a:rPr>
              <a:t>–</a:t>
            </a:r>
            <a:r>
              <a:rPr kumimoji="0" lang="en-GB" altLang="it-IT" sz="14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 If model results indicate a THREAT, this section is included </a:t>
            </a:r>
            <a:r>
              <a:rPr kumimoji="0" lang="en-GB" altLang="it-IT" sz="1400" b="1" i="0" u="none" strike="noStrike" cap="none" normalizeH="0" baseline="0" dirty="0">
                <a:ln>
                  <a:noFill/>
                </a:ln>
                <a:solidFill>
                  <a:srgbClr val="FF0000"/>
                </a:solidFill>
                <a:effectLst/>
                <a:latin typeface="Arial" panose="020B0604020202020204" pitchFamily="34" charset="0"/>
                <a:ea typeface="MS Mincho" panose="02020609040205080304" pitchFamily="49" charset="-128"/>
                <a:cs typeface="Arial" panose="020B0604020202020204" pitchFamily="34" charset="0"/>
              </a:rPr>
              <a:t>from the second bulletin onwards</a:t>
            </a:r>
            <a:r>
              <a:rPr kumimoji="0" lang="en-GB" altLang="it-IT" sz="14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 and includes a list of regions/points where a THREAT is forecast to exist. For each threatened country the coastal zones under THREAT are listed with the expected wave arrival time in UTC for the first wave greater than an agreed threshold, and the expected maximum wave amplitude in metres for that zone.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400" b="1" i="1"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This sequence is not well suited for Mediterranean basin (short travel times=need to indicate the THREAT from the very beginning in the first bulletin)</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it-IT" sz="1400" b="1" i="1" dirty="0">
              <a:latin typeface="Arial" panose="020B0604020202020204" pitchFamily="34" charset="0"/>
              <a:ea typeface="MS Mincho" panose="020206090402050803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400" b="1" i="1" u="none" strike="noStrike" cap="none" normalizeH="0" baseline="0" dirty="0">
                <a:ln>
                  <a:noFill/>
                </a:ln>
                <a:effectLst/>
                <a:latin typeface="Arial" panose="020B0604020202020204" pitchFamily="34" charset="0"/>
                <a:ea typeface="MS Mincho" panose="02020609040205080304" pitchFamily="49" charset="-128"/>
                <a:cs typeface="Arial" panose="020B0604020202020204" pitchFamily="34" charset="0"/>
              </a:rPr>
              <a:t>However, the adoption of threat level better clarify the scientific role of TSP’s, that is to produce a forecast and NOT to issue an alert: this should be done by National authorities such National Civil Protection or similar.</a:t>
            </a:r>
            <a:endParaRPr kumimoji="0" lang="en-GB" altLang="it-IT" sz="14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11100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a:extLst>
              <a:ext uri="{FF2B5EF4-FFF2-40B4-BE49-F238E27FC236}">
                <a16:creationId xmlns:a16="http://schemas.microsoft.com/office/drawing/2014/main" id="{0909E637-91C8-5A4B-94AE-81DF3F3F2B19}"/>
              </a:ext>
            </a:extLst>
          </p:cNvPr>
          <p:cNvSpPr txBox="1"/>
          <p:nvPr/>
        </p:nvSpPr>
        <p:spPr>
          <a:xfrm>
            <a:off x="2078280" y="825360"/>
            <a:ext cx="8208720" cy="3508653"/>
          </a:xfrm>
          <a:prstGeom prst="rect">
            <a:avLst/>
          </a:prstGeom>
          <a:noFill/>
        </p:spPr>
        <p:txBody>
          <a:bodyPr wrap="square" rtlCol="0">
            <a:spAutoFit/>
          </a:bodyPr>
          <a:lstStyle/>
          <a:p>
            <a:pPr algn="ctr"/>
            <a:r>
              <a:rPr lang="en-GB" sz="2400" b="1" dirty="0"/>
              <a:t>NEXT SPECIFIC ACTIONS</a:t>
            </a:r>
          </a:p>
          <a:p>
            <a:pPr algn="ctr"/>
            <a:endParaRPr lang="en-GB" dirty="0"/>
          </a:p>
          <a:p>
            <a:pPr algn="ctr"/>
            <a:endParaRPr lang="en-GB" dirty="0"/>
          </a:p>
          <a:p>
            <a:pPr marL="285750" indent="-285750">
              <a:buFontTx/>
              <a:buChar char="-"/>
            </a:pPr>
            <a:r>
              <a:rPr lang="en-GB" dirty="0"/>
              <a:t>Organise specific TT on Operations meeting </a:t>
            </a:r>
            <a:r>
              <a:rPr lang="en-GB"/>
              <a:t>on the previous </a:t>
            </a:r>
            <a:r>
              <a:rPr lang="en-GB" dirty="0"/>
              <a:t>topics, involving all TSPs and possibly other relevant WG (May-June and September-October, 2022)</a:t>
            </a:r>
          </a:p>
          <a:p>
            <a:endParaRPr lang="en-GB" dirty="0"/>
          </a:p>
          <a:p>
            <a:pPr marL="285750" indent="-285750">
              <a:buFontTx/>
              <a:buChar char="-"/>
            </a:pPr>
            <a:r>
              <a:rPr lang="en-GB" dirty="0"/>
              <a:t>Collaborate closely with TT on Documentation for writing the new Operational User Guide (all intersessional period)</a:t>
            </a:r>
          </a:p>
          <a:p>
            <a:endParaRPr lang="en-GB" dirty="0"/>
          </a:p>
          <a:p>
            <a:endParaRPr lang="en-GB" dirty="0"/>
          </a:p>
          <a:p>
            <a:endParaRPr lang="en-GB" dirty="0"/>
          </a:p>
          <a:p>
            <a:endParaRPr lang="pt-PT" dirty="0"/>
          </a:p>
        </p:txBody>
      </p:sp>
    </p:spTree>
    <p:extLst>
      <p:ext uri="{BB962C8B-B14F-4D97-AF65-F5344CB8AC3E}">
        <p14:creationId xmlns:p14="http://schemas.microsoft.com/office/powerpoint/2010/main" val="192849223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1216</TotalTime>
  <Words>1066</Words>
  <Application>Microsoft Macintosh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MS Mincho</vt:lpstr>
      <vt:lpstr>Arial</vt:lpstr>
      <vt:lpstr>Calibri</vt:lpstr>
      <vt:lpstr>Calibri Light</vt:lpstr>
      <vt:lpstr>Cambria</vt:lpstr>
      <vt:lpstr>Times New Roman</vt:lpstr>
      <vt:lpstr>Tema do Office</vt:lpstr>
      <vt:lpstr>Task Team on Operations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Team on Operations  Report</dc:title>
  <dc:creator>F C</dc:creator>
  <cp:lastModifiedBy>Microsoft Office User</cp:lastModifiedBy>
  <cp:revision>59</cp:revision>
  <dcterms:created xsi:type="dcterms:W3CDTF">2019-12-01T00:32:51Z</dcterms:created>
  <dcterms:modified xsi:type="dcterms:W3CDTF">2022-04-07T17:16:33Z</dcterms:modified>
</cp:coreProperties>
</file>