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452" r:id="rId3"/>
    <p:sldId id="458" r:id="rId4"/>
    <p:sldId id="459" r:id="rId5"/>
    <p:sldId id="460" r:id="rId6"/>
    <p:sldId id="461" r:id="rId7"/>
    <p:sldId id="451" r:id="rId8"/>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p:restoredTop sz="95000" autoAdjust="0"/>
  </p:normalViewPr>
  <p:slideViewPr>
    <p:cSldViewPr snapToGrid="0" snapToObjects="1">
      <p:cViewPr>
        <p:scale>
          <a:sx n="100" d="100"/>
          <a:sy n="100" d="100"/>
        </p:scale>
        <p:origin x="-84"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8.04.2022</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3D34E2-6451-8D48-9EE4-04552B156D94}"/>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5" name="Footer Placeholder 4">
            <a:extLst>
              <a:ext uri="{FF2B5EF4-FFF2-40B4-BE49-F238E27FC236}">
                <a16:creationId xmlns:a16="http://schemas.microsoft.com/office/drawing/2014/main" xmlns=""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61B3E4-D812-514B-9D80-F79B38E9AF2E}"/>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5" name="Footer Placeholder 4">
            <a:extLst>
              <a:ext uri="{FF2B5EF4-FFF2-40B4-BE49-F238E27FC236}">
                <a16:creationId xmlns:a16="http://schemas.microsoft.com/office/drawing/2014/main" xmlns=""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3482A-7E8E-3F4F-AFEF-B4B799FB88CF}"/>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5" name="Footer Placeholder 4">
            <a:extLst>
              <a:ext uri="{FF2B5EF4-FFF2-40B4-BE49-F238E27FC236}">
                <a16:creationId xmlns:a16="http://schemas.microsoft.com/office/drawing/2014/main" xmlns=""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DBA72F-408A-A642-9AD4-06AD08250C78}"/>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5" name="Footer Placeholder 4">
            <a:extLst>
              <a:ext uri="{FF2B5EF4-FFF2-40B4-BE49-F238E27FC236}">
                <a16:creationId xmlns:a16="http://schemas.microsoft.com/office/drawing/2014/main" xmlns=""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7A5858F-E557-9842-8431-C5683AA7B201}"/>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5" name="Footer Placeholder 4">
            <a:extLst>
              <a:ext uri="{FF2B5EF4-FFF2-40B4-BE49-F238E27FC236}">
                <a16:creationId xmlns:a16="http://schemas.microsoft.com/office/drawing/2014/main" xmlns=""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F9927BF-E322-5443-82D8-F165120BF075}"/>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6" name="Footer Placeholder 5">
            <a:extLst>
              <a:ext uri="{FF2B5EF4-FFF2-40B4-BE49-F238E27FC236}">
                <a16:creationId xmlns:a16="http://schemas.microsoft.com/office/drawing/2014/main" xmlns=""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9A3FA91-1DDA-2940-9224-320879FF8983}"/>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8" name="Footer Placeholder 7">
            <a:extLst>
              <a:ext uri="{FF2B5EF4-FFF2-40B4-BE49-F238E27FC236}">
                <a16:creationId xmlns:a16="http://schemas.microsoft.com/office/drawing/2014/main" xmlns=""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D609B0F-4929-5749-943F-A310A971FE74}"/>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4" name="Footer Placeholder 3">
            <a:extLst>
              <a:ext uri="{FF2B5EF4-FFF2-40B4-BE49-F238E27FC236}">
                <a16:creationId xmlns:a16="http://schemas.microsoft.com/office/drawing/2014/main" xmlns=""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7A3950-FAA3-544E-A1F1-6DD8280BEB85}"/>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3" name="Footer Placeholder 2">
            <a:extLst>
              <a:ext uri="{FF2B5EF4-FFF2-40B4-BE49-F238E27FC236}">
                <a16:creationId xmlns:a16="http://schemas.microsoft.com/office/drawing/2014/main" xmlns=""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2EC04B8-4631-4140-8B4F-DD868A18BC3E}"/>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6" name="Footer Placeholder 5">
            <a:extLst>
              <a:ext uri="{FF2B5EF4-FFF2-40B4-BE49-F238E27FC236}">
                <a16:creationId xmlns:a16="http://schemas.microsoft.com/office/drawing/2014/main" xmlns=""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AFED024-94B1-CC48-A0D2-496FDAA812D5}"/>
              </a:ext>
            </a:extLst>
          </p:cNvPr>
          <p:cNvSpPr>
            <a:spLocks noGrp="1"/>
          </p:cNvSpPr>
          <p:nvPr>
            <p:ph type="dt" sz="half" idx="10"/>
          </p:nvPr>
        </p:nvSpPr>
        <p:spPr/>
        <p:txBody>
          <a:bodyPr/>
          <a:lstStyle/>
          <a:p>
            <a:fld id="{C7CC283C-385D-B447-9959-D52334906EFA}" type="datetimeFigureOut">
              <a:rPr lang="en-US" smtClean="0"/>
              <a:t>08-Apr-22</a:t>
            </a:fld>
            <a:endParaRPr lang="en-US"/>
          </a:p>
        </p:txBody>
      </p:sp>
      <p:sp>
        <p:nvSpPr>
          <p:cNvPr id="6" name="Footer Placeholder 5">
            <a:extLst>
              <a:ext uri="{FF2B5EF4-FFF2-40B4-BE49-F238E27FC236}">
                <a16:creationId xmlns:a16="http://schemas.microsoft.com/office/drawing/2014/main" xmlns=""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08-Apr-22</a:t>
            </a:fld>
            <a:endParaRPr lang="en-US"/>
          </a:p>
        </p:txBody>
      </p:sp>
      <p:sp>
        <p:nvSpPr>
          <p:cNvPr id="5" name="Footer Placeholder 4">
            <a:extLst>
              <a:ext uri="{FF2B5EF4-FFF2-40B4-BE49-F238E27FC236}">
                <a16:creationId xmlns:a16="http://schemas.microsoft.com/office/drawing/2014/main" xmlns=""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CF303CD-C22A-AB41-B42F-657C14964665}"/>
              </a:ext>
            </a:extLst>
          </p:cNvPr>
          <p:cNvSpPr>
            <a:spLocks noGrp="1"/>
          </p:cNvSpPr>
          <p:nvPr>
            <p:ph type="subTitle" idx="1"/>
          </p:nvPr>
        </p:nvSpPr>
        <p:spPr>
          <a:xfrm>
            <a:off x="1238250" y="6090543"/>
            <a:ext cx="7429500" cy="644561"/>
          </a:xfrm>
        </p:spPr>
        <p:txBody>
          <a:bodyPr>
            <a:normAutofit/>
          </a:bodyPr>
          <a:lstStyle/>
          <a:p>
            <a:r>
              <a:rPr lang="en-GB" sz="2000" i="1" dirty="0"/>
              <a:t>ICG/NEAMTWS Steering Committee </a:t>
            </a:r>
            <a:r>
              <a:rPr lang="en-GB" sz="2000" i="1" dirty="0" smtClean="0"/>
              <a:t>(online)</a:t>
            </a:r>
            <a:r>
              <a:rPr lang="en-GB" sz="2000" i="1" dirty="0"/>
              <a:t/>
            </a:r>
            <a:br>
              <a:rPr lang="en-GB" sz="2000" i="1" dirty="0"/>
            </a:br>
            <a:r>
              <a:rPr lang="en-GB" sz="2000" i="1" dirty="0"/>
              <a:t>8 </a:t>
            </a:r>
            <a:r>
              <a:rPr lang="en-GB" sz="2000" i="1" dirty="0" smtClean="0"/>
              <a:t>&amp; 11 </a:t>
            </a:r>
            <a:r>
              <a:rPr lang="en-GB" sz="2000" i="1" dirty="0"/>
              <a:t>April </a:t>
            </a:r>
            <a:r>
              <a:rPr lang="en-GB" sz="2000" i="1" dirty="0" smtClean="0"/>
              <a:t>2022</a:t>
            </a:r>
            <a:endParaRPr lang="en-US" sz="2000" i="1" dirty="0"/>
          </a:p>
        </p:txBody>
      </p:sp>
      <p:sp>
        <p:nvSpPr>
          <p:cNvPr id="10" name="TextBox 9">
            <a:extLst>
              <a:ext uri="{FF2B5EF4-FFF2-40B4-BE49-F238E27FC236}">
                <a16:creationId xmlns:a16="http://schemas.microsoft.com/office/drawing/2014/main" xmlns="" id="{4B474A55-EB20-4D4A-BE74-6C63D86CA542}"/>
              </a:ext>
            </a:extLst>
          </p:cNvPr>
          <p:cNvSpPr txBox="1"/>
          <p:nvPr/>
        </p:nvSpPr>
        <p:spPr>
          <a:xfrm>
            <a:off x="0" y="4288798"/>
            <a:ext cx="9906000" cy="861774"/>
          </a:xfrm>
          <a:prstGeom prst="rect">
            <a:avLst/>
          </a:prstGeom>
          <a:noFill/>
        </p:spPr>
        <p:txBody>
          <a:bodyPr wrap="square" rtlCol="0">
            <a:spAutoFit/>
          </a:bodyPr>
          <a:lstStyle/>
          <a:p>
            <a:pPr algn="ctr"/>
            <a:r>
              <a:rPr lang="tr-TR" sz="2500" b="1" dirty="0" smtClean="0"/>
              <a:t>Marinos </a:t>
            </a:r>
            <a:r>
              <a:rPr lang="tr-TR" sz="2500" b="1" dirty="0"/>
              <a:t>Charalampakis (Greece</a:t>
            </a:r>
            <a:r>
              <a:rPr lang="tr-TR" sz="2500" b="1" dirty="0" smtClean="0"/>
              <a:t>)</a:t>
            </a:r>
            <a:endParaRPr lang="en-US" sz="2500" b="1" dirty="0" smtClean="0"/>
          </a:p>
          <a:p>
            <a:pPr algn="ctr"/>
            <a:r>
              <a:rPr lang="en-US" sz="2500" b="1" dirty="0" smtClean="0"/>
              <a:t>TT-DMP </a:t>
            </a:r>
            <a:r>
              <a:rPr lang="en-US" sz="2000" dirty="0" smtClean="0">
                <a:sym typeface="Wingdings"/>
              </a:rPr>
              <a:t></a:t>
            </a:r>
            <a:r>
              <a:rPr lang="en-US" sz="2500" b="1" dirty="0" smtClean="0"/>
              <a:t> TOWS-WG</a:t>
            </a:r>
            <a:endParaRPr lang="tr-TR" sz="2500" dirty="0"/>
          </a:p>
        </p:txBody>
      </p:sp>
      <p:sp>
        <p:nvSpPr>
          <p:cNvPr id="2" name="Rectangle 1">
            <a:extLst>
              <a:ext uri="{FF2B5EF4-FFF2-40B4-BE49-F238E27FC236}">
                <a16:creationId xmlns:a16="http://schemas.microsoft.com/office/drawing/2014/main" xmlns="" id="{37B8EC98-909C-514C-AE35-9084067FD784}"/>
              </a:ext>
            </a:extLst>
          </p:cNvPr>
          <p:cNvSpPr/>
          <p:nvPr/>
        </p:nvSpPr>
        <p:spPr>
          <a:xfrm>
            <a:off x="607137" y="1980963"/>
            <a:ext cx="8683727" cy="1329146"/>
          </a:xfrm>
          <a:prstGeom prst="rect">
            <a:avLst/>
          </a:prstGeom>
        </p:spPr>
        <p:txBody>
          <a:bodyPr wrap="square">
            <a:spAutoFit/>
          </a:bodyPr>
          <a:lstStyle/>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11. Next TSUNAMI </a:t>
            </a: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SYMPOSSIUM </a:t>
            </a: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and</a:t>
            </a:r>
          </a:p>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other relevant meetings</a:t>
            </a:r>
          </a:p>
        </p:txBody>
      </p:sp>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73063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
        <p:nvSpPr>
          <p:cNvPr id="3" name="Rectangle 12"/>
          <p:cNvSpPr>
            <a:spLocks noChangeArrowheads="1"/>
          </p:cNvSpPr>
          <p:nvPr/>
        </p:nvSpPr>
        <p:spPr bwMode="auto">
          <a:xfrm>
            <a:off x="2542366" y="35273"/>
            <a:ext cx="6702110" cy="9906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2"/>
              </a:buClr>
              <a:buFont typeface="Wingdings" panose="05000000000000000000" pitchFamily="2" charset="2"/>
              <a:buChar char="©"/>
              <a:defRPr sz="3200" i="1">
                <a:solidFill>
                  <a:schemeClr val="tx1"/>
                </a:solidFill>
                <a:latin typeface="Times New Roman" panose="02020603050405020304" pitchFamily="18" charset="0"/>
              </a:defRPr>
            </a:lvl1pPr>
            <a:lvl2pPr marL="742950" indent="-285750">
              <a:spcBef>
                <a:spcPct val="20000"/>
              </a:spcBef>
              <a:buClr>
                <a:schemeClr val="tx2"/>
              </a:buClr>
              <a:buFont typeface="Wingdings" panose="05000000000000000000" pitchFamily="2" charset="2"/>
              <a:buChar char="©"/>
              <a:defRPr sz="2800" i="1">
                <a:solidFill>
                  <a:schemeClr val="tx1"/>
                </a:solidFill>
                <a:latin typeface="Times New Roman" panose="02020603050405020304" pitchFamily="18" charset="0"/>
              </a:defRPr>
            </a:lvl2pPr>
            <a:lvl3pPr marL="1143000" indent="-228600">
              <a:spcBef>
                <a:spcPct val="20000"/>
              </a:spcBef>
              <a:buClr>
                <a:schemeClr val="bg2"/>
              </a:buClr>
              <a:buFont typeface="Wingdings" panose="05000000000000000000" pitchFamily="2" charset="2"/>
              <a:buChar char="©"/>
              <a:defRPr sz="2400" i="1">
                <a:solidFill>
                  <a:schemeClr val="tx1"/>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
              <a:defRPr sz="2000" i="1">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i="1">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i="1">
                <a:solidFill>
                  <a:schemeClr val="tx1"/>
                </a:solidFill>
                <a:latin typeface="Times New Roman" panose="02020603050405020304" pitchFamily="18" charset="0"/>
              </a:defRPr>
            </a:lvl9pPr>
          </a:lstStyle>
          <a:p>
            <a:pPr algn="ctr" eaLnBrk="1" hangingPunct="1">
              <a:spcBef>
                <a:spcPct val="0"/>
              </a:spcBef>
              <a:buClrTx/>
              <a:buFontTx/>
              <a:buNone/>
            </a:pPr>
            <a:r>
              <a:rPr lang="en-US" altLang="fr-FR" sz="2800" b="1" i="0" dirty="0">
                <a:solidFill>
                  <a:schemeClr val="accent1">
                    <a:lumMod val="75000"/>
                  </a:schemeClr>
                </a:solidFill>
                <a:latin typeface="Arial Black" panose="020B0A04020102020204" pitchFamily="34" charset="0"/>
              </a:rPr>
              <a:t> </a:t>
            </a:r>
            <a:r>
              <a:rPr lang="en-US" altLang="fr-FR" sz="2400" b="1" i="0" dirty="0" smtClean="0">
                <a:solidFill>
                  <a:schemeClr val="accent1">
                    <a:lumMod val="75000"/>
                  </a:schemeClr>
                </a:solidFill>
                <a:latin typeface="Arial Black" panose="020B0A04020102020204" pitchFamily="34" charset="0"/>
              </a:rPr>
              <a:t>1</a:t>
            </a:r>
            <a:r>
              <a:rPr lang="en-US" altLang="fr-FR" sz="2400" b="1" i="0" baseline="30000" dirty="0" smtClean="0">
                <a:solidFill>
                  <a:schemeClr val="accent1">
                    <a:lumMod val="75000"/>
                  </a:schemeClr>
                </a:solidFill>
                <a:latin typeface="Arial Black" panose="020B0A04020102020204" pitchFamily="34" charset="0"/>
              </a:rPr>
              <a:t>st</a:t>
            </a:r>
            <a:r>
              <a:rPr lang="en-US" altLang="fr-FR" sz="2400" b="1" i="0" dirty="0" smtClean="0">
                <a:solidFill>
                  <a:schemeClr val="accent1">
                    <a:lumMod val="75000"/>
                  </a:schemeClr>
                </a:solidFill>
                <a:latin typeface="Arial Black" panose="020B0A04020102020204" pitchFamily="34" charset="0"/>
              </a:rPr>
              <a:t> UNESCO Tsunami Symposium 2018</a:t>
            </a:r>
            <a:endParaRPr lang="en-US" altLang="fr-FR" sz="1800" b="1" i="0" dirty="0">
              <a:solidFill>
                <a:schemeClr val="accent1">
                  <a:lumMod val="75000"/>
                </a:schemeClr>
              </a:solidFill>
              <a:latin typeface="Arial" panose="020B0604020202020204" pitchFamily="34" charset="0"/>
            </a:endParaRPr>
          </a:p>
        </p:txBody>
      </p:sp>
      <p:pic>
        <p:nvPicPr>
          <p:cNvPr id="4" name="Image 2"/>
          <p:cNvPicPr>
            <a:picLocks noChangeAspect="1"/>
          </p:cNvPicPr>
          <p:nvPr/>
        </p:nvPicPr>
        <p:blipFill rotWithShape="1">
          <a:blip r:embed="rId3"/>
          <a:srcRect l="16905" t="12082" r="34871" b="-360"/>
          <a:stretch/>
        </p:blipFill>
        <p:spPr>
          <a:xfrm>
            <a:off x="5404513" y="1102995"/>
            <a:ext cx="4165348" cy="5616624"/>
          </a:xfrm>
          <a:prstGeom prst="rect">
            <a:avLst/>
          </a:prstGeom>
        </p:spPr>
      </p:pic>
      <p:sp>
        <p:nvSpPr>
          <p:cNvPr id="5" name="Rectangle 3"/>
          <p:cNvSpPr txBox="1">
            <a:spLocks noChangeArrowheads="1"/>
          </p:cNvSpPr>
          <p:nvPr/>
        </p:nvSpPr>
        <p:spPr>
          <a:xfrm>
            <a:off x="273292" y="1247011"/>
            <a:ext cx="4679708" cy="53285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US" sz="1600" b="1" dirty="0" smtClean="0"/>
          </a:p>
          <a:p>
            <a:pPr algn="just">
              <a:defRPr/>
            </a:pPr>
            <a:r>
              <a:rPr lang="en-US" sz="1400" dirty="0" smtClean="0">
                <a:latin typeface="Arial" panose="020B0604020202020204" pitchFamily="34" charset="0"/>
                <a:cs typeface="Arial" panose="020B0604020202020204" pitchFamily="34" charset="0"/>
              </a:rPr>
              <a:t>The Assembly of the Intergovernmental </a:t>
            </a:r>
            <a:r>
              <a:rPr lang="en-US" sz="1400" dirty="0" err="1" smtClean="0">
                <a:latin typeface="Arial" panose="020B0604020202020204" pitchFamily="34" charset="0"/>
                <a:cs typeface="Arial" panose="020B0604020202020204" pitchFamily="34" charset="0"/>
              </a:rPr>
              <a:t>Oceano</a:t>
            </a:r>
            <a:r>
              <a:rPr lang="en-US" sz="1400" dirty="0" smtClean="0">
                <a:latin typeface="Arial" panose="020B0604020202020204" pitchFamily="34" charset="0"/>
                <a:cs typeface="Arial" panose="020B0604020202020204" pitchFamily="34" charset="0"/>
              </a:rPr>
              <a:t>-graphic </a:t>
            </a:r>
            <a:r>
              <a:rPr lang="en-US" sz="1400" dirty="0" smtClean="0">
                <a:latin typeface="Arial" panose="020B0604020202020204" pitchFamily="34" charset="0"/>
                <a:cs typeface="Arial" panose="020B0604020202020204" pitchFamily="34" charset="0"/>
              </a:rPr>
              <a:t>Commission (UNESCO/IOC) decided in 2017 to conduct a symposium on </a:t>
            </a:r>
            <a:r>
              <a:rPr lang="en-US" sz="1400" b="1" dirty="0" smtClean="0">
                <a:latin typeface="Arial" panose="020B0604020202020204" pitchFamily="34" charset="0"/>
                <a:cs typeface="Arial" panose="020B0604020202020204" pitchFamily="34" charset="0"/>
              </a:rPr>
              <a:t>enhancing existing operational tsunami forecasting to further develop warning products and enhance timely , accurate, reliable and effective decision-making and community response.</a:t>
            </a:r>
          </a:p>
          <a:p>
            <a:pPr marL="0" indent="0">
              <a:buNone/>
              <a:defRPr/>
            </a:pPr>
            <a:endParaRPr lang="en-US" sz="1600" dirty="0" smtClean="0">
              <a:latin typeface="Arial" panose="020B0604020202020204" pitchFamily="34" charset="0"/>
              <a:cs typeface="Arial" panose="020B0604020202020204" pitchFamily="34" charset="0"/>
            </a:endParaRPr>
          </a:p>
          <a:p>
            <a:pPr>
              <a:defRPr/>
            </a:pPr>
            <a:r>
              <a:rPr lang="en-US" sz="1400" dirty="0" smtClean="0">
                <a:latin typeface="Arial" panose="020B0604020202020204" pitchFamily="34" charset="0"/>
                <a:cs typeface="Arial" panose="020B0604020202020204" pitchFamily="34" charset="0"/>
              </a:rPr>
              <a:t>The Symposium on </a:t>
            </a: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Advances in Tsunami Warning to Enhance Community Responses was organized on 12-14 February 2018 at UNESCO, Paris.</a:t>
            </a:r>
          </a:p>
          <a:p>
            <a:pPr marL="0" indent="0">
              <a:buNone/>
              <a:defRPr/>
            </a:pPr>
            <a:endParaRPr lang="en-US" altLang="fr-FR"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defRPr/>
            </a:pPr>
            <a:r>
              <a:rPr lang="en-US" altLang="fr-FR" sz="1400" b="1" i="1" dirty="0" smtClean="0">
                <a:latin typeface="Arial" panose="020B0604020202020204" pitchFamily="34" charset="0"/>
                <a:cs typeface="Arial" panose="020B0604020202020204" pitchFamily="34" charset="0"/>
              </a:rPr>
              <a:t>Participants :      </a:t>
            </a:r>
            <a:r>
              <a:rPr lang="en-US" altLang="fr-FR" sz="1400" dirty="0" smtClean="0">
                <a:latin typeface="Arial" panose="020B0604020202020204" pitchFamily="34" charset="0"/>
                <a:cs typeface="Arial" panose="020B0604020202020204" pitchFamily="34" charset="0"/>
              </a:rPr>
              <a:t>6</a:t>
            </a:r>
            <a:r>
              <a:rPr lang="en-US" altLang="fr-FR" sz="1400" dirty="0" smtClean="0">
                <a:latin typeface="Arial" panose="020B0604020202020204" pitchFamily="34" charset="0"/>
                <a:cs typeface="Arial" panose="020B0604020202020204" pitchFamily="34" charset="0"/>
              </a:rPr>
              <a:t> </a:t>
            </a:r>
            <a:r>
              <a:rPr lang="en-US" altLang="fr-FR" sz="1400" dirty="0">
                <a:latin typeface="Arial" panose="020B0604020202020204" pitchFamily="34" charset="0"/>
                <a:cs typeface="Arial" panose="020B0604020202020204" pitchFamily="34" charset="0"/>
              </a:rPr>
              <a:t>international </a:t>
            </a:r>
            <a:r>
              <a:rPr lang="en-US" altLang="fr-FR" sz="1400" dirty="0" smtClean="0">
                <a:latin typeface="Arial" panose="020B0604020202020204" pitchFamily="34" charset="0"/>
                <a:cs typeface="Arial" panose="020B0604020202020204" pitchFamily="34" charset="0"/>
              </a:rPr>
              <a:t>organizations</a:t>
            </a:r>
            <a:endParaRPr lang="en-US" altLang="fr-FR" sz="1400" dirty="0" smtClean="0">
              <a:latin typeface="Arial" panose="020B0604020202020204" pitchFamily="34" charset="0"/>
              <a:cs typeface="Arial" panose="020B0604020202020204" pitchFamily="34" charset="0"/>
            </a:endParaRPr>
          </a:p>
          <a:p>
            <a:pPr marL="0" indent="0">
              <a:spcBef>
                <a:spcPts val="0"/>
              </a:spcBef>
              <a:buNone/>
              <a:defRPr/>
            </a:pPr>
            <a:r>
              <a:rPr lang="en-US" altLang="fr-FR" sz="1400" dirty="0">
                <a:latin typeface="Arial" panose="020B0604020202020204" pitchFamily="34" charset="0"/>
                <a:cs typeface="Arial" panose="020B0604020202020204" pitchFamily="34" charset="0"/>
              </a:rPr>
              <a:t>	 </a:t>
            </a:r>
            <a:r>
              <a:rPr lang="en-US" altLang="fr-FR" sz="1400" dirty="0" smtClean="0">
                <a:latin typeface="Arial" panose="020B0604020202020204" pitchFamily="34" charset="0"/>
                <a:cs typeface="Arial" panose="020B0604020202020204" pitchFamily="34" charset="0"/>
              </a:rPr>
              <a:t>            </a:t>
            </a:r>
            <a:r>
              <a:rPr lang="en-US" altLang="fr-FR" sz="1400" dirty="0" smtClean="0">
                <a:latin typeface="Arial" panose="020B0604020202020204" pitchFamily="34" charset="0"/>
                <a:cs typeface="Arial" panose="020B0604020202020204" pitchFamily="34" charset="0"/>
              </a:rPr>
              <a:t>25</a:t>
            </a:r>
            <a:r>
              <a:rPr lang="en-US" altLang="fr-FR" sz="1400" dirty="0" smtClean="0">
                <a:latin typeface="Arial" panose="020B0604020202020204" pitchFamily="34" charset="0"/>
                <a:cs typeface="Arial" panose="020B0604020202020204" pitchFamily="34" charset="0"/>
              </a:rPr>
              <a:t> </a:t>
            </a:r>
            <a:r>
              <a:rPr lang="en-US" altLang="fr-FR" sz="1400" dirty="0">
                <a:latin typeface="Arial" panose="020B0604020202020204" pitchFamily="34" charset="0"/>
                <a:cs typeface="Arial" panose="020B0604020202020204" pitchFamily="34" charset="0"/>
              </a:rPr>
              <a:t>countries</a:t>
            </a:r>
            <a:endParaRPr lang="en-US" altLang="fr-FR" sz="1400" dirty="0" smtClean="0">
              <a:latin typeface="Arial" panose="020B0604020202020204" pitchFamily="34" charset="0"/>
              <a:cs typeface="Arial" panose="020B0604020202020204" pitchFamily="34" charset="0"/>
            </a:endParaRPr>
          </a:p>
          <a:p>
            <a:pPr marL="0" indent="0">
              <a:spcBef>
                <a:spcPts val="0"/>
              </a:spcBef>
              <a:buNone/>
              <a:defRPr/>
            </a:pPr>
            <a:r>
              <a:rPr lang="en-US" altLang="fr-FR" sz="1400" dirty="0" smtClean="0">
                <a:latin typeface="Arial" panose="020B0604020202020204" pitchFamily="34" charset="0"/>
                <a:cs typeface="Arial" panose="020B0604020202020204" pitchFamily="34" charset="0"/>
              </a:rPr>
              <a:t>	           105 participants</a:t>
            </a:r>
            <a:br>
              <a:rPr lang="en-US" altLang="fr-FR" sz="1400" dirty="0" smtClean="0">
                <a:latin typeface="Arial" panose="020B0604020202020204" pitchFamily="34" charset="0"/>
                <a:cs typeface="Arial" panose="020B0604020202020204" pitchFamily="34" charset="0"/>
              </a:rPr>
            </a:br>
            <a:endParaRPr lang="en-US" altLang="fr-FR" sz="1400" dirty="0" smtClean="0">
              <a:latin typeface="Arial" panose="020B0604020202020204" pitchFamily="34" charset="0"/>
              <a:cs typeface="Arial" panose="020B0604020202020204" pitchFamily="34" charset="0"/>
            </a:endParaRPr>
          </a:p>
          <a:p>
            <a:pPr>
              <a:defRPr/>
            </a:pPr>
            <a:r>
              <a:rPr lang="en-US" sz="1400" dirty="0" smtClean="0">
                <a:latin typeface="Arial" panose="020B0604020202020204" pitchFamily="34" charset="0"/>
                <a:cs typeface="Arial" panose="020B0604020202020204" pitchFamily="34" charset="0"/>
              </a:rPr>
              <a:t>One </a:t>
            </a:r>
            <a:r>
              <a:rPr lang="en-US" sz="1400" dirty="0" smtClean="0">
                <a:latin typeface="Arial" panose="020B0604020202020204" pitchFamily="34" charset="0"/>
                <a:cs typeface="Arial" panose="020B0604020202020204" pitchFamily="34" charset="0"/>
              </a:rPr>
              <a:t>of recommendation in the STATEMENT was to </a:t>
            </a:r>
            <a:r>
              <a:rPr lang="en-US" sz="1400" b="1" dirty="0" smtClean="0">
                <a:latin typeface="Arial" panose="020B0604020202020204" pitchFamily="34" charset="0"/>
                <a:cs typeface="Arial" panose="020B0604020202020204" pitchFamily="34" charset="0"/>
              </a:rPr>
              <a:t>Encourage a repeat of this type of symposium</a:t>
            </a:r>
            <a:r>
              <a:rPr lang="en-US" sz="1400" dirty="0" smtClean="0">
                <a:latin typeface="Arial" panose="020B0604020202020204" pitchFamily="34" charset="0"/>
                <a:cs typeface="Arial" panose="020B0604020202020204" pitchFamily="34" charset="0"/>
              </a:rPr>
              <a:t>.</a:t>
            </a:r>
          </a:p>
          <a:p>
            <a:pPr>
              <a:defRPr/>
            </a:pPr>
            <a:r>
              <a:rPr lang="en-US" sz="1400" dirty="0" smtClean="0">
                <a:latin typeface="Arial" panose="020B0604020202020204" pitchFamily="34" charset="0"/>
                <a:cs typeface="Arial" panose="020B0604020202020204" pitchFamily="34" charset="0"/>
              </a:rPr>
              <a:t>Consideration </a:t>
            </a:r>
            <a:r>
              <a:rPr lang="en-US" sz="1400" dirty="0">
                <a:latin typeface="Arial" panose="020B0604020202020204" pitchFamily="34" charset="0"/>
                <a:cs typeface="Arial" panose="020B0604020202020204" pitchFamily="34" charset="0"/>
              </a:rPr>
              <a:t>of a venue that can accommodate a </a:t>
            </a:r>
            <a:r>
              <a:rPr lang="en-US" sz="1400" b="1" dirty="0">
                <a:latin typeface="Arial" panose="020B0604020202020204" pitchFamily="34" charset="0"/>
                <a:cs typeface="Arial" panose="020B0604020202020204" pitchFamily="34" charset="0"/>
              </a:rPr>
              <a:t>hybrid meeting</a:t>
            </a:r>
            <a:endParaRPr lang="en-US" alt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746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
        <p:nvSpPr>
          <p:cNvPr id="6" name="Rectangle 3"/>
          <p:cNvSpPr txBox="1">
            <a:spLocks noChangeArrowheads="1"/>
          </p:cNvSpPr>
          <p:nvPr/>
        </p:nvSpPr>
        <p:spPr>
          <a:xfrm>
            <a:off x="824177" y="1485900"/>
            <a:ext cx="8272198" cy="474630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b="1" dirty="0" smtClean="0">
                <a:latin typeface="Arial" pitchFamily="34" charset="0"/>
                <a:cs typeface="Arial" pitchFamily="34" charset="0"/>
              </a:rPr>
              <a:t>NEXT TSUNAMI SYMPOSSIA</a:t>
            </a:r>
          </a:p>
          <a:p>
            <a:pPr marL="342900" indent="0">
              <a:buNone/>
              <a:defRPr/>
            </a:pPr>
            <a:r>
              <a:rPr lang="en-US" sz="1600" dirty="0" smtClean="0">
                <a:latin typeface="Arial" panose="020B0604020202020204" pitchFamily="34" charset="0"/>
                <a:cs typeface="Arial" panose="020B0604020202020204" pitchFamily="34" charset="0"/>
              </a:rPr>
              <a:t>During </a:t>
            </a:r>
            <a:r>
              <a:rPr lang="en-US" sz="1600" dirty="0">
                <a:latin typeface="Arial" panose="020B0604020202020204" pitchFamily="34" charset="0"/>
                <a:cs typeface="Arial" panose="020B0604020202020204" pitchFamily="34" charset="0"/>
              </a:rPr>
              <a:t>the 2021–2030 Decade of Ocean </a:t>
            </a:r>
            <a:r>
              <a:rPr lang="en-US" sz="1600" dirty="0" smtClean="0">
                <a:latin typeface="Arial" panose="020B0604020202020204" pitchFamily="34" charset="0"/>
                <a:cs typeface="Arial" panose="020B0604020202020204" pitchFamily="34" charset="0"/>
              </a:rPr>
              <a:t>Science:</a:t>
            </a:r>
          </a:p>
          <a:p>
            <a:pPr marL="857250">
              <a:buFontTx/>
              <a:buChar char="-"/>
              <a:defRPr/>
            </a:pPr>
            <a:r>
              <a:rPr lang="en-US" sz="1600" b="1" dirty="0" smtClean="0">
                <a:latin typeface="Arial" pitchFamily="34" charset="0"/>
                <a:cs typeface="Arial" pitchFamily="34" charset="0"/>
              </a:rPr>
              <a:t>2022 (first)</a:t>
            </a:r>
          </a:p>
          <a:p>
            <a:pPr marL="857250">
              <a:buFontTx/>
              <a:buChar char="-"/>
              <a:defRPr/>
            </a:pPr>
            <a:r>
              <a:rPr lang="en-US" sz="1600" b="1" dirty="0" smtClean="0">
                <a:latin typeface="Arial" pitchFamily="34" charset="0"/>
                <a:cs typeface="Arial" pitchFamily="34" charset="0"/>
              </a:rPr>
              <a:t>2026 (mid-term)</a:t>
            </a:r>
          </a:p>
          <a:p>
            <a:pPr marL="857250">
              <a:buFontTx/>
              <a:buChar char="-"/>
              <a:defRPr/>
            </a:pPr>
            <a:r>
              <a:rPr lang="en-US" sz="1600" b="1" dirty="0" smtClean="0">
                <a:latin typeface="Arial" pitchFamily="34" charset="0"/>
                <a:cs typeface="Arial" pitchFamily="34" charset="0"/>
              </a:rPr>
              <a:t>2030 </a:t>
            </a:r>
            <a:r>
              <a:rPr lang="en-US" sz="1600" b="1" dirty="0">
                <a:latin typeface="Arial" pitchFamily="34" charset="0"/>
                <a:cs typeface="Arial" pitchFamily="34" charset="0"/>
              </a:rPr>
              <a:t>(end of the decade).</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algn="just">
              <a:defRPr/>
            </a:pPr>
            <a:r>
              <a:rPr lang="en-US" sz="1600" dirty="0" smtClean="0">
                <a:latin typeface="Arial" panose="020B0604020202020204" pitchFamily="34" charset="0"/>
                <a:cs typeface="Arial" panose="020B0604020202020204" pitchFamily="34" charset="0"/>
              </a:rPr>
              <a:t>The goal would be to examine lessons learnt from past events and recent efforts in further developing tsunami warning and mitigation systems to enable enhanced community responses. Future needs and suggested developments will contribute to the following areas: </a:t>
            </a:r>
          </a:p>
          <a:p>
            <a:pPr lvl="1">
              <a:defRPr/>
            </a:pP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6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Detection and Warning;</a:t>
            </a:r>
          </a:p>
          <a:p>
            <a:pPr lvl="1">
              <a:defRPr/>
            </a:pP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(ii) Emergency Management;</a:t>
            </a:r>
          </a:p>
          <a:p>
            <a:pPr lvl="1">
              <a:defRPr/>
            </a:pP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(iii) Community Awareness and Preparedness; </a:t>
            </a:r>
          </a:p>
          <a:p>
            <a:pPr lvl="1">
              <a:defRPr/>
            </a:pP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(iv) National Initiatives;</a:t>
            </a:r>
          </a:p>
          <a:p>
            <a:pPr lvl="1">
              <a:defRPr/>
            </a:pP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 International Initiatives</a:t>
            </a:r>
            <a:r>
              <a:rPr lang="en-US" sz="1600" b="1" dirty="0" smtClean="0">
                <a:latin typeface="Arial" panose="020B0604020202020204" pitchFamily="34" charset="0"/>
                <a:cs typeface="Arial" panose="020B0604020202020204" pitchFamily="34" charset="0"/>
              </a:rPr>
              <a:t>.</a:t>
            </a:r>
            <a:endParaRPr lang="en-US" altLang="fr-FR" sz="1600" b="1" dirty="0" smtClean="0">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2848637" y="61913"/>
            <a:ext cx="6247738" cy="9906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altLang="fr-FR" sz="2800" b="1" dirty="0">
                <a:solidFill>
                  <a:schemeClr val="accent1">
                    <a:lumMod val="75000"/>
                  </a:schemeClr>
                </a:solidFill>
                <a:latin typeface="Arial Black" panose="020B0A04020102020204" pitchFamily="34" charset="0"/>
              </a:rPr>
              <a:t> TOWS XIV report (</a:t>
            </a:r>
            <a:r>
              <a:rPr lang="en-US" altLang="fr-FR" sz="2800" b="1" dirty="0" smtClean="0">
                <a:solidFill>
                  <a:schemeClr val="accent1">
                    <a:lumMod val="75000"/>
                  </a:schemeClr>
                </a:solidFill>
                <a:latin typeface="Arial Black" panose="020B0A04020102020204" pitchFamily="34" charset="0"/>
              </a:rPr>
              <a:t>2021)</a:t>
            </a:r>
            <a:endParaRPr lang="en-US" altLang="fr-FR" sz="28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424397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
        <p:nvSpPr>
          <p:cNvPr id="8" name="Rectangle 12"/>
          <p:cNvSpPr>
            <a:spLocks noChangeArrowheads="1"/>
          </p:cNvSpPr>
          <p:nvPr/>
        </p:nvSpPr>
        <p:spPr bwMode="auto">
          <a:xfrm>
            <a:off x="2848637" y="61913"/>
            <a:ext cx="6247738" cy="9906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altLang="fr-FR" sz="2800" b="1" dirty="0">
                <a:solidFill>
                  <a:schemeClr val="accent1">
                    <a:lumMod val="75000"/>
                  </a:schemeClr>
                </a:solidFill>
                <a:latin typeface="Arial Black" panose="020B0A04020102020204" pitchFamily="34" charset="0"/>
              </a:rPr>
              <a:t> TOWS </a:t>
            </a:r>
            <a:r>
              <a:rPr lang="en-US" altLang="fr-FR" sz="2800" b="1" dirty="0" smtClean="0">
                <a:solidFill>
                  <a:schemeClr val="accent1">
                    <a:lumMod val="75000"/>
                  </a:schemeClr>
                </a:solidFill>
                <a:latin typeface="Arial Black" panose="020B0A04020102020204" pitchFamily="34" charset="0"/>
              </a:rPr>
              <a:t>XV </a:t>
            </a:r>
            <a:r>
              <a:rPr lang="en-US" altLang="fr-FR" sz="2800" b="1" dirty="0">
                <a:solidFill>
                  <a:schemeClr val="accent1">
                    <a:lumMod val="75000"/>
                  </a:schemeClr>
                </a:solidFill>
                <a:latin typeface="Arial Black" panose="020B0A04020102020204" pitchFamily="34" charset="0"/>
              </a:rPr>
              <a:t>report (</a:t>
            </a:r>
            <a:r>
              <a:rPr lang="en-US" altLang="fr-FR" sz="2800" b="1" dirty="0" smtClean="0">
                <a:solidFill>
                  <a:schemeClr val="accent1">
                    <a:lumMod val="75000"/>
                  </a:schemeClr>
                </a:solidFill>
                <a:latin typeface="Arial Black" panose="020B0A04020102020204" pitchFamily="34" charset="0"/>
              </a:rPr>
              <a:t>2022)</a:t>
            </a:r>
            <a:endParaRPr lang="en-US" altLang="fr-FR" sz="2800" b="1" dirty="0">
              <a:solidFill>
                <a:schemeClr val="accent1">
                  <a:lumMod val="75000"/>
                </a:schemeClr>
              </a:solidFill>
              <a:latin typeface="Arial Black" panose="020B0A04020102020204" pitchFamily="34" charset="0"/>
            </a:endParaRPr>
          </a:p>
        </p:txBody>
      </p:sp>
      <p:sp>
        <p:nvSpPr>
          <p:cNvPr id="5" name="Rectangle 3"/>
          <p:cNvSpPr txBox="1">
            <a:spLocks noChangeArrowheads="1"/>
          </p:cNvSpPr>
          <p:nvPr/>
        </p:nvSpPr>
        <p:spPr>
          <a:xfrm>
            <a:off x="824177" y="1468756"/>
            <a:ext cx="8272198" cy="5084444"/>
          </a:xfrm>
          <a:prstGeom prst="rect">
            <a:avLst/>
          </a:prstGeom>
          <a:ln>
            <a:no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fr-FR" sz="1600" b="1" dirty="0">
                <a:latin typeface="Arial" panose="020B0604020202020204" pitchFamily="34" charset="0"/>
                <a:cs typeface="Arial" panose="020B0604020202020204" pitchFamily="34" charset="0"/>
              </a:rPr>
              <a:t>Recommendation 6 </a:t>
            </a:r>
            <a:r>
              <a:rPr lang="en-US" altLang="fr-FR" sz="1600" b="1" dirty="0" smtClean="0">
                <a:latin typeface="Arial" panose="020B0604020202020204" pitchFamily="34" charset="0"/>
                <a:cs typeface="Arial" panose="020B0604020202020204" pitchFamily="34" charset="0"/>
              </a:rPr>
              <a:t>- </a:t>
            </a:r>
            <a:r>
              <a:rPr lang="en-US" altLang="fr-FR" sz="1600" b="1" i="1" dirty="0" smtClean="0">
                <a:latin typeface="Arial" panose="020B0604020202020204" pitchFamily="34" charset="0"/>
                <a:cs typeface="Arial" panose="020B0604020202020204" pitchFamily="34" charset="0"/>
              </a:rPr>
              <a:t>TOWS XIV </a:t>
            </a:r>
            <a:r>
              <a:rPr lang="en-US" altLang="fr-FR" sz="1600" b="1" i="1" dirty="0">
                <a:latin typeface="Arial" panose="020B0604020202020204" pitchFamily="34" charset="0"/>
                <a:cs typeface="Arial" panose="020B0604020202020204" pitchFamily="34" charset="0"/>
              </a:rPr>
              <a:t>report (</a:t>
            </a:r>
            <a:r>
              <a:rPr lang="en-US" altLang="fr-FR" sz="1600" b="1" i="1" dirty="0" smtClean="0">
                <a:latin typeface="Arial" panose="020B0604020202020204" pitchFamily="34" charset="0"/>
                <a:cs typeface="Arial" panose="020B0604020202020204" pitchFamily="34" charset="0"/>
              </a:rPr>
              <a:t>2021)</a:t>
            </a:r>
            <a:r>
              <a:rPr lang="en-US" altLang="fr-FR" sz="1600" b="1" dirty="0" smtClean="0">
                <a:latin typeface="Arial" panose="020B0604020202020204" pitchFamily="34" charset="0"/>
                <a:cs typeface="Arial" panose="020B0604020202020204" pitchFamily="34" charset="0"/>
              </a:rPr>
              <a:t>: </a:t>
            </a:r>
            <a:r>
              <a:rPr lang="en-US" altLang="fr-FR" sz="1600" dirty="0" smtClean="0">
                <a:latin typeface="Arial" panose="020B0604020202020204" pitchFamily="34" charset="0"/>
                <a:cs typeface="Arial" panose="020B0604020202020204" pitchFamily="34" charset="0"/>
              </a:rPr>
              <a:t>In regard to the next Tsunami Symposium, incorporate more diversity in the organizing committee by inclusion of all regions; consider a venue that can accommodate a hybrid meeting that would enable the most people to successfully participate and engage; and explore funding opportunities.</a:t>
            </a:r>
            <a:br>
              <a:rPr lang="en-US" altLang="fr-FR" sz="1600" dirty="0" smtClean="0">
                <a:latin typeface="Arial" panose="020B0604020202020204" pitchFamily="34" charset="0"/>
                <a:cs typeface="Arial" panose="020B0604020202020204" pitchFamily="34" charset="0"/>
              </a:rPr>
            </a:br>
            <a:r>
              <a:rPr lang="en-US" altLang="fr-FR" sz="1600" dirty="0" smtClean="0">
                <a:latin typeface="Arial" panose="020B0604020202020204" pitchFamily="34" charset="0"/>
                <a:cs typeface="Arial" panose="020B0604020202020204" pitchFamily="34" charset="0"/>
              </a:rPr>
              <a:t/>
            </a:r>
            <a:br>
              <a:rPr lang="en-US" altLang="fr-FR" sz="1600" dirty="0" smtClean="0">
                <a:latin typeface="Arial" panose="020B0604020202020204" pitchFamily="34" charset="0"/>
                <a:cs typeface="Arial" panose="020B0604020202020204" pitchFamily="34" charset="0"/>
              </a:rPr>
            </a:br>
            <a:r>
              <a:rPr lang="en-US" altLang="fr-FR" sz="1600" dirty="0" smtClean="0">
                <a:latin typeface="Arial" panose="020B0604020202020204" pitchFamily="34" charset="0"/>
                <a:cs typeface="Arial" panose="020B0604020202020204" pitchFamily="34" charset="0"/>
              </a:rPr>
              <a:t>	</a:t>
            </a:r>
            <a:r>
              <a:rPr lang="en-US" altLang="fr-FR" sz="16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ORGANIZING COMMITTEE</a:t>
            </a:r>
            <a:r>
              <a:rPr lang="en-US" altLang="fr-FR" sz="1600" b="1" dirty="0" smtClean="0">
                <a:latin typeface="Arial" panose="020B0604020202020204" pitchFamily="34" charset="0"/>
                <a:cs typeface="Arial" panose="020B0604020202020204" pitchFamily="34" charset="0"/>
              </a:rPr>
              <a:t> </a:t>
            </a:r>
          </a:p>
          <a:p>
            <a:pPr marL="0" indent="0">
              <a:buNone/>
            </a:pPr>
            <a:r>
              <a:rPr lang="en-US" altLang="fr-FR" sz="1400" b="1" dirty="0" smtClean="0">
                <a:latin typeface="Arial" panose="020B0604020202020204" pitchFamily="34" charset="0"/>
                <a:cs typeface="Arial" panose="020B0604020202020204" pitchFamily="34" charset="0"/>
              </a:rPr>
              <a:t>CO-CHAIRS :  TT TWO  (</a:t>
            </a:r>
            <a:r>
              <a:rPr lang="en-US" altLang="fr-FR" sz="1400" b="1" i="1" dirty="0" smtClean="0">
                <a:latin typeface="Arial" panose="020B0604020202020204" pitchFamily="34" charset="0"/>
                <a:cs typeface="Arial" panose="020B0604020202020204" pitchFamily="34" charset="0"/>
              </a:rPr>
              <a:t>or  Scientific Committee</a:t>
            </a:r>
            <a:r>
              <a:rPr lang="en-US" altLang="fr-FR" sz="1400" b="1" dirty="0" smtClean="0">
                <a:latin typeface="Arial" panose="020B0604020202020204" pitchFamily="34" charset="0"/>
                <a:cs typeface="Arial" panose="020B0604020202020204" pitchFamily="34" charset="0"/>
              </a:rPr>
              <a:t>)</a:t>
            </a:r>
            <a:br>
              <a:rPr lang="en-US" altLang="fr-FR" sz="1400" b="1" dirty="0" smtClean="0">
                <a:latin typeface="Arial" panose="020B0604020202020204" pitchFamily="34" charset="0"/>
                <a:cs typeface="Arial" panose="020B0604020202020204" pitchFamily="34" charset="0"/>
              </a:rPr>
            </a:br>
            <a:r>
              <a:rPr lang="en-US" altLang="fr-FR" sz="1400" b="1" dirty="0" smtClean="0">
                <a:latin typeface="Arial" panose="020B0604020202020204" pitchFamily="34" charset="0"/>
                <a:cs typeface="Arial" panose="020B0604020202020204" pitchFamily="34" charset="0"/>
              </a:rPr>
              <a:t>	      TT DMP    	</a:t>
            </a:r>
            <a:br>
              <a:rPr lang="en-US" altLang="fr-FR" sz="1400" b="1" dirty="0" smtClean="0">
                <a:latin typeface="Arial" panose="020B0604020202020204" pitchFamily="34" charset="0"/>
                <a:cs typeface="Arial" panose="020B0604020202020204" pitchFamily="34" charset="0"/>
              </a:rPr>
            </a:br>
            <a:r>
              <a:rPr lang="en-US" altLang="fr-FR" sz="1400" b="1" dirty="0" smtClean="0">
                <a:latin typeface="Arial" panose="020B0604020202020204" pitchFamily="34" charset="0"/>
                <a:cs typeface="Arial" panose="020B0604020202020204" pitchFamily="34" charset="0"/>
              </a:rPr>
              <a:t>	       IUGG – JTC </a:t>
            </a:r>
            <a:r>
              <a:rPr lang="en-US" altLang="fr-FR" sz="1600" b="1" dirty="0" smtClean="0">
                <a:latin typeface="Arial" panose="020B0604020202020204" pitchFamily="34" charset="0"/>
                <a:cs typeface="Arial" panose="020B0604020202020204" pitchFamily="34" charset="0"/>
              </a:rPr>
              <a:t/>
            </a:r>
            <a:br>
              <a:rPr lang="en-US" altLang="fr-FR" sz="1600" b="1" dirty="0" smtClean="0">
                <a:latin typeface="Arial" panose="020B0604020202020204" pitchFamily="34" charset="0"/>
                <a:cs typeface="Arial" panose="020B0604020202020204" pitchFamily="34" charset="0"/>
              </a:rPr>
            </a:br>
            <a:r>
              <a:rPr lang="en-US" altLang="fr-FR" sz="1600" b="1" dirty="0" smtClean="0">
                <a:latin typeface="Arial" panose="020B0604020202020204" pitchFamily="34" charset="0"/>
                <a:cs typeface="Arial" panose="020B0604020202020204" pitchFamily="34" charset="0"/>
              </a:rPr>
              <a:t>	      </a:t>
            </a:r>
            <a:r>
              <a:rPr lang="en-US" altLang="fr-FR" sz="1600" b="1" i="1" dirty="0" smtClean="0">
                <a:latin typeface="Arial" panose="020B0604020202020204" pitchFamily="34" charset="0"/>
                <a:cs typeface="Arial" panose="020B0604020202020204" pitchFamily="34" charset="0"/>
              </a:rPr>
              <a:t>UNESCO-IOC – Tsunami Unit (potentially)</a:t>
            </a:r>
            <a:br>
              <a:rPr lang="en-US" altLang="fr-FR" sz="1600" b="1" i="1" dirty="0" smtClean="0">
                <a:latin typeface="Arial" panose="020B0604020202020204" pitchFamily="34" charset="0"/>
                <a:cs typeface="Arial" panose="020B0604020202020204" pitchFamily="34" charset="0"/>
              </a:rPr>
            </a:br>
            <a:r>
              <a:rPr lang="en-US" altLang="fr-FR" sz="1600" b="1" i="1" dirty="0" smtClean="0">
                <a:latin typeface="Arial" panose="020B0604020202020204" pitchFamily="34" charset="0"/>
                <a:cs typeface="Arial" panose="020B0604020202020204" pitchFamily="34" charset="0"/>
              </a:rPr>
              <a:t>	      Other UN organization</a:t>
            </a:r>
            <a:r>
              <a:rPr lang="en-US" altLang="fr-FR" sz="1600" b="1" i="1" dirty="0">
                <a:latin typeface="Arial" panose="020B0604020202020204" pitchFamily="34" charset="0"/>
                <a:cs typeface="Arial" panose="020B0604020202020204" pitchFamily="34" charset="0"/>
              </a:rPr>
              <a:t> (potentially)</a:t>
            </a:r>
            <a:r>
              <a:rPr lang="en-US" altLang="fr-FR" sz="1600" b="1" i="1" dirty="0" smtClean="0">
                <a:latin typeface="Arial" panose="020B0604020202020204" pitchFamily="34" charset="0"/>
                <a:cs typeface="Arial" panose="020B0604020202020204" pitchFamily="34" charset="0"/>
              </a:rPr>
              <a:t/>
            </a:r>
            <a:br>
              <a:rPr lang="en-US" altLang="fr-FR" sz="1600" b="1" i="1" dirty="0" smtClean="0">
                <a:latin typeface="Arial" panose="020B0604020202020204" pitchFamily="34" charset="0"/>
                <a:cs typeface="Arial" panose="020B0604020202020204" pitchFamily="34" charset="0"/>
              </a:rPr>
            </a:br>
            <a:endParaRPr lang="en-US" altLang="fr-FR" sz="1600" b="1" i="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fr-FR" sz="2000" b="1" dirty="0" smtClean="0">
                <a:latin typeface="Arial" panose="020B0604020202020204" pitchFamily="34" charset="0"/>
                <a:cs typeface="Arial" panose="020B0604020202020204" pitchFamily="34" charset="0"/>
              </a:rPr>
              <a:t>Dates and place ?</a:t>
            </a:r>
          </a:p>
          <a:p>
            <a:pPr marL="0" indent="0" algn="ctr">
              <a:buFont typeface="Arial" panose="020B0604020202020204" pitchFamily="34" charset="0"/>
              <a:buNone/>
            </a:pPr>
            <a:r>
              <a:rPr lang="en-US" altLang="fr-FR" sz="2000" b="1" dirty="0" smtClean="0">
                <a:latin typeface="Arial" panose="020B0604020202020204" pitchFamily="34" charset="0"/>
                <a:cs typeface="Arial" panose="020B0604020202020204" pitchFamily="34" charset="0"/>
              </a:rPr>
              <a:t>Funding ?</a:t>
            </a:r>
          </a:p>
          <a:p>
            <a:pPr marL="0" indent="0" algn="ctr">
              <a:buFont typeface="Arial" panose="020B0604020202020204" pitchFamily="34" charset="0"/>
              <a:buNone/>
            </a:pPr>
            <a:endParaRPr lang="en-US" altLang="fr-FR" sz="1000" b="1" dirty="0" smtClean="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The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TT-DMP</a:t>
            </a:r>
            <a:r>
              <a:rPr lang="en-US" sz="1600" dirty="0">
                <a:latin typeface="Arial" panose="020B0604020202020204" pitchFamily="34" charset="0"/>
                <a:cs typeface="Arial" panose="020B0604020202020204" pitchFamily="34" charset="0"/>
              </a:rPr>
              <a:t> nominated Dr </a:t>
            </a:r>
            <a:r>
              <a:rPr lang="en-US" sz="1600" dirty="0" err="1">
                <a:latin typeface="Arial" panose="020B0604020202020204" pitchFamily="34" charset="0"/>
                <a:cs typeface="Arial" panose="020B0604020202020204" pitchFamily="34" charset="0"/>
              </a:rPr>
              <a:t>Harkunti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Rahayu</a:t>
            </a:r>
            <a:r>
              <a:rPr lang="en-US" sz="1600" dirty="0">
                <a:latin typeface="Arial" panose="020B0604020202020204" pitchFamily="34" charset="0"/>
                <a:cs typeface="Arial" panose="020B0604020202020204" pitchFamily="34" charset="0"/>
              </a:rPr>
              <a:t> as a co-chair of the Tsunami Symposium Organizing Committee. It also </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recommended</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that the Symposium Organizing Committee include representatives of the International Scientific Organizations, e.g. The Joint Research Centre of the European Commission, and other relevant bodies such as WMO and </a:t>
            </a:r>
            <a:r>
              <a:rPr lang="en-US" sz="1600" dirty="0" smtClean="0">
                <a:latin typeface="Arial" panose="020B0604020202020204" pitchFamily="34" charset="0"/>
                <a:cs typeface="Arial" panose="020B0604020202020204" pitchFamily="34" charset="0"/>
              </a:rPr>
              <a:t>UNDRR.</a:t>
            </a:r>
            <a:endParaRPr lang="en-US"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51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
        <p:nvSpPr>
          <p:cNvPr id="8" name="Rectangle 12"/>
          <p:cNvSpPr>
            <a:spLocks noChangeArrowheads="1"/>
          </p:cNvSpPr>
          <p:nvPr/>
        </p:nvSpPr>
        <p:spPr bwMode="auto">
          <a:xfrm>
            <a:off x="2848637" y="61913"/>
            <a:ext cx="6247738" cy="9906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altLang="fr-FR" sz="2800" b="1" dirty="0">
                <a:solidFill>
                  <a:schemeClr val="accent1">
                    <a:lumMod val="75000"/>
                  </a:schemeClr>
                </a:solidFill>
                <a:latin typeface="Arial Black" panose="020B0A04020102020204" pitchFamily="34" charset="0"/>
              </a:rPr>
              <a:t> </a:t>
            </a:r>
            <a:r>
              <a:rPr lang="en-US" altLang="fr-FR" sz="2800" b="1" dirty="0" smtClean="0">
                <a:solidFill>
                  <a:schemeClr val="accent1">
                    <a:lumMod val="75000"/>
                  </a:schemeClr>
                </a:solidFill>
                <a:latin typeface="Arial Black" panose="020B0A04020102020204" pitchFamily="34" charset="0"/>
              </a:rPr>
              <a:t>Other relevant meetings</a:t>
            </a:r>
            <a:endParaRPr lang="en-US" altLang="fr-FR" sz="2800" b="1" dirty="0">
              <a:solidFill>
                <a:schemeClr val="accent1">
                  <a:lumMod val="75000"/>
                </a:schemeClr>
              </a:solidFill>
              <a:latin typeface="Arial Black" panose="020B0A04020102020204" pitchFamily="34" charset="0"/>
            </a:endParaRPr>
          </a:p>
        </p:txBody>
      </p:sp>
      <p:sp>
        <p:nvSpPr>
          <p:cNvPr id="5" name="Rectangle 3"/>
          <p:cNvSpPr txBox="1">
            <a:spLocks noChangeArrowheads="1"/>
          </p:cNvSpPr>
          <p:nvPr/>
        </p:nvSpPr>
        <p:spPr>
          <a:xfrm>
            <a:off x="3329252" y="944881"/>
            <a:ext cx="5757598" cy="613146"/>
          </a:xfrm>
          <a:prstGeom prst="rect">
            <a:avLst/>
          </a:prstGeom>
          <a:ln>
            <a:no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fr-FR" sz="1600" b="1" dirty="0" smtClean="0">
                <a:latin typeface="Arial" panose="020B0604020202020204" pitchFamily="34" charset="0"/>
                <a:cs typeface="Arial" panose="020B0604020202020204" pitchFamily="34" charset="0"/>
              </a:rPr>
              <a:t>United </a:t>
            </a:r>
            <a:r>
              <a:rPr lang="en-US" altLang="fr-FR" sz="1600" b="1" dirty="0">
                <a:latin typeface="Arial" panose="020B0604020202020204" pitchFamily="34" charset="0"/>
                <a:cs typeface="Arial" panose="020B0604020202020204" pitchFamily="34" charset="0"/>
              </a:rPr>
              <a:t>Nations Ocean Decade Safe Ocean </a:t>
            </a:r>
            <a:r>
              <a:rPr lang="en-US" altLang="fr-FR" sz="1600" b="1" dirty="0" smtClean="0">
                <a:latin typeface="Arial" panose="020B0604020202020204" pitchFamily="34" charset="0"/>
                <a:cs typeface="Arial" panose="020B0604020202020204" pitchFamily="34" charset="0"/>
              </a:rPr>
              <a:t>Laboratory</a:t>
            </a:r>
          </a:p>
          <a:p>
            <a:pPr marL="0" indent="0" algn="ctr">
              <a:spcBef>
                <a:spcPts val="0"/>
              </a:spcBef>
              <a:buNone/>
            </a:pPr>
            <a:r>
              <a:rPr lang="en-US" altLang="fr-FR" sz="1600" b="1" dirty="0" smtClean="0">
                <a:latin typeface="Arial" panose="020B0604020202020204" pitchFamily="34" charset="0"/>
                <a:cs typeface="Arial" panose="020B0604020202020204" pitchFamily="34" charset="0"/>
              </a:rPr>
              <a:t>(5-7 </a:t>
            </a:r>
            <a:r>
              <a:rPr lang="en-US" altLang="fr-FR" sz="1600" b="1" dirty="0">
                <a:latin typeface="Arial" panose="020B0604020202020204" pitchFamily="34" charset="0"/>
                <a:cs typeface="Arial" panose="020B0604020202020204" pitchFamily="34" charset="0"/>
              </a:rPr>
              <a:t>April 2022</a:t>
            </a:r>
            <a:r>
              <a:rPr lang="en-US" altLang="fr-FR" sz="1600" b="1" dirty="0" smtClean="0">
                <a:latin typeface="Arial" panose="020B0604020202020204" pitchFamily="34" charset="0"/>
                <a:cs typeface="Arial" panose="020B0604020202020204" pitchFamily="34" charset="0"/>
              </a:rPr>
              <a:t>)</a:t>
            </a:r>
            <a:r>
              <a:rPr lang="en-US" altLang="fr-FR" sz="1600" dirty="0" smtClean="0">
                <a:latin typeface="Arial" panose="020B0604020202020204" pitchFamily="34" charset="0"/>
                <a:cs typeface="Arial" panose="020B0604020202020204" pitchFamily="34" charset="0"/>
              </a:rPr>
              <a:t/>
            </a:r>
            <a:br>
              <a:rPr lang="en-US" altLang="fr-FR" sz="1600" dirty="0" smtClean="0">
                <a:latin typeface="Arial" panose="020B0604020202020204" pitchFamily="34" charset="0"/>
                <a:cs typeface="Arial" panose="020B0604020202020204" pitchFamily="34" charset="0"/>
              </a:rPr>
            </a:br>
            <a:r>
              <a:rPr lang="en-US" altLang="fr-FR" sz="1600" dirty="0" smtClean="0">
                <a:latin typeface="Arial" panose="020B0604020202020204" pitchFamily="34" charset="0"/>
                <a:cs typeface="Arial" panose="020B0604020202020204" pitchFamily="34" charset="0"/>
              </a:rPr>
              <a:t>	</a:t>
            </a:r>
            <a:endParaRPr lang="en-US" altLang="fr-FR"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05" y="1546702"/>
            <a:ext cx="5006446" cy="23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366" y="4128368"/>
            <a:ext cx="14763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1925" y="1653058"/>
            <a:ext cx="16287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358" y="3981749"/>
            <a:ext cx="16002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1188" y="1653058"/>
            <a:ext cx="15049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29252" y="6423423"/>
            <a:ext cx="6361575" cy="307777"/>
          </a:xfrm>
          <a:prstGeom prst="rect">
            <a:avLst/>
          </a:prstGeom>
        </p:spPr>
        <p:txBody>
          <a:bodyPr wrap="square">
            <a:spAutoFit/>
          </a:bodyPr>
          <a:lstStyle/>
          <a:p>
            <a:r>
              <a:rPr lang="en-US" sz="1400" i="1" u="sng" dirty="0">
                <a:solidFill>
                  <a:schemeClr val="accent1">
                    <a:lumMod val="75000"/>
                  </a:schemeClr>
                </a:solidFill>
              </a:rPr>
              <a:t>https://www.oceandecade-conference.com/en/satellite-activities-a-safe-ocean.html</a:t>
            </a:r>
          </a:p>
        </p:txBody>
      </p:sp>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4388" y="3956448"/>
            <a:ext cx="15906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9913" y="4091458"/>
            <a:ext cx="16097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646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
        <p:nvSpPr>
          <p:cNvPr id="8" name="Rectangle 12"/>
          <p:cNvSpPr>
            <a:spLocks noChangeArrowheads="1"/>
          </p:cNvSpPr>
          <p:nvPr/>
        </p:nvSpPr>
        <p:spPr bwMode="auto">
          <a:xfrm>
            <a:off x="2848637" y="61913"/>
            <a:ext cx="6247738" cy="9906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altLang="fr-FR" sz="2800" b="1" dirty="0">
                <a:solidFill>
                  <a:schemeClr val="accent1">
                    <a:lumMod val="75000"/>
                  </a:schemeClr>
                </a:solidFill>
                <a:latin typeface="Arial Black" panose="020B0A04020102020204" pitchFamily="34" charset="0"/>
              </a:rPr>
              <a:t> </a:t>
            </a:r>
            <a:r>
              <a:rPr lang="en-US" altLang="fr-FR" sz="2800" b="1" dirty="0" smtClean="0">
                <a:solidFill>
                  <a:schemeClr val="accent1">
                    <a:lumMod val="75000"/>
                  </a:schemeClr>
                </a:solidFill>
                <a:latin typeface="Arial Black" panose="020B0A04020102020204" pitchFamily="34" charset="0"/>
              </a:rPr>
              <a:t>Other relevant meetings</a:t>
            </a:r>
            <a:endParaRPr lang="en-US" altLang="fr-FR" sz="2800" b="1" dirty="0">
              <a:solidFill>
                <a:schemeClr val="accent1">
                  <a:lumMod val="75000"/>
                </a:schemeClr>
              </a:solidFill>
              <a:latin typeface="Arial Black" panose="020B0A04020102020204" pitchFamily="34" charset="0"/>
            </a:endParaRPr>
          </a:p>
        </p:txBody>
      </p:sp>
      <p:sp>
        <p:nvSpPr>
          <p:cNvPr id="5" name="Rectangle 3"/>
          <p:cNvSpPr txBox="1">
            <a:spLocks noChangeArrowheads="1"/>
          </p:cNvSpPr>
          <p:nvPr/>
        </p:nvSpPr>
        <p:spPr>
          <a:xfrm>
            <a:off x="3081668" y="940808"/>
            <a:ext cx="5781675" cy="613146"/>
          </a:xfrm>
          <a:prstGeom prst="rect">
            <a:avLst/>
          </a:prstGeom>
          <a:ln>
            <a:no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fr-FR" sz="1600" b="1" dirty="0">
                <a:latin typeface="Arial" panose="020B0604020202020204" pitchFamily="34" charset="0"/>
                <a:cs typeface="Arial" panose="020B0604020202020204" pitchFamily="34" charset="0"/>
              </a:rPr>
              <a:t>2nd World Conference on </a:t>
            </a:r>
            <a:r>
              <a:rPr lang="en-US" altLang="fr-FR" sz="1600" b="1" dirty="0" err="1">
                <a:latin typeface="Arial" panose="020B0604020202020204" pitchFamily="34" charset="0"/>
                <a:cs typeface="Arial" panose="020B0604020202020204" pitchFamily="34" charset="0"/>
              </a:rPr>
              <a:t>Meteotsunamis</a:t>
            </a:r>
            <a:endParaRPr lang="en-US" altLang="fr-FR" sz="1600" b="1" dirty="0">
              <a:latin typeface="Arial" panose="020B0604020202020204" pitchFamily="34" charset="0"/>
              <a:cs typeface="Arial" panose="020B0604020202020204" pitchFamily="34" charset="0"/>
            </a:endParaRPr>
          </a:p>
          <a:p>
            <a:pPr marL="0" indent="0" algn="ctr">
              <a:spcBef>
                <a:spcPts val="0"/>
              </a:spcBef>
              <a:buNone/>
            </a:pPr>
            <a:r>
              <a:rPr lang="en-US" altLang="fr-FR" sz="1600" b="1" dirty="0">
                <a:latin typeface="Arial" panose="020B0604020202020204" pitchFamily="34" charset="0"/>
                <a:cs typeface="Arial" panose="020B0604020202020204" pitchFamily="34" charset="0"/>
              </a:rPr>
              <a:t>Menorca (Balearic Islands, Spain), 18 - 20 May </a:t>
            </a:r>
            <a:r>
              <a:rPr lang="en-US" altLang="fr-FR" sz="1600" b="1" dirty="0" smtClean="0">
                <a:latin typeface="Arial" panose="020B0604020202020204" pitchFamily="34" charset="0"/>
                <a:cs typeface="Arial" panose="020B0604020202020204" pitchFamily="34" charset="0"/>
              </a:rPr>
              <a:t>2022</a:t>
            </a:r>
            <a:endParaRPr lang="en-US" altLang="fr-FR" sz="1600" dirty="0">
              <a:latin typeface="Arial" panose="020B0604020202020204" pitchFamily="34" charset="0"/>
              <a:cs typeface="Arial" panose="020B0604020202020204" pitchFamily="34" charset="0"/>
            </a:endParaRPr>
          </a:p>
        </p:txBody>
      </p:sp>
      <p:sp>
        <p:nvSpPr>
          <p:cNvPr id="3" name="Rectangle 2"/>
          <p:cNvSpPr/>
          <p:nvPr/>
        </p:nvSpPr>
        <p:spPr>
          <a:xfrm>
            <a:off x="5300927" y="6423423"/>
            <a:ext cx="4471723" cy="307777"/>
          </a:xfrm>
          <a:prstGeom prst="rect">
            <a:avLst/>
          </a:prstGeom>
        </p:spPr>
        <p:txBody>
          <a:bodyPr wrap="square">
            <a:spAutoFit/>
          </a:bodyPr>
          <a:lstStyle/>
          <a:p>
            <a:r>
              <a:rPr lang="en-US" sz="1400" i="1" u="sng" dirty="0">
                <a:solidFill>
                  <a:schemeClr val="accent1">
                    <a:lumMod val="75000"/>
                  </a:schemeClr>
                </a:solidFill>
              </a:rPr>
              <a:t>http://</a:t>
            </a:r>
            <a:r>
              <a:rPr lang="en-US" sz="1400" i="1" u="sng" dirty="0" smtClean="0">
                <a:solidFill>
                  <a:schemeClr val="accent1">
                    <a:lumMod val="75000"/>
                  </a:schemeClr>
                </a:solidFill>
              </a:rPr>
              <a:t>2cm-menorca.ime.cat/Contingut.aspx?IdPub=2357</a:t>
            </a:r>
            <a:endParaRPr lang="en-US" sz="1400" i="1" u="sng" dirty="0">
              <a:solidFill>
                <a:schemeClr val="accent1">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89" y="1553954"/>
            <a:ext cx="8065221"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8187" y="5633443"/>
            <a:ext cx="8429624" cy="584775"/>
          </a:xfrm>
          <a:prstGeom prst="rect">
            <a:avLst/>
          </a:prstGeom>
        </p:spPr>
        <p:txBody>
          <a:bodyPr wrap="square">
            <a:spAutoFit/>
          </a:bodyPr>
          <a:lstStyle/>
          <a:p>
            <a:pPr algn="ctr"/>
            <a:r>
              <a:rPr lang="en-US" sz="1600" dirty="0" smtClean="0"/>
              <a:t>Aims to deepen</a:t>
            </a:r>
            <a:r>
              <a:rPr lang="en-US" sz="1600" dirty="0"/>
              <a:t>, extend and share the knowledge on scientific, technical and societal aspects of </a:t>
            </a:r>
            <a:r>
              <a:rPr lang="en-US" sz="1600" b="1" dirty="0" smtClean="0">
                <a:effectLst>
                  <a:outerShdw blurRad="38100" dist="38100" dir="2700000" algn="tl">
                    <a:srgbClr val="000000">
                      <a:alpha val="43137"/>
                    </a:srgbClr>
                  </a:outerShdw>
                </a:effectLst>
              </a:rPr>
              <a:t>METEOTSUNAMIS</a:t>
            </a:r>
            <a:r>
              <a:rPr lang="en-US" sz="1600" dirty="0" smtClean="0"/>
              <a:t>. </a:t>
            </a:r>
            <a:endParaRPr lang="en-US" sz="1600" dirty="0"/>
          </a:p>
        </p:txBody>
      </p:sp>
    </p:spTree>
    <p:extLst>
      <p:ext uri="{BB962C8B-B14F-4D97-AF65-F5344CB8AC3E}">
        <p14:creationId xmlns:p14="http://schemas.microsoft.com/office/powerpoint/2010/main" val="305940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CF303CD-C22A-AB41-B42F-657C14964665}"/>
              </a:ext>
            </a:extLst>
          </p:cNvPr>
          <p:cNvSpPr>
            <a:spLocks noGrp="1"/>
          </p:cNvSpPr>
          <p:nvPr>
            <p:ph type="subTitle" idx="1"/>
          </p:nvPr>
        </p:nvSpPr>
        <p:spPr>
          <a:xfrm>
            <a:off x="1238250" y="6090543"/>
            <a:ext cx="7429500" cy="644561"/>
          </a:xfrm>
        </p:spPr>
        <p:txBody>
          <a:bodyPr>
            <a:normAutofit/>
          </a:bodyPr>
          <a:lstStyle/>
          <a:p>
            <a:r>
              <a:rPr lang="en-GB" sz="2000" i="1" dirty="0"/>
              <a:t>ICG/NEAMTWS Steering Committee </a:t>
            </a:r>
            <a:r>
              <a:rPr lang="en-GB" sz="2000" i="1" dirty="0" smtClean="0"/>
              <a:t>(online)</a:t>
            </a:r>
            <a:r>
              <a:rPr lang="en-GB" sz="2000" i="1" dirty="0"/>
              <a:t/>
            </a:r>
            <a:br>
              <a:rPr lang="en-GB" sz="2000" i="1" dirty="0"/>
            </a:br>
            <a:r>
              <a:rPr lang="en-GB" sz="2000" i="1" dirty="0"/>
              <a:t>8 </a:t>
            </a:r>
            <a:r>
              <a:rPr lang="en-GB" sz="2000" i="1" dirty="0" smtClean="0"/>
              <a:t>&amp; 11 </a:t>
            </a:r>
            <a:r>
              <a:rPr lang="en-GB" sz="2000" i="1" dirty="0"/>
              <a:t>April </a:t>
            </a:r>
            <a:r>
              <a:rPr lang="en-GB" sz="2000" i="1" dirty="0" smtClean="0"/>
              <a:t>2022</a:t>
            </a:r>
            <a:endParaRPr lang="en-US" sz="2000" i="1" dirty="0"/>
          </a:p>
        </p:txBody>
      </p:sp>
      <p:sp>
        <p:nvSpPr>
          <p:cNvPr id="2" name="Rectangle 1">
            <a:extLst>
              <a:ext uri="{FF2B5EF4-FFF2-40B4-BE49-F238E27FC236}">
                <a16:creationId xmlns:a16="http://schemas.microsoft.com/office/drawing/2014/main" xmlns="" id="{37B8EC98-909C-514C-AE35-9084067FD784}"/>
              </a:ext>
            </a:extLst>
          </p:cNvPr>
          <p:cNvSpPr/>
          <p:nvPr/>
        </p:nvSpPr>
        <p:spPr>
          <a:xfrm>
            <a:off x="607137" y="2714388"/>
            <a:ext cx="8683727" cy="692049"/>
          </a:xfrm>
          <a:prstGeom prst="rect">
            <a:avLst/>
          </a:prstGeom>
        </p:spPr>
        <p:txBody>
          <a:bodyPr wrap="square">
            <a:spAutoFit/>
          </a:bodyPr>
          <a:lstStyle/>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t h a n k    y o u </a:t>
            </a:r>
            <a:endParaRPr lang="tr-TR" sz="3600" u="sng"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1427519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6265</TotalTime>
  <Words>270</Words>
  <Application>Microsoft Office PowerPoint</Application>
  <PresentationFormat>A4 Paper (210x297 mm)</PresentationFormat>
  <Paragraphs>46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Medusa</cp:lastModifiedBy>
  <cp:revision>133</cp:revision>
  <dcterms:created xsi:type="dcterms:W3CDTF">2020-04-20T02:04:48Z</dcterms:created>
  <dcterms:modified xsi:type="dcterms:W3CDTF">2022-04-08T07:48:35Z</dcterms:modified>
</cp:coreProperties>
</file>