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6"/>
  </p:notesMasterIdLst>
  <p:handoutMasterIdLst>
    <p:handoutMasterId r:id="rId17"/>
  </p:handoutMasterIdLst>
  <p:sldIdLst>
    <p:sldId id="256" r:id="rId3"/>
    <p:sldId id="372" r:id="rId4"/>
    <p:sldId id="381" r:id="rId5"/>
    <p:sldId id="371" r:id="rId6"/>
    <p:sldId id="383" r:id="rId7"/>
    <p:sldId id="384" r:id="rId8"/>
    <p:sldId id="385" r:id="rId9"/>
    <p:sldId id="386" r:id="rId10"/>
    <p:sldId id="387" r:id="rId11"/>
    <p:sldId id="379" r:id="rId12"/>
    <p:sldId id="376" r:id="rId13"/>
    <p:sldId id="373" r:id="rId14"/>
    <p:sldId id="382" r:id="rId15"/>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065">
          <p15:clr>
            <a:srgbClr val="A4A3A4"/>
          </p15:clr>
        </p15:guide>
        <p15:guide id="3" orient="horz" pos="164" userDrawn="1">
          <p15:clr>
            <a:srgbClr val="A4A3A4"/>
          </p15:clr>
        </p15:guide>
        <p15:guide id="4" pos="113" userDrawn="1">
          <p15:clr>
            <a:srgbClr val="A4A3A4"/>
          </p15:clr>
        </p15:guide>
        <p15:guide id="5" pos="5647" userDrawn="1">
          <p15:clr>
            <a:srgbClr val="A4A3A4"/>
          </p15:clr>
        </p15:guide>
        <p15:guide id="6" orient="horz" pos="320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MAM" initials="JMA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3237"/>
  </p:normalViewPr>
  <p:slideViewPr>
    <p:cSldViewPr showGuides="1">
      <p:cViewPr>
        <p:scale>
          <a:sx n="159" d="100"/>
          <a:sy n="159" d="100"/>
        </p:scale>
        <p:origin x="744" y="-344"/>
      </p:cViewPr>
      <p:guideLst>
        <p:guide orient="horz" pos="4065"/>
        <p:guide orient="horz" pos="164"/>
        <p:guide pos="113"/>
        <p:guide pos="5647"/>
        <p:guide orient="horz" pos="3203"/>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CAFF6F-1DBE-E143-A630-CE04B7D52597}" type="datetimeFigureOut">
              <a:rPr lang="en-US" smtClean="0"/>
              <a:t>4/8/22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DB8082-5BE4-8547-8003-0E97D6CA6452}" type="slidenum">
              <a:rPr lang="en-US" smtClean="0"/>
              <a:t>‹#›</a:t>
            </a:fld>
            <a:endParaRPr lang="en-US"/>
          </a:p>
        </p:txBody>
      </p:sp>
    </p:spTree>
    <p:extLst>
      <p:ext uri="{BB962C8B-B14F-4D97-AF65-F5344CB8AC3E}">
        <p14:creationId xmlns:p14="http://schemas.microsoft.com/office/powerpoint/2010/main" val="1075459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5E8BAE-5516-4353-B4C2-C915309E0A00}" type="datetimeFigureOut">
              <a:rPr lang="pt-PT" smtClean="0"/>
              <a:t>08/04/22</a:t>
            </a:fld>
            <a:endParaRPr lang="pt-P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9628F4-6ABE-4A2C-8C0E-E1BCE933205A}" type="slidenum">
              <a:rPr lang="pt-PT" smtClean="0"/>
              <a:t>‹#›</a:t>
            </a:fld>
            <a:endParaRPr lang="pt-PT"/>
          </a:p>
        </p:txBody>
      </p:sp>
    </p:spTree>
    <p:extLst>
      <p:ext uri="{BB962C8B-B14F-4D97-AF65-F5344CB8AC3E}">
        <p14:creationId xmlns:p14="http://schemas.microsoft.com/office/powerpoint/2010/main" val="3600367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a:t>
            </a:r>
            <a:endParaRPr lang="en-US" dirty="0"/>
          </a:p>
        </p:txBody>
      </p:sp>
      <p:sp>
        <p:nvSpPr>
          <p:cNvPr id="4" name="Slide Number Placeholder 3"/>
          <p:cNvSpPr>
            <a:spLocks noGrp="1"/>
          </p:cNvSpPr>
          <p:nvPr>
            <p:ph type="sldNum" sz="quarter" idx="10"/>
          </p:nvPr>
        </p:nvSpPr>
        <p:spPr/>
        <p:txBody>
          <a:bodyPr/>
          <a:lstStyle/>
          <a:p>
            <a:fld id="{619628F4-6ABE-4A2C-8C0E-E1BCE933205A}" type="slidenum">
              <a:rPr lang="pt-PT" smtClean="0"/>
              <a:t>1</a:t>
            </a:fld>
            <a:endParaRPr lang="pt-PT"/>
          </a:p>
        </p:txBody>
      </p:sp>
    </p:spTree>
    <p:extLst>
      <p:ext uri="{BB962C8B-B14F-4D97-AF65-F5344CB8AC3E}">
        <p14:creationId xmlns:p14="http://schemas.microsoft.com/office/powerpoint/2010/main" val="185343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77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46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1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53596F-CC49-1442-A094-E4E031798603}"/>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FE08294A-DD61-3A4C-95BA-212A41715E04}"/>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AE6BA403-6B65-544C-89F3-4778FB2B09C3}"/>
              </a:ext>
            </a:extLst>
          </p:cNvPr>
          <p:cNvSpPr>
            <a:spLocks noGrp="1"/>
          </p:cNvSpPr>
          <p:nvPr>
            <p:ph type="dt" sz="half" idx="10"/>
          </p:nvPr>
        </p:nvSpPr>
        <p:spPr>
          <a:xfrm>
            <a:off x="628650" y="6356349"/>
            <a:ext cx="792088" cy="365125"/>
          </a:xfrm>
          <a:prstGeom prst="rect">
            <a:avLst/>
          </a:prstGeom>
        </p:spPr>
        <p:txBody>
          <a:bodyPr/>
          <a:lstStyle/>
          <a:p>
            <a:fld id="{27D37E1E-6F85-7B44-A28C-A41E3FF95F98}" type="datetimeFigureOut">
              <a:rPr lang="en-PT" smtClean="0"/>
              <a:t>08/04/2022</a:t>
            </a:fld>
            <a:endParaRPr lang="en-PT"/>
          </a:p>
        </p:txBody>
      </p:sp>
      <p:sp>
        <p:nvSpPr>
          <p:cNvPr id="5" name="Footer Placeholder 4">
            <a:extLst>
              <a:ext uri="{FF2B5EF4-FFF2-40B4-BE49-F238E27FC236}">
                <a16:creationId xmlns:a16="http://schemas.microsoft.com/office/drawing/2014/main" id="{8E508517-3DF2-744D-8920-01A8DE4F3AC8}"/>
              </a:ext>
            </a:extLst>
          </p:cNvPr>
          <p:cNvSpPr>
            <a:spLocks noGrp="1"/>
          </p:cNvSpPr>
          <p:nvPr>
            <p:ph type="ftr" sz="quarter" idx="11"/>
          </p:nvPr>
        </p:nvSpPr>
        <p:spPr>
          <a:xfrm>
            <a:off x="2483768" y="6337280"/>
            <a:ext cx="468052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504E36E5-DCAF-8048-96A6-D82573A29BEA}"/>
              </a:ext>
            </a:extLst>
          </p:cNvPr>
          <p:cNvSpPr>
            <a:spLocks noGrp="1"/>
          </p:cNvSpPr>
          <p:nvPr>
            <p:ph type="sldNum" sz="quarter" idx="12"/>
          </p:nvPr>
        </p:nvSpPr>
        <p:spPr>
          <a:xfrm>
            <a:off x="2309850" y="6356349"/>
            <a:ext cx="4998453" cy="365125"/>
          </a:xfrm>
          <a:prstGeom prst="rect">
            <a:avLst/>
          </a:prstGeom>
        </p:spPr>
        <p:txBody>
          <a:bodyPr/>
          <a:lstStyle/>
          <a:p>
            <a:fld id="{45F8DBEC-3F0B-3746-A23D-7F7B122AAA33}" type="slidenum">
              <a:rPr lang="en-PT" smtClean="0"/>
              <a:t>‹#›</a:t>
            </a:fld>
            <a:endParaRPr lang="en-PT"/>
          </a:p>
        </p:txBody>
      </p:sp>
    </p:spTree>
    <p:extLst>
      <p:ext uri="{BB962C8B-B14F-4D97-AF65-F5344CB8AC3E}">
        <p14:creationId xmlns:p14="http://schemas.microsoft.com/office/powerpoint/2010/main" val="6642224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93694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40619-8A17-EA4C-ABC6-5B53390B698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PT"/>
          </a:p>
        </p:txBody>
      </p:sp>
      <p:sp>
        <p:nvSpPr>
          <p:cNvPr id="3" name="Text Placeholder 2">
            <a:extLst>
              <a:ext uri="{FF2B5EF4-FFF2-40B4-BE49-F238E27FC236}">
                <a16:creationId xmlns:a16="http://schemas.microsoft.com/office/drawing/2014/main" id="{0967BBCD-3621-FF4D-86BB-D5A0C307AE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Rectangle 6">
            <a:extLst>
              <a:ext uri="{FF2B5EF4-FFF2-40B4-BE49-F238E27FC236}">
                <a16:creationId xmlns:a16="http://schemas.microsoft.com/office/drawing/2014/main" id="{4EF081FE-ACE5-8843-925B-B71588984023}"/>
              </a:ext>
            </a:extLst>
          </p:cNvPr>
          <p:cNvSpPr/>
          <p:nvPr userDrawn="1"/>
        </p:nvSpPr>
        <p:spPr>
          <a:xfrm>
            <a:off x="2286000" y="3105835"/>
            <a:ext cx="4572000" cy="646331"/>
          </a:xfrm>
          <a:prstGeom prst="rect">
            <a:avLst/>
          </a:prstGeom>
        </p:spPr>
        <p:txBody>
          <a:bodyPr>
            <a:spAutoFit/>
          </a:bodyPr>
          <a:lstStyle/>
          <a:p>
            <a:r>
              <a:rPr lang="en-GB" b="1" dirty="0"/>
              <a:t>EUROPEAN CIVIL PROTECTION AND HUMANITARIAN AID OPERATIONS </a:t>
            </a:r>
          </a:p>
        </p:txBody>
      </p:sp>
    </p:spTree>
    <p:extLst>
      <p:ext uri="{BB962C8B-B14F-4D97-AF65-F5344CB8AC3E}">
        <p14:creationId xmlns:p14="http://schemas.microsoft.com/office/powerpoint/2010/main" val="312388746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648" y="1412776"/>
            <a:ext cx="8785224" cy="2616101"/>
          </a:xfrm>
          <a:prstGeom prst="rect">
            <a:avLst/>
          </a:prstGeom>
          <a:noFill/>
        </p:spPr>
        <p:txBody>
          <a:bodyPr wrap="square" rtlCol="0">
            <a:spAutoFit/>
          </a:bodyPr>
          <a:lstStyle/>
          <a:p>
            <a:pPr algn="ctr"/>
            <a:endParaRPr lang="pt-PT" sz="2000" dirty="0">
              <a:solidFill>
                <a:schemeClr val="bg1"/>
              </a:solidFill>
            </a:endParaRPr>
          </a:p>
          <a:p>
            <a:pPr algn="ctr"/>
            <a:r>
              <a:rPr lang="pt-PT" sz="2000" dirty="0">
                <a:solidFill>
                  <a:schemeClr val="bg1"/>
                </a:solidFill>
              </a:rPr>
              <a:t>SC – ICGNEAMTWS</a:t>
            </a:r>
          </a:p>
          <a:p>
            <a:pPr algn="ctr"/>
            <a:r>
              <a:rPr lang="pt-PT" sz="2000" dirty="0">
                <a:solidFill>
                  <a:schemeClr val="bg1"/>
                </a:solidFill>
              </a:rPr>
              <a:t>8-11April 2022</a:t>
            </a:r>
          </a:p>
          <a:p>
            <a:pPr algn="ctr"/>
            <a:r>
              <a:rPr lang="pt-PT" sz="2000" dirty="0">
                <a:solidFill>
                  <a:schemeClr val="bg1"/>
                </a:solidFill>
              </a:rPr>
              <a:t>Maria Ana Baptista</a:t>
            </a:r>
          </a:p>
          <a:p>
            <a:pPr algn="ctr"/>
            <a:r>
              <a:rPr lang="pt-PT" sz="2000" dirty="0" err="1">
                <a:solidFill>
                  <a:schemeClr val="bg1"/>
                </a:solidFill>
              </a:rPr>
              <a:t>Chair</a:t>
            </a:r>
            <a:r>
              <a:rPr lang="pt-PT" sz="2000" dirty="0">
                <a:solidFill>
                  <a:schemeClr val="bg1"/>
                </a:solidFill>
              </a:rPr>
              <a:t> </a:t>
            </a:r>
            <a:r>
              <a:rPr lang="pt-PT" sz="2000" dirty="0" err="1">
                <a:solidFill>
                  <a:schemeClr val="bg1"/>
                </a:solidFill>
              </a:rPr>
              <a:t>of</a:t>
            </a:r>
            <a:r>
              <a:rPr lang="pt-PT" sz="2000" dirty="0">
                <a:solidFill>
                  <a:schemeClr val="bg1"/>
                </a:solidFill>
              </a:rPr>
              <a:t> ICG-NEAMTWS</a:t>
            </a:r>
          </a:p>
          <a:p>
            <a:pPr algn="ctr"/>
            <a:endParaRPr lang="pt-PT" sz="2000" dirty="0">
              <a:solidFill>
                <a:schemeClr val="bg1"/>
              </a:solidFill>
            </a:endParaRPr>
          </a:p>
          <a:p>
            <a:pPr algn="ctr"/>
            <a:endParaRPr lang="pt-PT" sz="4400" dirty="0">
              <a:solidFill>
                <a:schemeClr val="bg1"/>
              </a:solidFill>
            </a:endParaRPr>
          </a:p>
        </p:txBody>
      </p:sp>
      <p:sp>
        <p:nvSpPr>
          <p:cNvPr id="2" name="TextBox 1"/>
          <p:cNvSpPr txBox="1"/>
          <p:nvPr/>
        </p:nvSpPr>
        <p:spPr>
          <a:xfrm>
            <a:off x="2555776" y="3167390"/>
            <a:ext cx="4584281" cy="338554"/>
          </a:xfrm>
          <a:prstGeom prst="rect">
            <a:avLst/>
          </a:prstGeom>
          <a:noFill/>
        </p:spPr>
        <p:txBody>
          <a:bodyPr wrap="square" rtlCol="0">
            <a:spAutoFit/>
          </a:bodyPr>
          <a:lstStyle/>
          <a:p>
            <a:pPr algn="ctr"/>
            <a:endParaRPr lang="en-US" sz="1600" dirty="0">
              <a:solidFill>
                <a:schemeClr val="bg1"/>
              </a:solidFill>
              <a:latin typeface="+mj-lt"/>
            </a:endParaRPr>
          </a:p>
        </p:txBody>
      </p:sp>
    </p:spTree>
    <p:extLst>
      <p:ext uri="{BB962C8B-B14F-4D97-AF65-F5344CB8AC3E}">
        <p14:creationId xmlns:p14="http://schemas.microsoft.com/office/powerpoint/2010/main" val="226160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436C30-6325-DF40-BE74-6D2799D029EC}"/>
              </a:ext>
            </a:extLst>
          </p:cNvPr>
          <p:cNvSpPr txBox="1"/>
          <p:nvPr/>
        </p:nvSpPr>
        <p:spPr>
          <a:xfrm>
            <a:off x="251520" y="332656"/>
            <a:ext cx="7200800" cy="954107"/>
          </a:xfrm>
          <a:prstGeom prst="rect">
            <a:avLst/>
          </a:prstGeom>
          <a:noFill/>
        </p:spPr>
        <p:txBody>
          <a:bodyPr wrap="square" rtlCol="0">
            <a:spAutoFit/>
          </a:bodyPr>
          <a:lstStyle/>
          <a:p>
            <a:r>
              <a:rPr lang="en-GB" sz="2800" b="1" dirty="0">
                <a:solidFill>
                  <a:schemeClr val="bg1"/>
                </a:solidFill>
              </a:rPr>
              <a:t>UN Ocean Decade Satellite Activity – Further Challenges for Warnings of Tsunamis</a:t>
            </a:r>
          </a:p>
        </p:txBody>
      </p:sp>
      <p:pic>
        <p:nvPicPr>
          <p:cNvPr id="4" name="Picture 3">
            <a:extLst>
              <a:ext uri="{FF2B5EF4-FFF2-40B4-BE49-F238E27FC236}">
                <a16:creationId xmlns:a16="http://schemas.microsoft.com/office/drawing/2014/main" id="{4BB1D2CD-D5A4-5544-B606-0C37B166B5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556792"/>
            <a:ext cx="5184576" cy="2902855"/>
          </a:xfrm>
          <a:prstGeom prst="rect">
            <a:avLst/>
          </a:prstGeom>
        </p:spPr>
      </p:pic>
      <p:pic>
        <p:nvPicPr>
          <p:cNvPr id="5" name="Picture 4">
            <a:extLst>
              <a:ext uri="{FF2B5EF4-FFF2-40B4-BE49-F238E27FC236}">
                <a16:creationId xmlns:a16="http://schemas.microsoft.com/office/drawing/2014/main" id="{3170EB27-D3BE-CC48-8116-0A7CB76B19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6216" y="782906"/>
            <a:ext cx="2483055" cy="4680520"/>
          </a:xfrm>
          <a:prstGeom prst="rect">
            <a:avLst/>
          </a:prstGeom>
        </p:spPr>
      </p:pic>
    </p:spTree>
    <p:extLst>
      <p:ext uri="{BB962C8B-B14F-4D97-AF65-F5344CB8AC3E}">
        <p14:creationId xmlns:p14="http://schemas.microsoft.com/office/powerpoint/2010/main" val="2409786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81FD19-0BFA-F44E-A83E-8E3EF0BC5962}"/>
              </a:ext>
            </a:extLst>
          </p:cNvPr>
          <p:cNvSpPr txBox="1"/>
          <p:nvPr/>
        </p:nvSpPr>
        <p:spPr>
          <a:xfrm>
            <a:off x="539552" y="332656"/>
            <a:ext cx="4680520" cy="523220"/>
          </a:xfrm>
          <a:prstGeom prst="rect">
            <a:avLst/>
          </a:prstGeom>
          <a:noFill/>
        </p:spPr>
        <p:txBody>
          <a:bodyPr wrap="square" rtlCol="0">
            <a:spAutoFit/>
          </a:bodyPr>
          <a:lstStyle/>
          <a:p>
            <a:r>
              <a:rPr lang="en-PT" sz="2800" dirty="0">
                <a:solidFill>
                  <a:schemeClr val="bg1"/>
                </a:solidFill>
              </a:rPr>
              <a:t>Upcoming Events</a:t>
            </a:r>
          </a:p>
        </p:txBody>
      </p:sp>
      <p:pic>
        <p:nvPicPr>
          <p:cNvPr id="6" name="Picture 5">
            <a:extLst>
              <a:ext uri="{FF2B5EF4-FFF2-40B4-BE49-F238E27FC236}">
                <a16:creationId xmlns:a16="http://schemas.microsoft.com/office/drawing/2014/main" id="{22F52F3E-5446-2E4A-AEF3-0F81232E4E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419" y="1052736"/>
            <a:ext cx="4101909" cy="2552410"/>
          </a:xfrm>
          <a:prstGeom prst="rect">
            <a:avLst/>
          </a:prstGeom>
        </p:spPr>
      </p:pic>
      <p:pic>
        <p:nvPicPr>
          <p:cNvPr id="7" name="Picture 6">
            <a:extLst>
              <a:ext uri="{FF2B5EF4-FFF2-40B4-BE49-F238E27FC236}">
                <a16:creationId xmlns:a16="http://schemas.microsoft.com/office/drawing/2014/main" id="{42F50395-1249-7345-AE55-4039BB8F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552" y="4158736"/>
            <a:ext cx="5112568" cy="1921039"/>
          </a:xfrm>
          <a:prstGeom prst="rect">
            <a:avLst/>
          </a:prstGeom>
        </p:spPr>
      </p:pic>
      <p:sp>
        <p:nvSpPr>
          <p:cNvPr id="8" name="TextBox 7">
            <a:extLst>
              <a:ext uri="{FF2B5EF4-FFF2-40B4-BE49-F238E27FC236}">
                <a16:creationId xmlns:a16="http://schemas.microsoft.com/office/drawing/2014/main" id="{C34BDDF8-7FEB-6841-8D4A-092EFEB0619A}"/>
              </a:ext>
            </a:extLst>
          </p:cNvPr>
          <p:cNvSpPr txBox="1"/>
          <p:nvPr/>
        </p:nvSpPr>
        <p:spPr>
          <a:xfrm>
            <a:off x="3220575" y="609849"/>
            <a:ext cx="1739964" cy="369332"/>
          </a:xfrm>
          <a:prstGeom prst="rect">
            <a:avLst/>
          </a:prstGeom>
          <a:noFill/>
        </p:spPr>
        <p:txBody>
          <a:bodyPr wrap="none" rtlCol="0">
            <a:spAutoFit/>
          </a:bodyPr>
          <a:lstStyle/>
          <a:p>
            <a:r>
              <a:rPr lang="en-PT" b="1" dirty="0">
                <a:solidFill>
                  <a:schemeClr val="bg1"/>
                </a:solidFill>
              </a:rPr>
              <a:t>18-20 MAY 2022</a:t>
            </a:r>
          </a:p>
        </p:txBody>
      </p:sp>
      <p:sp>
        <p:nvSpPr>
          <p:cNvPr id="9" name="TextBox 8">
            <a:extLst>
              <a:ext uri="{FF2B5EF4-FFF2-40B4-BE49-F238E27FC236}">
                <a16:creationId xmlns:a16="http://schemas.microsoft.com/office/drawing/2014/main" id="{E9A3D958-E49C-A846-8A97-F55051279719}"/>
              </a:ext>
            </a:extLst>
          </p:cNvPr>
          <p:cNvSpPr txBox="1"/>
          <p:nvPr/>
        </p:nvSpPr>
        <p:spPr>
          <a:xfrm>
            <a:off x="3702018" y="3675060"/>
            <a:ext cx="1739964" cy="369332"/>
          </a:xfrm>
          <a:prstGeom prst="rect">
            <a:avLst/>
          </a:prstGeom>
          <a:noFill/>
        </p:spPr>
        <p:txBody>
          <a:bodyPr wrap="none" rtlCol="0">
            <a:spAutoFit/>
          </a:bodyPr>
          <a:lstStyle/>
          <a:p>
            <a:r>
              <a:rPr lang="en-PT" b="1" dirty="0">
                <a:solidFill>
                  <a:schemeClr val="bg1"/>
                </a:solidFill>
              </a:rPr>
              <a:t>23-27 MAY 2022</a:t>
            </a:r>
          </a:p>
        </p:txBody>
      </p:sp>
      <p:sp>
        <p:nvSpPr>
          <p:cNvPr id="11" name="Rectangle 10">
            <a:extLst>
              <a:ext uri="{FF2B5EF4-FFF2-40B4-BE49-F238E27FC236}">
                <a16:creationId xmlns:a16="http://schemas.microsoft.com/office/drawing/2014/main" id="{02F1E380-51B0-DC4F-BDE0-D7A1465012C1}"/>
              </a:ext>
            </a:extLst>
          </p:cNvPr>
          <p:cNvSpPr/>
          <p:nvPr/>
        </p:nvSpPr>
        <p:spPr>
          <a:xfrm>
            <a:off x="4897880" y="1471818"/>
            <a:ext cx="3720701" cy="923330"/>
          </a:xfrm>
          <a:prstGeom prst="rect">
            <a:avLst/>
          </a:prstGeom>
        </p:spPr>
        <p:txBody>
          <a:bodyPr wrap="square">
            <a:spAutoFit/>
          </a:bodyPr>
          <a:lstStyle/>
          <a:p>
            <a:r>
              <a:rPr lang="en-US" b="1" dirty="0">
                <a:solidFill>
                  <a:schemeClr val="bg1"/>
                </a:solidFill>
              </a:rPr>
              <a:t>23 - 28 May 2022 7</a:t>
            </a:r>
            <a:r>
              <a:rPr lang="en-US" b="1" baseline="30000" dirty="0">
                <a:solidFill>
                  <a:schemeClr val="bg1"/>
                </a:solidFill>
              </a:rPr>
              <a:t>th</a:t>
            </a:r>
            <a:r>
              <a:rPr lang="en-US" b="1" dirty="0">
                <a:solidFill>
                  <a:schemeClr val="bg1"/>
                </a:solidFill>
              </a:rPr>
              <a:t> Session of the Global Platform for Disaster Risk reduction ( GP2022)</a:t>
            </a:r>
          </a:p>
        </p:txBody>
      </p:sp>
      <p:sp>
        <p:nvSpPr>
          <p:cNvPr id="12" name="TextBox 11">
            <a:extLst>
              <a:ext uri="{FF2B5EF4-FFF2-40B4-BE49-F238E27FC236}">
                <a16:creationId xmlns:a16="http://schemas.microsoft.com/office/drawing/2014/main" id="{8FFF855E-F587-4A47-9D97-C7BF38D0A107}"/>
              </a:ext>
            </a:extLst>
          </p:cNvPr>
          <p:cNvSpPr txBox="1"/>
          <p:nvPr/>
        </p:nvSpPr>
        <p:spPr>
          <a:xfrm>
            <a:off x="4937209" y="1093525"/>
            <a:ext cx="1739964" cy="369332"/>
          </a:xfrm>
          <a:prstGeom prst="rect">
            <a:avLst/>
          </a:prstGeom>
          <a:noFill/>
        </p:spPr>
        <p:txBody>
          <a:bodyPr wrap="none" rtlCol="0">
            <a:spAutoFit/>
          </a:bodyPr>
          <a:lstStyle/>
          <a:p>
            <a:r>
              <a:rPr lang="en-PT" b="1" dirty="0">
                <a:solidFill>
                  <a:schemeClr val="bg1"/>
                </a:solidFill>
              </a:rPr>
              <a:t>23-28 MAY 2022</a:t>
            </a:r>
          </a:p>
        </p:txBody>
      </p:sp>
    </p:spTree>
    <p:extLst>
      <p:ext uri="{BB962C8B-B14F-4D97-AF65-F5344CB8AC3E}">
        <p14:creationId xmlns:p14="http://schemas.microsoft.com/office/powerpoint/2010/main" val="3664212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7D6B2B-10A0-0544-ACE0-3CCC4689DA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2642" y="1556792"/>
            <a:ext cx="5811661" cy="4130959"/>
          </a:xfrm>
          <a:prstGeom prst="rect">
            <a:avLst/>
          </a:prstGeom>
        </p:spPr>
      </p:pic>
      <p:sp>
        <p:nvSpPr>
          <p:cNvPr id="3" name="Rectangle 2">
            <a:extLst>
              <a:ext uri="{FF2B5EF4-FFF2-40B4-BE49-F238E27FC236}">
                <a16:creationId xmlns:a16="http://schemas.microsoft.com/office/drawing/2014/main" id="{9334D5BE-5C91-0444-BC46-530C41A47418}"/>
              </a:ext>
            </a:extLst>
          </p:cNvPr>
          <p:cNvSpPr/>
          <p:nvPr/>
        </p:nvSpPr>
        <p:spPr>
          <a:xfrm>
            <a:off x="539552" y="666193"/>
            <a:ext cx="7857842" cy="830997"/>
          </a:xfrm>
          <a:prstGeom prst="rect">
            <a:avLst/>
          </a:prstGeom>
        </p:spPr>
        <p:txBody>
          <a:bodyPr wrap="square">
            <a:spAutoFit/>
          </a:bodyPr>
          <a:lstStyle/>
          <a:p>
            <a:pPr algn="ctr" fontAlgn="base">
              <a:spcAft>
                <a:spcPts val="0"/>
              </a:spcAft>
            </a:pPr>
            <a:r>
              <a:rPr lang="en-GB" sz="2400" b="1" dirty="0">
                <a:solidFill>
                  <a:schemeClr val="bg1"/>
                </a:solidFill>
                <a:latin typeface="arial" panose="020B0604020202020204" pitchFamily="34" charset="0"/>
              </a:rPr>
              <a:t>Contribution submission deadline extended to 15</a:t>
            </a:r>
            <a:r>
              <a:rPr lang="en-GB" sz="2400" b="1" baseline="30000" dirty="0">
                <a:solidFill>
                  <a:schemeClr val="bg1"/>
                </a:solidFill>
                <a:latin typeface="arial" panose="020B0604020202020204" pitchFamily="34" charset="0"/>
              </a:rPr>
              <a:t> </a:t>
            </a:r>
            <a:r>
              <a:rPr lang="en-GB" sz="2400" b="1" dirty="0">
                <a:solidFill>
                  <a:schemeClr val="bg1"/>
                </a:solidFill>
                <a:latin typeface="arial" panose="020B0604020202020204" pitchFamily="34" charset="0"/>
              </a:rPr>
              <a:t>April 2022 </a:t>
            </a:r>
            <a:endParaRPr lang="en-GB" sz="2400" dirty="0">
              <a:solidFill>
                <a:schemeClr val="bg1"/>
              </a:solidFill>
              <a:effectLst/>
            </a:endParaRPr>
          </a:p>
        </p:txBody>
      </p:sp>
    </p:spTree>
    <p:extLst>
      <p:ext uri="{BB962C8B-B14F-4D97-AF65-F5344CB8AC3E}">
        <p14:creationId xmlns:p14="http://schemas.microsoft.com/office/powerpoint/2010/main" val="23282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543B16-120E-9842-A24E-D51A4B2B90C1}"/>
              </a:ext>
            </a:extLst>
          </p:cNvPr>
          <p:cNvSpPr txBox="1"/>
          <p:nvPr/>
        </p:nvSpPr>
        <p:spPr>
          <a:xfrm>
            <a:off x="683568" y="1052736"/>
            <a:ext cx="4953344" cy="523220"/>
          </a:xfrm>
          <a:prstGeom prst="rect">
            <a:avLst/>
          </a:prstGeom>
          <a:noFill/>
        </p:spPr>
        <p:txBody>
          <a:bodyPr wrap="none" rtlCol="0">
            <a:spAutoFit/>
          </a:bodyPr>
          <a:lstStyle/>
          <a:p>
            <a:r>
              <a:rPr lang="en-PT" sz="2800" b="1" dirty="0">
                <a:solidFill>
                  <a:schemeClr val="bg1"/>
                </a:solidFill>
              </a:rPr>
              <a:t>ICG-NEAMTWS November 2022</a:t>
            </a:r>
          </a:p>
        </p:txBody>
      </p:sp>
      <p:sp>
        <p:nvSpPr>
          <p:cNvPr id="3" name="TextBox 2">
            <a:extLst>
              <a:ext uri="{FF2B5EF4-FFF2-40B4-BE49-F238E27FC236}">
                <a16:creationId xmlns:a16="http://schemas.microsoft.com/office/drawing/2014/main" id="{306FAA34-86B7-B240-B17D-45B2622E52D5}"/>
              </a:ext>
            </a:extLst>
          </p:cNvPr>
          <p:cNvSpPr txBox="1"/>
          <p:nvPr/>
        </p:nvSpPr>
        <p:spPr>
          <a:xfrm>
            <a:off x="1259632" y="2852936"/>
            <a:ext cx="1176028" cy="369332"/>
          </a:xfrm>
          <a:prstGeom prst="rect">
            <a:avLst/>
          </a:prstGeom>
          <a:noFill/>
        </p:spPr>
        <p:txBody>
          <a:bodyPr wrap="none" rtlCol="0">
            <a:spAutoFit/>
          </a:bodyPr>
          <a:lstStyle/>
          <a:p>
            <a:r>
              <a:rPr lang="en-PT" b="1" dirty="0">
                <a:solidFill>
                  <a:schemeClr val="bg1"/>
                </a:solidFill>
              </a:rPr>
              <a:t>Thank you</a:t>
            </a:r>
          </a:p>
        </p:txBody>
      </p:sp>
    </p:spTree>
    <p:extLst>
      <p:ext uri="{BB962C8B-B14F-4D97-AF65-F5344CB8AC3E}">
        <p14:creationId xmlns:p14="http://schemas.microsoft.com/office/powerpoint/2010/main" val="2517772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D944F-50AD-F74A-8CBB-4E1E8D7491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1134" y="383290"/>
            <a:ext cx="6309218" cy="4906268"/>
          </a:xfrm>
          <a:prstGeom prst="rect">
            <a:avLst/>
          </a:prstGeom>
        </p:spPr>
      </p:pic>
    </p:spTree>
    <p:extLst>
      <p:ext uri="{BB962C8B-B14F-4D97-AF65-F5344CB8AC3E}">
        <p14:creationId xmlns:p14="http://schemas.microsoft.com/office/powerpoint/2010/main" val="2965017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8BA359-9B13-8947-B83F-D6321EBF37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3648" y="260648"/>
            <a:ext cx="6619439" cy="5173710"/>
          </a:xfrm>
          <a:prstGeom prst="rect">
            <a:avLst/>
          </a:prstGeom>
        </p:spPr>
      </p:pic>
    </p:spTree>
    <p:extLst>
      <p:ext uri="{BB962C8B-B14F-4D97-AF65-F5344CB8AC3E}">
        <p14:creationId xmlns:p14="http://schemas.microsoft.com/office/powerpoint/2010/main" val="4254245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EC3476-5B03-A940-A8CA-695845C2764E}"/>
              </a:ext>
            </a:extLst>
          </p:cNvPr>
          <p:cNvSpPr txBox="1"/>
          <p:nvPr/>
        </p:nvSpPr>
        <p:spPr>
          <a:xfrm>
            <a:off x="251519" y="3167390"/>
            <a:ext cx="7803226" cy="523220"/>
          </a:xfrm>
          <a:prstGeom prst="rect">
            <a:avLst/>
          </a:prstGeom>
          <a:noFill/>
        </p:spPr>
        <p:txBody>
          <a:bodyPr wrap="none" rtlCol="0">
            <a:spAutoFit/>
          </a:bodyPr>
          <a:lstStyle/>
          <a:p>
            <a:r>
              <a:rPr lang="en-PT" sz="2800" b="1" dirty="0">
                <a:solidFill>
                  <a:schemeClr val="bg1"/>
                </a:solidFill>
              </a:rPr>
              <a:t>Participation in TOWS -2022  Draft report available </a:t>
            </a:r>
          </a:p>
        </p:txBody>
      </p:sp>
      <p:sp>
        <p:nvSpPr>
          <p:cNvPr id="7" name="TextBox 6">
            <a:extLst>
              <a:ext uri="{FF2B5EF4-FFF2-40B4-BE49-F238E27FC236}">
                <a16:creationId xmlns:a16="http://schemas.microsoft.com/office/drawing/2014/main" id="{E574453C-1446-B241-A78E-B0B5A499FAFF}"/>
              </a:ext>
            </a:extLst>
          </p:cNvPr>
          <p:cNvSpPr txBox="1"/>
          <p:nvPr/>
        </p:nvSpPr>
        <p:spPr>
          <a:xfrm>
            <a:off x="275183" y="1196752"/>
            <a:ext cx="7099444" cy="523220"/>
          </a:xfrm>
          <a:prstGeom prst="rect">
            <a:avLst/>
          </a:prstGeom>
          <a:noFill/>
        </p:spPr>
        <p:txBody>
          <a:bodyPr wrap="none" rtlCol="0">
            <a:spAutoFit/>
          </a:bodyPr>
          <a:lstStyle/>
          <a:p>
            <a:r>
              <a:rPr lang="en-PT" sz="2800" b="1" dirty="0">
                <a:solidFill>
                  <a:schemeClr val="bg1"/>
                </a:solidFill>
              </a:rPr>
              <a:t>December 2012Kick off Meeting of CoastWave</a:t>
            </a:r>
          </a:p>
        </p:txBody>
      </p:sp>
    </p:spTree>
    <p:extLst>
      <p:ext uri="{BB962C8B-B14F-4D97-AF65-F5344CB8AC3E}">
        <p14:creationId xmlns:p14="http://schemas.microsoft.com/office/powerpoint/2010/main" val="3719079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D5B4C-7025-C743-A50D-D2F54529C027}"/>
              </a:ext>
            </a:extLst>
          </p:cNvPr>
          <p:cNvSpPr txBox="1"/>
          <p:nvPr/>
        </p:nvSpPr>
        <p:spPr>
          <a:xfrm>
            <a:off x="251520" y="116632"/>
            <a:ext cx="8280920" cy="830997"/>
          </a:xfrm>
          <a:prstGeom prst="rect">
            <a:avLst/>
          </a:prstGeom>
          <a:noFill/>
        </p:spPr>
        <p:txBody>
          <a:bodyPr wrap="square" rtlCol="0">
            <a:spAutoFit/>
          </a:bodyPr>
          <a:lstStyle/>
          <a:p>
            <a:r>
              <a:rPr lang="en-PT" sz="2400" b="1" dirty="0">
                <a:solidFill>
                  <a:schemeClr val="bg1"/>
                </a:solidFill>
              </a:rPr>
              <a:t>Participation in TOWS -2022 </a:t>
            </a:r>
          </a:p>
          <a:p>
            <a:r>
              <a:rPr lang="en-PT" sz="2400" b="1" dirty="0">
                <a:solidFill>
                  <a:schemeClr val="bg1"/>
                </a:solidFill>
              </a:rPr>
              <a:t> (some recommendations and decisions) </a:t>
            </a:r>
          </a:p>
        </p:txBody>
      </p:sp>
      <p:sp>
        <p:nvSpPr>
          <p:cNvPr id="3" name="Rectangle 2">
            <a:extLst>
              <a:ext uri="{FF2B5EF4-FFF2-40B4-BE49-F238E27FC236}">
                <a16:creationId xmlns:a16="http://schemas.microsoft.com/office/drawing/2014/main" id="{2E19D300-358B-9444-AC5C-605E840EA5D4}"/>
              </a:ext>
            </a:extLst>
          </p:cNvPr>
          <p:cNvSpPr/>
          <p:nvPr/>
        </p:nvSpPr>
        <p:spPr>
          <a:xfrm>
            <a:off x="323528" y="1200725"/>
            <a:ext cx="8784976" cy="1559209"/>
          </a:xfrm>
          <a:prstGeom prst="rect">
            <a:avLst/>
          </a:prstGeom>
        </p:spPr>
        <p:txBody>
          <a:bodyPr wrap="square">
            <a:spAutoFit/>
          </a:bodyPr>
          <a:lstStyle/>
          <a:p>
            <a:pPr algn="just">
              <a:lnSpc>
                <a:spcPct val="107000"/>
              </a:lnSpc>
              <a:spcAft>
                <a:spcPts val="1200"/>
              </a:spcAft>
              <a:tabLst>
                <a:tab pos="450215" algn="l"/>
              </a:tabLst>
            </a:pPr>
            <a:r>
              <a:rPr lang="en-US" b="1" dirty="0">
                <a:solidFill>
                  <a:schemeClr val="bg1"/>
                </a:solidFill>
                <a:latin typeface="Arial" panose="020B0604020202020204" pitchFamily="34" charset="0"/>
                <a:ea typeface="Arial" panose="020B0604020202020204" pitchFamily="34" charset="0"/>
                <a:cs typeface="Arial" panose="020B0604020202020204" pitchFamily="34" charset="0"/>
              </a:rPr>
              <a:t>The Group recommended</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 the continued strong collaboration between the UNESCO/IOC and UNDRR for the 2022 World Tsunami Awareness Day (WTAD) highlighting among other initiatives the UN Ocean Decade Tsunami Program goal for 100% Global Tsunami Ready for highly vulnerable communities, </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rPr>
              <a:t>and further recommended</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 highlighting the multi-hazard framework in WTAD activities.</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p:txBody>
      </p:sp>
      <p:sp>
        <p:nvSpPr>
          <p:cNvPr id="4" name="Rectangle 3">
            <a:extLst>
              <a:ext uri="{FF2B5EF4-FFF2-40B4-BE49-F238E27FC236}">
                <a16:creationId xmlns:a16="http://schemas.microsoft.com/office/drawing/2014/main" id="{B161C428-D797-0B4D-A3F0-6D82383162FB}"/>
              </a:ext>
            </a:extLst>
          </p:cNvPr>
          <p:cNvSpPr/>
          <p:nvPr/>
        </p:nvSpPr>
        <p:spPr>
          <a:xfrm>
            <a:off x="323528" y="2924944"/>
            <a:ext cx="8352928" cy="1262846"/>
          </a:xfrm>
          <a:prstGeom prst="rect">
            <a:avLst/>
          </a:prstGeom>
        </p:spPr>
        <p:txBody>
          <a:bodyPr wrap="square">
            <a:spAutoFit/>
          </a:bodyPr>
          <a:lstStyle/>
          <a:p>
            <a:pPr algn="just">
              <a:lnSpc>
                <a:spcPct val="107000"/>
              </a:lnSpc>
              <a:spcAft>
                <a:spcPts val="1200"/>
              </a:spcAft>
              <a:tabLst>
                <a:tab pos="450215" algn="l"/>
              </a:tabLst>
            </a:pPr>
            <a:r>
              <a:rPr lang="en-US" b="1" dirty="0">
                <a:solidFill>
                  <a:schemeClr val="bg1"/>
                </a:solidFill>
                <a:latin typeface="Arial" panose="020B0604020202020204" pitchFamily="34" charset="0"/>
                <a:ea typeface="Arial" panose="020B0604020202020204" pitchFamily="34" charset="0"/>
                <a:cs typeface="Arial" panose="020B0604020202020204" pitchFamily="34" charset="0"/>
              </a:rPr>
              <a:t>The Group recommended</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 that the PTWS Earthquake Source Zone be expanded to include the southernmost Atlantic seismic region to routinely provide Member States of the PTWS with information about the frequent large earthquakes from this region and any subsequent tsunami threat.</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08993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7124CB-12A5-6648-B623-46866E96E1B5}"/>
              </a:ext>
            </a:extLst>
          </p:cNvPr>
          <p:cNvSpPr/>
          <p:nvPr/>
        </p:nvSpPr>
        <p:spPr>
          <a:xfrm>
            <a:off x="107504" y="116632"/>
            <a:ext cx="8928992" cy="1855573"/>
          </a:xfrm>
          <a:prstGeom prst="rect">
            <a:avLst/>
          </a:prstGeom>
        </p:spPr>
        <p:txBody>
          <a:bodyPr wrap="square">
            <a:spAutoFit/>
          </a:bodyPr>
          <a:lstStyle/>
          <a:p>
            <a:pPr algn="just">
              <a:lnSpc>
                <a:spcPct val="107000"/>
              </a:lnSpc>
              <a:spcAft>
                <a:spcPts val="1200"/>
              </a:spcAft>
              <a:tabLst>
                <a:tab pos="450215" algn="l"/>
              </a:tabLst>
            </a:pPr>
            <a:r>
              <a:rPr lang="en-GB" b="1" dirty="0">
                <a:solidFill>
                  <a:schemeClr val="bg1"/>
                </a:solidFill>
                <a:latin typeface="Arial" panose="020B0604020202020204" pitchFamily="34" charset="0"/>
                <a:ea typeface="Arial" panose="020B0604020202020204" pitchFamily="34" charset="0"/>
                <a:cs typeface="Arial" panose="020B0604020202020204" pitchFamily="34" charset="0"/>
              </a:rPr>
              <a:t>The Group recommended</a:t>
            </a:r>
            <a:r>
              <a:rPr lang="en-GB" dirty="0">
                <a:solidFill>
                  <a:schemeClr val="bg1"/>
                </a:solidFill>
                <a:latin typeface="Arial" panose="020B0604020202020204" pitchFamily="34" charset="0"/>
                <a:ea typeface="Arial" panose="020B0604020202020204" pitchFamily="34" charset="0"/>
                <a:cs typeface="Arial" panose="020B0604020202020204" pitchFamily="34" charset="0"/>
              </a:rPr>
              <a:t> to the IOC Executive Council at its session in 2022 to encourage Member States, Intergovernmental Coordination Groups (</a:t>
            </a:r>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ICGs), IOC Tsunami Unit, Tsunami Information </a:t>
            </a:r>
            <a:r>
              <a:rPr lang="en-GB" dirty="0" err="1">
                <a:solidFill>
                  <a:schemeClr val="bg1"/>
                </a:solidFill>
                <a:latin typeface="Arial" panose="020B0604020202020204" pitchFamily="34" charset="0"/>
                <a:ea typeface="SimSun" panose="02010600030101010101" pitchFamily="2" charset="-122"/>
                <a:cs typeface="Arial" panose="020B0604020202020204" pitchFamily="34" charset="0"/>
              </a:rPr>
              <a:t>Centers</a:t>
            </a:r>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 (TICs) and the UN Ocean Decade Tsunami Programme to purposely support, contribute to, and manage the integration of tsunami warning system capabilities with other coastal hazard early warning systems and services</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p:txBody>
      </p:sp>
      <p:sp>
        <p:nvSpPr>
          <p:cNvPr id="3" name="Rectangle 2">
            <a:extLst>
              <a:ext uri="{FF2B5EF4-FFF2-40B4-BE49-F238E27FC236}">
                <a16:creationId xmlns:a16="http://schemas.microsoft.com/office/drawing/2014/main" id="{BB9DF2D0-2ED6-6E45-B7F6-FECD2823A2BF}"/>
              </a:ext>
            </a:extLst>
          </p:cNvPr>
          <p:cNvSpPr/>
          <p:nvPr/>
        </p:nvSpPr>
        <p:spPr>
          <a:xfrm>
            <a:off x="107504" y="2204864"/>
            <a:ext cx="8496944" cy="966483"/>
          </a:xfrm>
          <a:prstGeom prst="rect">
            <a:avLst/>
          </a:prstGeom>
        </p:spPr>
        <p:txBody>
          <a:bodyPr wrap="square">
            <a:spAutoFit/>
          </a:bodyPr>
          <a:lstStyle/>
          <a:p>
            <a:pPr algn="just">
              <a:lnSpc>
                <a:spcPct val="107000"/>
              </a:lnSpc>
              <a:spcAft>
                <a:spcPts val="1200"/>
              </a:spcAft>
              <a:tabLst>
                <a:tab pos="450215" algn="l"/>
              </a:tabLst>
            </a:pPr>
            <a:r>
              <a:rPr lang="en-GB" b="1" dirty="0">
                <a:solidFill>
                  <a:schemeClr val="bg1"/>
                </a:solidFill>
                <a:latin typeface="Arial" panose="020B0604020202020204" pitchFamily="34" charset="0"/>
                <a:ea typeface="SimSun" panose="02010600030101010101" pitchFamily="2" charset="-122"/>
                <a:cs typeface="Arial" panose="020B0604020202020204" pitchFamily="34" charset="0"/>
              </a:rPr>
              <a:t>The Group recommended</a:t>
            </a:r>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 that GOOS consider bottom pressure as an Essential Ocean Variable (EOV), given its critical importance to the detection of tsunamis in the deep ocean to enable early and effective warnings to help save lives.</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409838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91BB4F-375F-BB45-A523-6C79B4ED0D3F}"/>
              </a:ext>
            </a:extLst>
          </p:cNvPr>
          <p:cNvSpPr/>
          <p:nvPr/>
        </p:nvSpPr>
        <p:spPr>
          <a:xfrm>
            <a:off x="539552" y="188640"/>
            <a:ext cx="7416824" cy="4249305"/>
          </a:xfrm>
          <a:prstGeom prst="rect">
            <a:avLst/>
          </a:prstGeom>
        </p:spPr>
        <p:txBody>
          <a:bodyPr wrap="square">
            <a:spAutoFit/>
          </a:bodyPr>
          <a:lstStyle/>
          <a:p>
            <a:pPr algn="just">
              <a:lnSpc>
                <a:spcPct val="107000"/>
              </a:lnSpc>
              <a:spcAft>
                <a:spcPts val="1200"/>
              </a:spcAft>
              <a:tabLst>
                <a:tab pos="450215" algn="l"/>
              </a:tabLst>
            </a:pPr>
            <a:r>
              <a:rPr lang="en-US" b="1" dirty="0">
                <a:solidFill>
                  <a:schemeClr val="bg1"/>
                </a:solidFill>
                <a:latin typeface="Arial" panose="020B0604020202020204" pitchFamily="34" charset="0"/>
                <a:ea typeface="Arial" panose="020B0604020202020204" pitchFamily="34" charset="0"/>
                <a:cs typeface="Arial" panose="020B0604020202020204" pitchFamily="34" charset="0"/>
              </a:rPr>
              <a:t>The Group decided</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 to establish a specific Ad Hoc Team on </a:t>
            </a:r>
            <a:r>
              <a:rPr lang="en-US" b="1" dirty="0" err="1">
                <a:solidFill>
                  <a:srgbClr val="FF0000"/>
                </a:solidFill>
                <a:latin typeface="Arial" panose="020B0604020202020204" pitchFamily="34" charset="0"/>
                <a:ea typeface="Arial" panose="020B0604020202020204" pitchFamily="34" charset="0"/>
                <a:cs typeface="Arial" panose="020B0604020202020204" pitchFamily="34" charset="0"/>
              </a:rPr>
              <a:t>Meteo</a:t>
            </a:r>
            <a:r>
              <a:rPr lang="en-US" b="1" dirty="0">
                <a:solidFill>
                  <a:srgbClr val="FF0000"/>
                </a:solidFill>
                <a:latin typeface="Arial" panose="020B0604020202020204" pitchFamily="34" charset="0"/>
                <a:ea typeface="Arial" panose="020B0604020202020204" pitchFamily="34" charset="0"/>
                <a:cs typeface="Arial" panose="020B0604020202020204" pitchFamily="34" charset="0"/>
              </a:rPr>
              <a:t>-tsunamis</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 under the Task Team on Tsunami Watch Operations (TT TWO) chaired by </a:t>
            </a:r>
            <a:r>
              <a:rPr lang="en-US" dirty="0" err="1">
                <a:solidFill>
                  <a:schemeClr val="bg1"/>
                </a:solidFill>
                <a:latin typeface="Arial" panose="020B0604020202020204" pitchFamily="34" charset="0"/>
                <a:ea typeface="Arial" panose="020B0604020202020204" pitchFamily="34" charset="0"/>
                <a:cs typeface="Arial" panose="020B0604020202020204" pitchFamily="34" charset="0"/>
              </a:rPr>
              <a:t>Mr</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 Mike Angove with </a:t>
            </a:r>
            <a:r>
              <a:rPr lang="en-US" dirty="0" err="1">
                <a:solidFill>
                  <a:schemeClr val="bg1"/>
                </a:solidFill>
                <a:latin typeface="Arial" panose="020B0604020202020204" pitchFamily="34" charset="0"/>
                <a:ea typeface="Arial" panose="020B0604020202020204" pitchFamily="34" charset="0"/>
                <a:cs typeface="Arial" panose="020B0604020202020204" pitchFamily="34" charset="0"/>
              </a:rPr>
              <a:t>ToRs</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1200"/>
              </a:spcAft>
              <a:tabLst>
                <a:tab pos="450215" algn="l"/>
              </a:tabLst>
            </a:pP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Review and advise on gaps related to </a:t>
            </a:r>
            <a:r>
              <a:rPr lang="en-US" dirty="0" err="1">
                <a:solidFill>
                  <a:schemeClr val="bg1"/>
                </a:solidFill>
                <a:latin typeface="Arial" panose="020B0604020202020204" pitchFamily="34" charset="0"/>
                <a:ea typeface="Arial" panose="020B0604020202020204" pitchFamily="34" charset="0"/>
                <a:cs typeface="Arial" panose="020B0604020202020204" pitchFamily="34" charset="0"/>
              </a:rPr>
              <a:t>meteo</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-tsunami monitoring and warning systems,</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1200"/>
              </a:spcAft>
              <a:tabLst>
                <a:tab pos="450215" algn="l"/>
              </a:tabLst>
            </a:pP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Develop guidelines on Standard Operating Procedures (SOPs) to monitor and warn for </a:t>
            </a:r>
            <a:r>
              <a:rPr lang="en-US" dirty="0" err="1">
                <a:solidFill>
                  <a:schemeClr val="bg1"/>
                </a:solidFill>
                <a:latin typeface="Arial" panose="020B0604020202020204" pitchFamily="34" charset="0"/>
                <a:ea typeface="Arial" panose="020B0604020202020204" pitchFamily="34" charset="0"/>
                <a:cs typeface="Arial" panose="020B0604020202020204" pitchFamily="34" charset="0"/>
              </a:rPr>
              <a:t>meteo</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-tsunamis,</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1200"/>
              </a:spcAft>
              <a:tabLst>
                <a:tab pos="450215" algn="l"/>
              </a:tabLst>
            </a:pP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Review relationship required between TSPs/NTWCs and Regional/National Met Services to monitor and warn for </a:t>
            </a:r>
            <a:r>
              <a:rPr lang="en-US" dirty="0" err="1">
                <a:solidFill>
                  <a:schemeClr val="bg1"/>
                </a:solidFill>
                <a:latin typeface="Arial" panose="020B0604020202020204" pitchFamily="34" charset="0"/>
                <a:ea typeface="Arial" panose="020B0604020202020204" pitchFamily="34" charset="0"/>
                <a:cs typeface="Arial" panose="020B0604020202020204" pitchFamily="34" charset="0"/>
              </a:rPr>
              <a:t>meteo</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-tsunamis,</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1200"/>
              </a:spcAft>
              <a:tabLst>
                <a:tab pos="450215" algn="l"/>
              </a:tabLst>
            </a:pP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Write a report to submit to the TT TWO for its next session in February 2023</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13952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632B8-2B8B-CF48-8AD5-CAC698850DE5}"/>
              </a:ext>
            </a:extLst>
          </p:cNvPr>
          <p:cNvSpPr/>
          <p:nvPr/>
        </p:nvSpPr>
        <p:spPr>
          <a:xfrm>
            <a:off x="395536" y="260648"/>
            <a:ext cx="8172400" cy="4106830"/>
          </a:xfrm>
          <a:prstGeom prst="rect">
            <a:avLst/>
          </a:prstGeom>
        </p:spPr>
        <p:txBody>
          <a:bodyPr wrap="square">
            <a:spAutoFit/>
          </a:bodyPr>
          <a:lstStyle/>
          <a:p>
            <a:pPr algn="just">
              <a:lnSpc>
                <a:spcPct val="107000"/>
              </a:lnSpc>
              <a:spcAft>
                <a:spcPts val="1200"/>
              </a:spcAft>
              <a:tabLst>
                <a:tab pos="450215" algn="l"/>
              </a:tabLst>
            </a:pPr>
            <a:r>
              <a:rPr lang="en-US" b="1" dirty="0">
                <a:solidFill>
                  <a:schemeClr val="bg1"/>
                </a:solidFill>
                <a:latin typeface="Arial" panose="020B0604020202020204" pitchFamily="34" charset="0"/>
                <a:ea typeface="Arial" panose="020B0604020202020204" pitchFamily="34" charset="0"/>
                <a:cs typeface="Arial" panose="020B0604020202020204" pitchFamily="34" charset="0"/>
              </a:rPr>
              <a:t>The Group decided </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to establish </a:t>
            </a:r>
            <a:r>
              <a:rPr lang="en-US" b="1" dirty="0">
                <a:solidFill>
                  <a:srgbClr val="FF0000"/>
                </a:solidFill>
                <a:latin typeface="Arial" panose="020B0604020202020204" pitchFamily="34" charset="0"/>
                <a:ea typeface="Arial" panose="020B0604020202020204" pitchFamily="34" charset="0"/>
                <a:cs typeface="Arial" panose="020B0604020202020204" pitchFamily="34" charset="0"/>
              </a:rPr>
              <a:t>an Ad Hoc Team on Tsunamis Generated by Volcanoes</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 chaired by Dr Francois </a:t>
            </a:r>
            <a:r>
              <a:rPr lang="en-US" dirty="0" err="1">
                <a:solidFill>
                  <a:schemeClr val="bg1"/>
                </a:solidFill>
                <a:latin typeface="Arial" panose="020B0604020202020204" pitchFamily="34" charset="0"/>
                <a:ea typeface="Arial" panose="020B0604020202020204" pitchFamily="34" charset="0"/>
                <a:cs typeface="Arial" panose="020B0604020202020204" pitchFamily="34" charset="0"/>
              </a:rPr>
              <a:t>Schindele</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 with </a:t>
            </a:r>
            <a:r>
              <a:rPr lang="en-US" dirty="0" err="1">
                <a:solidFill>
                  <a:schemeClr val="bg1"/>
                </a:solidFill>
                <a:latin typeface="Arial" panose="020B0604020202020204" pitchFamily="34" charset="0"/>
                <a:ea typeface="Arial" panose="020B0604020202020204" pitchFamily="34" charset="0"/>
                <a:cs typeface="Arial" panose="020B0604020202020204" pitchFamily="34" charset="0"/>
              </a:rPr>
              <a:t>ToR</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1200"/>
              </a:spcAft>
              <a:tabLst>
                <a:tab pos="450215" algn="l"/>
              </a:tabLst>
            </a:pP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Confirm the list of tsunami sources related to volcanoes and volcanic eruptions,</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1200"/>
              </a:spcAft>
              <a:tabLst>
                <a:tab pos="450215" algn="l"/>
              </a:tabLst>
            </a:pP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Complete the list of potential threat volcanoes,</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1200"/>
              </a:spcAft>
              <a:tabLst>
                <a:tab pos="450215" algn="l"/>
              </a:tabLst>
            </a:pP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Identify methodologies to monitor and detect volcanic sources of tsunami,</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1200"/>
              </a:spcAft>
              <a:tabLst>
                <a:tab pos="450215" algn="l"/>
              </a:tabLst>
            </a:pP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Review relationship required between TSPs/NTWCs and Volcanic Ash Advisory </a:t>
            </a:r>
            <a:r>
              <a:rPr lang="en-US" dirty="0" err="1">
                <a:solidFill>
                  <a:schemeClr val="bg1"/>
                </a:solidFill>
                <a:latin typeface="Arial" panose="020B0604020202020204" pitchFamily="34" charset="0"/>
                <a:ea typeface="Arial" panose="020B0604020202020204" pitchFamily="34" charset="0"/>
                <a:cs typeface="Arial" panose="020B0604020202020204" pitchFamily="34" charset="0"/>
              </a:rPr>
              <a:t>Centres</a:t>
            </a: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 (VAACs) and other relevant agencies to monitor and warn for volcano generated tsunamis,</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1200"/>
              </a:spcAft>
              <a:tabLst>
                <a:tab pos="450215" algn="l"/>
              </a:tabLst>
            </a:pPr>
            <a:r>
              <a:rPr lang="en-US" dirty="0">
                <a:solidFill>
                  <a:schemeClr val="bg1"/>
                </a:solidFill>
                <a:latin typeface="Arial" panose="020B0604020202020204" pitchFamily="34" charset="0"/>
                <a:ea typeface="Arial" panose="020B0604020202020204" pitchFamily="34" charset="0"/>
                <a:cs typeface="Arial" panose="020B0604020202020204" pitchFamily="34" charset="0"/>
              </a:rPr>
              <a:t>Develop guidelines on SOPs to monitor, detect and warn for any the induced tsunami waves.</a:t>
            </a:r>
            <a:endParaRPr lang="en-PT" dirty="0">
              <a:solidFill>
                <a:schemeClr val="bg1"/>
              </a:solidFill>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902444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AE8DBA-0179-2343-91D4-E343D57DC557}"/>
              </a:ext>
            </a:extLst>
          </p:cNvPr>
          <p:cNvSpPr/>
          <p:nvPr/>
        </p:nvSpPr>
        <p:spPr>
          <a:xfrm>
            <a:off x="122068" y="260648"/>
            <a:ext cx="7848872" cy="369332"/>
          </a:xfrm>
          <a:prstGeom prst="rect">
            <a:avLst/>
          </a:prstGeom>
        </p:spPr>
        <p:txBody>
          <a:bodyPr wrap="square">
            <a:spAutoFit/>
          </a:bodyPr>
          <a:lstStyle/>
          <a:p>
            <a:r>
              <a:rPr lang="en-US" b="1" dirty="0">
                <a:solidFill>
                  <a:schemeClr val="bg1"/>
                </a:solidFill>
                <a:latin typeface="Arial" panose="020B0604020202020204" pitchFamily="34" charset="0"/>
                <a:ea typeface="Arial" panose="020B0604020202020204" pitchFamily="34" charset="0"/>
              </a:rPr>
              <a:t>Scientific Committee (SC) for the Ocean Decade Tsunami </a:t>
            </a:r>
            <a:r>
              <a:rPr lang="en-US" b="1" dirty="0" err="1">
                <a:solidFill>
                  <a:schemeClr val="bg1"/>
                </a:solidFill>
                <a:latin typeface="Arial" panose="020B0604020202020204" pitchFamily="34" charset="0"/>
                <a:ea typeface="Arial" panose="020B0604020202020204" pitchFamily="34" charset="0"/>
              </a:rPr>
              <a:t>Programme</a:t>
            </a:r>
            <a:r>
              <a:rPr lang="en-US" b="1" dirty="0">
                <a:solidFill>
                  <a:schemeClr val="bg1"/>
                </a:solidFill>
                <a:latin typeface="Arial" panose="020B0604020202020204" pitchFamily="34" charset="0"/>
                <a:ea typeface="Arial" panose="020B0604020202020204" pitchFamily="34" charset="0"/>
              </a:rPr>
              <a:t>;</a:t>
            </a:r>
            <a:r>
              <a:rPr lang="en-PT" b="1" dirty="0">
                <a:solidFill>
                  <a:schemeClr val="bg1"/>
                </a:solidFill>
              </a:rPr>
              <a:t> </a:t>
            </a:r>
          </a:p>
        </p:txBody>
      </p:sp>
      <p:pic>
        <p:nvPicPr>
          <p:cNvPr id="4" name="Picture 3">
            <a:extLst>
              <a:ext uri="{FF2B5EF4-FFF2-40B4-BE49-F238E27FC236}">
                <a16:creationId xmlns:a16="http://schemas.microsoft.com/office/drawing/2014/main" id="{677BD7F7-E5DB-2441-A853-32E9B90C3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1600" y="833734"/>
            <a:ext cx="6735932" cy="5190531"/>
          </a:xfrm>
          <a:prstGeom prst="rect">
            <a:avLst/>
          </a:prstGeom>
        </p:spPr>
      </p:pic>
    </p:spTree>
    <p:extLst>
      <p:ext uri="{BB962C8B-B14F-4D97-AF65-F5344CB8AC3E}">
        <p14:creationId xmlns:p14="http://schemas.microsoft.com/office/powerpoint/2010/main" val="1110170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18892</TotalTime>
  <Words>507</Words>
  <Application>Microsoft Macintosh PowerPoint</Application>
  <PresentationFormat>On-screen Show (4:3)</PresentationFormat>
  <Paragraphs>36</Paragraphs>
  <Slides>13</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IDL</dc:creator>
  <cp:lastModifiedBy>Maria Ana de Carvalho Viana Baptista</cp:lastModifiedBy>
  <cp:revision>452</cp:revision>
  <dcterms:created xsi:type="dcterms:W3CDTF">2011-03-16T17:43:08Z</dcterms:created>
  <dcterms:modified xsi:type="dcterms:W3CDTF">2022-04-08T11:19:21Z</dcterms:modified>
</cp:coreProperties>
</file>