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6C0F09A-BB88-4F3D-9931-D4EC77A5E41E}">
  <a:tblStyle styleId="{06C0F09A-BB88-4F3D-9931-D4EC77A5E41E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/>
    <p:restoredTop sz="94631"/>
  </p:normalViewPr>
  <p:slideViewPr>
    <p:cSldViewPr snapToGrid="0">
      <p:cViewPr varScale="1">
        <p:scale>
          <a:sx n="87" d="100"/>
          <a:sy n="87" d="100"/>
        </p:scale>
        <p:origin x="1494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52330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264363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it-IT"/>
              <a:t>NEAM - Regional scale</a:t>
            </a:r>
            <a:endParaRPr/>
          </a:p>
        </p:txBody>
      </p:sp>
      <p:sp>
        <p:nvSpPr>
          <p:cNvPr id="166" name="Google Shape;16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339078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11af90b967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11af90b967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72441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11af90b9677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11af90b9677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44664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066890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11ae54b88b7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11ae54b88b7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74550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11ae54b88b7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11ae54b88b7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25493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525240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11ae54b88b7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11ae54b88b7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93300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3" name="Google Shape;243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244" name="Google Shape;244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18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44693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it-IT"/>
              <a:t>The last-mile</a:t>
            </a:r>
            <a:endParaRPr/>
          </a:p>
        </p:txBody>
      </p:sp>
      <p:sp>
        <p:nvSpPr>
          <p:cNvPr id="254" name="Google Shape;254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170009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640117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it-IT"/>
              <a:t>The last-mile</a:t>
            </a:r>
            <a:endParaRPr/>
          </a:p>
        </p:txBody>
      </p:sp>
      <p:sp>
        <p:nvSpPr>
          <p:cNvPr id="262" name="Google Shape;262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922149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11ae54b88b7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it-IT"/>
              <a:t>The last-mile</a:t>
            </a:r>
            <a:endParaRPr/>
          </a:p>
        </p:txBody>
      </p:sp>
      <p:sp>
        <p:nvSpPr>
          <p:cNvPr id="274" name="Google Shape;274;g11ae54b88b7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304921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983068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11ae54b88b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g11ae54b88b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176200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11ae54b88b7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g11ae54b88b7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727387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11ae54b88b7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g11ae54b88b7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0330110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11ae54b88b7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g11ae54b88b7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282183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6501869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it-IT"/>
              <a:t>As testified by this Factsheet, for about 15 years we have been building the NEAMTWS</a:t>
            </a:r>
            <a:endParaRPr/>
          </a:p>
        </p:txBody>
      </p:sp>
      <p:sp>
        <p:nvSpPr>
          <p:cNvPr id="334" name="Google Shape;334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07371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1" name="Google Shape;10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102" name="Google Shape;102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58614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077123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it-IT"/>
              <a:t>NEAMTWS Activations</a:t>
            </a:r>
            <a:endParaRPr/>
          </a:p>
        </p:txBody>
      </p:sp>
      <p:sp>
        <p:nvSpPr>
          <p:cNvPr id="117" name="Google Shape;11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13917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it-IT"/>
              <a:t>NEAMTWS Activations</a:t>
            </a:r>
            <a:endParaRPr/>
          </a:p>
        </p:txBody>
      </p:sp>
      <p:sp>
        <p:nvSpPr>
          <p:cNvPr id="125" name="Google Shape;12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229380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11af90b967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11af90b967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447013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11ae54b88b7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11ae54b88b7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1048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9" name="Google Shape;149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it-IT"/>
              <a:t>Dealing with / Communicating uncertainty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19796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magine con didascalia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1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1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1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testo verticale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2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verticale e testo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3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titolo" type="titleOnly">
  <p:cSld name="TITLE_ONL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uoto" type="blank">
  <p:cSld name="BLANK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311700" y="496967"/>
            <a:ext cx="8520600" cy="8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1"/>
          </p:nvPr>
        </p:nvSpPr>
        <p:spPr>
          <a:xfrm>
            <a:off x="311700" y="1890400"/>
            <a:ext cx="8520600" cy="42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titolo" type="title">
  <p:cSld name="TITLE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stazione sezione" type="secHead">
  <p:cSld name="SECTION_HEAD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to 2" type="twoObj">
  <p:cSld name="TWO_OBJECTS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5" name="Google Shape;45;p8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fronto" type="twoTxTwoObj">
  <p:cSld name="TWO_OBJECTS_WITH_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to con didascalia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0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10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sumaps-neam.eu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ngv.it/cat/en/media-and-documents/news-en/323-tsu-memo-twelve-years-ago-the-maule-tsunami-in-chile" TargetMode="External"/><Relationship Id="rId13" Type="http://schemas.openxmlformats.org/officeDocument/2006/relationships/hyperlink" Target="https://www.ingv.it/cat/en/media-and-documents/news-en/309-information-message-for-earthquake-offshore-greece-area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s://www.ingv.it/cat/en/media-and-documents/news-en/329-11-03-11-japan-tsunami" TargetMode="External"/><Relationship Id="rId12" Type="http://schemas.openxmlformats.org/officeDocument/2006/relationships/hyperlink" Target="https://www.ingv.it/cat/en/media-and-documents/news-en/311-tsu-memo-december-28-1908-reggio-calabria-and-messina-tsunami-in-mario-baratta-s-plates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ingv.it/cat/en/media-and-documents/news-en/331-japan-local-tsunami-warning-16-03-2022" TargetMode="External"/><Relationship Id="rId11" Type="http://schemas.openxmlformats.org/officeDocument/2006/relationships/hyperlink" Target="https://www.ingv.it/cat/en/media-and-documents/news-en/313-29-12-21-information-message-for-earthquake-offshore-greece-area" TargetMode="External"/><Relationship Id="rId5" Type="http://schemas.openxmlformats.org/officeDocument/2006/relationships/hyperlink" Target="https://www.ingv.it/cat/en/media-and-documents/news-en/333-tsu-memo-march-27-1964-the-alaska-earthquake" TargetMode="External"/><Relationship Id="rId15" Type="http://schemas.openxmlformats.org/officeDocument/2006/relationships/hyperlink" Target="https://www.ingv.it/cat/en/media-and-documents/news-en/305-the-importance-of-the-d-a-r-t-network-for-reconstructing-a-tsunami-s-source-and-quickly-issuing-warnings-the-example-of-the-march-4-2021-raoul-island-earthquake" TargetMode="External"/><Relationship Id="rId10" Type="http://schemas.openxmlformats.org/officeDocument/2006/relationships/hyperlink" Target="https://www.ingv.it/cat/en/media-and-documents/news-en/317-11-01-22-tsunami-advisory-alert-cyprus-island-2" TargetMode="External"/><Relationship Id="rId4" Type="http://schemas.openxmlformats.org/officeDocument/2006/relationships/image" Target="../media/image40.jpeg"/><Relationship Id="rId9" Type="http://schemas.openxmlformats.org/officeDocument/2006/relationships/hyperlink" Target="https://www.ingv.it/cat/en/media-and-documents/news-en/321-02-02-22-information-message-for-earthquake-offshore-cyprus-island" TargetMode="External"/><Relationship Id="rId14" Type="http://schemas.openxmlformats.org/officeDocument/2006/relationships/hyperlink" Target="https://www.ingv.it/cat/en/media-and-documents/news-en/307-tsu-memo-december-26-2004-the-indian-ocean-tsunami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rischi.protezionecivile.it/it/maremoto-0" TargetMode="External"/><Relationship Id="rId3" Type="http://schemas.openxmlformats.org/officeDocument/2006/relationships/hyperlink" Target="http://www.ingv.it/cat/en" TargetMode="External"/><Relationship Id="rId7" Type="http://schemas.openxmlformats.org/officeDocument/2006/relationships/hyperlink" Target="http://sgi2.isprambiente.it/tsunamimap/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storymaps.arcgis.com/stories/32091c82e42a4d30a2f24b1e7b5955b6" TargetMode="External"/><Relationship Id="rId5" Type="http://schemas.openxmlformats.org/officeDocument/2006/relationships/hyperlink" Target="https://tsunamiarchive.ingv.it/emtc.2.0/" TargetMode="External"/><Relationship Id="rId4" Type="http://schemas.openxmlformats.org/officeDocument/2006/relationships/hyperlink" Target="http://www.tsumaps-neam.eu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4"/>
          <p:cNvSpPr txBox="1">
            <a:spLocks noGrp="1"/>
          </p:cNvSpPr>
          <p:nvPr>
            <p:ph type="subTitle" idx="4294967295"/>
          </p:nvPr>
        </p:nvSpPr>
        <p:spPr>
          <a:xfrm>
            <a:off x="86354" y="1843687"/>
            <a:ext cx="8971289" cy="1257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24"/>
              <a:buFont typeface="Arial"/>
              <a:buNone/>
            </a:pPr>
            <a:r>
              <a:rPr lang="it-IT" sz="3200" b="1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CAT-INGV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24"/>
              <a:buFont typeface="Arial"/>
              <a:buNone/>
            </a:pPr>
            <a:r>
              <a:rPr lang="it-IT" sz="3200" b="1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Italian NTWC and Tsunami Service Provider @NEAMTWS</a:t>
            </a:r>
            <a:endParaRPr sz="3200" b="1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24"/>
              <a:buFont typeface="Arial"/>
              <a:buNone/>
            </a:pPr>
            <a:endParaRPr sz="3200" b="1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96"/>
              <a:buFont typeface="Arial"/>
              <a:buNone/>
            </a:pPr>
            <a:r>
              <a:rPr lang="it-IT" sz="2800" b="1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NEAM Steering Committee</a:t>
            </a:r>
            <a:endParaRPr sz="2800" b="1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96"/>
              <a:buFont typeface="Arial"/>
              <a:buNone/>
            </a:pPr>
            <a:r>
              <a:rPr lang="it-IT" sz="2800" b="1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April 8</a:t>
            </a:r>
            <a:r>
              <a:rPr lang="it-IT" sz="2800" b="1">
                <a:solidFill>
                  <a:srgbClr val="C00000"/>
                </a:solidFill>
              </a:rPr>
              <a:t>-</a:t>
            </a:r>
            <a:r>
              <a:rPr lang="it-IT" sz="2800" b="1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11, 2022</a:t>
            </a:r>
            <a:endParaRPr sz="2800" b="1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14"/>
          <p:cNvSpPr/>
          <p:nvPr/>
        </p:nvSpPr>
        <p:spPr>
          <a:xfrm>
            <a:off x="4454820" y="3275112"/>
            <a:ext cx="23436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14"/>
          <p:cNvSpPr/>
          <p:nvPr/>
        </p:nvSpPr>
        <p:spPr>
          <a:xfrm>
            <a:off x="4454820" y="3275112"/>
            <a:ext cx="23436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1" name="Google Shape;91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65171" y="6208763"/>
            <a:ext cx="879736" cy="30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-972"/>
            <a:ext cx="9144000" cy="9521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3"/>
          <p:cNvSpPr txBox="1">
            <a:spLocks noGrp="1"/>
          </p:cNvSpPr>
          <p:nvPr>
            <p:ph type="title"/>
          </p:nvPr>
        </p:nvSpPr>
        <p:spPr>
          <a:xfrm>
            <a:off x="523425" y="5239775"/>
            <a:ext cx="8163600" cy="5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None/>
            </a:pPr>
            <a:r>
              <a:rPr lang="it-IT" sz="1600">
                <a:solidFill>
                  <a:srgbClr val="595959"/>
                </a:solidFill>
              </a:rPr>
              <a:t>Basili et al., 2021 – TSUMAPS-NEAM - </a:t>
            </a:r>
            <a:r>
              <a:rPr lang="it-IT" sz="1600" u="sng">
                <a:solidFill>
                  <a:schemeClr val="hlink"/>
                </a:solidFill>
                <a:hlinkClick r:id="rId3"/>
              </a:rPr>
              <a:t>http://www.tsumaps-neam.eu</a:t>
            </a:r>
            <a:r>
              <a:rPr lang="it-IT" sz="1600"/>
              <a:t> </a:t>
            </a:r>
            <a:endParaRPr sz="1600">
              <a:solidFill>
                <a:srgbClr val="595959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Calibri"/>
              <a:buNone/>
            </a:pPr>
            <a:r>
              <a:rPr lang="it-IT" sz="1600">
                <a:solidFill>
                  <a:srgbClr val="595959"/>
                </a:solidFill>
              </a:rPr>
              <a:t>Funded by DG-ECHO; NEAMTWS Reference, being used as a basis for homogenous planning and as a driver for the prioritization of local assessments</a:t>
            </a:r>
            <a:endParaRPr sz="3600"/>
          </a:p>
        </p:txBody>
      </p:sp>
      <p:pic>
        <p:nvPicPr>
          <p:cNvPr id="169" name="Google Shape;169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97475" y="876700"/>
            <a:ext cx="5509175" cy="4088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37462" y="6244922"/>
            <a:ext cx="716029" cy="312777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3"/>
          <p:cNvSpPr txBox="1">
            <a:spLocks noGrp="1"/>
          </p:cNvSpPr>
          <p:nvPr>
            <p:ph type="title"/>
          </p:nvPr>
        </p:nvSpPr>
        <p:spPr>
          <a:xfrm>
            <a:off x="457200" y="46049"/>
            <a:ext cx="8229600" cy="49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it-IT" sz="2400" b="1">
                <a:solidFill>
                  <a:schemeClr val="lt1"/>
                </a:solidFill>
              </a:rPr>
              <a:t>HAZARD modelling and mapping across scales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4"/>
          <p:cNvSpPr txBox="1">
            <a:spLocks noGrp="1"/>
          </p:cNvSpPr>
          <p:nvPr>
            <p:ph type="title"/>
          </p:nvPr>
        </p:nvSpPr>
        <p:spPr>
          <a:xfrm>
            <a:off x="311700" y="496967"/>
            <a:ext cx="8520600" cy="86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it-IT" sz="2800" b="1">
                <a:solidFill>
                  <a:schemeClr val="lt1"/>
                </a:solidFill>
              </a:rPr>
              <a:t>Tsunami Hazard assessment for Italy</a:t>
            </a:r>
            <a:endParaRPr sz="2800" b="1">
              <a:solidFill>
                <a:schemeClr val="lt1"/>
              </a:solidFill>
            </a:endParaRPr>
          </a:p>
        </p:txBody>
      </p:sp>
      <p:sp>
        <p:nvSpPr>
          <p:cNvPr id="177" name="Google Shape;177;p24"/>
          <p:cNvSpPr txBox="1">
            <a:spLocks noGrp="1"/>
          </p:cNvSpPr>
          <p:nvPr>
            <p:ph type="body" idx="1"/>
          </p:nvPr>
        </p:nvSpPr>
        <p:spPr>
          <a:xfrm>
            <a:off x="259275" y="862750"/>
            <a:ext cx="4868400" cy="410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it-IT" sz="1940"/>
              <a:t>1) New regional seismic catalogues </a:t>
            </a:r>
            <a:endParaRPr sz="1940"/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it-IT" sz="1940"/>
              <a:t>2) New regionalization </a:t>
            </a:r>
            <a:endParaRPr sz="1940"/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it-IT" sz="1940"/>
              <a:t>3) Improved spatial definition of crustal sources </a:t>
            </a:r>
            <a:endParaRPr sz="1940"/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it-IT" sz="1940"/>
              <a:t>4) Improved exploration of source parameters (strike, rake) for crustal sources </a:t>
            </a:r>
            <a:endParaRPr sz="1940"/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it-IT" sz="1940"/>
              <a:t>5) More slip distributions for subductions</a:t>
            </a:r>
            <a:endParaRPr sz="1940"/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it-IT" sz="1940"/>
              <a:t>6) Simulation for every source (not linear combinations) up to 10m depth (no longer 50m) on a denser grid (thanks to HPC), includes local coastal coseismic displacement for each scenario</a:t>
            </a:r>
            <a:endParaRPr sz="1940"/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it-IT" sz="1940"/>
              <a:t> 7) New amplification factors on denser profiles</a:t>
            </a:r>
            <a:endParaRPr sz="1940"/>
          </a:p>
        </p:txBody>
      </p:sp>
      <p:sp>
        <p:nvSpPr>
          <p:cNvPr id="178" name="Google Shape;178;p24"/>
          <p:cNvSpPr txBox="1">
            <a:spLocks noGrp="1"/>
          </p:cNvSpPr>
          <p:nvPr>
            <p:ph type="title"/>
          </p:nvPr>
        </p:nvSpPr>
        <p:spPr>
          <a:xfrm>
            <a:off x="484909" y="-36021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it-IT" sz="2800" b="1">
                <a:solidFill>
                  <a:schemeClr val="lt1"/>
                </a:solidFill>
              </a:rPr>
              <a:t> New Tsunami Hazard assessment for Italy</a:t>
            </a:r>
            <a:endParaRPr sz="2800" b="1">
              <a:solidFill>
                <a:schemeClr val="lt1"/>
              </a:solidFill>
            </a:endParaRPr>
          </a:p>
        </p:txBody>
      </p:sp>
      <p:pic>
        <p:nvPicPr>
          <p:cNvPr id="179" name="Google Shape;179;p24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17925" y="1745275"/>
            <a:ext cx="2748875" cy="2365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03750" y="4498488"/>
            <a:ext cx="2072450" cy="1384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14675" y="5046125"/>
            <a:ext cx="1227344" cy="1123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28438" y="4852675"/>
            <a:ext cx="2390775" cy="123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032788" y="4571600"/>
            <a:ext cx="1857375" cy="123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4"/>
          <p:cNvPicPr preferRelativeResize="0"/>
          <p:nvPr/>
        </p:nvPicPr>
        <p:blipFill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923" y="5327475"/>
            <a:ext cx="992356" cy="560900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24"/>
          <p:cNvSpPr txBox="1"/>
          <p:nvPr/>
        </p:nvSpPr>
        <p:spPr>
          <a:xfrm>
            <a:off x="5127675" y="4155200"/>
            <a:ext cx="1119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Calibri"/>
                <a:ea typeface="Calibri"/>
                <a:cs typeface="Calibri"/>
                <a:sym typeface="Calibri"/>
              </a:rPr>
              <a:t>HPC5@ENI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24"/>
          <p:cNvSpPr txBox="1"/>
          <p:nvPr/>
        </p:nvSpPr>
        <p:spPr>
          <a:xfrm>
            <a:off x="7003775" y="4098300"/>
            <a:ext cx="2072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Calibri"/>
                <a:ea typeface="Calibri"/>
                <a:cs typeface="Calibri"/>
                <a:sym typeface="Calibri"/>
              </a:rPr>
              <a:t>MARCONI100@CINECA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7" name="Google Shape;187;p24" descr="Universidad de Málaga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517932" y="955149"/>
            <a:ext cx="720000" cy="617748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24"/>
          <p:cNvSpPr txBox="1"/>
          <p:nvPr/>
        </p:nvSpPr>
        <p:spPr>
          <a:xfrm>
            <a:off x="6462500" y="1063925"/>
            <a:ext cx="1672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Calibri"/>
                <a:ea typeface="Calibri"/>
                <a:cs typeface="Calibri"/>
                <a:sym typeface="Calibri"/>
              </a:rPr>
              <a:t>Tsunami-HySEA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25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773175"/>
            <a:ext cx="8839204" cy="4708775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25"/>
          <p:cNvSpPr txBox="1">
            <a:spLocks noGrp="1"/>
          </p:cNvSpPr>
          <p:nvPr>
            <p:ph type="title" idx="4294967295"/>
          </p:nvPr>
        </p:nvSpPr>
        <p:spPr>
          <a:xfrm>
            <a:off x="484909" y="-36021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it-IT" sz="2800" b="1">
                <a:solidFill>
                  <a:schemeClr val="lt1"/>
                </a:solidFill>
              </a:rPr>
              <a:t>New Tsunami Hazard assessment for Italy</a:t>
            </a:r>
            <a:endParaRPr sz="2800" b="1">
              <a:solidFill>
                <a:schemeClr val="lt1"/>
              </a:solidFill>
            </a:endParaRPr>
          </a:p>
        </p:txBody>
      </p:sp>
      <p:sp>
        <p:nvSpPr>
          <p:cNvPr id="195" name="Google Shape;195;p25"/>
          <p:cNvSpPr txBox="1">
            <a:spLocks noGrp="1"/>
          </p:cNvSpPr>
          <p:nvPr>
            <p:ph type="body" idx="4294967295"/>
          </p:nvPr>
        </p:nvSpPr>
        <p:spPr>
          <a:xfrm>
            <a:off x="880750" y="5140500"/>
            <a:ext cx="3978900" cy="15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04800" algn="l" rtl="0">
              <a:lnSpc>
                <a:spcPct val="11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</a:pPr>
            <a:r>
              <a:rPr lang="it-IT" sz="1800" b="1">
                <a:solidFill>
                  <a:srgbClr val="595959"/>
                </a:solidFill>
              </a:rPr>
              <a:t>MPTS deliv. April 2022</a:t>
            </a:r>
            <a:endParaRPr sz="1800" b="1">
              <a:solidFill>
                <a:srgbClr val="595959"/>
              </a:solidFill>
            </a:endParaRPr>
          </a:p>
          <a:p>
            <a:pPr marL="342900" lvl="0" indent="-304800" algn="l" rtl="0">
              <a:lnSpc>
                <a:spcPct val="11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</a:pPr>
            <a:r>
              <a:rPr lang="it-IT" sz="1800" b="1">
                <a:solidFill>
                  <a:srgbClr val="595959"/>
                </a:solidFill>
              </a:rPr>
              <a:t>Comparison with NEAMTH18</a:t>
            </a:r>
            <a:endParaRPr sz="1800" b="1">
              <a:solidFill>
                <a:srgbClr val="595959"/>
              </a:solidFill>
            </a:endParaRPr>
          </a:p>
          <a:p>
            <a:pPr marL="342900" lvl="0" indent="-304800" algn="l" rtl="0">
              <a:lnSpc>
                <a:spcPct val="11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</a:pPr>
            <a:r>
              <a:rPr lang="it-IT" sz="1800" b="1">
                <a:solidFill>
                  <a:srgbClr val="595959"/>
                </a:solidFill>
              </a:rPr>
              <a:t>Discussion starting with DPC toward implementation </a:t>
            </a:r>
            <a:endParaRPr sz="1800" b="1">
              <a:solidFill>
                <a:srgbClr val="595959"/>
              </a:solidFill>
            </a:endParaRPr>
          </a:p>
          <a:p>
            <a:pPr marL="0" lvl="0" indent="0" algn="l" rtl="0">
              <a:lnSpc>
                <a:spcPct val="110000"/>
              </a:lnSpc>
              <a:spcBef>
                <a:spcPts val="480"/>
              </a:spcBef>
              <a:spcAft>
                <a:spcPts val="0"/>
              </a:spcAft>
              <a:buNone/>
            </a:pPr>
            <a:endParaRPr sz="1800" b="1">
              <a:solidFill>
                <a:srgbClr val="595959"/>
              </a:solidFill>
            </a:endParaRPr>
          </a:p>
          <a:p>
            <a:pPr marL="457200" lvl="0" indent="0" algn="l" rtl="0">
              <a:lnSpc>
                <a:spcPct val="110000"/>
              </a:lnSpc>
              <a:spcBef>
                <a:spcPts val="480"/>
              </a:spcBef>
              <a:spcAft>
                <a:spcPts val="0"/>
              </a:spcAft>
              <a:buSzPts val="1800"/>
              <a:buNone/>
            </a:pPr>
            <a:endParaRPr sz="1800" b="1">
              <a:solidFill>
                <a:srgbClr val="595959"/>
              </a:solidFill>
            </a:endParaRPr>
          </a:p>
          <a:p>
            <a:pPr marL="0" lvl="0" indent="0" algn="l" rtl="0">
              <a:lnSpc>
                <a:spcPct val="110000"/>
              </a:lnSpc>
              <a:spcBef>
                <a:spcPts val="480"/>
              </a:spcBef>
              <a:spcAft>
                <a:spcPts val="0"/>
              </a:spcAft>
              <a:buSzPts val="1800"/>
              <a:buNone/>
            </a:pPr>
            <a:endParaRPr sz="1800" b="1">
              <a:solidFill>
                <a:srgbClr val="595959"/>
              </a:solidFill>
            </a:endParaRPr>
          </a:p>
          <a:p>
            <a:pPr marL="342900" lvl="0" indent="-190500" algn="l" rtl="0">
              <a:lnSpc>
                <a:spcPct val="11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1800" b="1">
              <a:solidFill>
                <a:srgbClr val="595959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6"/>
          <p:cNvSpPr txBox="1">
            <a:spLocks noGrp="1"/>
          </p:cNvSpPr>
          <p:nvPr>
            <p:ph type="title"/>
          </p:nvPr>
        </p:nvSpPr>
        <p:spPr>
          <a:xfrm>
            <a:off x="484909" y="-36021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it-IT" sz="2800" b="1">
                <a:solidFill>
                  <a:schemeClr val="lt1"/>
                </a:solidFill>
              </a:rPr>
              <a:t>Tsunami Hazard and inundation zones</a:t>
            </a:r>
            <a:endParaRPr sz="2800" b="1">
              <a:solidFill>
                <a:schemeClr val="lt1"/>
              </a:solidFill>
            </a:endParaRPr>
          </a:p>
        </p:txBody>
      </p:sp>
      <p:pic>
        <p:nvPicPr>
          <p:cNvPr id="201" name="Google Shape;201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19200" y="6303818"/>
            <a:ext cx="731743" cy="2770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9609" y="1220734"/>
            <a:ext cx="7924801" cy="4282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26"/>
          <p:cNvSpPr txBox="1"/>
          <p:nvPr/>
        </p:nvSpPr>
        <p:spPr>
          <a:xfrm>
            <a:off x="665019" y="5749636"/>
            <a:ext cx="7897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ISPRA has completed the revision of 13/15 Regions. </a:t>
            </a:r>
            <a:r>
              <a:rPr lang="it-IT" sz="14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Veneto finished, Sardinia </a:t>
            </a:r>
            <a:r>
              <a:rPr lang="it-IT">
                <a:solidFill>
                  <a:srgbClr val="C00000"/>
                </a:solidFill>
              </a:rPr>
              <a:t>ongoing</a:t>
            </a:r>
            <a:endParaRPr sz="1400" b="0" i="0" u="none" strike="noStrike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4" name="Google Shape;204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04948" y="706321"/>
            <a:ext cx="1557161" cy="4656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7"/>
          <p:cNvSpPr txBox="1">
            <a:spLocks noGrp="1"/>
          </p:cNvSpPr>
          <p:nvPr>
            <p:ph type="title"/>
          </p:nvPr>
        </p:nvSpPr>
        <p:spPr>
          <a:xfrm>
            <a:off x="484909" y="-36021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it-IT" sz="2800" b="1">
                <a:solidFill>
                  <a:schemeClr val="lt1"/>
                </a:solidFill>
              </a:rPr>
              <a:t>cTCS-TSU in EPOS</a:t>
            </a:r>
            <a:endParaRPr sz="2800" b="1">
              <a:solidFill>
                <a:schemeClr val="lt1"/>
              </a:solidFill>
            </a:endParaRPr>
          </a:p>
        </p:txBody>
      </p:sp>
      <p:pic>
        <p:nvPicPr>
          <p:cNvPr id="210" name="Google Shape;210;p27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925" y="3904876"/>
            <a:ext cx="3838500" cy="1999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7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1" y="3904872"/>
            <a:ext cx="3838500" cy="1999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22850" y="1361900"/>
            <a:ext cx="7487648" cy="2542975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27"/>
          <p:cNvSpPr txBox="1"/>
          <p:nvPr/>
        </p:nvSpPr>
        <p:spPr>
          <a:xfrm>
            <a:off x="390600" y="684800"/>
            <a:ext cx="66843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>
                <a:latin typeface="Calibri"/>
                <a:ea typeface="Calibri"/>
                <a:cs typeface="Calibri"/>
                <a:sym typeface="Calibri"/>
              </a:rPr>
              <a:t>Building of the TCS Tsunami Service delivery framework: website and first OGC services on the EPOS portal completed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8"/>
          <p:cNvSpPr txBox="1">
            <a:spLocks noGrp="1"/>
          </p:cNvSpPr>
          <p:nvPr>
            <p:ph type="title"/>
          </p:nvPr>
        </p:nvSpPr>
        <p:spPr>
          <a:xfrm>
            <a:off x="484909" y="-36021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it-IT" sz="2800" b="1">
                <a:solidFill>
                  <a:schemeClr val="lt1"/>
                </a:solidFill>
              </a:rPr>
              <a:t>Horizon EU + EuroHPC Projects</a:t>
            </a:r>
            <a:endParaRPr sz="2800" b="1">
              <a:solidFill>
                <a:schemeClr val="lt1"/>
              </a:solidFill>
            </a:endParaRPr>
          </a:p>
        </p:txBody>
      </p:sp>
      <p:sp>
        <p:nvSpPr>
          <p:cNvPr id="219" name="Google Shape;219;p28"/>
          <p:cNvSpPr txBox="1"/>
          <p:nvPr/>
        </p:nvSpPr>
        <p:spPr>
          <a:xfrm>
            <a:off x="390300" y="4280575"/>
            <a:ext cx="29679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+"/>
            </a:pPr>
            <a:r>
              <a:rPr lang="it-IT" sz="2000">
                <a:latin typeface="Calibri"/>
                <a:ea typeface="Calibri"/>
                <a:cs typeface="Calibri"/>
                <a:sym typeface="Calibri"/>
              </a:rPr>
              <a:t>ChEESE 2 submitted to EuroHPC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0" name="Google Shape;220;p28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647200"/>
            <a:ext cx="8229599" cy="3006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29475" y="4799388"/>
            <a:ext cx="1227344" cy="1123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28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3696" y="3812901"/>
            <a:ext cx="5278555" cy="243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9"/>
          <p:cNvSpPr txBox="1">
            <a:spLocks noGrp="1"/>
          </p:cNvSpPr>
          <p:nvPr>
            <p:ph type="title"/>
          </p:nvPr>
        </p:nvSpPr>
        <p:spPr>
          <a:xfrm>
            <a:off x="457200" y="-307261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it-IT" sz="2800" b="1">
                <a:solidFill>
                  <a:schemeClr val="lt1"/>
                </a:solidFill>
              </a:rPr>
              <a:t>Mitigation and last mile activities</a:t>
            </a:r>
            <a:endParaRPr sz="2800" b="1">
              <a:solidFill>
                <a:schemeClr val="lt1"/>
              </a:solidFill>
            </a:endParaRPr>
          </a:p>
        </p:txBody>
      </p:sp>
      <p:sp>
        <p:nvSpPr>
          <p:cNvPr id="228" name="Google Shape;228;p29"/>
          <p:cNvSpPr txBox="1">
            <a:spLocks noGrp="1"/>
          </p:cNvSpPr>
          <p:nvPr>
            <p:ph type="body" idx="1"/>
          </p:nvPr>
        </p:nvSpPr>
        <p:spPr>
          <a:xfrm>
            <a:off x="457200" y="1249325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91440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</a:pPr>
            <a:r>
              <a:rPr lang="it-IT">
                <a:solidFill>
                  <a:schemeClr val="dk2"/>
                </a:solidFill>
              </a:rPr>
              <a:t>Tsunami Risk perception studies</a:t>
            </a:r>
            <a:endParaRPr>
              <a:solidFill>
                <a:schemeClr val="dk2"/>
              </a:solidFill>
            </a:endParaRPr>
          </a:p>
          <a:p>
            <a:pPr marL="137160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00000"/>
              </a:buClr>
              <a:buSzPts val="1800"/>
              <a:buChar char="•"/>
            </a:pPr>
            <a:r>
              <a:rPr lang="it-IT">
                <a:solidFill>
                  <a:srgbClr val="C00000"/>
                </a:solidFill>
              </a:rPr>
              <a:t>Analysis of the national data in progress</a:t>
            </a:r>
            <a:endParaRPr>
              <a:solidFill>
                <a:srgbClr val="C00000"/>
              </a:solidFill>
            </a:endParaRPr>
          </a:p>
          <a:p>
            <a:pPr marL="137160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00000"/>
              </a:buClr>
              <a:buSzPts val="1800"/>
              <a:buChar char="•"/>
            </a:pPr>
            <a:r>
              <a:rPr lang="it-IT">
                <a:solidFill>
                  <a:srgbClr val="C00000"/>
                </a:solidFill>
              </a:rPr>
              <a:t>2022: Survey in two schools and one with CP volunteers</a:t>
            </a:r>
            <a:endParaRPr>
              <a:solidFill>
                <a:srgbClr val="C00000"/>
              </a:solidFill>
            </a:endParaRPr>
          </a:p>
          <a:p>
            <a:pPr marL="91440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</a:pPr>
            <a:r>
              <a:rPr lang="it-IT">
                <a:solidFill>
                  <a:schemeClr val="dk2"/>
                </a:solidFill>
              </a:rPr>
              <a:t>Tsunami Ready</a:t>
            </a:r>
            <a:endParaRPr>
              <a:solidFill>
                <a:schemeClr val="dk2"/>
              </a:solidFill>
            </a:endParaRPr>
          </a:p>
          <a:p>
            <a:pPr marL="137160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00000"/>
              </a:buClr>
              <a:buSzPts val="1800"/>
              <a:buChar char="•"/>
            </a:pPr>
            <a:r>
              <a:rPr lang="it-IT">
                <a:solidFill>
                  <a:srgbClr val="C00000"/>
                </a:solidFill>
              </a:rPr>
              <a:t>Some advancements in Minturno and Palmi</a:t>
            </a:r>
            <a:endParaRPr>
              <a:solidFill>
                <a:srgbClr val="C00000"/>
              </a:solidFill>
            </a:endParaRPr>
          </a:p>
          <a:p>
            <a:pPr marL="91440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</a:pPr>
            <a:r>
              <a:rPr lang="it-IT">
                <a:solidFill>
                  <a:schemeClr val="dk2"/>
                </a:solidFill>
              </a:rPr>
              <a:t>IT-ALERT</a:t>
            </a:r>
            <a:endParaRPr>
              <a:solidFill>
                <a:schemeClr val="dk2"/>
              </a:solidFill>
            </a:endParaRPr>
          </a:p>
          <a:p>
            <a: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</a:pPr>
            <a:r>
              <a:rPr lang="it-IT">
                <a:solidFill>
                  <a:schemeClr val="dk2"/>
                </a:solidFill>
              </a:rPr>
              <a:t>In </a:t>
            </a:r>
            <a:r>
              <a:rPr lang="it-IT">
                <a:solidFill>
                  <a:srgbClr val="C00000"/>
                </a:solidFill>
              </a:rPr>
              <a:t>test</a:t>
            </a:r>
            <a:r>
              <a:rPr lang="it-IT">
                <a:solidFill>
                  <a:schemeClr val="dk2"/>
                </a:solidFill>
              </a:rPr>
              <a:t> at Vulcano island for a drill on </a:t>
            </a:r>
            <a:r>
              <a:rPr lang="it-IT">
                <a:solidFill>
                  <a:srgbClr val="C00000"/>
                </a:solidFill>
              </a:rPr>
              <a:t>April 9, 2022</a:t>
            </a:r>
            <a:endParaRPr>
              <a:solidFill>
                <a:srgbClr val="C00000"/>
              </a:solidFill>
            </a:endParaRPr>
          </a:p>
          <a:p>
            <a:pPr marL="91440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</a:pPr>
            <a:r>
              <a:rPr lang="it-IT">
                <a:solidFill>
                  <a:schemeClr val="dk2"/>
                </a:solidFill>
              </a:rPr>
              <a:t>Updates of the CAT website</a:t>
            </a:r>
            <a:endParaRPr>
              <a:solidFill>
                <a:schemeClr val="dk2"/>
              </a:solidFill>
            </a:endParaRPr>
          </a:p>
          <a:p>
            <a:pPr marL="137160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</a:pPr>
            <a:endParaRPr>
              <a:solidFill>
                <a:schemeClr val="dk2"/>
              </a:solidFill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0"/>
          <p:cNvSpPr txBox="1">
            <a:spLocks noGrp="1"/>
          </p:cNvSpPr>
          <p:nvPr>
            <p:ph type="title"/>
          </p:nvPr>
        </p:nvSpPr>
        <p:spPr>
          <a:xfrm>
            <a:off x="394475" y="-10637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000"/>
              <a:t>Risk perception assessment in specific targets:</a:t>
            </a:r>
            <a:endParaRPr sz="30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000"/>
              <a:t>schools and CP volunteers (Regione Toscana)</a:t>
            </a:r>
            <a:endParaRPr sz="3000"/>
          </a:p>
        </p:txBody>
      </p:sp>
      <p:pic>
        <p:nvPicPr>
          <p:cNvPr id="234" name="Google Shape;23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329588"/>
            <a:ext cx="6200775" cy="2790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4241438"/>
            <a:ext cx="4867731" cy="2192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30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2531" y="4272813"/>
            <a:ext cx="3819069" cy="2232142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30"/>
          <p:cNvSpPr txBox="1"/>
          <p:nvPr/>
        </p:nvSpPr>
        <p:spPr>
          <a:xfrm>
            <a:off x="4314675" y="1379950"/>
            <a:ext cx="2038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Minturno (TR candidate)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p30"/>
          <p:cNvSpPr txBox="1"/>
          <p:nvPr/>
        </p:nvSpPr>
        <p:spPr>
          <a:xfrm>
            <a:off x="3790500" y="4317650"/>
            <a:ext cx="1164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Tivoli (Rome)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30"/>
          <p:cNvSpPr txBox="1"/>
          <p:nvPr/>
        </p:nvSpPr>
        <p:spPr>
          <a:xfrm>
            <a:off x="5188275" y="5902300"/>
            <a:ext cx="2433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Tuscany CP volunteers (Io Non Rischio campaign)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30"/>
          <p:cNvSpPr txBox="1"/>
          <p:nvPr/>
        </p:nvSpPr>
        <p:spPr>
          <a:xfrm>
            <a:off x="6617550" y="1338150"/>
            <a:ext cx="2331300" cy="25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7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Questionnaires (with some changes) were administered in person (schools) or online </a:t>
            </a:r>
            <a:r>
              <a:rPr lang="it-IT" sz="17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before</a:t>
            </a:r>
            <a:r>
              <a:rPr lang="it-IT" sz="17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lessons on tsunamis. </a:t>
            </a:r>
            <a:endParaRPr sz="17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7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We will repeat the survey in the next two months.</a:t>
            </a:r>
            <a:endParaRPr sz="17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1"/>
          <p:cNvSpPr txBox="1">
            <a:spLocks noGrp="1"/>
          </p:cNvSpPr>
          <p:nvPr>
            <p:ph type="title"/>
          </p:nvPr>
        </p:nvSpPr>
        <p:spPr>
          <a:xfrm>
            <a:off x="146810" y="-234231"/>
            <a:ext cx="8886353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it-IT" sz="2800" b="1">
                <a:solidFill>
                  <a:schemeClr val="lt1"/>
                </a:solidFill>
              </a:rPr>
              <a:t>Mitigation and last mile activities: 2. Risk perception study </a:t>
            </a:r>
            <a:endParaRPr sz="2800">
              <a:solidFill>
                <a:schemeClr val="lt2"/>
              </a:solidFill>
            </a:endParaRPr>
          </a:p>
        </p:txBody>
      </p:sp>
      <p:sp>
        <p:nvSpPr>
          <p:cNvPr id="247" name="Google Shape;247;p31"/>
          <p:cNvSpPr txBox="1"/>
          <p:nvPr/>
        </p:nvSpPr>
        <p:spPr>
          <a:xfrm>
            <a:off x="257628" y="5198000"/>
            <a:ext cx="88863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657600" marR="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CUGLIARI ET AL. (2021), in progres</a:t>
            </a:r>
            <a:r>
              <a:rPr lang="it-IT">
                <a:solidFill>
                  <a:srgbClr val="C00000"/>
                </a:solidFill>
              </a:rPr>
              <a:t>s</a:t>
            </a:r>
            <a:endParaRPr>
              <a:solidFill>
                <a:srgbClr val="C00000"/>
              </a:solidFill>
            </a:endParaRPr>
          </a:p>
          <a:p>
            <a:pPr marL="3657600" marR="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C0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solidFill>
                  <a:srgbClr val="C00000"/>
                </a:solidFill>
              </a:rPr>
              <a:t>In 2022-2023  we will complete the coverage of coastal areas (7 Regions) + in-depth analysis at local level (focus groups etc.)</a:t>
            </a:r>
            <a:endParaRPr>
              <a:solidFill>
                <a:srgbClr val="C00000"/>
              </a:solidFill>
            </a:endParaRPr>
          </a:p>
        </p:txBody>
      </p:sp>
      <p:pic>
        <p:nvPicPr>
          <p:cNvPr id="248" name="Google Shape;248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18714" y="794981"/>
            <a:ext cx="4814449" cy="4209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19200" y="6303818"/>
            <a:ext cx="731743" cy="27709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50" name="Google Shape;250;p31"/>
          <p:cNvGraphicFramePr/>
          <p:nvPr/>
        </p:nvGraphicFramePr>
        <p:xfrm>
          <a:off x="0" y="1078401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{06C0F09A-BB88-4F3D-9931-D4EC77A5E41E}</a:tableStyleId>
              </a:tblPr>
              <a:tblGrid>
                <a:gridCol w="2109350"/>
                <a:gridCol w="2109350"/>
              </a:tblGrid>
              <a:tr h="404575"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100" b="1" i="0" u="none" strike="noStrike" cap="none">
                          <a:solidFill>
                            <a:srgbClr val="3F3F3F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Total survey coverage in coastal municipalities (CATI) 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100" b="1" i="0" u="none" strike="noStrike" cap="none">
                          <a:solidFill>
                            <a:srgbClr val="3F3F3F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2018 | 2020 | 2021</a:t>
                      </a:r>
                      <a:endParaRPr/>
                    </a:p>
                  </a:txBody>
                  <a:tcPr marL="68575" marR="68575" marT="34300" marB="34300" anchor="ctr">
                    <a:solidFill>
                      <a:srgbClr val="FBD4B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2366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1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Surveyed coastal regions</a:t>
                      </a:r>
                      <a:endParaRPr sz="110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34300" marB="3430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1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53% (8/15)</a:t>
                      </a:r>
                      <a:endParaRPr/>
                    </a:p>
                  </a:txBody>
                  <a:tcPr marL="68575" marR="68575" marT="34300" marB="34300" anchor="ctr"/>
                </a:tc>
              </a:tr>
              <a:tr h="2366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1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Surveyed coastal municipalities</a:t>
                      </a:r>
                      <a:endParaRPr sz="110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34300" marB="3430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1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70% – (450/645)</a:t>
                      </a:r>
                      <a:endParaRPr/>
                    </a:p>
                  </a:txBody>
                  <a:tcPr marL="68575" marR="68575" marT="34300" marB="34300" anchor="ctr"/>
                </a:tc>
              </a:tr>
              <a:tr h="5572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1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Total respondents</a:t>
                      </a:r>
                      <a:endParaRPr sz="110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34300" marB="3430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100" b="1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5.842</a:t>
                      </a:r>
                      <a:r>
                        <a:rPr lang="it-IT" sz="11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None/>
                      </a:pPr>
                      <a:r>
                        <a:rPr lang="it-IT" sz="9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representative of about 12mln people</a:t>
                      </a:r>
                      <a:endParaRPr sz="90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it-IT" sz="12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it-IT" sz="9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(7.342 with Telepanel)</a:t>
                      </a:r>
                      <a:endParaRPr/>
                    </a:p>
                  </a:txBody>
                  <a:tcPr marL="68575" marR="68575" marT="34300" marB="34300" anchor="ctr"/>
                </a:tc>
              </a:tr>
              <a:tr h="4513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1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Km of surveyed coastline</a:t>
                      </a:r>
                      <a:endParaRPr sz="110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34300" marB="3430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900" b="1" u="none" strike="noStrike" cap="none">
                          <a:solidFill>
                            <a:schemeClr val="dk1"/>
                          </a:solidFill>
                        </a:rPr>
                        <a:t>77,9%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900" b="0" u="none" strike="noStrike" cap="none">
                          <a:solidFill>
                            <a:schemeClr val="dk1"/>
                          </a:solidFill>
                        </a:rPr>
                        <a:t>(6.166km/7.915km)</a:t>
                      </a:r>
                      <a:endParaRPr sz="900" b="0" i="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34300" marB="34300" anchor="ctr"/>
                </a:tc>
              </a:tr>
            </a:tbl>
          </a:graphicData>
        </a:graphic>
      </p:graphicFrame>
      <p:graphicFrame>
        <p:nvGraphicFramePr>
          <p:cNvPr id="251" name="Google Shape;251;p31"/>
          <p:cNvGraphicFramePr/>
          <p:nvPr/>
        </p:nvGraphicFramePr>
        <p:xfrm>
          <a:off x="0" y="3533895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{06C0F09A-BB88-4F3D-9931-D4EC77A5E41E}</a:tableStyleId>
              </a:tblPr>
              <a:tblGrid>
                <a:gridCol w="2109350"/>
                <a:gridCol w="2109350"/>
              </a:tblGrid>
              <a:tr h="273575"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100" b="1" i="0" u="none" strike="noStrike" cap="none">
                          <a:solidFill>
                            <a:srgbClr val="3F3F3F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2021 – Telepanel (General public)</a:t>
                      </a:r>
                      <a:endParaRPr/>
                    </a:p>
                  </a:txBody>
                  <a:tcPr marL="68575" marR="68575" marT="34300" marB="34300" anchor="ctr">
                    <a:solidFill>
                      <a:srgbClr val="FBD4B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7229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200" u="none" strike="noStrike" cap="none"/>
                        <a:t>1500 total respondents</a:t>
                      </a:r>
                      <a:endParaRPr sz="1200" u="none" strike="noStrike" cap="none"/>
                    </a:p>
                  </a:txBody>
                  <a:tcPr marL="68575" marR="68575" marT="34300" marB="3430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100" u="none" strike="noStrike" cap="none"/>
                        <a:t>Nationwide distributed according to: age, gender, geographic area, educational qualification variables. </a:t>
                      </a:r>
                      <a:endParaRPr/>
                    </a:p>
                  </a:txBody>
                  <a:tcPr marL="68575" marR="68575" marT="34300" marB="34300"/>
                </a:tc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65171" y="6208763"/>
            <a:ext cx="879736" cy="307800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32"/>
          <p:cNvSpPr txBox="1"/>
          <p:nvPr/>
        </p:nvSpPr>
        <p:spPr>
          <a:xfrm>
            <a:off x="215649" y="0"/>
            <a:ext cx="8229600" cy="49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it-IT" sz="2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CAT-INGV Website</a:t>
            </a:r>
            <a:endParaRPr sz="4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8" name="Google Shape;258;p32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650" y="981003"/>
            <a:ext cx="2942226" cy="3362924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32"/>
          <p:cNvSpPr txBox="1"/>
          <p:nvPr/>
        </p:nvSpPr>
        <p:spPr>
          <a:xfrm>
            <a:off x="3234075" y="800700"/>
            <a:ext cx="5980800" cy="544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b="1" u="sng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11 News since December 2021</a:t>
            </a:r>
            <a:r>
              <a:rPr lang="it-IT" sz="1400" b="1" i="0" u="sng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b="1" u="sng">
              <a:solidFill>
                <a:srgbClr val="C0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b="1">
                <a:solidFill>
                  <a:srgbClr val="C00000"/>
                </a:solidFill>
                <a:uFill>
                  <a:noFill/>
                </a:uFill>
                <a:hlinkClick r:id="rId5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Tsu-Memo: March 27, 1964, the Alaska earthquake </a:t>
            </a:r>
            <a:endParaRPr sz="1200" b="1">
              <a:solidFill>
                <a:srgbClr val="C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it-IT" sz="1200" b="1">
                <a:solidFill>
                  <a:srgbClr val="C00000"/>
                </a:solidFill>
                <a:uFill>
                  <a:noFill/>
                </a:uFill>
                <a:hlinkClick r:id="rId6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Japan - Local tsunami warning 16.03.2022	</a:t>
            </a:r>
            <a:endParaRPr sz="1200" b="1">
              <a:solidFill>
                <a:srgbClr val="C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it-IT" sz="1200" b="1">
                <a:solidFill>
                  <a:srgbClr val="C00000"/>
                </a:solidFill>
                <a:uFill>
                  <a:noFill/>
                </a:uFill>
                <a:hlinkClick r:id="rId7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Tsu-Memo: 11.03.11 Japan Tsunami </a:t>
            </a:r>
            <a:endParaRPr sz="1200" b="1">
              <a:solidFill>
                <a:srgbClr val="C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it-IT" sz="1200" b="1">
                <a:solidFill>
                  <a:srgbClr val="C00000"/>
                </a:solidFill>
                <a:uFill>
                  <a:noFill/>
                </a:uFill>
                <a:hlinkClick r:id="rId8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Tsu-Memo: Twelve years ago, the Maule tsunami in Chile.	</a:t>
            </a:r>
            <a:endParaRPr sz="1200" b="1">
              <a:solidFill>
                <a:srgbClr val="C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it-IT" sz="1200" b="1">
                <a:solidFill>
                  <a:srgbClr val="C00000"/>
                </a:solidFill>
                <a:uFill>
                  <a:noFill/>
                </a:uFill>
                <a:hlinkClick r:id="rId9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02.02.22 - INFORMATION message for earthquake offshore, Cyprus island	</a:t>
            </a:r>
            <a:endParaRPr sz="1200" b="1">
              <a:solidFill>
                <a:srgbClr val="C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it-IT" sz="1200" b="1">
                <a:solidFill>
                  <a:srgbClr val="C00000"/>
                </a:solidFill>
                <a:uFill>
                  <a:noFill/>
                </a:uFill>
                <a:hlinkClick r:id="rId10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11.01.22 - Tsunami Advisory alert - Cyprus Island	</a:t>
            </a:r>
            <a:endParaRPr sz="1200" b="1">
              <a:solidFill>
                <a:srgbClr val="C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it-IT" sz="1200" b="1">
                <a:solidFill>
                  <a:srgbClr val="C00000"/>
                </a:solidFill>
                <a:uFill>
                  <a:noFill/>
                </a:uFill>
                <a:hlinkClick r:id="rId11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29.12.21-INFORMATION message for earthquake offshore, Greece area	</a:t>
            </a:r>
            <a:endParaRPr sz="1200" b="1">
              <a:solidFill>
                <a:srgbClr val="C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it-IT" sz="1200" b="1">
                <a:solidFill>
                  <a:srgbClr val="C00000"/>
                </a:solidFill>
                <a:uFill>
                  <a:noFill/>
                </a:uFill>
                <a:hlinkClick r:id="rId12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Tsu-Memo: December 28, 1908, Reggio Calabria and Messina tsunami in Mario Baratta's plates	</a:t>
            </a:r>
            <a:endParaRPr sz="1200" b="1">
              <a:solidFill>
                <a:srgbClr val="C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it-IT" sz="1200" b="1">
                <a:solidFill>
                  <a:srgbClr val="C00000"/>
                </a:solidFill>
                <a:uFill>
                  <a:noFill/>
                </a:uFill>
                <a:hlinkClick r:id="rId13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INFORMATION message for earthquake offshore, Greece area	</a:t>
            </a:r>
            <a:endParaRPr sz="1200" b="1">
              <a:solidFill>
                <a:srgbClr val="C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it-IT" sz="1200" b="1">
                <a:solidFill>
                  <a:srgbClr val="C00000"/>
                </a:solidFill>
                <a:uFill>
                  <a:noFill/>
                </a:uFill>
                <a:hlinkClick r:id="rId14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Tsu-Memo: december 26, 2004, the Indian Ocean Tsunami</a:t>
            </a:r>
            <a:endParaRPr sz="1200" b="1">
              <a:solidFill>
                <a:srgbClr val="C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it-IT" sz="1200" b="1">
                <a:solidFill>
                  <a:srgbClr val="C00000"/>
                </a:solidFill>
                <a:uFill>
                  <a:noFill/>
                </a:uFill>
                <a:hlinkClick r:id="rId15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The relevance of the D.A.R.T. network for reconstructing a tsunami's source and quickly issuing warnings. The example of the March 4, 2021 Raoul Island earthquake</a:t>
            </a:r>
            <a:endParaRPr sz="1200" b="1">
              <a:solidFill>
                <a:srgbClr val="C00000"/>
              </a:solidFill>
            </a:endParaRPr>
          </a:p>
          <a:p>
            <a:pPr marL="285750" marR="0" lvl="0" indent="-19685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b="1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5"/>
          <p:cNvSpPr txBox="1">
            <a:spLocks noGrp="1"/>
          </p:cNvSpPr>
          <p:nvPr>
            <p:ph type="title"/>
          </p:nvPr>
        </p:nvSpPr>
        <p:spPr>
          <a:xfrm>
            <a:off x="528229" y="0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it-IT" sz="2800"/>
              <a:t>Update on activities of the intersessional period 2021- 2022 (in red)</a:t>
            </a:r>
            <a:endParaRPr sz="2800">
              <a:solidFill>
                <a:srgbClr val="366092"/>
              </a:solidFill>
            </a:endParaRPr>
          </a:p>
        </p:txBody>
      </p:sp>
      <p:sp>
        <p:nvSpPr>
          <p:cNvPr id="98" name="Google Shape;98;p15"/>
          <p:cNvSpPr txBox="1">
            <a:spLocks noGrp="1"/>
          </p:cNvSpPr>
          <p:nvPr>
            <p:ph type="body" idx="1"/>
          </p:nvPr>
        </p:nvSpPr>
        <p:spPr>
          <a:xfrm>
            <a:off x="1130877" y="994172"/>
            <a:ext cx="7457258" cy="4217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it-IT" sz="1400" b="1">
                <a:solidFill>
                  <a:schemeClr val="dk2"/>
                </a:solidFill>
              </a:rPr>
              <a:t>Warning</a:t>
            </a:r>
            <a:endParaRPr sz="1400" b="1">
              <a:solidFill>
                <a:schemeClr val="dk2"/>
              </a:solidFill>
            </a:endParaRPr>
          </a:p>
          <a:p>
            <a:pPr marL="91440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</a:pPr>
            <a:r>
              <a:rPr lang="it-IT" sz="1200">
                <a:solidFill>
                  <a:schemeClr val="dk2"/>
                </a:solidFill>
              </a:rPr>
              <a:t>Events 2021-</a:t>
            </a:r>
            <a:r>
              <a:rPr lang="it-IT" sz="1200">
                <a:solidFill>
                  <a:srgbClr val="C00000"/>
                </a:solidFill>
              </a:rPr>
              <a:t>2022</a:t>
            </a:r>
            <a:r>
              <a:rPr lang="it-IT" sz="1200">
                <a:solidFill>
                  <a:schemeClr val="dk2"/>
                </a:solidFill>
              </a:rPr>
              <a:t> (update)</a:t>
            </a:r>
            <a:endParaRPr/>
          </a:p>
          <a:p>
            <a:pPr marL="91440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</a:pPr>
            <a:r>
              <a:rPr lang="it-IT" sz="1200">
                <a:solidFill>
                  <a:schemeClr val="dk2"/>
                </a:solidFill>
              </a:rPr>
              <a:t>New methodology </a:t>
            </a:r>
            <a:r>
              <a:rPr lang="it-IT" sz="1200">
                <a:solidFill>
                  <a:schemeClr val="accent2"/>
                </a:solidFill>
              </a:rPr>
              <a:t>under testing/review </a:t>
            </a:r>
            <a:r>
              <a:rPr lang="it-IT" sz="1200">
                <a:solidFill>
                  <a:schemeClr val="dk2"/>
                </a:solidFill>
              </a:rPr>
              <a:t>(Probabilistic Tsunami Forecasting) </a:t>
            </a:r>
            <a:endParaRPr sz="1200">
              <a:solidFill>
                <a:schemeClr val="dk2"/>
              </a:solidFill>
            </a:endParaRPr>
          </a:p>
          <a:p>
            <a:pPr marL="91440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</a:pPr>
            <a:r>
              <a:rPr lang="it-IT" sz="1200">
                <a:solidFill>
                  <a:schemeClr val="dk2"/>
                </a:solidFill>
              </a:rPr>
              <a:t>Ongoing technological efforts + </a:t>
            </a:r>
            <a:r>
              <a:rPr lang="it-IT" sz="1200">
                <a:solidFill>
                  <a:srgbClr val="C00000"/>
                </a:solidFill>
              </a:rPr>
              <a:t>PNRR Proposal for DARTs etc.</a:t>
            </a:r>
            <a:r>
              <a:rPr lang="it-IT" sz="1200">
                <a:solidFill>
                  <a:schemeClr val="dk2"/>
                </a:solidFill>
              </a:rPr>
              <a:t> (see also  report for last ICG meeting)</a:t>
            </a:r>
            <a:endParaRPr sz="1200">
              <a:solidFill>
                <a:schemeClr val="dk2"/>
              </a:solidFill>
            </a:endParaRPr>
          </a:p>
          <a:p>
            <a:pPr marL="91440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sz="1200">
              <a:solidFill>
                <a:schemeClr val="dk2"/>
              </a:solidFill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it-IT" sz="1400" b="1">
                <a:solidFill>
                  <a:schemeClr val="dk2"/>
                </a:solidFill>
              </a:rPr>
              <a:t>Hazard </a:t>
            </a:r>
            <a:endParaRPr/>
          </a:p>
          <a:p>
            <a:pPr marL="91440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</a:pPr>
            <a:r>
              <a:rPr lang="it-IT" sz="1200">
                <a:solidFill>
                  <a:schemeClr val="dk2"/>
                </a:solidFill>
              </a:rPr>
              <a:t>MPTS18: New Italian S-PTHA model (ongoing) - </a:t>
            </a:r>
            <a:r>
              <a:rPr lang="it-IT" sz="1200">
                <a:solidFill>
                  <a:srgbClr val="C00000"/>
                </a:solidFill>
              </a:rPr>
              <a:t>Delivery to DPC expected April 2022</a:t>
            </a:r>
            <a:endParaRPr>
              <a:solidFill>
                <a:srgbClr val="C00000"/>
              </a:solidFill>
            </a:endParaRPr>
          </a:p>
          <a:p>
            <a:pPr marL="91440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</a:pPr>
            <a:r>
              <a:rPr lang="it-IT" sz="1200">
                <a:solidFill>
                  <a:schemeClr val="dk2"/>
                </a:solidFill>
              </a:rPr>
              <a:t>Advancement of coastal areas inundation mapping (ISPRA website)</a:t>
            </a:r>
            <a:r>
              <a:rPr lang="it-IT" sz="1200" b="1">
                <a:solidFill>
                  <a:schemeClr val="dk2"/>
                </a:solidFill>
              </a:rPr>
              <a:t> </a:t>
            </a:r>
            <a:endParaRPr/>
          </a:p>
          <a:p>
            <a:pPr marL="91440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</a:pPr>
            <a:r>
              <a:rPr lang="it-IT" sz="1200">
                <a:solidFill>
                  <a:schemeClr val="dk2"/>
                </a:solidFill>
              </a:rPr>
              <a:t>Methods for local hazard assessment (uncertainty estimate) </a:t>
            </a: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400" b="1">
              <a:solidFill>
                <a:schemeClr val="dk2"/>
              </a:solidFill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it-IT" sz="1400" b="1">
                <a:solidFill>
                  <a:schemeClr val="dk2"/>
                </a:solidFill>
              </a:rPr>
              <a:t>Community, Outreach and Mitigation</a:t>
            </a:r>
            <a:endParaRPr/>
          </a:p>
          <a:p>
            <a:pPr marL="91440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00000"/>
              </a:buClr>
              <a:buSzPts val="1800"/>
              <a:buChar char="–"/>
            </a:pPr>
            <a:r>
              <a:rPr lang="it-IT" sz="1200">
                <a:solidFill>
                  <a:srgbClr val="C00000"/>
                </a:solidFill>
              </a:rPr>
              <a:t>Activities in the EPOS cTCS-TSU</a:t>
            </a:r>
            <a:endParaRPr sz="1200">
              <a:solidFill>
                <a:srgbClr val="C00000"/>
              </a:solidFill>
            </a:endParaRPr>
          </a:p>
          <a:p>
            <a:pPr marL="91440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00000"/>
              </a:buClr>
              <a:buSzPts val="1800"/>
              <a:buChar char="–"/>
            </a:pPr>
            <a:r>
              <a:rPr lang="it-IT" sz="1200">
                <a:solidFill>
                  <a:srgbClr val="C00000"/>
                </a:solidFill>
              </a:rPr>
              <a:t>EU Proposal Funded, Submitted</a:t>
            </a:r>
            <a:endParaRPr sz="1200">
              <a:solidFill>
                <a:srgbClr val="C00000"/>
              </a:solidFill>
            </a:endParaRPr>
          </a:p>
          <a:p>
            <a:pPr marL="91440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</a:pPr>
            <a:r>
              <a:rPr lang="it-IT" sz="1200">
                <a:solidFill>
                  <a:schemeClr val="dk2"/>
                </a:solidFill>
              </a:rPr>
              <a:t>Tsunami Risk perception studies on t</a:t>
            </a:r>
            <a:r>
              <a:rPr lang="it-IT" sz="1200">
                <a:solidFill>
                  <a:srgbClr val="C00000"/>
                </a:solidFill>
              </a:rPr>
              <a:t>arget groups (see also report for WG4)</a:t>
            </a:r>
            <a:endParaRPr>
              <a:solidFill>
                <a:srgbClr val="C00000"/>
              </a:solidFill>
            </a:endParaRPr>
          </a:p>
          <a:p>
            <a:pPr marL="91440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</a:pPr>
            <a:r>
              <a:rPr lang="it-IT" sz="1200">
                <a:solidFill>
                  <a:schemeClr val="dk2"/>
                </a:solidFill>
              </a:rPr>
              <a:t>Tsunami Ready (see r</a:t>
            </a:r>
            <a:r>
              <a:rPr lang="it-IT" sz="1200">
                <a:solidFill>
                  <a:srgbClr val="C00000"/>
                </a:solidFill>
              </a:rPr>
              <a:t>eport for WG4</a:t>
            </a:r>
            <a:r>
              <a:rPr lang="it-IT" sz="1200">
                <a:solidFill>
                  <a:schemeClr val="dk2"/>
                </a:solidFill>
              </a:rPr>
              <a:t>)</a:t>
            </a:r>
            <a:endParaRPr sz="1200">
              <a:solidFill>
                <a:schemeClr val="dk2"/>
              </a:solidFill>
            </a:endParaRPr>
          </a:p>
          <a:p>
            <a:pPr marL="91440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</a:pPr>
            <a:r>
              <a:rPr lang="it-IT" sz="1200">
                <a:solidFill>
                  <a:schemeClr val="dk2"/>
                </a:solidFill>
              </a:rPr>
              <a:t>IT-ALERT (being tested during the </a:t>
            </a:r>
            <a:r>
              <a:rPr lang="it-IT" sz="1200">
                <a:solidFill>
                  <a:srgbClr val="C00000"/>
                </a:solidFill>
              </a:rPr>
              <a:t>volcanic drill in Vulcano island, 7-8-9 April 2022</a:t>
            </a:r>
            <a:r>
              <a:rPr lang="it-IT" sz="1200">
                <a:solidFill>
                  <a:schemeClr val="dk2"/>
                </a:solidFill>
              </a:rPr>
              <a:t>)</a:t>
            </a: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400" b="1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None/>
            </a:pPr>
            <a:endParaRPr sz="1400" b="1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65171" y="6208763"/>
            <a:ext cx="879736" cy="307800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33"/>
          <p:cNvSpPr txBox="1"/>
          <p:nvPr/>
        </p:nvSpPr>
        <p:spPr>
          <a:xfrm>
            <a:off x="215649" y="0"/>
            <a:ext cx="8229600" cy="49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it-IT" sz="2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IT-ALERT </a:t>
            </a:r>
            <a:r>
              <a:rPr lang="it-IT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(DPC Cell-Broadcasting)</a:t>
            </a:r>
            <a:endParaRPr sz="4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33"/>
          <p:cNvSpPr txBox="1"/>
          <p:nvPr/>
        </p:nvSpPr>
        <p:spPr>
          <a:xfrm>
            <a:off x="588738" y="659755"/>
            <a:ext cx="79665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Testing </a:t>
            </a:r>
            <a:r>
              <a:rPr lang="it-IT">
                <a:solidFill>
                  <a:srgbClr val="C00000"/>
                </a:solidFill>
              </a:rPr>
              <a:t>during the Vulcano Island drill / April 9, 2022 - Not a tsunami drill!</a:t>
            </a:r>
            <a:endParaRPr>
              <a:solidFill>
                <a:srgbClr val="C0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C0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solidFill>
                  <a:srgbClr val="C00000"/>
                </a:solidFill>
              </a:rPr>
              <a:t>https://twitter.com/i/status/1512481459612753923</a:t>
            </a:r>
            <a:endParaRPr sz="1400" b="0" i="0" u="none" strike="noStrike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7" name="Google Shape;267;p33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2454312"/>
            <a:ext cx="4246175" cy="3184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33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828" y="1398645"/>
            <a:ext cx="3109567" cy="2583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33"/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403" y="4046425"/>
            <a:ext cx="2901350" cy="1752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290300" y="1398650"/>
            <a:ext cx="2527875" cy="740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33"/>
          <p:cNvPicPr preferRelativeResize="0"/>
          <p:nvPr/>
        </p:nvPicPr>
        <p:blipFill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1998" y="1558900"/>
            <a:ext cx="992356" cy="560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65171" y="6208763"/>
            <a:ext cx="879736" cy="307800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34"/>
          <p:cNvSpPr txBox="1"/>
          <p:nvPr/>
        </p:nvSpPr>
        <p:spPr>
          <a:xfrm>
            <a:off x="215649" y="0"/>
            <a:ext cx="8229600" cy="49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it-IT" sz="2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IT-ALERT </a:t>
            </a:r>
            <a:r>
              <a:rPr lang="it-IT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(DPC Cell-Broadcasting)</a:t>
            </a:r>
            <a:endParaRPr sz="4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8" name="Google Shape;278;p34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6000" y="4153500"/>
            <a:ext cx="2527874" cy="104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34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000" y="5052650"/>
            <a:ext cx="4430100" cy="587745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34"/>
          <p:cNvSpPr txBox="1"/>
          <p:nvPr/>
        </p:nvSpPr>
        <p:spPr>
          <a:xfrm>
            <a:off x="127175" y="866125"/>
            <a:ext cx="7340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>
                <a:latin typeface="Calibri"/>
                <a:ea typeface="Calibri"/>
                <a:cs typeface="Calibri"/>
                <a:sym typeface="Calibri"/>
              </a:rPr>
              <a:t>Some open issues…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34"/>
          <p:cNvSpPr txBox="1"/>
          <p:nvPr/>
        </p:nvSpPr>
        <p:spPr>
          <a:xfrm>
            <a:off x="2376200" y="465245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BoR (20) 115</a:t>
            </a:r>
            <a:endParaRPr/>
          </a:p>
        </p:txBody>
      </p:sp>
      <p:pic>
        <p:nvPicPr>
          <p:cNvPr id="282" name="Google Shape;282;p34"/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0025" y="4489601"/>
            <a:ext cx="4188374" cy="93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761182" y="4127220"/>
            <a:ext cx="1657350" cy="361950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34"/>
          <p:cNvSpPr txBox="1"/>
          <p:nvPr/>
        </p:nvSpPr>
        <p:spPr>
          <a:xfrm>
            <a:off x="215650" y="1985938"/>
            <a:ext cx="7536000" cy="221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350">
                <a:solidFill>
                  <a:srgbClr val="19191A"/>
                </a:solidFill>
                <a:highlight>
                  <a:srgbClr val="FFFFFF"/>
                </a:highlight>
              </a:rPr>
              <a:t>Con l'adozione del decreto legislativo 207/2021 è stato, dunque, affrontato e risolto il problema di coerenza dell'impianto del sistema italiano con le indicazioni europee e ora, alla fine del percorso, sarà necessario adeguare il Regolamento e la Direttiva del 2020.</a:t>
            </a:r>
            <a:endParaRPr sz="1350">
              <a:solidFill>
                <a:srgbClr val="19191A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it-IT" sz="1350">
                <a:solidFill>
                  <a:srgbClr val="19191A"/>
                </a:solidFill>
                <a:highlight>
                  <a:srgbClr val="FFFFFF"/>
                </a:highlight>
              </a:rPr>
              <a:t>Restano, inoltre, da superare ancora tre macro-criticità ereditate dalla precedente impostazione, che sono strettamente connesse l'una alle altre e che impediscono oggi l'utilizzo sicuro, chiaro e responsabile del sistema che si era immaginato di rendere operativo: </a:t>
            </a:r>
            <a:r>
              <a:rPr lang="it-IT" sz="1350">
                <a:solidFill>
                  <a:srgbClr val="19191A"/>
                </a:solidFill>
                <a:highlight>
                  <a:srgbClr val="FFFF00"/>
                </a:highlight>
              </a:rPr>
              <a:t>la sicurezza dell'infrastruttura tecnologica, l'ambito di operatività del sistema pubblico di allarme e la definizione della governance del sistema.</a:t>
            </a:r>
            <a:endParaRPr sz="1350">
              <a:solidFill>
                <a:srgbClr val="19191A"/>
              </a:solidFill>
              <a:highlight>
                <a:srgbClr val="FFFF00"/>
              </a:highlight>
            </a:endParaRPr>
          </a:p>
        </p:txBody>
      </p:sp>
      <p:pic>
        <p:nvPicPr>
          <p:cNvPr id="285" name="Google Shape;285;p3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500525" y="866125"/>
            <a:ext cx="2527875" cy="740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34"/>
          <p:cNvPicPr preferRelativeResize="0"/>
          <p:nvPr/>
        </p:nvPicPr>
        <p:blipFill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9648" y="1196450"/>
            <a:ext cx="992356" cy="560900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34"/>
          <p:cNvSpPr txBox="1"/>
          <p:nvPr/>
        </p:nvSpPr>
        <p:spPr>
          <a:xfrm>
            <a:off x="206000" y="1412650"/>
            <a:ext cx="7340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>
                <a:latin typeface="Calibri"/>
                <a:ea typeface="Calibri"/>
                <a:cs typeface="Calibri"/>
                <a:sym typeface="Calibri"/>
              </a:rPr>
              <a:t>From DPC IT-ALERT web site - 3 macro-criticalities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p34"/>
          <p:cNvSpPr txBox="1"/>
          <p:nvPr/>
        </p:nvSpPr>
        <p:spPr>
          <a:xfrm>
            <a:off x="5087488" y="5500050"/>
            <a:ext cx="7340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+"/>
            </a:pPr>
            <a:r>
              <a:rPr lang="it-IT" sz="1800" b="1">
                <a:latin typeface="Calibri"/>
                <a:ea typeface="Calibri"/>
                <a:cs typeface="Calibri"/>
                <a:sym typeface="Calibri"/>
              </a:rPr>
              <a:t>preparedness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35"/>
          <p:cNvSpPr txBox="1">
            <a:spLocks noGrp="1"/>
          </p:cNvSpPr>
          <p:nvPr>
            <p:ph type="title"/>
          </p:nvPr>
        </p:nvSpPr>
        <p:spPr>
          <a:xfrm>
            <a:off x="457200" y="50774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it-IT" sz="3600"/>
              <a:t>Papers published in 2022</a:t>
            </a:r>
            <a:br>
              <a:rPr lang="it-IT" sz="3600"/>
            </a:br>
            <a:r>
              <a:rPr lang="it-IT" sz="3600"/>
              <a:t>with CAT-INGV personnel as co-authors</a:t>
            </a:r>
            <a:endParaRPr sz="3600"/>
          </a:p>
        </p:txBody>
      </p:sp>
      <p:pic>
        <p:nvPicPr>
          <p:cNvPr id="294" name="Google Shape;294;p35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4700" y="2057400"/>
            <a:ext cx="5879901" cy="320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35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4800" y="3869352"/>
            <a:ext cx="3813876" cy="199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Google Shape;300;p36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300" y="2181525"/>
            <a:ext cx="5838475" cy="3582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36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6725" y="2617699"/>
            <a:ext cx="2706426" cy="2501394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36"/>
          <p:cNvSpPr txBox="1">
            <a:spLocks noGrp="1"/>
          </p:cNvSpPr>
          <p:nvPr>
            <p:ph type="title"/>
          </p:nvPr>
        </p:nvSpPr>
        <p:spPr>
          <a:xfrm>
            <a:off x="457200" y="50774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it-IT" sz="3600"/>
              <a:t>Papers published in 2022</a:t>
            </a:r>
            <a:br>
              <a:rPr lang="it-IT" sz="3600"/>
            </a:br>
            <a:r>
              <a:rPr lang="it-IT" sz="3600"/>
              <a:t>with CAT-INGV personnel as co-authors</a:t>
            </a:r>
            <a:endParaRPr sz="36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37"/>
          <p:cNvSpPr txBox="1">
            <a:spLocks noGrp="1"/>
          </p:cNvSpPr>
          <p:nvPr>
            <p:ph type="title"/>
          </p:nvPr>
        </p:nvSpPr>
        <p:spPr>
          <a:xfrm>
            <a:off x="457200" y="43154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it-IT" sz="3600"/>
              <a:t>Papers published in 2022</a:t>
            </a:r>
            <a:br>
              <a:rPr lang="it-IT" sz="3600"/>
            </a:br>
            <a:r>
              <a:rPr lang="it-IT" sz="3600"/>
              <a:t>with CAT-INGV personnel as co-authors</a:t>
            </a:r>
            <a:endParaRPr sz="3600"/>
          </a:p>
        </p:txBody>
      </p:sp>
      <p:pic>
        <p:nvPicPr>
          <p:cNvPr id="308" name="Google Shape;308;p37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525" y="1932125"/>
            <a:ext cx="5412851" cy="4025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37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8650" y="2659750"/>
            <a:ext cx="3252951" cy="258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38"/>
          <p:cNvSpPr txBox="1">
            <a:spLocks noGrp="1"/>
          </p:cNvSpPr>
          <p:nvPr>
            <p:ph type="title"/>
          </p:nvPr>
        </p:nvSpPr>
        <p:spPr>
          <a:xfrm>
            <a:off x="457200" y="50774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it-IT" sz="3600"/>
              <a:t>Papers published in 2022</a:t>
            </a:r>
            <a:br>
              <a:rPr lang="it-IT" sz="3600"/>
            </a:br>
            <a:r>
              <a:rPr lang="it-IT" sz="3600"/>
              <a:t>with CAT-INGV personnel as co-authors</a:t>
            </a:r>
            <a:endParaRPr sz="3600"/>
          </a:p>
        </p:txBody>
      </p:sp>
      <p:pic>
        <p:nvPicPr>
          <p:cNvPr id="315" name="Google Shape;315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250" y="2128325"/>
            <a:ext cx="6328876" cy="283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38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4600" y="3752850"/>
            <a:ext cx="3042751" cy="22182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39"/>
          <p:cNvSpPr txBox="1">
            <a:spLocks noGrp="1"/>
          </p:cNvSpPr>
          <p:nvPr>
            <p:ph type="title"/>
          </p:nvPr>
        </p:nvSpPr>
        <p:spPr>
          <a:xfrm>
            <a:off x="457200" y="50774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it-IT" sz="3600"/>
              <a:t>Papers published in 2022</a:t>
            </a:r>
            <a:br>
              <a:rPr lang="it-IT" sz="3600"/>
            </a:br>
            <a:r>
              <a:rPr lang="it-IT" sz="3600"/>
              <a:t>with CAT-INGV personnel as co-authors</a:t>
            </a:r>
            <a:endParaRPr sz="3600"/>
          </a:p>
        </p:txBody>
      </p:sp>
      <p:pic>
        <p:nvPicPr>
          <p:cNvPr id="322" name="Google Shape;322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9450" y="1650750"/>
            <a:ext cx="7756626" cy="3253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39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17925" y="4820200"/>
            <a:ext cx="3536426" cy="129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39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2350" y="4903975"/>
            <a:ext cx="3956851" cy="13572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4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it-IT"/>
              <a:t>Useful Links</a:t>
            </a:r>
            <a:endParaRPr/>
          </a:p>
        </p:txBody>
      </p:sp>
      <p:sp>
        <p:nvSpPr>
          <p:cNvPr id="330" name="Google Shape;330;p4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SzPct val="69498"/>
              <a:buChar char="•"/>
            </a:pPr>
            <a:r>
              <a:rPr lang="it-IT" sz="2800" u="sng">
                <a:solidFill>
                  <a:schemeClr val="hlink"/>
                </a:solidFill>
                <a:hlinkClick r:id="rId3"/>
              </a:rPr>
              <a:t>www.ingv.it/cat/en</a:t>
            </a:r>
            <a:r>
              <a:rPr lang="it-IT" sz="2800"/>
              <a:t> </a:t>
            </a:r>
            <a:endParaRPr/>
          </a:p>
          <a:p>
            <a:pPr marL="457200" lvl="0" indent="-342900" algn="l" rtl="0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SzPct val="69498"/>
              <a:buChar char="•"/>
            </a:pPr>
            <a:r>
              <a:rPr lang="it-IT" sz="2800" u="sng">
                <a:solidFill>
                  <a:schemeClr val="hlink"/>
                </a:solidFill>
                <a:hlinkClick r:id="rId4"/>
              </a:rPr>
              <a:t>http://www.tsumaps-neam.eu</a:t>
            </a:r>
            <a:r>
              <a:rPr lang="it-IT" sz="2800"/>
              <a:t> </a:t>
            </a:r>
            <a:endParaRPr sz="2800"/>
          </a:p>
          <a:p>
            <a:pPr marL="457200" lvl="0" indent="-342900" algn="l" rtl="0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SzPct val="69498"/>
              <a:buChar char="•"/>
            </a:pPr>
            <a:r>
              <a:rPr lang="it-IT" sz="2800" u="sng">
                <a:solidFill>
                  <a:schemeClr val="hlink"/>
                </a:solidFill>
                <a:hlinkClick r:id="rId5"/>
              </a:rPr>
              <a:t>https://tsunamiarchive.ingv.it/emtc.2.0/</a:t>
            </a:r>
            <a:r>
              <a:rPr lang="it-IT" sz="2800"/>
              <a:t> </a:t>
            </a:r>
            <a:endParaRPr sz="2800"/>
          </a:p>
          <a:p>
            <a:pPr marL="457200" lvl="0" indent="-342900" algn="l" rtl="0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SzPct val="69498"/>
              <a:buChar char="•"/>
            </a:pPr>
            <a:r>
              <a:rPr lang="it-IT" sz="2800" u="sng">
                <a:solidFill>
                  <a:schemeClr val="hlink"/>
                </a:solidFill>
                <a:hlinkClick r:id="rId6"/>
              </a:rPr>
              <a:t>https://storymaps.arcgis.com/stories/32091c82e42a4d30a2f24b1e7b5955b6</a:t>
            </a:r>
            <a:endParaRPr sz="2800"/>
          </a:p>
          <a:p>
            <a:pPr marL="457200" lvl="0" indent="-342900" algn="l" rtl="0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SzPct val="69498"/>
              <a:buChar char="•"/>
            </a:pPr>
            <a:r>
              <a:rPr lang="it-IT" sz="2800" u="sng">
                <a:solidFill>
                  <a:schemeClr val="hlink"/>
                </a:solidFill>
                <a:hlinkClick r:id="rId7"/>
              </a:rPr>
              <a:t>http://sgi2.isprambiente.it/tsunamimap/</a:t>
            </a:r>
            <a:r>
              <a:rPr lang="it-IT" sz="2800"/>
              <a:t> </a:t>
            </a:r>
            <a:endParaRPr/>
          </a:p>
          <a:p>
            <a:pPr marL="457200" lvl="0" indent="-342900" algn="l" rtl="0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SzPct val="69498"/>
              <a:buChar char="•"/>
            </a:pPr>
            <a:r>
              <a:rPr lang="it-IT" sz="2800" u="sng">
                <a:solidFill>
                  <a:schemeClr val="hlink"/>
                </a:solidFill>
                <a:hlinkClick r:id="rId8"/>
              </a:rPr>
              <a:t>https://rischi.protezionecivile.it/it/maremoto-0</a:t>
            </a:r>
            <a:r>
              <a:rPr lang="it-IT" sz="2800"/>
              <a:t> </a:t>
            </a:r>
            <a:endParaRPr/>
          </a:p>
          <a:p>
            <a:pPr marL="457200" lvl="0" indent="-228600" algn="l" rtl="0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SzPct val="69498"/>
              <a:buNone/>
            </a:pPr>
            <a:endParaRPr sz="2800"/>
          </a:p>
          <a:p>
            <a:pPr marL="457200" lvl="0" indent="-228600" algn="l" rtl="0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SzPct val="69498"/>
              <a:buNone/>
            </a:pPr>
            <a:endParaRPr sz="2800"/>
          </a:p>
        </p:txBody>
      </p:sp>
      <p:sp>
        <p:nvSpPr>
          <p:cNvPr id="331" name="Google Shape;331;p40"/>
          <p:cNvSpPr txBox="1"/>
          <p:nvPr/>
        </p:nvSpPr>
        <p:spPr>
          <a:xfrm>
            <a:off x="2214180" y="6176077"/>
            <a:ext cx="3341493" cy="35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it-IT"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WTAD 2021 / 8 November 2021 – NIOF-EGYPT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Google Shape;336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65171" y="6208763"/>
            <a:ext cx="879736" cy="307800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41"/>
          <p:cNvSpPr txBox="1">
            <a:spLocks noGrp="1"/>
          </p:cNvSpPr>
          <p:nvPr>
            <p:ph type="title"/>
          </p:nvPr>
        </p:nvSpPr>
        <p:spPr>
          <a:xfrm>
            <a:off x="596200" y="2362949"/>
            <a:ext cx="8229600" cy="49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it-IT" sz="2400" b="1">
                <a:solidFill>
                  <a:srgbClr val="595959"/>
                </a:solidFill>
              </a:rPr>
              <a:t>Thank you for your attention!</a:t>
            </a:r>
            <a:endParaRPr/>
          </a:p>
        </p:txBody>
      </p:sp>
      <p:sp>
        <p:nvSpPr>
          <p:cNvPr id="338" name="Google Shape;338;p41"/>
          <p:cNvSpPr txBox="1"/>
          <p:nvPr/>
        </p:nvSpPr>
        <p:spPr>
          <a:xfrm>
            <a:off x="2352729" y="6176077"/>
            <a:ext cx="3341493" cy="35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it-IT"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WTAD 2021 / 8 November 2021 – NIOF-EGYPT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6"/>
          <p:cNvSpPr txBox="1">
            <a:spLocks noGrp="1"/>
          </p:cNvSpPr>
          <p:nvPr>
            <p:ph type="title"/>
          </p:nvPr>
        </p:nvSpPr>
        <p:spPr>
          <a:xfrm>
            <a:off x="-284018" y="-205905"/>
            <a:ext cx="9240982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it-IT" sz="2800">
                <a:solidFill>
                  <a:schemeClr val="lt1"/>
                </a:solidFill>
              </a:rPr>
              <a:t>WARNING / CAT-INGV in the monitoring room @ INGV</a:t>
            </a:r>
            <a:endParaRPr sz="2800">
              <a:solidFill>
                <a:schemeClr val="lt1"/>
              </a:solidFill>
            </a:endParaRPr>
          </a:p>
        </p:txBody>
      </p:sp>
      <p:pic>
        <p:nvPicPr>
          <p:cNvPr id="105" name="Google Shape;105;p16" descr="../../cose-CAT-maggio-giugno2017/foto-sala-cat/SALA%20SISMICA%20CONFIG.%20TSUNAMI%2007.02.2018%20%5B3%5D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4929" y="788267"/>
            <a:ext cx="8094162" cy="5161119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6"/>
          <p:cNvSpPr txBox="1"/>
          <p:nvPr/>
        </p:nvSpPr>
        <p:spPr>
          <a:xfrm>
            <a:off x="4336473" y="4241226"/>
            <a:ext cx="4322700" cy="1800900"/>
          </a:xfrm>
          <a:prstGeom prst="rect">
            <a:avLst/>
          </a:prstGeom>
          <a:solidFill>
            <a:schemeClr val="lt1">
              <a:alpha val="7098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-"/>
            </a:pPr>
            <a:r>
              <a:rPr lang="it-IT"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it-IT" sz="2100"/>
              <a:t>6</a:t>
            </a:r>
            <a:r>
              <a:rPr lang="it-IT"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alert messages since 2017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-"/>
            </a:pPr>
            <a:r>
              <a:rPr lang="it-IT" sz="16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4 Watch 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-"/>
            </a:pPr>
            <a:r>
              <a:rPr lang="it-IT" sz="1600">
                <a:solidFill>
                  <a:srgbClr val="0C0C0C"/>
                </a:solidFill>
              </a:rPr>
              <a:t>6</a:t>
            </a:r>
            <a:r>
              <a:rPr lang="it-IT" sz="16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 Advisory</a:t>
            </a:r>
            <a:endParaRPr sz="16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-"/>
            </a:pPr>
            <a:r>
              <a:rPr lang="it-IT" sz="16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it-IT" sz="1600">
                <a:solidFill>
                  <a:srgbClr val="0C0C0C"/>
                </a:solidFill>
              </a:rPr>
              <a:t>6</a:t>
            </a:r>
            <a:r>
              <a:rPr lang="it-IT" sz="16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 Information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100"/>
              <a:buFont typeface="Arial"/>
              <a:buChar char="-"/>
            </a:pPr>
            <a:r>
              <a:rPr lang="it-IT" sz="2100" b="1">
                <a:solidFill>
                  <a:srgbClr val="C00000"/>
                </a:solidFill>
              </a:rPr>
              <a:t>2 messages in Dec. 2021 (2 I)</a:t>
            </a:r>
            <a:endParaRPr sz="2100" b="1">
              <a:solidFill>
                <a:srgbClr val="C00000"/>
              </a:solidFill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100"/>
              <a:buFont typeface="Arial"/>
              <a:buChar char="-"/>
            </a:pPr>
            <a:r>
              <a:rPr lang="it-IT" sz="2100" b="1">
                <a:solidFill>
                  <a:srgbClr val="C00000"/>
                </a:solidFill>
              </a:rPr>
              <a:t>2</a:t>
            </a:r>
            <a:r>
              <a:rPr lang="it-IT" sz="21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messages in 202</a:t>
            </a:r>
            <a:r>
              <a:rPr lang="it-IT" sz="2100" b="1">
                <a:solidFill>
                  <a:srgbClr val="C00000"/>
                </a:solidFill>
              </a:rPr>
              <a:t>2</a:t>
            </a:r>
            <a:r>
              <a:rPr lang="it-IT" sz="21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(</a:t>
            </a:r>
            <a:r>
              <a:rPr lang="it-IT" sz="2100" b="1">
                <a:solidFill>
                  <a:srgbClr val="C00000"/>
                </a:solidFill>
              </a:rPr>
              <a:t>1</a:t>
            </a:r>
            <a:r>
              <a:rPr lang="it-IT" sz="21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A + </a:t>
            </a:r>
            <a:r>
              <a:rPr lang="it-IT" sz="2100" b="1">
                <a:solidFill>
                  <a:srgbClr val="C00000"/>
                </a:solidFill>
              </a:rPr>
              <a:t>1</a:t>
            </a:r>
            <a:r>
              <a:rPr lang="it-IT" sz="21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I)</a:t>
            </a:r>
            <a:endParaRPr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7"/>
          <p:cNvSpPr txBox="1">
            <a:spLocks noGrp="1"/>
          </p:cNvSpPr>
          <p:nvPr>
            <p:ph type="title"/>
          </p:nvPr>
        </p:nvSpPr>
        <p:spPr>
          <a:xfrm>
            <a:off x="0" y="46049"/>
            <a:ext cx="8950036" cy="49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it-IT" sz="2800">
                <a:solidFill>
                  <a:schemeClr val="lt1"/>
                </a:solidFill>
              </a:rPr>
              <a:t>WARNING - Mediterranean events that triggered CAT-INGV </a:t>
            </a:r>
            <a:endParaRPr sz="2800">
              <a:solidFill>
                <a:schemeClr val="lt1"/>
              </a:solidFill>
            </a:endParaRPr>
          </a:p>
        </p:txBody>
      </p:sp>
      <p:pic>
        <p:nvPicPr>
          <p:cNvPr id="112" name="Google Shape;112;p17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2327" y="6259538"/>
            <a:ext cx="731743" cy="247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14075" y="807600"/>
            <a:ext cx="6889349" cy="5378425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7"/>
          <p:cNvSpPr/>
          <p:nvPr/>
        </p:nvSpPr>
        <p:spPr>
          <a:xfrm>
            <a:off x="457275" y="1216575"/>
            <a:ext cx="8492700" cy="7803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8"/>
          <p:cNvSpPr txBox="1">
            <a:spLocks noGrp="1"/>
          </p:cNvSpPr>
          <p:nvPr>
            <p:ph type="title"/>
          </p:nvPr>
        </p:nvSpPr>
        <p:spPr>
          <a:xfrm>
            <a:off x="212600" y="5170681"/>
            <a:ext cx="9000900" cy="6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Calibri"/>
              <a:buNone/>
            </a:pPr>
            <a:r>
              <a:rPr lang="it-IT" sz="1800" b="1">
                <a:solidFill>
                  <a:srgbClr val="595959"/>
                </a:solidFill>
              </a:rPr>
              <a:t>26 CAT-INGV Activations 2017-2022/March –  4 </a:t>
            </a:r>
            <a:r>
              <a:rPr lang="it-IT" sz="1800" b="1">
                <a:solidFill>
                  <a:srgbClr val="C00000"/>
                </a:solidFill>
              </a:rPr>
              <a:t>in December 2021-2022 (3 Info + 1 Advisory)</a:t>
            </a:r>
            <a:endParaRPr sz="1800" b="1">
              <a:solidFill>
                <a:srgbClr val="C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Calibri"/>
              <a:buNone/>
            </a:pPr>
            <a:r>
              <a:rPr lang="it-IT" sz="1800" b="1">
                <a:solidFill>
                  <a:srgbClr val="595959"/>
                </a:solidFill>
              </a:rPr>
              <a:t/>
            </a:r>
            <a:br>
              <a:rPr lang="it-IT" sz="1800" b="1">
                <a:solidFill>
                  <a:srgbClr val="595959"/>
                </a:solidFill>
              </a:rPr>
            </a:br>
            <a:r>
              <a:rPr lang="it-IT" sz="1800" b="1">
                <a:solidFill>
                  <a:srgbClr val="595959"/>
                </a:solidFill>
              </a:rPr>
              <a:t>Mw 5.6 - 7.0 - Messages between 7-11 minutes</a:t>
            </a:r>
            <a:endParaRPr sz="1800" b="1">
              <a:solidFill>
                <a:srgbClr val="595959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Calibri"/>
              <a:buNone/>
            </a:pPr>
            <a:endParaRPr sz="1400">
              <a:solidFill>
                <a:srgbClr val="595959"/>
              </a:solidFill>
            </a:endParaRPr>
          </a:p>
        </p:txBody>
      </p:sp>
      <p:pic>
        <p:nvPicPr>
          <p:cNvPr id="120" name="Google Shape;120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65171" y="6208763"/>
            <a:ext cx="879736" cy="3078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8"/>
          <p:cNvSpPr txBox="1">
            <a:spLocks noGrp="1"/>
          </p:cNvSpPr>
          <p:nvPr>
            <p:ph type="title"/>
          </p:nvPr>
        </p:nvSpPr>
        <p:spPr>
          <a:xfrm>
            <a:off x="334900" y="53986"/>
            <a:ext cx="8756300" cy="49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it-IT" sz="2400">
                <a:solidFill>
                  <a:schemeClr val="lt1"/>
                </a:solidFill>
              </a:rPr>
              <a:t>WARNING - </a:t>
            </a:r>
            <a:r>
              <a:rPr lang="it-IT" sz="2400" b="1">
                <a:solidFill>
                  <a:schemeClr val="lt1"/>
                </a:solidFill>
              </a:rPr>
              <a:t>Earthquakes and tsunami alerts 2017-2022 (March)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122" name="Google Shape;122;p18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81500"/>
            <a:ext cx="10015875" cy="3632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9"/>
          <p:cNvSpPr txBox="1">
            <a:spLocks noGrp="1"/>
          </p:cNvSpPr>
          <p:nvPr>
            <p:ph type="title"/>
          </p:nvPr>
        </p:nvSpPr>
        <p:spPr>
          <a:xfrm>
            <a:off x="71549" y="4448240"/>
            <a:ext cx="9000900" cy="6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Calibri"/>
              <a:buNone/>
            </a:pPr>
            <a:r>
              <a:rPr lang="it-IT" sz="1800" b="1">
                <a:solidFill>
                  <a:srgbClr val="595959"/>
                </a:solidFill>
              </a:rPr>
              <a:t>Main results:</a:t>
            </a:r>
            <a:br>
              <a:rPr lang="it-IT" sz="1800" b="1">
                <a:solidFill>
                  <a:srgbClr val="595959"/>
                </a:solidFill>
              </a:rPr>
            </a:br>
            <a:r>
              <a:rPr lang="it-IT" sz="1800" b="1">
                <a:solidFill>
                  <a:srgbClr val="595959"/>
                </a:solidFill>
              </a:rPr>
              <a:t/>
            </a:r>
            <a:br>
              <a:rPr lang="it-IT" sz="1800" b="1">
                <a:solidFill>
                  <a:srgbClr val="595959"/>
                </a:solidFill>
              </a:rPr>
            </a:br>
            <a:r>
              <a:rPr lang="it-IT" sz="1800" b="1">
                <a:solidFill>
                  <a:srgbClr val="595959"/>
                </a:solidFill>
              </a:rPr>
              <a:t>- Use Mwp (instead of Mb) even at low magnitude (5.0-5.8) → </a:t>
            </a:r>
            <a:r>
              <a:rPr lang="it-IT" sz="1800" b="1">
                <a:solidFill>
                  <a:srgbClr val="C00000"/>
                </a:solidFill>
              </a:rPr>
              <a:t>implemented in 2022</a:t>
            </a:r>
            <a:r>
              <a:rPr lang="it-IT" sz="1800" b="1">
                <a:solidFill>
                  <a:srgbClr val="595959"/>
                </a:solidFill>
              </a:rPr>
              <a:t/>
            </a:r>
            <a:br>
              <a:rPr lang="it-IT" sz="1800" b="1">
                <a:solidFill>
                  <a:srgbClr val="595959"/>
                </a:solidFill>
              </a:rPr>
            </a:br>
            <a:r>
              <a:rPr lang="it-IT" sz="1800" b="1">
                <a:solidFill>
                  <a:srgbClr val="595959"/>
                </a:solidFill>
              </a:rPr>
              <a:t>- Feasibility of using Early-Est solution n. 002 instead of 005 (3 minutes in advance)</a:t>
            </a:r>
            <a:endParaRPr sz="1800" b="1">
              <a:solidFill>
                <a:srgbClr val="595959"/>
              </a:solidFill>
            </a:endParaRPr>
          </a:p>
          <a:p>
            <a:pPr marL="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Calibri"/>
              <a:buNone/>
            </a:pPr>
            <a:r>
              <a:rPr lang="it-IT" sz="1800" b="1">
                <a:solidFill>
                  <a:srgbClr val="C00000"/>
                </a:solidFill>
              </a:rPr>
              <a:t>Ongoing - New SOPs were approved by INGV CdA in December 2021</a:t>
            </a:r>
            <a:r>
              <a:rPr lang="it-IT" sz="1800" b="1">
                <a:solidFill>
                  <a:srgbClr val="595959"/>
                </a:solidFill>
                <a:highlight>
                  <a:srgbClr val="FFFF00"/>
                </a:highlight>
              </a:rPr>
              <a:t/>
            </a:r>
            <a:br>
              <a:rPr lang="it-IT" sz="1800" b="1">
                <a:solidFill>
                  <a:srgbClr val="595959"/>
                </a:solidFill>
                <a:highlight>
                  <a:srgbClr val="FFFF00"/>
                </a:highlight>
              </a:rPr>
            </a:br>
            <a:r>
              <a:rPr lang="it-IT" sz="1800" b="1">
                <a:solidFill>
                  <a:srgbClr val="595959"/>
                </a:solidFill>
              </a:rPr>
              <a:t>- Times of alert delivery (2017-2022): 7-10 minutes</a:t>
            </a:r>
            <a:br>
              <a:rPr lang="it-IT" sz="1800" b="1">
                <a:solidFill>
                  <a:srgbClr val="595959"/>
                </a:solidFill>
              </a:rPr>
            </a:br>
            <a:r>
              <a:rPr lang="it-IT" sz="1800" b="1">
                <a:solidFill>
                  <a:srgbClr val="595959"/>
                </a:solidFill>
              </a:rPr>
              <a:t/>
            </a:r>
            <a:br>
              <a:rPr lang="it-IT" sz="1800" b="1">
                <a:solidFill>
                  <a:srgbClr val="595959"/>
                </a:solidFill>
              </a:rPr>
            </a:br>
            <a:r>
              <a:rPr lang="it-IT" sz="1800" b="1">
                <a:solidFill>
                  <a:srgbClr val="595959"/>
                </a:solidFill>
              </a:rPr>
              <a:t/>
            </a:r>
            <a:br>
              <a:rPr lang="it-IT" sz="1800" b="1">
                <a:solidFill>
                  <a:srgbClr val="595959"/>
                </a:solidFill>
              </a:rPr>
            </a:br>
            <a:endParaRPr sz="1800" b="1">
              <a:solidFill>
                <a:srgbClr val="595959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Calibri"/>
              <a:buNone/>
            </a:pPr>
            <a:r>
              <a:rPr lang="it-IT" sz="1800">
                <a:solidFill>
                  <a:srgbClr val="595959"/>
                </a:solidFill>
              </a:rPr>
              <a:t>(Amato et al., Seismol. Res. Letters, 2021)</a:t>
            </a:r>
            <a:endParaRPr sz="1800">
              <a:solidFill>
                <a:srgbClr val="595959"/>
              </a:solidFill>
            </a:endParaRPr>
          </a:p>
        </p:txBody>
      </p:sp>
      <p:pic>
        <p:nvPicPr>
          <p:cNvPr id="128" name="Google Shape;128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65171" y="6208763"/>
            <a:ext cx="879736" cy="30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9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070"/>
          <a:stretch/>
        </p:blipFill>
        <p:spPr>
          <a:xfrm>
            <a:off x="1898185" y="711803"/>
            <a:ext cx="5347627" cy="2755969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19"/>
          <p:cNvSpPr txBox="1"/>
          <p:nvPr/>
        </p:nvSpPr>
        <p:spPr>
          <a:xfrm>
            <a:off x="334900" y="53986"/>
            <a:ext cx="8756300" cy="49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it-IT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WARNING - </a:t>
            </a:r>
            <a:r>
              <a:rPr lang="it-IT" sz="2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Earthquakes and tsunami alerts 2017-2021 (November)</a:t>
            </a:r>
            <a:endParaRPr sz="4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0"/>
          <p:cNvSpPr txBox="1"/>
          <p:nvPr/>
        </p:nvSpPr>
        <p:spPr>
          <a:xfrm>
            <a:off x="1074675" y="2329350"/>
            <a:ext cx="5401800" cy="41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21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it-IT" sz="2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Proposal submitted for </a:t>
            </a:r>
            <a:endParaRPr sz="21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6195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Calibri"/>
              <a:buChar char="●"/>
            </a:pPr>
            <a:r>
              <a:rPr lang="it-IT" sz="2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2+2 DART Buoys</a:t>
            </a:r>
            <a:endParaRPr sz="21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Calibri"/>
              <a:buChar char="●"/>
            </a:pPr>
            <a:r>
              <a:rPr lang="it-IT" sz="2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Further OBPs linked to intermediate depth wave buoys (ISPRA)</a:t>
            </a:r>
            <a:endParaRPr sz="21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Calibri"/>
              <a:buChar char="●"/>
            </a:pPr>
            <a:r>
              <a:rPr lang="it-IT" sz="2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10 new generation Tide-Gauges (ISPRA)</a:t>
            </a:r>
            <a:endParaRPr sz="21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Calibri"/>
              <a:buChar char="●"/>
            </a:pPr>
            <a:r>
              <a:rPr lang="it-IT" sz="2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Numerous seismic and GNSS stations</a:t>
            </a:r>
            <a:endParaRPr sz="21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Calibri"/>
              <a:buChar char="●"/>
            </a:pPr>
            <a:r>
              <a:rPr lang="it-IT" sz="2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Cabled Observatories - Smart Cables</a:t>
            </a:r>
            <a:endParaRPr sz="21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Calibri"/>
              <a:buChar char="●"/>
            </a:pPr>
            <a:r>
              <a:rPr lang="it-IT" sz="2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USV for shallow water bathymetric surveys</a:t>
            </a:r>
            <a:endParaRPr sz="21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Calibri"/>
              <a:buChar char="●"/>
            </a:pPr>
            <a:r>
              <a:rPr lang="it-IT" sz="2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Tier-1 and Tier-2 HPC Centers</a:t>
            </a:r>
            <a:endParaRPr sz="21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Calibri"/>
              <a:buChar char="●"/>
            </a:pPr>
            <a:r>
              <a:rPr lang="it-IT" sz="2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New research Vessels (ISPRA)</a:t>
            </a:r>
            <a:endParaRPr sz="21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Calibri"/>
              <a:buChar char="●"/>
            </a:pPr>
            <a:r>
              <a:rPr lang="it-IT" sz="2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…</a:t>
            </a:r>
            <a:endParaRPr sz="21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20"/>
          <p:cNvSpPr txBox="1"/>
          <p:nvPr/>
        </p:nvSpPr>
        <p:spPr>
          <a:xfrm>
            <a:off x="581891" y="0"/>
            <a:ext cx="8229600" cy="49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it-IT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INFRASTRUCTURES</a:t>
            </a:r>
            <a:endParaRPr sz="4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7" name="Google Shape;13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5100" y="866400"/>
            <a:ext cx="8243208" cy="1219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0550" y="2164400"/>
            <a:ext cx="7962900" cy="666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21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100" y="543300"/>
            <a:ext cx="4852751" cy="379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8450" y="4341350"/>
            <a:ext cx="4404325" cy="2150675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21"/>
          <p:cNvSpPr txBox="1"/>
          <p:nvPr/>
        </p:nvSpPr>
        <p:spPr>
          <a:xfrm>
            <a:off x="5392775" y="1131175"/>
            <a:ext cx="3619200" cy="45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it-IT" sz="15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PTF: MAIN STEPS BEFORE OPERATIVITY </a:t>
            </a:r>
            <a:endParaRPr sz="15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15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23850" algn="l" rtl="0">
              <a:spcBef>
                <a:spcPts val="360"/>
              </a:spcBef>
              <a:spcAft>
                <a:spcPts val="0"/>
              </a:spcAft>
              <a:buClr>
                <a:srgbClr val="C00000"/>
              </a:buClr>
              <a:buSzPts val="1500"/>
              <a:buFont typeface="Calibri"/>
              <a:buChar char="●"/>
            </a:pPr>
            <a:r>
              <a:rPr lang="it-IT" sz="15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Procedure is currently under </a:t>
            </a:r>
            <a:r>
              <a:rPr lang="it-IT" sz="15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continuous test in parallel with the DM - at least 6 months</a:t>
            </a:r>
            <a:endParaRPr sz="1500" b="1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500"/>
              <a:buFont typeface="Calibri"/>
              <a:buChar char="●"/>
            </a:pPr>
            <a:r>
              <a:rPr lang="it-IT" sz="15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Computing times reduced</a:t>
            </a:r>
            <a:endParaRPr sz="15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500"/>
              <a:buFont typeface="Calibri"/>
              <a:buChar char="●"/>
            </a:pPr>
            <a:r>
              <a:rPr lang="it-IT" sz="15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Different versions</a:t>
            </a:r>
            <a:r>
              <a:rPr lang="it-IT" sz="15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publicly available</a:t>
            </a:r>
            <a:r>
              <a:rPr lang="it-IT" sz="15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via zenodo/github</a:t>
            </a:r>
            <a:endParaRPr sz="15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500"/>
              <a:buFont typeface="Calibri"/>
              <a:buChar char="●"/>
            </a:pPr>
            <a:r>
              <a:rPr lang="it-IT" sz="15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Review ongoing by INGV Scientific Committee through a selected panel of international reviewers (3)</a:t>
            </a:r>
            <a:endParaRPr sz="15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500"/>
              <a:buFont typeface="Calibri"/>
              <a:buChar char="●"/>
            </a:pPr>
            <a:r>
              <a:rPr lang="it-IT" sz="15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Evaluation by the Italian CP Department - </a:t>
            </a:r>
            <a:r>
              <a:rPr lang="it-IT" sz="15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Decision on thresholds</a:t>
            </a:r>
            <a:endParaRPr sz="1500" b="1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500"/>
              <a:buFont typeface="Calibri"/>
              <a:buChar char="●"/>
            </a:pPr>
            <a:r>
              <a:rPr lang="it-IT" sz="15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Review by other TSPs </a:t>
            </a:r>
            <a:r>
              <a:rPr lang="it-IT" sz="15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including operational aspects</a:t>
            </a:r>
            <a:endParaRPr sz="1500" b="1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1500" b="1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it-IT" sz="15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Accreditation update / Evaluation by NEAM?</a:t>
            </a:r>
            <a:endParaRPr sz="15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21"/>
          <p:cNvSpPr txBox="1"/>
          <p:nvPr/>
        </p:nvSpPr>
        <p:spPr>
          <a:xfrm>
            <a:off x="581891" y="0"/>
            <a:ext cx="8229600" cy="49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it-IT" sz="2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WARNING - Probabilistic Tsunami Forecast </a:t>
            </a:r>
            <a:endParaRPr sz="4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2"/>
          <p:cNvSpPr txBox="1">
            <a:spLocks noGrp="1"/>
          </p:cNvSpPr>
          <p:nvPr>
            <p:ph type="title"/>
          </p:nvPr>
        </p:nvSpPr>
        <p:spPr>
          <a:xfrm>
            <a:off x="58225" y="0"/>
            <a:ext cx="9012000" cy="5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Calibri"/>
              <a:buNone/>
            </a:pPr>
            <a:r>
              <a:rPr lang="it-IT" sz="2400" b="1">
                <a:solidFill>
                  <a:schemeClr val="lt1"/>
                </a:solidFill>
              </a:rPr>
              <a:t>Inundation maps for Coastal Planning (including evacuation)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152" name="Google Shape;152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0775" y="693625"/>
            <a:ext cx="6562725" cy="96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85436" y="605400"/>
            <a:ext cx="2579900" cy="3451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90327" y="1201225"/>
            <a:ext cx="3123800" cy="25105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007922" y="3700975"/>
            <a:ext cx="2968928" cy="241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555300" y="4273550"/>
            <a:ext cx="3579075" cy="18941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2"/>
          <p:cNvSpPr txBox="1">
            <a:spLocks noGrp="1"/>
          </p:cNvSpPr>
          <p:nvPr>
            <p:ph type="body" idx="1"/>
          </p:nvPr>
        </p:nvSpPr>
        <p:spPr>
          <a:xfrm>
            <a:off x="58225" y="2142650"/>
            <a:ext cx="3041100" cy="220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04800" algn="l" rtl="0">
              <a:lnSpc>
                <a:spcPct val="11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</a:pPr>
            <a:r>
              <a:rPr lang="it-IT" sz="1800" b="1">
                <a:solidFill>
                  <a:srgbClr val="595959"/>
                </a:solidFill>
              </a:rPr>
              <a:t>Regional Hazard (NEAMTHM18)</a:t>
            </a:r>
            <a:endParaRPr sz="1800" b="1">
              <a:solidFill>
                <a:srgbClr val="595959"/>
              </a:solidFill>
            </a:endParaRPr>
          </a:p>
          <a:p>
            <a:pPr marL="342900" lvl="0" indent="-304800" algn="l" rtl="0">
              <a:lnSpc>
                <a:spcPct val="11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</a:pPr>
            <a:r>
              <a:rPr lang="it-IT" sz="1800" b="1">
                <a:solidFill>
                  <a:srgbClr val="595959"/>
                </a:solidFill>
              </a:rPr>
              <a:t>2500 yr ARP + 84th percentile</a:t>
            </a:r>
            <a:endParaRPr sz="1800" b="1">
              <a:solidFill>
                <a:srgbClr val="595959"/>
              </a:solidFill>
            </a:endParaRPr>
          </a:p>
          <a:p>
            <a:pPr marL="342900" lvl="0" indent="-304800" algn="l" rtl="0">
              <a:lnSpc>
                <a:spcPct val="11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</a:pPr>
            <a:r>
              <a:rPr lang="it-IT" sz="1800" b="1">
                <a:solidFill>
                  <a:srgbClr val="595959"/>
                </a:solidFill>
              </a:rPr>
              <a:t>Safety factors</a:t>
            </a:r>
            <a:endParaRPr sz="1800" b="1">
              <a:solidFill>
                <a:srgbClr val="595959"/>
              </a:solidFill>
            </a:endParaRPr>
          </a:p>
          <a:p>
            <a:pPr marL="342900" lvl="0" indent="-304800" algn="l" rtl="0">
              <a:lnSpc>
                <a:spcPct val="11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</a:pPr>
            <a:r>
              <a:rPr lang="it-IT" sz="1800" b="1">
                <a:solidFill>
                  <a:srgbClr val="595959"/>
                </a:solidFill>
              </a:rPr>
              <a:t>Coastal dissipation</a:t>
            </a:r>
            <a:endParaRPr sz="1800" b="1">
              <a:solidFill>
                <a:srgbClr val="595959"/>
              </a:solidFill>
            </a:endParaRPr>
          </a:p>
          <a:p>
            <a:pPr marL="457200" lvl="0" indent="0" algn="l" rtl="0">
              <a:lnSpc>
                <a:spcPct val="110000"/>
              </a:lnSpc>
              <a:spcBef>
                <a:spcPts val="480"/>
              </a:spcBef>
              <a:spcAft>
                <a:spcPts val="0"/>
              </a:spcAft>
              <a:buSzPts val="1800"/>
              <a:buNone/>
            </a:pPr>
            <a:endParaRPr sz="1800" b="1">
              <a:solidFill>
                <a:srgbClr val="595959"/>
              </a:solidFill>
            </a:endParaRPr>
          </a:p>
          <a:p>
            <a:pPr marL="0" lvl="0" indent="0" algn="l" rtl="0">
              <a:lnSpc>
                <a:spcPct val="110000"/>
              </a:lnSpc>
              <a:spcBef>
                <a:spcPts val="480"/>
              </a:spcBef>
              <a:spcAft>
                <a:spcPts val="0"/>
              </a:spcAft>
              <a:buSzPts val="1800"/>
              <a:buNone/>
            </a:pPr>
            <a:endParaRPr sz="1800" b="1">
              <a:solidFill>
                <a:srgbClr val="595959"/>
              </a:solidFill>
            </a:endParaRPr>
          </a:p>
          <a:p>
            <a:pPr marL="342900" lvl="0" indent="-190500" algn="l" rtl="0">
              <a:lnSpc>
                <a:spcPct val="11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1800" b="1">
              <a:solidFill>
                <a:srgbClr val="595959"/>
              </a:solidFill>
            </a:endParaRPr>
          </a:p>
        </p:txBody>
      </p:sp>
      <p:pic>
        <p:nvPicPr>
          <p:cNvPr id="158" name="Google Shape;158;p2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355163" y="605400"/>
            <a:ext cx="2143125" cy="72390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2"/>
          <p:cNvSpPr txBox="1">
            <a:spLocks noGrp="1"/>
          </p:cNvSpPr>
          <p:nvPr>
            <p:ph type="title"/>
          </p:nvPr>
        </p:nvSpPr>
        <p:spPr>
          <a:xfrm>
            <a:off x="58231" y="1689250"/>
            <a:ext cx="3041100" cy="5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Calibri"/>
              <a:buNone/>
            </a:pPr>
            <a:r>
              <a:rPr lang="it-IT" sz="1800" b="1">
                <a:solidFill>
                  <a:srgbClr val="595959"/>
                </a:solidFill>
              </a:rPr>
              <a:t>DirPC SiAM; DPC, 2018</a:t>
            </a:r>
            <a:endParaRPr sz="3800" b="1"/>
          </a:p>
        </p:txBody>
      </p:sp>
      <p:sp>
        <p:nvSpPr>
          <p:cNvPr id="160" name="Google Shape;160;p22"/>
          <p:cNvSpPr/>
          <p:nvPr/>
        </p:nvSpPr>
        <p:spPr>
          <a:xfrm>
            <a:off x="5243075" y="2126450"/>
            <a:ext cx="1112100" cy="5562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22"/>
          <p:cNvSpPr/>
          <p:nvPr/>
        </p:nvSpPr>
        <p:spPr>
          <a:xfrm rot="5400000">
            <a:off x="7249000" y="3367775"/>
            <a:ext cx="1112100" cy="5562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22"/>
          <p:cNvSpPr/>
          <p:nvPr/>
        </p:nvSpPr>
        <p:spPr>
          <a:xfrm rot="10800000">
            <a:off x="5047925" y="4723175"/>
            <a:ext cx="1112100" cy="5562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3" name="Google Shape;163;p2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265171" y="6208763"/>
            <a:ext cx="879736" cy="30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1133</Words>
  <Application>Microsoft Office PowerPoint</Application>
  <PresentationFormat>On-screen Show (4:3)</PresentationFormat>
  <Paragraphs>182</Paragraphs>
  <Slides>28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Avenir</vt:lpstr>
      <vt:lpstr>Calibri</vt:lpstr>
      <vt:lpstr>Tema di Office</vt:lpstr>
      <vt:lpstr>PowerPoint Presentation</vt:lpstr>
      <vt:lpstr>Update on activities of the intersessional period 2021- 2022 (in red)</vt:lpstr>
      <vt:lpstr>WARNING / CAT-INGV in the monitoring room @ INGV</vt:lpstr>
      <vt:lpstr>WARNING - Mediterranean events that triggered CAT-INGV </vt:lpstr>
      <vt:lpstr>26 CAT-INGV Activations 2017-2022/March –  4 in December 2021-2022 (3 Info + 1 Advisory)  Mw 5.6 - 7.0 - Messages between 7-11 minutes </vt:lpstr>
      <vt:lpstr>Main results:  - Use Mwp (instead of Mb) even at low magnitude (5.0-5.8) → implemented in 2022 - Feasibility of using Early-Est solution n. 002 instead of 005 (3 minutes in advance) Ongoing - New SOPs were approved by INGV CdA in December 2021 - Times of alert delivery (2017-2022): 7-10 minutes    (Amato et al., Seismol. Res. Letters, 2021)</vt:lpstr>
      <vt:lpstr>PowerPoint Presentation</vt:lpstr>
      <vt:lpstr>PowerPoint Presentation</vt:lpstr>
      <vt:lpstr>Inundation maps for Coastal Planning (including evacuation)</vt:lpstr>
      <vt:lpstr>Basili et al., 2021 – TSUMAPS-NEAM - http://www.tsumaps-neam.eu  Funded by DG-ECHO; NEAMTWS Reference, being used as a basis for homogenous planning and as a driver for the prioritization of local assessments</vt:lpstr>
      <vt:lpstr>Tsunami Hazard assessment for Italy</vt:lpstr>
      <vt:lpstr>New Tsunami Hazard assessment for Italy</vt:lpstr>
      <vt:lpstr>Tsunami Hazard and inundation zones</vt:lpstr>
      <vt:lpstr>cTCS-TSU in EPOS</vt:lpstr>
      <vt:lpstr>Horizon EU + EuroHPC Projects</vt:lpstr>
      <vt:lpstr>Mitigation and last mile activities</vt:lpstr>
      <vt:lpstr>Risk perception assessment in specific targets: schools and CP volunteers (Regione Toscana)</vt:lpstr>
      <vt:lpstr>Mitigation and last mile activities: 2. Risk perception study </vt:lpstr>
      <vt:lpstr>PowerPoint Presentation</vt:lpstr>
      <vt:lpstr>PowerPoint Presentation</vt:lpstr>
      <vt:lpstr>PowerPoint Presentation</vt:lpstr>
      <vt:lpstr>Papers published in 2022 with CAT-INGV personnel as co-authors</vt:lpstr>
      <vt:lpstr>Papers published in 2022 with CAT-INGV personnel as co-authors</vt:lpstr>
      <vt:lpstr>Papers published in 2022 with CAT-INGV personnel as co-authors</vt:lpstr>
      <vt:lpstr>Papers published in 2022 with CAT-INGV personnel as co-authors</vt:lpstr>
      <vt:lpstr>Papers published in 2022 with CAT-INGV personnel as co-authors</vt:lpstr>
      <vt:lpstr>Useful Links</vt:lpstr>
      <vt:lpstr>Thank you for your attention!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Alejandro Rojas</dc:creator>
  <cp:lastModifiedBy>Alejandro Rojas</cp:lastModifiedBy>
  <cp:revision>2</cp:revision>
  <dcterms:modified xsi:type="dcterms:W3CDTF">2022-04-10T21:47:40Z</dcterms:modified>
</cp:coreProperties>
</file>