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eg"/>
  <Override PartName="/ppt/media/image3.JP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453" r:id="rId3"/>
    <p:sldId id="454" r:id="rId4"/>
    <p:sldId id="445" r:id="rId5"/>
    <p:sldId id="456" r:id="rId6"/>
    <p:sldId id="455" r:id="rId7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nos" initials="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7"/>
    <p:restoredTop sz="88444" autoAdjust="0"/>
  </p:normalViewPr>
  <p:slideViewPr>
    <p:cSldViewPr snapToGrid="0" snapToObjects="1">
      <p:cViewPr varScale="1">
        <p:scale>
          <a:sx n="81" d="100"/>
          <a:sy n="81" d="100"/>
        </p:scale>
        <p:origin x="1626" y="96"/>
      </p:cViewPr>
      <p:guideLst>
        <p:guide orient="horz" pos="2160"/>
        <p:guide pos="384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F5B79-2660-9B49-8A5C-56E6A18E40F4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3BF49-2B01-0A4A-8F1B-9659BAE9E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40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3BF49-2B01-0A4A-8F1B-9659BAE9EFB1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345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3BF49-2B01-0A4A-8F1B-9659BAE9EFB1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34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5E76D7-BB7A-D04C-BC9A-0C157D078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720C397-3BA1-A745-90D7-4113A09A7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3D34E2-6451-8D48-9EE4-04552B156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4F600CB-661E-4646-B61E-A5BD68909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AE3B287-E623-804E-8451-D379A155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430E5B-F31C-2947-90E9-E8DBD752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0D58627-34C8-EC42-A868-864346624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61B3E4-D812-514B-9D80-F79B38E9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3B89AD-1C8D-004D-8958-EC4C485E4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106AA2-0B7C-1747-A690-25B233CF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1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63FCCCD-CBFD-534C-8450-D26AF84FA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25BCBC2-B0D7-D744-AF77-26D1F190A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83482A-7E8E-3F4F-AFEF-B4B799FB8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EDE7BA-E3FD-954A-977D-72E7F1F4D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E32722-C027-CD42-9B65-0126F8F94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9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56ED51-62F8-044E-B1E9-A6EAF7C5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4AB0A2F-8143-F34E-BE2E-AD2ECCA46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DBA72F-408A-A642-9AD4-06AD08250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80BF00-28B9-934D-B01D-AE4E843D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8DC9E2-CE0F-6947-87EA-29223AB3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6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A1450E-62B5-2C40-9A29-281888EEE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45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9BDF53C-9EC8-9541-ACED-DDB47BA40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70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7A5858F-E557-9842-8431-C5683AA7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F53C27-A357-064A-9E71-DECB6AE6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48AF94C-E5A0-7F4C-91F4-15C34199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3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606231-EF98-A44D-9803-F0BD8031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3F9051-033F-1E4D-8A87-9CCD49861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0F2E17C-EEEA-BF47-BCC3-B3AFFD70E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F9927BF-E322-5443-82D8-F165120B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AA075B6-FA42-CA43-94C0-77CE6E982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2FBD036-FA51-8247-9FEB-5C902F35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4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8C6BF-9843-284C-A6B7-92F1A6EDB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7C9548C-8806-5448-9F3D-4F3299CA8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7447923-8D97-C342-B7C7-8D80AFD30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701E6B4-111F-BA40-8123-B2B18DE63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ACA828B-FA82-EE42-BD4E-86C2C977A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9A3FA91-1DDA-2940-9224-320879FF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DB581C6-3C3B-AA42-ABE1-AF83BADF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777C0DB-08CF-C945-B078-1B5F0E51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9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AC37F1-F2D5-D243-BAAF-BE23002D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D609B0F-4929-5749-943F-A310A971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DBBB594-9474-404B-B04B-46A3C998D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8A05EE1-58B4-F943-9DBE-E39FB853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5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67A3950-FAA3-544E-A1F1-6DD8280BE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74BA6EE-6BDD-C949-AB7A-64035A51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B0D13AF-51BD-D04D-AB50-29361FAE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4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3535CB-5D67-4E4D-B7EC-3108BE4AD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37A21D3-B6C5-A945-8E84-1740890E0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3DC3380-B47A-9243-9A26-4AA6AB372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2EC04B8-4631-4140-8B4F-DD868A18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D13DE07-2E26-3A48-9908-05BF777E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EF0F972-BC51-6742-A830-1D08A9D1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0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B51ADC-837E-F241-9BA5-2559DDF0A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F140B0D-2F6E-DA42-984E-F88032D52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B9348DD-19AB-D44C-A583-A633B005F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AFED024-94B1-CC48-A0D2-496FDAA8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D133B1-C791-234D-9661-B8382C563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43E164B-0A6C-084C-A3F2-CA044A88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2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7CC1745-4665-9A49-880F-CC32A6FE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4A5A37-5023-5D43-8BE5-92D84595B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3C8141-DA49-6A42-A3AF-2594B58E7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C283C-385D-B447-9959-D52334906EFA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2368E0-A0B2-6E4E-853D-FE44F196C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7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462C6E-7C2E-F244-A70A-06BDFCE53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6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lobalplatform.undrr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CF303CD-C22A-AB41-B42F-657C14964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6090543"/>
            <a:ext cx="7429500" cy="644561"/>
          </a:xfrm>
        </p:spPr>
        <p:txBody>
          <a:bodyPr>
            <a:normAutofit/>
          </a:bodyPr>
          <a:lstStyle/>
          <a:p>
            <a:r>
              <a:rPr lang="en-GB" sz="2000" i="1" dirty="0" smtClean="0"/>
              <a:t>ICG/NEAMTWS Steering Committee</a:t>
            </a:r>
            <a:br>
              <a:rPr lang="en-GB" sz="2000" i="1" dirty="0" smtClean="0"/>
            </a:br>
            <a:r>
              <a:rPr lang="en-US" sz="2000" i="1" dirty="0" smtClean="0"/>
              <a:t>Teleconference, 8-11 April 2022</a:t>
            </a:r>
            <a:endParaRPr lang="en-US" sz="2000" i="1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B474A55-EB20-4D4A-BE74-6C63D86CA542}"/>
              </a:ext>
            </a:extLst>
          </p:cNvPr>
          <p:cNvSpPr txBox="1"/>
          <p:nvPr/>
        </p:nvSpPr>
        <p:spPr>
          <a:xfrm>
            <a:off x="0" y="4288798"/>
            <a:ext cx="990600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500" i="1" dirty="0" smtClean="0"/>
              <a:t>co-chairs</a:t>
            </a:r>
            <a:r>
              <a:rPr lang="tr-TR" sz="2500" dirty="0" smtClean="0"/>
              <a:t>:</a:t>
            </a:r>
            <a:endParaRPr lang="en-US" sz="2500" dirty="0" smtClean="0"/>
          </a:p>
          <a:p>
            <a:pPr algn="ctr"/>
            <a:r>
              <a:rPr lang="en-GB" sz="2400" b="1" dirty="0" smtClean="0"/>
              <a:t>Ignacio </a:t>
            </a:r>
            <a:r>
              <a:rPr lang="en-GB" sz="2400" b="1" dirty="0"/>
              <a:t>Aguirre </a:t>
            </a:r>
            <a:r>
              <a:rPr lang="en-GB" sz="2400" b="1" dirty="0" err="1"/>
              <a:t>Ayerbe</a:t>
            </a:r>
            <a:r>
              <a:rPr lang="en-GB" sz="2400" dirty="0"/>
              <a:t> </a:t>
            </a:r>
            <a:r>
              <a:rPr lang="en-GB" sz="2400" dirty="0" smtClean="0"/>
              <a:t>(Spain</a:t>
            </a:r>
            <a:r>
              <a:rPr lang="en-GB" sz="2400" dirty="0"/>
              <a:t>) &amp; </a:t>
            </a:r>
            <a:r>
              <a:rPr lang="en-GB" sz="2400" b="1" dirty="0"/>
              <a:t>Elena Daskalaki </a:t>
            </a:r>
            <a:r>
              <a:rPr lang="en-GB" sz="2400" dirty="0" smtClean="0"/>
              <a:t>(Greece</a:t>
            </a:r>
            <a:r>
              <a:rPr lang="en-GB" sz="2400" dirty="0"/>
              <a:t>)</a:t>
            </a: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7B8EC98-909C-514C-AE35-9084067FD784}"/>
              </a:ext>
            </a:extLst>
          </p:cNvPr>
          <p:cNvSpPr/>
          <p:nvPr/>
        </p:nvSpPr>
        <p:spPr>
          <a:xfrm>
            <a:off x="611136" y="1418988"/>
            <a:ext cx="8683727" cy="2461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3200" dirty="0" smtClean="0"/>
              <a:t>UPDATE </a:t>
            </a:r>
            <a:r>
              <a:rPr lang="en-US" sz="3200" dirty="0"/>
              <a:t>OF WORK PLANS AND ACTVITIES BY WORKING GROUPS AND TASK TEAMS </a:t>
            </a:r>
            <a:r>
              <a:rPr lang="en-US" sz="3200" dirty="0" smtClean="0"/>
              <a:t>CO-CHAIRS</a:t>
            </a:r>
            <a:endParaRPr lang="el-GR" sz="3200" dirty="0" smtClean="0"/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el-GR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Task Team on Tsunami </a:t>
            </a:r>
            <a:r>
              <a:rPr lang="el-GR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Ready</a:t>
            </a:r>
            <a:endParaRPr lang="tr-TR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219950" y="168623"/>
            <a:ext cx="2542366" cy="1077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063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47624"/>
            <a:ext cx="8543925" cy="1325563"/>
          </a:xfrm>
        </p:spPr>
        <p:txBody>
          <a:bodyPr/>
          <a:lstStyle/>
          <a:p>
            <a:pPr algn="ctr"/>
            <a:r>
              <a:rPr lang="el-GR" dirty="0" err="1" smtClean="0"/>
              <a:t>Plan</a:t>
            </a:r>
            <a:r>
              <a:rPr lang="el-GR" dirty="0" smtClean="0"/>
              <a:t> </a:t>
            </a:r>
            <a:r>
              <a:rPr lang="el-GR" dirty="0" err="1" smtClean="0"/>
              <a:t>of</a:t>
            </a:r>
            <a:r>
              <a:rPr lang="el-GR" dirty="0" smtClean="0"/>
              <a:t> </a:t>
            </a:r>
            <a:r>
              <a:rPr lang="el-GR" dirty="0" err="1" smtClean="0"/>
              <a:t>Action</a:t>
            </a:r>
            <a:r>
              <a:rPr lang="el-GR" dirty="0" smtClean="0"/>
              <a:t> 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1253331"/>
            <a:ext cx="9628966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b="1" dirty="0"/>
              <a:t>Task Team on Tsunami Ready: Plan of Action for 2022</a:t>
            </a:r>
            <a:endParaRPr lang="en-US" sz="2000" dirty="0"/>
          </a:p>
          <a:p>
            <a:pPr marL="0" indent="0" algn="ctr">
              <a:buNone/>
            </a:pPr>
            <a:r>
              <a:rPr lang="en-GB" sz="1200" dirty="0"/>
              <a:t>Co-chairs: </a:t>
            </a:r>
            <a:r>
              <a:rPr lang="en-GB" sz="1200" b="1" dirty="0"/>
              <a:t>Ignacio Aguirre </a:t>
            </a:r>
            <a:r>
              <a:rPr lang="en-GB" sz="1200" b="1" dirty="0" err="1"/>
              <a:t>Ayerbe</a:t>
            </a:r>
            <a:r>
              <a:rPr lang="en-GB" sz="1200" dirty="0"/>
              <a:t> (</a:t>
            </a:r>
            <a:r>
              <a:rPr lang="en-GB" sz="1200" dirty="0" err="1"/>
              <a:t>Instituto</a:t>
            </a:r>
            <a:r>
              <a:rPr lang="en-GB" sz="1200" dirty="0"/>
              <a:t> de </a:t>
            </a:r>
            <a:r>
              <a:rPr lang="en-GB" sz="1200" dirty="0" err="1"/>
              <a:t>Hidráulica</a:t>
            </a:r>
            <a:r>
              <a:rPr lang="en-GB" sz="1200" dirty="0"/>
              <a:t> </a:t>
            </a:r>
            <a:r>
              <a:rPr lang="en-GB" sz="1200" dirty="0" err="1"/>
              <a:t>Ambiental</a:t>
            </a:r>
            <a:r>
              <a:rPr lang="en-GB" sz="1200" dirty="0"/>
              <a:t> de Cantabria, Spain) &amp; </a:t>
            </a:r>
            <a:r>
              <a:rPr lang="en-GB" sz="1200" b="1" dirty="0"/>
              <a:t>Elena Daskalaki </a:t>
            </a:r>
            <a:r>
              <a:rPr lang="en-GB" sz="1200" dirty="0"/>
              <a:t>(National Observatory of Athens, </a:t>
            </a:r>
            <a:r>
              <a:rPr lang="en-GB" sz="1200" dirty="0" smtClean="0"/>
              <a:t>Greece</a:t>
            </a:r>
            <a:r>
              <a:rPr lang="el-GR" sz="1200" dirty="0" smtClean="0"/>
              <a:t>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601305" y="147376"/>
            <a:ext cx="2161011" cy="915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01" y="1972627"/>
            <a:ext cx="7979569" cy="4836319"/>
          </a:xfrm>
          <a:prstGeom prst="rect">
            <a:avLst/>
          </a:prstGeom>
        </p:spPr>
      </p:pic>
      <p:sp>
        <p:nvSpPr>
          <p:cNvPr id="7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219950" y="168623"/>
            <a:ext cx="2542366" cy="1077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198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47624"/>
            <a:ext cx="8543925" cy="1325563"/>
          </a:xfrm>
        </p:spPr>
        <p:txBody>
          <a:bodyPr/>
          <a:lstStyle/>
          <a:p>
            <a:pPr algn="ctr"/>
            <a:r>
              <a:rPr lang="el-GR" dirty="0" err="1" smtClean="0"/>
              <a:t>Plan</a:t>
            </a:r>
            <a:r>
              <a:rPr lang="el-GR" dirty="0" smtClean="0"/>
              <a:t> </a:t>
            </a:r>
            <a:r>
              <a:rPr lang="el-GR" dirty="0" err="1" smtClean="0"/>
              <a:t>of</a:t>
            </a:r>
            <a:r>
              <a:rPr lang="el-GR" dirty="0" smtClean="0"/>
              <a:t> </a:t>
            </a:r>
            <a:r>
              <a:rPr lang="el-GR" dirty="0" err="1" smtClean="0"/>
              <a:t>Action</a:t>
            </a:r>
            <a:r>
              <a:rPr lang="el-GR" dirty="0" smtClean="0"/>
              <a:t> 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1253331"/>
            <a:ext cx="9628966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sz="2000" b="1" dirty="0"/>
              <a:t>Task Team on Tsunami Ready: Plan of Action for 2022</a:t>
            </a:r>
            <a:endParaRPr lang="en-US" sz="2000" dirty="0"/>
          </a:p>
          <a:p>
            <a:pPr marL="0" indent="0" algn="ctr">
              <a:buNone/>
            </a:pPr>
            <a:r>
              <a:rPr lang="en-GB" sz="1200" dirty="0"/>
              <a:t>Co-chairs: </a:t>
            </a:r>
            <a:r>
              <a:rPr lang="en-GB" sz="1200" b="1" dirty="0"/>
              <a:t>Ignacio Aguirre </a:t>
            </a:r>
            <a:r>
              <a:rPr lang="en-GB" sz="1200" b="1" dirty="0" err="1"/>
              <a:t>Ayerbe</a:t>
            </a:r>
            <a:r>
              <a:rPr lang="en-GB" sz="1200" dirty="0"/>
              <a:t> (</a:t>
            </a:r>
            <a:r>
              <a:rPr lang="en-GB" sz="1200" dirty="0" err="1"/>
              <a:t>Instituto</a:t>
            </a:r>
            <a:r>
              <a:rPr lang="en-GB" sz="1200" dirty="0"/>
              <a:t> de </a:t>
            </a:r>
            <a:r>
              <a:rPr lang="en-GB" sz="1200" dirty="0" err="1"/>
              <a:t>Hidráulica</a:t>
            </a:r>
            <a:r>
              <a:rPr lang="en-GB" sz="1200" dirty="0"/>
              <a:t> </a:t>
            </a:r>
            <a:r>
              <a:rPr lang="en-GB" sz="1200" dirty="0" err="1"/>
              <a:t>Ambiental</a:t>
            </a:r>
            <a:r>
              <a:rPr lang="en-GB" sz="1200" dirty="0"/>
              <a:t> de Cantabria, Spain) &amp; </a:t>
            </a:r>
            <a:r>
              <a:rPr lang="en-GB" sz="1200" b="1" dirty="0"/>
              <a:t>Elena Daskalaki </a:t>
            </a:r>
            <a:r>
              <a:rPr lang="en-GB" sz="1200" dirty="0"/>
              <a:t>(National Observatory of Athens, </a:t>
            </a:r>
            <a:r>
              <a:rPr lang="en-GB" sz="1200" dirty="0" smtClean="0"/>
              <a:t>Greece</a:t>
            </a:r>
            <a:r>
              <a:rPr lang="el-GR" sz="1200" dirty="0" smtClean="0"/>
              <a:t>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601305" y="147376"/>
            <a:ext cx="2161011" cy="915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72" y="2363791"/>
            <a:ext cx="7993856" cy="1635919"/>
          </a:xfrm>
          <a:prstGeom prst="rect">
            <a:avLst/>
          </a:prstGeom>
        </p:spPr>
      </p:pic>
      <p:sp>
        <p:nvSpPr>
          <p:cNvPr id="7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219950" y="168623"/>
            <a:ext cx="2542366" cy="1077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19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/>
          <p:cNvSpPr txBox="1">
            <a:spLocks noGrp="1"/>
          </p:cNvSpPr>
          <p:nvPr>
            <p:ph type="title"/>
          </p:nvPr>
        </p:nvSpPr>
        <p:spPr>
          <a:xfrm>
            <a:off x="670907" y="958261"/>
            <a:ext cx="8543925" cy="1960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  <a:tabLst>
                <a:tab pos="7607934" algn="l"/>
              </a:tabLst>
            </a:pP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Task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Team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on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Tsunami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Ready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Activities</a:t>
            </a:r>
            <a:endParaRPr sz="3600" dirty="0">
              <a:latin typeface="Calibri Light"/>
              <a:cs typeface="Calibri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1420" y="2918908"/>
            <a:ext cx="798315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000" dirty="0" smtClean="0"/>
              <a:t>Workshop </a:t>
            </a:r>
            <a:r>
              <a:rPr lang="el-GR" sz="2000" dirty="0" err="1" smtClean="0"/>
              <a:t>of</a:t>
            </a:r>
            <a:r>
              <a:rPr lang="el-GR" sz="2000" dirty="0" smtClean="0"/>
              <a:t> </a:t>
            </a:r>
            <a:r>
              <a:rPr lang="el-GR" sz="2000" dirty="0" err="1"/>
              <a:t>Task</a:t>
            </a:r>
            <a:r>
              <a:rPr lang="el-GR" sz="2000" dirty="0"/>
              <a:t> </a:t>
            </a:r>
            <a:r>
              <a:rPr lang="el-GR" sz="2000" dirty="0" err="1"/>
              <a:t>Team</a:t>
            </a:r>
            <a:r>
              <a:rPr lang="el-GR" sz="2000" dirty="0"/>
              <a:t> </a:t>
            </a:r>
            <a:r>
              <a:rPr lang="el-GR" sz="2000" dirty="0" err="1"/>
              <a:t>on</a:t>
            </a:r>
            <a:r>
              <a:rPr lang="el-GR" sz="2000" dirty="0"/>
              <a:t> </a:t>
            </a:r>
            <a:r>
              <a:rPr lang="el-GR" sz="2000" dirty="0" err="1"/>
              <a:t>Tsunami</a:t>
            </a:r>
            <a:r>
              <a:rPr lang="el-GR" sz="2000" dirty="0"/>
              <a:t> </a:t>
            </a:r>
            <a:r>
              <a:rPr lang="el-GR" sz="2000" dirty="0" err="1"/>
              <a:t>Ready</a:t>
            </a:r>
            <a:r>
              <a:rPr lang="el-GR" sz="2000" dirty="0"/>
              <a:t> </a:t>
            </a:r>
            <a:r>
              <a:rPr lang="el-GR" sz="2000" dirty="0" err="1"/>
              <a:t>and</a:t>
            </a:r>
            <a:r>
              <a:rPr lang="el-GR" sz="2000" dirty="0"/>
              <a:t> </a:t>
            </a:r>
            <a:r>
              <a:rPr lang="el-GR" sz="2000" dirty="0" err="1"/>
              <a:t>Working</a:t>
            </a:r>
            <a:r>
              <a:rPr lang="el-GR" sz="2000" dirty="0"/>
              <a:t> </a:t>
            </a:r>
            <a:r>
              <a:rPr lang="el-GR" sz="2000" dirty="0" err="1"/>
              <a:t>Group</a:t>
            </a:r>
            <a:r>
              <a:rPr lang="el-GR" sz="2000" dirty="0"/>
              <a:t> 4 </a:t>
            </a:r>
            <a:r>
              <a:rPr lang="el-GR" sz="2000" dirty="0" err="1"/>
              <a:t>on</a:t>
            </a:r>
            <a:r>
              <a:rPr lang="el-GR" sz="2000" dirty="0"/>
              <a:t> </a:t>
            </a:r>
            <a:r>
              <a:rPr lang="el-GR" sz="2000" dirty="0" err="1"/>
              <a:t>Multi</a:t>
            </a:r>
            <a:r>
              <a:rPr lang="el-GR" sz="2000" dirty="0"/>
              <a:t> </a:t>
            </a:r>
            <a:r>
              <a:rPr lang="el-GR" sz="2000" dirty="0" err="1"/>
              <a:t>Hazard</a:t>
            </a:r>
            <a:r>
              <a:rPr lang="el-GR" sz="2000" dirty="0"/>
              <a:t> </a:t>
            </a:r>
            <a:r>
              <a:rPr lang="el-GR" sz="2000" dirty="0" err="1"/>
              <a:t>Risk</a:t>
            </a:r>
            <a:r>
              <a:rPr lang="el-GR" sz="2000" dirty="0"/>
              <a:t> </a:t>
            </a:r>
            <a:r>
              <a:rPr lang="el-GR" sz="2000" dirty="0" err="1"/>
              <a:t>Perception</a:t>
            </a:r>
            <a:r>
              <a:rPr lang="el-GR" sz="2000" dirty="0"/>
              <a:t> </a:t>
            </a:r>
            <a:r>
              <a:rPr lang="el-GR" sz="2000" dirty="0" err="1"/>
              <a:t>Survey</a:t>
            </a:r>
            <a:r>
              <a:rPr lang="el-GR" sz="2000" dirty="0"/>
              <a:t> – </a:t>
            </a:r>
            <a:r>
              <a:rPr lang="el-GR" sz="2000" dirty="0" err="1"/>
              <a:t>April</a:t>
            </a:r>
            <a:r>
              <a:rPr lang="el-GR" sz="2000" dirty="0"/>
              <a:t> </a:t>
            </a:r>
            <a:r>
              <a:rPr lang="el-GR" sz="2000" dirty="0" smtClean="0"/>
              <a:t>2022</a:t>
            </a:r>
          </a:p>
          <a:p>
            <a:pPr marL="800100" lvl="1" indent="-342900" algn="just">
              <a:buFont typeface="Courier New" pitchFamily="49" charset="0"/>
              <a:buChar char="o"/>
            </a:pPr>
            <a:r>
              <a:rPr lang="en-US" sz="2000" dirty="0"/>
              <a:t>Development of a Coastal Multi-Risk Perception, Preparedness, Resilience Study and Survey </a:t>
            </a:r>
            <a:r>
              <a:rPr lang="en-US" sz="2000" dirty="0" smtClean="0"/>
              <a:t>Questionnaire </a:t>
            </a:r>
            <a:r>
              <a:rPr lang="el-GR" sz="2000" dirty="0" err="1" smtClean="0"/>
              <a:t>for</a:t>
            </a:r>
            <a:r>
              <a:rPr lang="el-GR" sz="2000" dirty="0" smtClean="0"/>
              <a:t> </a:t>
            </a:r>
            <a:r>
              <a:rPr lang="en-US" sz="2000" dirty="0" smtClean="0"/>
              <a:t>Tsunami</a:t>
            </a:r>
            <a:r>
              <a:rPr lang="en-US" sz="2000" dirty="0"/>
              <a:t>, Storm </a:t>
            </a:r>
            <a:r>
              <a:rPr lang="en-US" sz="2000" dirty="0" smtClean="0"/>
              <a:t>Surge</a:t>
            </a:r>
            <a:r>
              <a:rPr lang="el-GR" sz="2000" dirty="0" smtClean="0"/>
              <a:t> </a:t>
            </a:r>
            <a:r>
              <a:rPr lang="el-GR" sz="2000" dirty="0" err="1" smtClean="0"/>
              <a:t>and</a:t>
            </a:r>
            <a:r>
              <a:rPr lang="en-US" sz="2000" dirty="0" smtClean="0"/>
              <a:t> </a:t>
            </a:r>
            <a:r>
              <a:rPr lang="en-US" sz="2000" dirty="0"/>
              <a:t>Sea Level Rise </a:t>
            </a:r>
            <a:endParaRPr lang="el-GR" sz="20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l-GR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l-GR" sz="2000" dirty="0" err="1" smtClean="0"/>
              <a:t>Forum</a:t>
            </a:r>
            <a:r>
              <a:rPr lang="el-GR" sz="2000" dirty="0" smtClean="0"/>
              <a:t> </a:t>
            </a:r>
            <a:r>
              <a:rPr lang="el-GR" sz="2000" dirty="0" err="1" smtClean="0"/>
              <a:t>on</a:t>
            </a:r>
            <a:r>
              <a:rPr lang="el-GR" sz="2000" dirty="0" smtClean="0"/>
              <a:t> </a:t>
            </a:r>
            <a:r>
              <a:rPr lang="en-US" sz="2000" dirty="0" smtClean="0"/>
              <a:t>Safe </a:t>
            </a:r>
            <a:r>
              <a:rPr lang="en-US" sz="2000" dirty="0"/>
              <a:t>Ocean Satellite Activity on making "100% of at-risk communities recognized as Tsunami </a:t>
            </a:r>
            <a:r>
              <a:rPr lang="en-US" sz="2000" dirty="0" smtClean="0"/>
              <a:t>Ready"</a:t>
            </a:r>
            <a:r>
              <a:rPr lang="el-GR" sz="2000" dirty="0" smtClean="0"/>
              <a:t> – </a:t>
            </a:r>
            <a:r>
              <a:rPr lang="el-GR" sz="2000" dirty="0" err="1" smtClean="0"/>
              <a:t>April</a:t>
            </a:r>
            <a:r>
              <a:rPr lang="el-GR" sz="2000" dirty="0" smtClean="0"/>
              <a:t> 2022</a:t>
            </a:r>
          </a:p>
          <a:p>
            <a:pPr algn="just"/>
            <a:endParaRPr lang="el-GR" sz="2000" dirty="0"/>
          </a:p>
          <a:p>
            <a:pPr marL="285750" indent="-285750" algn="just">
              <a:buFont typeface="Arial" pitchFamily="34" charset="0"/>
              <a:buChar char="•"/>
            </a:pPr>
            <a:endParaRPr lang="el-GR" sz="2000" dirty="0" smtClean="0"/>
          </a:p>
          <a:p>
            <a:pPr algn="just"/>
            <a:endParaRPr lang="en-US" sz="2000" dirty="0"/>
          </a:p>
        </p:txBody>
      </p:sp>
      <p:sp>
        <p:nvSpPr>
          <p:cNvPr id="8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601305" y="147376"/>
            <a:ext cx="2161011" cy="915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219950" y="168623"/>
            <a:ext cx="2542366" cy="10772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07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/>
          <p:cNvSpPr txBox="1">
            <a:spLocks noGrp="1"/>
          </p:cNvSpPr>
          <p:nvPr>
            <p:ph type="title"/>
          </p:nvPr>
        </p:nvSpPr>
        <p:spPr>
          <a:xfrm>
            <a:off x="670907" y="958261"/>
            <a:ext cx="8543925" cy="1960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  <a:tabLst>
                <a:tab pos="7607934" algn="l"/>
              </a:tabLst>
            </a:pP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Task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Team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on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Tsunami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Ready</a:t>
            </a:r>
            <a:r>
              <a:rPr lang="el-GR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lang="el-GR" sz="4800" u="sng" spc="-55" dirty="0" err="1" smtClean="0">
                <a:solidFill>
                  <a:srgbClr val="404040"/>
                </a:solidFill>
                <a:latin typeface="Calibri Light"/>
                <a:cs typeface="Calibri Light"/>
              </a:rPr>
              <a:t>Activities</a:t>
            </a:r>
            <a:endParaRPr sz="3600" dirty="0">
              <a:latin typeface="Calibri Light"/>
              <a:cs typeface="Calibri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1420" y="2918908"/>
            <a:ext cx="79831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l-GR" sz="2000" dirty="0" err="1" smtClean="0"/>
              <a:t>Contribution</a:t>
            </a:r>
            <a:r>
              <a:rPr lang="el-GR" sz="2000" dirty="0" smtClean="0"/>
              <a:t> </a:t>
            </a:r>
            <a:r>
              <a:rPr lang="el-GR" sz="2000" dirty="0" err="1" smtClean="0"/>
              <a:t>to</a:t>
            </a:r>
            <a:r>
              <a:rPr lang="el-GR" sz="2000" dirty="0" smtClean="0"/>
              <a:t> </a:t>
            </a:r>
            <a:r>
              <a:rPr lang="en-US" sz="2000" dirty="0" smtClean="0"/>
              <a:t>UNESCO/IOC </a:t>
            </a:r>
            <a:r>
              <a:rPr lang="en-US" sz="2000" dirty="0"/>
              <a:t>Tsunami Ready Innovation Platform (</a:t>
            </a:r>
            <a:r>
              <a:rPr lang="en-US" sz="2000" u="sng" dirty="0">
                <a:hlinkClick r:id="rId3"/>
              </a:rPr>
              <a:t>https://globalplatform.undrr.org</a:t>
            </a:r>
            <a:r>
              <a:rPr lang="en-US" sz="2000" u="sng" dirty="0" smtClean="0">
                <a:hlinkClick r:id="rId3"/>
              </a:rPr>
              <a:t>/</a:t>
            </a:r>
            <a:r>
              <a:rPr lang="en-US" sz="2000" dirty="0" smtClean="0"/>
              <a:t>)</a:t>
            </a:r>
            <a:r>
              <a:rPr lang="el-GR" sz="2000" dirty="0" smtClean="0"/>
              <a:t> </a:t>
            </a:r>
            <a:r>
              <a:rPr lang="el-GR" sz="2000" dirty="0" err="1" smtClean="0"/>
              <a:t>providing</a:t>
            </a:r>
            <a:r>
              <a:rPr lang="el-GR" sz="2000" dirty="0" smtClean="0"/>
              <a:t> </a:t>
            </a:r>
            <a:r>
              <a:rPr lang="el-GR" sz="2000" dirty="0" err="1" smtClean="0"/>
              <a:t>photos</a:t>
            </a:r>
            <a:r>
              <a:rPr lang="el-GR" sz="2000" dirty="0" smtClean="0"/>
              <a:t> </a:t>
            </a:r>
            <a:r>
              <a:rPr lang="el-GR" sz="2000" dirty="0" err="1" smtClean="0"/>
              <a:t>and</a:t>
            </a:r>
            <a:r>
              <a:rPr lang="el-GR" sz="2000" dirty="0" smtClean="0"/>
              <a:t> </a:t>
            </a:r>
            <a:r>
              <a:rPr lang="el-GR" sz="2000" dirty="0" err="1" smtClean="0"/>
              <a:t>videos</a:t>
            </a:r>
            <a:r>
              <a:rPr lang="en-US" sz="2000" dirty="0" smtClean="0"/>
              <a:t> </a:t>
            </a:r>
            <a:r>
              <a:rPr lang="el-GR" sz="2000" dirty="0" err="1" smtClean="0"/>
              <a:t>for</a:t>
            </a:r>
            <a:r>
              <a:rPr lang="el-GR" sz="2000" dirty="0" smtClean="0"/>
              <a:t> NEAM </a:t>
            </a:r>
            <a:r>
              <a:rPr lang="el-GR" sz="2000" dirty="0" err="1" smtClean="0"/>
              <a:t>region</a:t>
            </a:r>
            <a:r>
              <a:rPr lang="el-GR" sz="2000" dirty="0" smtClean="0"/>
              <a:t> </a:t>
            </a:r>
            <a:r>
              <a:rPr lang="el-GR" sz="2000" dirty="0" err="1" smtClean="0"/>
              <a:t>for</a:t>
            </a:r>
            <a:r>
              <a:rPr lang="en-US" sz="2000" dirty="0" smtClean="0"/>
              <a:t> </a:t>
            </a:r>
            <a:r>
              <a:rPr lang="en-US" sz="2000" dirty="0"/>
              <a:t>communities that TR Program is ongoing or to be </a:t>
            </a:r>
            <a:r>
              <a:rPr lang="en-US" sz="2000" dirty="0" smtClean="0"/>
              <a:t>implemented</a:t>
            </a:r>
            <a:r>
              <a:rPr lang="el-GR" sz="2000" dirty="0"/>
              <a:t> </a:t>
            </a:r>
            <a:r>
              <a:rPr lang="el-GR" sz="2000" dirty="0" smtClean="0"/>
              <a:t>– </a:t>
            </a:r>
            <a:r>
              <a:rPr lang="el-GR" sz="2000" dirty="0" err="1" smtClean="0"/>
              <a:t>March</a:t>
            </a:r>
            <a:r>
              <a:rPr lang="el-GR" sz="2000" dirty="0" smtClean="0"/>
              <a:t> 2022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l-GR" sz="2000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2000" dirty="0"/>
          </a:p>
          <a:p>
            <a:pPr marL="285750" indent="-285750" algn="just"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8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601305" y="147376"/>
            <a:ext cx="2161011" cy="9156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219950" y="168623"/>
            <a:ext cx="2542366" cy="10772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780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CF303CD-C22A-AB41-B42F-657C14964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6090543"/>
            <a:ext cx="7429500" cy="644561"/>
          </a:xfrm>
        </p:spPr>
        <p:txBody>
          <a:bodyPr>
            <a:normAutofit/>
          </a:bodyPr>
          <a:lstStyle/>
          <a:p>
            <a:r>
              <a:rPr lang="en-GB" sz="2000" i="1" dirty="0" smtClean="0"/>
              <a:t>ICG/NEAMTWS Steering Committee</a:t>
            </a:r>
            <a:br>
              <a:rPr lang="en-GB" sz="2000" i="1" dirty="0" smtClean="0"/>
            </a:br>
            <a:r>
              <a:rPr lang="en-US" sz="2000" i="1" dirty="0" smtClean="0"/>
              <a:t>Teleconference, 8-11 April 2022</a:t>
            </a:r>
            <a:endParaRPr lang="en-US" sz="2000" i="1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7B8EC98-909C-514C-AE35-9084067FD784}"/>
              </a:ext>
            </a:extLst>
          </p:cNvPr>
          <p:cNvSpPr/>
          <p:nvPr/>
        </p:nvSpPr>
        <p:spPr>
          <a:xfrm>
            <a:off x="611136" y="2723913"/>
            <a:ext cx="8683727" cy="692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/>
              <a:t>T</a:t>
            </a:r>
            <a:r>
              <a:rPr lang="el-GR" sz="3600" b="1" dirty="0" err="1" smtClean="0"/>
              <a:t>hank</a:t>
            </a:r>
            <a:r>
              <a:rPr lang="el-GR" sz="3600" b="1" dirty="0" smtClean="0"/>
              <a:t> </a:t>
            </a:r>
            <a:r>
              <a:rPr lang="el-GR" sz="3600" b="1" dirty="0" err="1" smtClean="0"/>
              <a:t>you</a:t>
            </a:r>
            <a:endParaRPr lang="tr-TR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="" xmlns:a16="http://schemas.microsoft.com/office/drawing/2014/main" id="{BEC2D557-561C-FC4D-840C-58A1619F98E0}"/>
              </a:ext>
            </a:extLst>
          </p:cNvPr>
          <p:cNvSpPr/>
          <p:nvPr/>
        </p:nvSpPr>
        <p:spPr>
          <a:xfrm>
            <a:off x="7219950" y="168623"/>
            <a:ext cx="2542366" cy="1077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362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6508</TotalTime>
  <Words>235</Words>
  <Application>Microsoft Office PowerPoint</Application>
  <PresentationFormat>A4 Paper (210x297 mm)</PresentationFormat>
  <Paragraphs>25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SimSun</vt:lpstr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Plan of Action 2022</vt:lpstr>
      <vt:lpstr>Plan of Action 2022</vt:lpstr>
      <vt:lpstr>Task Team on Tsunami Ready Activities</vt:lpstr>
      <vt:lpstr>Task Team on Tsunami Ready Activities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PREPARATIONS FOR NEAMWave20</dc:title>
  <dc:creator>Ceren Ozer Sozdinler</dc:creator>
  <cp:lastModifiedBy>Alejandro Rojas</cp:lastModifiedBy>
  <cp:revision>131</cp:revision>
  <dcterms:created xsi:type="dcterms:W3CDTF">2020-04-20T02:04:48Z</dcterms:created>
  <dcterms:modified xsi:type="dcterms:W3CDTF">2022-04-10T21:56:26Z</dcterms:modified>
</cp:coreProperties>
</file>